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9" r:id="rId20"/>
    <p:sldId id="276" r:id="rId21"/>
    <p:sldId id="277" r:id="rId22"/>
    <p:sldId id="278" r:id="rId23"/>
    <p:sldId id="280" r:id="rId24"/>
    <p:sldId id="282" r:id="rId25"/>
    <p:sldId id="283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435" autoAdjust="0"/>
  </p:normalViewPr>
  <p:slideViewPr>
    <p:cSldViewPr snapToGrid="0" snapToObjects="1">
      <p:cViewPr>
        <p:scale>
          <a:sx n="100" d="100"/>
          <a:sy n="100" d="100"/>
        </p:scale>
        <p:origin x="-156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C328A-79FD-3D4E-8C03-7C710E6C0E86}" type="datetimeFigureOut">
              <a:rPr lang="en-US" smtClean="0"/>
              <a:t>4/1/13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7AB37-0012-B94E-A803-B5D549FA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7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only</a:t>
            </a:r>
            <a:r>
              <a:rPr lang="en-US" baseline="0" dirty="0" smtClean="0"/>
              <a:t> talk in details about this paper, but also make it an general overview of the JVM/bytecode tech, the </a:t>
            </a:r>
            <a:r>
              <a:rPr lang="en-US" baseline="0" smtClean="0"/>
              <a:t>underlying engine </a:t>
            </a:r>
            <a:r>
              <a:rPr lang="en-US" baseline="0" dirty="0" smtClean="0"/>
              <a:t>supporting Java language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37-0012-B94E-A803-B5D549FAD8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4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37-0012-B94E-A803-B5D549FAD8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37-0012-B94E-A803-B5D549FAD8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3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37-0012-B94E-A803-B5D549FAD8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5436"/>
            <a:ext cx="8915400" cy="10897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Mobile Code Security by Java Bytecode Instrumentation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Ajay </a:t>
            </a:r>
            <a:r>
              <a:rPr lang="en-US" dirty="0" smtClean="0"/>
              <a:t>Chander, Stanford </a:t>
            </a:r>
            <a:r>
              <a:rPr lang="en-US" dirty="0"/>
              <a:t>University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John </a:t>
            </a:r>
            <a:r>
              <a:rPr lang="en-US" dirty="0"/>
              <a:t>C. </a:t>
            </a:r>
            <a:r>
              <a:rPr lang="en-US" dirty="0" smtClean="0"/>
              <a:t>Mitchell, Stanford University</a:t>
            </a:r>
            <a:br>
              <a:rPr lang="en-US" dirty="0" smtClean="0"/>
            </a:br>
            <a:r>
              <a:rPr lang="en-US" dirty="0" smtClean="0"/>
              <a:t>Insik Shin, University </a:t>
            </a:r>
            <a:r>
              <a:rPr lang="en-US" dirty="0"/>
              <a:t>of </a:t>
            </a:r>
            <a:r>
              <a:rPr lang="en-US" dirty="0" smtClean="0"/>
              <a:t>Pennsylvania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Slides and presentation by Ming Zhou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2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/>
          <a:lstStyle/>
          <a:p>
            <a:r>
              <a:rPr lang="en-US" dirty="0" smtClean="0"/>
              <a:t>Security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/>
          <a:lstStyle/>
          <a:p>
            <a:r>
              <a:rPr lang="en-US" dirty="0" smtClean="0"/>
              <a:t>A runtime manager that applies permission check on various “system</a:t>
            </a:r>
            <a:r>
              <a:rPr lang="en-US" dirty="0"/>
              <a:t> </a:t>
            </a:r>
            <a:r>
              <a:rPr lang="en-US" dirty="0" smtClean="0"/>
              <a:t>calls” invoked by application.</a:t>
            </a:r>
          </a:p>
          <a:p>
            <a:r>
              <a:rPr lang="en-US" dirty="0" smtClean="0"/>
              <a:t>The manager reads policy settings from a local protected file, or constructs </a:t>
            </a:r>
            <a:r>
              <a:rPr lang="en-US" dirty="0"/>
              <a:t>policy settings </a:t>
            </a:r>
            <a:r>
              <a:rPr lang="en-US" dirty="0" smtClean="0"/>
              <a:t>during runtime.</a:t>
            </a:r>
          </a:p>
          <a:p>
            <a:r>
              <a:rPr lang="en-US" dirty="0" smtClean="0"/>
              <a:t>Example: System.exit(int)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50114" y="3581400"/>
            <a:ext cx="4733186" cy="27575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rgbClr val="800000"/>
                </a:solidFill>
                <a:latin typeface="Courier New"/>
                <a:cs typeface="Courier New"/>
              </a:rPr>
              <a:t>package</a:t>
            </a:r>
            <a:r>
              <a:rPr lang="en-US" sz="1400" dirty="0" smtClean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java.lang;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/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b="1" dirty="0" smtClean="0">
                <a:solidFill>
                  <a:srgbClr val="800000"/>
                </a:solidFill>
                <a:latin typeface="Courier New"/>
                <a:cs typeface="Courier New"/>
              </a:rPr>
              <a:t>public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final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b="1" dirty="0" smtClean="0">
                <a:solidFill>
                  <a:srgbClr val="800000"/>
                </a:solidFill>
                <a:latin typeface="Courier New"/>
                <a:cs typeface="Courier New"/>
              </a:rPr>
              <a:t>class</a:t>
            </a:r>
            <a:r>
              <a:rPr lang="en-US" sz="1400" dirty="0" smtClean="0">
                <a:latin typeface="Courier New"/>
                <a:cs typeface="Courier New"/>
              </a:rPr>
              <a:t> System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{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    </a:t>
            </a:r>
            <a:r>
              <a:rPr lang="en-US" sz="1400" b="1" dirty="0" smtClean="0">
                <a:solidFill>
                  <a:srgbClr val="800000"/>
                </a:solidFill>
                <a:latin typeface="Courier New"/>
                <a:cs typeface="Courier New"/>
              </a:rPr>
              <a:t>public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static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b="1" dirty="0" smtClean="0">
                <a:solidFill>
                  <a:srgbClr val="800000"/>
                </a:solidFill>
                <a:latin typeface="Courier New"/>
                <a:cs typeface="Courier New"/>
              </a:rPr>
              <a:t>void</a:t>
            </a:r>
            <a:r>
              <a:rPr lang="en-US" sz="1400" dirty="0" smtClean="0">
                <a:latin typeface="Courier New"/>
                <a:cs typeface="Courier New"/>
              </a:rPr>
              <a:t> exit(int status){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        SecurityManager manager =     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        System.getSecurityManager();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        if(</a:t>
            </a:r>
            <a:r>
              <a:rPr lang="en-US" sz="1400" dirty="0">
                <a:latin typeface="Courier New"/>
                <a:cs typeface="Courier New"/>
              </a:rPr>
              <a:t>manager </a:t>
            </a:r>
            <a:r>
              <a:rPr lang="en-US" sz="1400" dirty="0" smtClean="0">
                <a:latin typeface="Courier New"/>
                <a:cs typeface="Courier New"/>
              </a:rPr>
              <a:t>!= null){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            manager.checkExit(status);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        }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        exitInternal(status);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    }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83300" y="3683001"/>
            <a:ext cx="2569793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Courier New"/>
                <a:cs typeface="Courier New"/>
              </a:rPr>
              <a:t>g</a:t>
            </a:r>
            <a:r>
              <a:rPr lang="en-US" sz="1400" b="1" dirty="0" smtClean="0">
                <a:latin typeface="Courier New"/>
                <a:cs typeface="Courier New"/>
              </a:rPr>
              <a:t>rant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b="1" dirty="0" err="1" smtClean="0">
                <a:latin typeface="Courier New"/>
                <a:cs typeface="Courier New"/>
              </a:rPr>
              <a:t>codeBase</a:t>
            </a:r>
            <a:r>
              <a:rPr lang="en-US" sz="1400" dirty="0" smtClean="0">
                <a:latin typeface="Courier New"/>
                <a:cs typeface="Courier New"/>
              </a:rPr>
              <a:t> ”</a:t>
            </a:r>
            <a:r>
              <a:rPr lang="en-US" sz="1400" dirty="0" err="1" smtClean="0">
                <a:latin typeface="Courier New"/>
                <a:cs typeface="Courier New"/>
              </a:rPr>
              <a:t>www.abc.com</a:t>
            </a:r>
            <a:r>
              <a:rPr lang="en-US" sz="1400" dirty="0" smtClean="0">
                <a:latin typeface="Courier New"/>
                <a:cs typeface="Courier New"/>
              </a:rPr>
              <a:t>/” 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{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b="1" dirty="0" smtClean="0">
                <a:latin typeface="Courier New"/>
                <a:cs typeface="Courier New"/>
              </a:rPr>
              <a:t>permission</a:t>
            </a:r>
            <a:r>
              <a:rPr lang="en-US" sz="1400" dirty="0" smtClean="0">
                <a:latin typeface="Courier New"/>
                <a:cs typeface="Courier New"/>
              </a:rPr>
              <a:t>  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  RuntimePermission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  exitVM;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}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/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/>
              <a:t>A policy file that allows system exit.</a:t>
            </a:r>
          </a:p>
        </p:txBody>
      </p:sp>
    </p:spTree>
    <p:extLst>
      <p:ext uri="{BB962C8B-B14F-4D97-AF65-F5344CB8AC3E}">
        <p14:creationId xmlns:p14="http://schemas.microsoft.com/office/powerpoint/2010/main" val="423621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/>
          <a:lstStyle/>
          <a:p>
            <a:r>
              <a:rPr lang="en-US" dirty="0"/>
              <a:t>Security </a:t>
            </a:r>
            <a:r>
              <a:rPr lang="en-US" dirty="0" smtClean="0"/>
              <a:t>Manager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/>
          <a:lstStyle/>
          <a:p>
            <a:r>
              <a:rPr lang="en-US" dirty="0" smtClean="0"/>
              <a:t>Default setting</a:t>
            </a:r>
            <a:endParaRPr lang="en-US" dirty="0"/>
          </a:p>
          <a:p>
            <a:pPr lvl="1"/>
            <a:r>
              <a:rPr lang="en-US" dirty="0"/>
              <a:t>For local application, disabled by default</a:t>
            </a:r>
          </a:p>
          <a:p>
            <a:pPr lvl="1"/>
            <a:r>
              <a:rPr lang="en-US" dirty="0"/>
              <a:t>For network application (Applet), enabled by </a:t>
            </a:r>
            <a:r>
              <a:rPr lang="en-US" dirty="0" smtClean="0"/>
              <a:t>default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/>
              <a:t>Grant permission based on principal of Applet. The </a:t>
            </a:r>
            <a:r>
              <a:rPr lang="en-US" dirty="0" smtClean="0"/>
              <a:t>user has </a:t>
            </a:r>
            <a:r>
              <a:rPr lang="en-US" dirty="0"/>
              <a:t>to trust the party who provides the </a:t>
            </a:r>
            <a:r>
              <a:rPr lang="en-US" dirty="0" smtClean="0"/>
              <a:t>application at the first</a:t>
            </a:r>
            <a:endParaRPr lang="en-US" dirty="0"/>
          </a:p>
          <a:p>
            <a:pPr lvl="1"/>
            <a:r>
              <a:rPr lang="en-US" dirty="0"/>
              <a:t>Security issue of high-level semantic is not </a:t>
            </a:r>
            <a:r>
              <a:rPr lang="en-US" dirty="0" smtClean="0"/>
              <a:t>handled</a:t>
            </a:r>
          </a:p>
          <a:p>
            <a:pPr lvl="2"/>
            <a:r>
              <a:rPr lang="en-US" dirty="0" smtClean="0"/>
              <a:t>Granting network permission for an app also enables a channel for information leakage</a:t>
            </a:r>
            <a:endParaRPr lang="en-US" dirty="0"/>
          </a:p>
          <a:p>
            <a:pPr lvl="2"/>
            <a:r>
              <a:rPr lang="en-US" dirty="0" smtClean="0"/>
              <a:t>Granting AWT permission for an app also enables it to take control of the entire browser(or, tab) display</a:t>
            </a:r>
          </a:p>
          <a:p>
            <a:r>
              <a:rPr lang="en-US" dirty="0" smtClean="0"/>
              <a:t>Solution:</a:t>
            </a:r>
            <a:r>
              <a:rPr lang="en-US" dirty="0"/>
              <a:t> t</a:t>
            </a:r>
            <a:r>
              <a:rPr lang="en-US" dirty="0" smtClean="0"/>
              <a:t>he approach talked in this paper</a:t>
            </a:r>
          </a:p>
          <a:p>
            <a:endParaRPr lang="en-US" dirty="0"/>
          </a:p>
          <a:p>
            <a:pPr marL="34925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1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/>
          <a:lstStyle/>
          <a:p>
            <a:r>
              <a:rPr lang="en-US" dirty="0" smtClean="0"/>
              <a:t>New Threat Model to JVM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/>
          <a:lstStyle/>
          <a:p>
            <a:r>
              <a:rPr lang="en-US" dirty="0" smtClean="0"/>
              <a:t>High-level semantic threats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sz="1800" dirty="0" smtClean="0"/>
              <a:t>Denial </a:t>
            </a:r>
            <a:r>
              <a:rPr lang="en-US" sz="1800" dirty="0"/>
              <a:t>of Service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>By opening large number of windows in AWT,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running out of underlying resources (note AWT window is a thin wrapper of system-based GUI component) 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Information Leak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Given the privilege of socket communication, sending out sensitive information to a remote server</a:t>
            </a:r>
            <a:br>
              <a:rPr lang="en-US" dirty="0" smtClean="0"/>
            </a:br>
            <a:r>
              <a:rPr lang="en-US" dirty="0" smtClean="0"/>
              <a:t>(The other example in the paper of forging mail is unlikely since the policy file supports setting range of ports to be used)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Spoofing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Displaying a URL that seems safe, but link to another hostile site under the hood</a:t>
            </a:r>
            <a:endParaRPr lang="en-US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60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solution to threats of these kinds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/>
          <a:lstStyle/>
          <a:p>
            <a:r>
              <a:rPr lang="en-US" dirty="0" smtClean="0"/>
              <a:t>Add another layer of protection using a combination of</a:t>
            </a:r>
          </a:p>
          <a:p>
            <a:pPr lvl="1"/>
            <a:r>
              <a:rPr lang="en-US" dirty="0"/>
              <a:t>Safer classes instead of original foundation classes</a:t>
            </a:r>
          </a:p>
          <a:p>
            <a:pPr lvl="1"/>
            <a:r>
              <a:rPr lang="en-US" dirty="0"/>
              <a:t>Bytecode instrumentation at </a:t>
            </a:r>
            <a:r>
              <a:rPr lang="en-US" dirty="0" smtClean="0"/>
              <a:t>loading</a:t>
            </a:r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 smtClean="0"/>
              <a:t>          * (</a:t>
            </a:r>
            <a:r>
              <a:rPr lang="en-US" sz="1400" i="1" dirty="0" smtClean="0"/>
              <a:t>Bytecode) </a:t>
            </a:r>
            <a:r>
              <a:rPr lang="en-US" sz="1400" i="1" dirty="0"/>
              <a:t>instrumentation </a:t>
            </a:r>
            <a:r>
              <a:rPr lang="en-US" sz="1400" dirty="0"/>
              <a:t>is </a:t>
            </a:r>
            <a:r>
              <a:rPr lang="en-US" sz="1400" dirty="0" smtClean="0"/>
              <a:t>binary rewriting</a:t>
            </a:r>
            <a:r>
              <a:rPr lang="en-US" sz="1400" dirty="0"/>
              <a:t> </a:t>
            </a:r>
            <a:r>
              <a:rPr lang="en-US" sz="1400" dirty="0" smtClean="0"/>
              <a:t>by another name, which is widely   </a:t>
            </a:r>
            <a:br>
              <a:rPr lang="en-US" sz="1400" dirty="0" smtClean="0"/>
            </a:br>
            <a:r>
              <a:rPr lang="en-US" sz="1400" dirty="0" smtClean="0"/>
              <a:t>          used in </a:t>
            </a:r>
            <a:r>
              <a:rPr lang="en-US" sz="1400" dirty="0"/>
              <a:t>Java community.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780859"/>
              </p:ext>
            </p:extLst>
          </p:nvPr>
        </p:nvGraphicFramePr>
        <p:xfrm>
          <a:off x="1524000" y="2661920"/>
          <a:ext cx="647700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2400300"/>
                <a:gridCol w="1619251"/>
                <a:gridCol w="1619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Layer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Mechanism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Supported</a:t>
                      </a:r>
                      <a:r>
                        <a:rPr lang="en-US" sz="1600" baseline="0" dirty="0" smtClean="0"/>
                        <a:t> by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Concerned with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verification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JVM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 and</a:t>
                      </a:r>
                      <a:r>
                        <a:rPr lang="en-US" sz="1600" baseline="0" dirty="0" smtClean="0"/>
                        <a:t> state safety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Security Manager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JVM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Hosting environment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Preloading</a:t>
                      </a:r>
                      <a:r>
                        <a:rPr lang="en-US" sz="1600" baseline="0" dirty="0" smtClean="0"/>
                        <a:t> instrumentation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External filter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Hosting environment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0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Background knowledge for bytecode instrumentation: Constant Pool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5082232"/>
          </a:xfrm>
        </p:spPr>
        <p:txBody>
          <a:bodyPr/>
          <a:lstStyle/>
          <a:p>
            <a:r>
              <a:rPr lang="en-US" dirty="0" smtClean="0"/>
              <a:t>A structured collection of various constants that are used in the class</a:t>
            </a:r>
            <a:br>
              <a:rPr lang="en-US" dirty="0" smtClean="0"/>
            </a:br>
            <a:r>
              <a:rPr lang="en-US" sz="1800" dirty="0" smtClean="0"/>
              <a:t>Note here the word </a:t>
            </a:r>
            <a:r>
              <a:rPr lang="en-US" sz="1800" i="1" dirty="0" smtClean="0"/>
              <a:t>constant</a:t>
            </a:r>
            <a:r>
              <a:rPr lang="en-US" sz="1800" dirty="0" smtClean="0"/>
              <a:t> means not only the literal value found in the class,</a:t>
            </a:r>
            <a:r>
              <a:rPr lang="en-US" sz="1800" dirty="0"/>
              <a:t> </a:t>
            </a:r>
            <a:r>
              <a:rPr lang="en-US" sz="1800" dirty="0" smtClean="0"/>
              <a:t>such as a string or (big) integer, but also </a:t>
            </a:r>
            <a:r>
              <a:rPr lang="en-US" sz="1800" dirty="0"/>
              <a:t>t</a:t>
            </a:r>
            <a:r>
              <a:rPr lang="en-US" sz="1800" dirty="0" smtClean="0"/>
              <a:t>he name, type descriptor, generic signatures of class, interface, fields and methods. In some sense, CP is like a combination of </a:t>
            </a:r>
            <a:r>
              <a:rPr lang="en-US" sz="1800" dirty="0" smtClean="0"/>
              <a:t>(read only) data </a:t>
            </a:r>
            <a:r>
              <a:rPr lang="en-US" sz="1800" dirty="0" smtClean="0"/>
              <a:t>section and symbol table in ELF file.</a:t>
            </a:r>
          </a:p>
          <a:p>
            <a:r>
              <a:rPr lang="en-US" altLang="zh-CN" dirty="0" smtClean="0"/>
              <a:t>Entries of CP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769604"/>
              </p:ext>
            </p:extLst>
          </p:nvPr>
        </p:nvGraphicFramePr>
        <p:xfrm>
          <a:off x="1778001" y="4117340"/>
          <a:ext cx="5491018" cy="230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472"/>
                <a:gridCol w="350394"/>
                <a:gridCol w="350394"/>
                <a:gridCol w="350394"/>
                <a:gridCol w="350394"/>
                <a:gridCol w="350394"/>
                <a:gridCol w="350394"/>
                <a:gridCol w="350394"/>
                <a:gridCol w="350394"/>
                <a:gridCol w="350394"/>
              </a:tblGrid>
              <a:tr h="288040">
                <a:tc>
                  <a:txBody>
                    <a:bodyPr/>
                    <a:lstStyle/>
                    <a:p>
                      <a:r>
                        <a:rPr lang="en-US" dirty="0" smtClean="0"/>
                        <a:t>Entry </a:t>
                      </a:r>
                      <a:r>
                        <a:rPr lang="en-US" altLang="zh-CN" dirty="0" smtClean="0"/>
                        <a:t>T</a:t>
                      </a:r>
                      <a:r>
                        <a:rPr lang="en-US" dirty="0" smtClean="0"/>
                        <a:t>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240033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CONSTANT_Utf8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length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UTF-8</a:t>
                      </a:r>
                      <a:r>
                        <a:rPr lang="en-US" sz="1200" baseline="0" dirty="0" smtClean="0"/>
                        <a:t> encoded String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40033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CONSTANT_Integer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value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40033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CONSTANT_Class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CP[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1]</a:t>
                      </a:r>
                      <a:endParaRPr 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40033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CONSTANT_String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CP[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1]</a:t>
                      </a:r>
                      <a:endParaRPr 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40033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CONSTANT_Fieldref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CP[7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CP[12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40033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CONSTANT_Methodref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CP[7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CP[12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90978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CONSTANT_NameAndType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CP[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1]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CP[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1]</a:t>
                      </a:r>
                      <a:endParaRPr 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5067300" y="5168900"/>
            <a:ext cx="2565400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32700" y="5016501"/>
            <a:ext cx="1192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 index to CP entry of type 1 (UTF8)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78600" y="4876800"/>
            <a:ext cx="1054100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32700" y="4724400"/>
            <a:ext cx="1192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 used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213600" y="4165600"/>
            <a:ext cx="55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byte</a:t>
            </a:r>
            <a:endParaRPr lang="en-US" sz="1200" b="1" i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78500" y="6286500"/>
            <a:ext cx="1854200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32700" y="5982532"/>
            <a:ext cx="1192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string is a type descriptor 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25900" y="3865741"/>
            <a:ext cx="55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36960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>
            <a:noAutofit/>
          </a:bodyPr>
          <a:lstStyle/>
          <a:p>
            <a:r>
              <a:rPr lang="en-US" sz="2800" dirty="0"/>
              <a:t>Background knowledge for bytecode instrumentation: Constant Pool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/>
          <a:lstStyle/>
          <a:p>
            <a:r>
              <a:rPr lang="en-US" dirty="0" smtClean="0"/>
              <a:t>Referring to CP entries in class file</a:t>
            </a:r>
          </a:p>
          <a:p>
            <a:pPr lvl="1"/>
            <a:r>
              <a:rPr lang="en-US" sz="1400" dirty="0" smtClean="0"/>
              <a:t>The name, descriptor and signature of class, super class, interfaces, fields and methods (including the class initializer)</a:t>
            </a:r>
          </a:p>
          <a:p>
            <a:pPr lvl="1"/>
            <a:r>
              <a:rPr lang="en-US" sz="1400" dirty="0" smtClean="0"/>
              <a:t>To refer to any class, field and method in bytecode, use the corresponding types of reference entry in CP</a:t>
            </a:r>
          </a:p>
          <a:p>
            <a:pPr lvl="1"/>
            <a:r>
              <a:rPr lang="en-US" sz="1400" dirty="0" smtClean="0"/>
              <a:t>Example:</a:t>
            </a:r>
            <a:endParaRPr lang="en-US" sz="14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5232400" y="2976722"/>
            <a:ext cx="2857500" cy="3541355"/>
            <a:chOff x="3975100" y="3062645"/>
            <a:chExt cx="2857500" cy="3541355"/>
          </a:xfrm>
        </p:grpSpPr>
        <p:sp>
          <p:nvSpPr>
            <p:cNvPr id="6" name="Rectangle 5"/>
            <p:cNvSpPr/>
            <p:nvPr/>
          </p:nvSpPr>
          <p:spPr>
            <a:xfrm>
              <a:off x="3975100" y="3073400"/>
              <a:ext cx="2857500" cy="353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95800" y="4013200"/>
              <a:ext cx="2336800" cy="241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CONSTANT_UTF8</a:t>
              </a:r>
              <a:endParaRPr lang="en-US" sz="1200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75100" y="5245100"/>
              <a:ext cx="2857500" cy="95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method: main</a:t>
              </a:r>
              <a:b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</a:b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... ...</a:t>
              </a:r>
              <a:b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</a:b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i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nvokevirtual 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101</a:t>
              </a:r>
              <a:b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</a:b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... ... </a:t>
              </a:r>
              <a:endParaRPr lang="en-US" sz="1200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75100" y="3416300"/>
              <a:ext cx="1422400" cy="241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This Class</a:t>
              </a:r>
              <a:endParaRPr lang="en-US" sz="1200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5800" y="4254500"/>
              <a:ext cx="2336800" cy="241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CONSTANT_ClassRef</a:t>
              </a:r>
              <a:endParaRPr lang="en-US" sz="1200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95800" y="4495800"/>
              <a:ext cx="2336800" cy="241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CONSTANT_MethodRef</a:t>
              </a:r>
              <a:endParaRPr lang="en-US" sz="1200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75100" y="4013200"/>
              <a:ext cx="520700" cy="241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99</a:t>
              </a:r>
              <a:endParaRPr lang="en-US" sz="1200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75100" y="4254500"/>
              <a:ext cx="520700" cy="241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100</a:t>
              </a:r>
              <a:endParaRPr lang="en-US" sz="1200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75100" y="4495800"/>
              <a:ext cx="520700" cy="241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101</a:t>
              </a:r>
              <a:endParaRPr lang="en-US" sz="1200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97500" y="3416300"/>
              <a:ext cx="1422400" cy="241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100</a:t>
              </a:r>
              <a:endParaRPr lang="en-US" sz="1200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19" name="Elbow Connector 18"/>
            <p:cNvCxnSpPr>
              <a:endCxn id="12" idx="3"/>
            </p:cNvCxnSpPr>
            <p:nvPr/>
          </p:nvCxnSpPr>
          <p:spPr>
            <a:xfrm rot="5400000" flipH="1" flipV="1">
              <a:off x="5743575" y="4740275"/>
              <a:ext cx="1212850" cy="965200"/>
            </a:xfrm>
            <a:prstGeom prst="bentConnector4">
              <a:avLst>
                <a:gd name="adj1" fmla="val -1047"/>
                <a:gd name="adj2" fmla="val 123684"/>
              </a:avLst>
            </a:prstGeom>
            <a:ln>
              <a:solidFill>
                <a:schemeClr val="tx1"/>
              </a:solidFill>
              <a:headEnd type="oval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endCxn id="11" idx="3"/>
            </p:cNvCxnSpPr>
            <p:nvPr/>
          </p:nvCxnSpPr>
          <p:spPr>
            <a:xfrm rot="16200000" flipH="1">
              <a:off x="6207125" y="3749675"/>
              <a:ext cx="844550" cy="406400"/>
            </a:xfrm>
            <a:prstGeom prst="bentConnector4">
              <a:avLst>
                <a:gd name="adj1" fmla="val -752"/>
                <a:gd name="adj2" fmla="val 156250"/>
              </a:avLst>
            </a:prstGeom>
            <a:ln>
              <a:solidFill>
                <a:schemeClr val="tx1"/>
              </a:solidFill>
              <a:headEnd type="oval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5400000" flipH="1" flipV="1">
              <a:off x="6381750" y="4419600"/>
              <a:ext cx="241300" cy="152400"/>
            </a:xfrm>
            <a:prstGeom prst="bentConnector3">
              <a:avLst>
                <a:gd name="adj1" fmla="val 2632"/>
              </a:avLst>
            </a:prstGeom>
            <a:ln>
              <a:solidFill>
                <a:schemeClr val="tx1"/>
              </a:solidFill>
              <a:headEnd type="oval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/>
          </p:nvCxnSpPr>
          <p:spPr>
            <a:xfrm rot="5400000" flipH="1" flipV="1">
              <a:off x="6180237" y="4065687"/>
              <a:ext cx="796726" cy="304800"/>
            </a:xfrm>
            <a:prstGeom prst="bentConnector3">
              <a:avLst>
                <a:gd name="adj1" fmla="val 585"/>
              </a:avLst>
            </a:prstGeom>
            <a:ln>
              <a:solidFill>
                <a:schemeClr val="tx1"/>
              </a:solidFill>
              <a:headEnd type="oval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rot="5400000" flipH="1" flipV="1">
              <a:off x="6237387" y="4008537"/>
              <a:ext cx="530027" cy="152401"/>
            </a:xfrm>
            <a:prstGeom prst="bentConnector3">
              <a:avLst>
                <a:gd name="adj1" fmla="val 2078"/>
              </a:avLst>
            </a:prstGeom>
            <a:ln>
              <a:solidFill>
                <a:schemeClr val="tx1"/>
              </a:solidFill>
              <a:headEnd type="oval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495800" y="3643868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... ...</a:t>
              </a:r>
              <a:endParaRPr lang="en-US" sz="1400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95800" y="4737100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... ...</a:t>
              </a:r>
              <a:endParaRPr lang="en-US" sz="1400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95800" y="6197600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... ...</a:t>
              </a:r>
              <a:endParaRPr lang="en-US" sz="1400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83100" y="3062645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... ...</a:t>
              </a:r>
              <a:endParaRPr lang="en-US" sz="1400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</p:grpSp>
      <p:sp>
        <p:nvSpPr>
          <p:cNvPr id="54" name="Content Placeholder 2"/>
          <p:cNvSpPr txBox="1">
            <a:spLocks/>
          </p:cNvSpPr>
          <p:nvPr/>
        </p:nvSpPr>
        <p:spPr>
          <a:xfrm>
            <a:off x="1645125" y="3371036"/>
            <a:ext cx="3257075" cy="3147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package</a:t>
            </a:r>
            <a:r>
              <a:rPr lang="en-US" sz="1400" dirty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pkg;</a:t>
            </a:r>
            <a:br>
              <a:rPr lang="en-US" sz="1400" dirty="0">
                <a:latin typeface="Courier New"/>
                <a:cs typeface="Courier New"/>
              </a:rPr>
            </a:br>
            <a:r>
              <a:rPr lang="en-US" sz="1400" dirty="0">
                <a:latin typeface="Courier New"/>
                <a:cs typeface="Courier New"/>
              </a:rPr>
              <a:t/>
            </a:r>
            <a:br>
              <a:rPr lang="en-US" sz="1400" dirty="0">
                <a:latin typeface="Courier New"/>
                <a:cs typeface="Courier New"/>
              </a:rPr>
            </a:b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public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class</a:t>
            </a:r>
            <a:r>
              <a:rPr lang="en-US" sz="1400" dirty="0">
                <a:latin typeface="Courier New"/>
                <a:cs typeface="Courier New"/>
              </a:rPr>
              <a:t> A </a:t>
            </a: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extends</a:t>
            </a:r>
            <a:r>
              <a:rPr lang="en-US" sz="1400" dirty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B </a:t>
            </a:r>
            <a:r>
              <a:rPr lang="en-US" sz="1400" dirty="0" smtClean="0">
                <a:latin typeface="Courier New"/>
                <a:cs typeface="Courier New"/>
              </a:rPr>
              <a:t>{</a:t>
            </a:r>
            <a:r>
              <a:rPr lang="en-US" sz="1400" dirty="0">
                <a:latin typeface="Courier New"/>
                <a:cs typeface="Courier New"/>
              </a:rPr>
              <a:t/>
            </a:r>
            <a:br>
              <a:rPr lang="en-US" sz="1400" dirty="0">
                <a:latin typeface="Courier New"/>
                <a:cs typeface="Courier New"/>
              </a:rPr>
            </a:br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private</a:t>
            </a:r>
            <a:r>
              <a:rPr lang="en-US" sz="1400" dirty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latin typeface="Courier New"/>
                <a:cs typeface="Courier New"/>
              </a:rPr>
              <a:t> i = </a:t>
            </a: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19</a:t>
            </a:r>
            <a:r>
              <a:rPr lang="en-US" sz="1400" dirty="0">
                <a:latin typeface="Courier New"/>
                <a:cs typeface="Courier New"/>
              </a:rPr>
              <a:t>;</a:t>
            </a:r>
            <a:br>
              <a:rPr lang="en-US" sz="1400" dirty="0">
                <a:latin typeface="Courier New"/>
                <a:cs typeface="Courier New"/>
              </a:rPr>
            </a:br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public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latin typeface="Courier New"/>
                <a:cs typeface="Courier New"/>
              </a:rPr>
              <a:t> increment(){</a:t>
            </a:r>
            <a:br>
              <a:rPr lang="en-US" sz="1400" dirty="0">
                <a:latin typeface="Courier New"/>
                <a:cs typeface="Courier New"/>
              </a:rPr>
            </a:br>
            <a:r>
              <a:rPr lang="en-US" sz="1400" dirty="0">
                <a:latin typeface="Courier New"/>
                <a:cs typeface="Courier New"/>
              </a:rPr>
              <a:t>        </a:t>
            </a: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return</a:t>
            </a:r>
            <a:r>
              <a:rPr lang="en-US" sz="1400" dirty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++i;</a:t>
            </a:r>
            <a:br>
              <a:rPr lang="en-US" sz="1400" dirty="0">
                <a:latin typeface="Courier New"/>
                <a:cs typeface="Courier New"/>
              </a:rPr>
            </a:br>
            <a:r>
              <a:rPr lang="en-US" sz="1400" dirty="0">
                <a:latin typeface="Courier New"/>
                <a:cs typeface="Courier New"/>
              </a:rPr>
              <a:t>    }</a:t>
            </a:r>
            <a:br>
              <a:rPr lang="en-US" sz="1400" dirty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/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</a:t>
            </a:r>
            <a:r>
              <a:rPr lang="en-US" sz="1400" b="1" dirty="0" smtClean="0">
                <a:solidFill>
                  <a:srgbClr val="800000"/>
                </a:solidFill>
                <a:latin typeface="Courier New"/>
                <a:cs typeface="Courier New"/>
              </a:rPr>
              <a:t>public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static void </a:t>
            </a:r>
            <a:b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    main(String[] args)</a:t>
            </a:r>
            <a:r>
              <a:rPr lang="en-US" sz="1400" dirty="0">
                <a:latin typeface="Courier New"/>
                <a:cs typeface="Courier New"/>
              </a:rPr>
              <a:t>{</a:t>
            </a:r>
            <a:br>
              <a:rPr lang="en-US" sz="1400" dirty="0">
                <a:latin typeface="Courier New"/>
                <a:cs typeface="Courier New"/>
              </a:rPr>
            </a:br>
            <a:r>
              <a:rPr lang="en-US" sz="1400" dirty="0">
                <a:latin typeface="Courier New"/>
                <a:cs typeface="Courier New"/>
              </a:rPr>
              <a:t>        </a:t>
            </a:r>
            <a:r>
              <a:rPr lang="en-US" sz="1400" dirty="0" smtClean="0">
                <a:latin typeface="Courier New"/>
                <a:cs typeface="Courier New"/>
              </a:rPr>
              <a:t>increment();</a:t>
            </a:r>
            <a:r>
              <a:rPr lang="en-US" sz="1400" dirty="0">
                <a:latin typeface="Courier New"/>
                <a:cs typeface="Courier New"/>
              </a:rPr>
              <a:t/>
            </a:r>
            <a:br>
              <a:rPr lang="en-US" sz="1400" dirty="0">
                <a:latin typeface="Courier New"/>
                <a:cs typeface="Courier New"/>
              </a:rPr>
            </a:br>
            <a:r>
              <a:rPr lang="en-US" sz="1400" dirty="0">
                <a:latin typeface="Courier New"/>
                <a:cs typeface="Courier New"/>
              </a:rPr>
              <a:t>    }</a:t>
            </a:r>
            <a:br>
              <a:rPr lang="en-US" sz="1400" dirty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}</a:t>
            </a:r>
            <a:endParaRPr lang="en-US"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960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/>
          <a:lstStyle/>
          <a:p>
            <a:r>
              <a:rPr lang="en-US" dirty="0" smtClean="0"/>
              <a:t>Class-level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7"/>
            <a:ext cx="7954487" cy="5240525"/>
          </a:xfrm>
        </p:spPr>
        <p:txBody>
          <a:bodyPr/>
          <a:lstStyle/>
          <a:p>
            <a:r>
              <a:rPr lang="en-US" dirty="0" smtClean="0"/>
              <a:t>Supporting classes</a:t>
            </a:r>
            <a:br>
              <a:rPr lang="en-US" dirty="0" smtClean="0"/>
            </a:br>
            <a:r>
              <a:rPr lang="en-US" sz="1600" dirty="0" smtClean="0"/>
              <a:t>The safer version of the original extensible class. Implements semantic-level check and constraints and </a:t>
            </a:r>
            <a:r>
              <a:rPr lang="en-US" sz="1600" u="sng" dirty="0" smtClean="0"/>
              <a:t>is a subclass of the original</a:t>
            </a:r>
            <a:r>
              <a:rPr lang="en-US" sz="1600" dirty="0" smtClean="0"/>
              <a:t>. </a:t>
            </a:r>
          </a:p>
          <a:p>
            <a:pPr marL="349250" lvl="1" indent="0">
              <a:buNone/>
            </a:pPr>
            <a:r>
              <a:rPr lang="en-US" sz="1600" dirty="0"/>
              <a:t>Example:</a:t>
            </a:r>
            <a:br>
              <a:rPr lang="en-US" sz="1600" dirty="0"/>
            </a:br>
            <a:r>
              <a:rPr lang="en-US" sz="1600" dirty="0"/>
              <a:t>	</a:t>
            </a:r>
            <a:r>
              <a:rPr lang="en-US" sz="1600" dirty="0">
                <a:latin typeface="Courier New"/>
                <a:cs typeface="Courier New"/>
              </a:rPr>
              <a:t>java.awt.Window</a:t>
            </a:r>
            <a:r>
              <a:rPr lang="en-US" sz="1600" dirty="0"/>
              <a:t> </a:t>
            </a:r>
            <a:r>
              <a:rPr lang="en-US" sz="1600" dirty="0">
                <a:sym typeface="Wingdings"/>
              </a:rPr>
              <a:t> </a:t>
            </a:r>
            <a:r>
              <a:rPr lang="en-US" sz="1600" dirty="0">
                <a:latin typeface="Courier New"/>
                <a:cs typeface="Courier New"/>
                <a:sym typeface="Wingdings"/>
              </a:rPr>
              <a:t>Safe$</a:t>
            </a:r>
            <a:r>
              <a:rPr lang="en-US" sz="1600" dirty="0" smtClean="0">
                <a:latin typeface="Courier New"/>
                <a:cs typeface="Courier New"/>
                <a:sym typeface="Wingdings"/>
              </a:rPr>
              <a:t>Window (</a:t>
            </a:r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  <a:sym typeface="Wingdings"/>
              </a:rPr>
              <a:t>extends</a:t>
            </a:r>
            <a:r>
              <a:rPr lang="en-US" sz="1600" dirty="0" smtClean="0">
                <a:solidFill>
                  <a:srgbClr val="800000"/>
                </a:solidFill>
                <a:latin typeface="Courier New"/>
                <a:cs typeface="Courier New"/>
                <a:sym typeface="Wingdings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java.awt.Window)</a:t>
            </a:r>
            <a:endParaRPr lang="en-US" sz="1600" dirty="0">
              <a:latin typeface="Courier New"/>
              <a:cs typeface="Courier New"/>
              <a:sym typeface="Wingdings"/>
            </a:endParaRPr>
          </a:p>
          <a:p>
            <a:pPr marL="349250" lvl="1" indent="0">
              <a:buNone/>
            </a:pPr>
            <a:r>
              <a:rPr lang="en-US" sz="1600" dirty="0">
                <a:sym typeface="Wingdings"/>
              </a:rPr>
              <a:t>Notes</a:t>
            </a:r>
            <a:r>
              <a:rPr lang="en-US" sz="1600" dirty="0" smtClean="0">
                <a:sym typeface="Wingdings"/>
              </a:rPr>
              <a:t>:</a:t>
            </a:r>
            <a:br>
              <a:rPr lang="en-US" sz="1600" dirty="0" smtClean="0">
                <a:sym typeface="Wingdings"/>
              </a:rPr>
            </a:br>
            <a:r>
              <a:rPr lang="en-US" sz="1400" dirty="0" smtClean="0">
                <a:sym typeface="Wingdings"/>
              </a:rPr>
              <a:t>	(1) </a:t>
            </a:r>
            <a:r>
              <a:rPr lang="en-US" sz="1400" dirty="0">
                <a:latin typeface="Courier New"/>
                <a:cs typeface="Courier New"/>
                <a:sym typeface="Wingdings"/>
              </a:rPr>
              <a:t>$</a:t>
            </a:r>
            <a:r>
              <a:rPr lang="en-US" sz="1400" dirty="0" smtClean="0">
                <a:sym typeface="Wingdings"/>
              </a:rPr>
              <a:t> is a legal symbol to be used in Java identifier, like “</a:t>
            </a:r>
            <a:r>
              <a:rPr lang="en-US" sz="1400" dirty="0">
                <a:latin typeface="Courier New"/>
                <a:cs typeface="Courier New"/>
                <a:sym typeface="Wingdings"/>
              </a:rPr>
              <a:t>_</a:t>
            </a:r>
            <a:r>
              <a:rPr lang="en-US" sz="1400" dirty="0" smtClean="0">
                <a:sym typeface="Wingdings"/>
              </a:rPr>
              <a:t>”; </a:t>
            </a:r>
            <a:br>
              <a:rPr lang="en-US" sz="1400" dirty="0" smtClean="0">
                <a:sym typeface="Wingdings"/>
              </a:rPr>
            </a:br>
            <a:r>
              <a:rPr lang="en-US" sz="1400" dirty="0"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	      Conventionally, it’s reserved for synthetic/generated name	</a:t>
            </a:r>
            <a:r>
              <a:rPr lang="en-US" sz="1400" dirty="0">
                <a:sym typeface="Wingdings"/>
              </a:rPr>
              <a:t/>
            </a:r>
            <a:br>
              <a:rPr lang="en-US" sz="1400" dirty="0">
                <a:sym typeface="Wingdings"/>
              </a:rPr>
            </a:br>
            <a:r>
              <a:rPr lang="en-US" sz="1400" dirty="0" smtClean="0">
                <a:sym typeface="Wingdings"/>
              </a:rPr>
              <a:t>	(2) For all the original class </a:t>
            </a:r>
            <a:r>
              <a:rPr lang="en-US" sz="1400" dirty="0">
                <a:latin typeface="Courier New"/>
                <a:cs typeface="Courier New"/>
                <a:sym typeface="Wingdings"/>
              </a:rPr>
              <a:t>C</a:t>
            </a:r>
            <a:r>
              <a:rPr lang="en-US" sz="1400" dirty="0" smtClean="0">
                <a:sym typeface="Wingdings"/>
              </a:rPr>
              <a:t>, replace with </a:t>
            </a:r>
            <a:r>
              <a:rPr lang="en-US" altLang="zh-CN" sz="1400" dirty="0" smtClean="0">
                <a:sym typeface="Wingdings"/>
              </a:rPr>
              <a:t>another </a:t>
            </a:r>
            <a:r>
              <a:rPr lang="en-US" sz="1400" dirty="0" smtClean="0">
                <a:sym typeface="Wingdings"/>
              </a:rPr>
              <a:t>named </a:t>
            </a:r>
            <a:r>
              <a:rPr lang="en-US" sz="1400" dirty="0">
                <a:latin typeface="Courier New"/>
                <a:cs typeface="Courier New"/>
                <a:sym typeface="Wingdings"/>
              </a:rPr>
              <a:t>Safe$Window </a:t>
            </a:r>
            <a:r>
              <a:rPr lang="en-US" sz="1400" dirty="0" smtClean="0">
                <a:sym typeface="Wingdings"/>
              </a:rPr>
              <a:t>	       </a:t>
            </a:r>
            <a:br>
              <a:rPr lang="en-US" sz="1400" dirty="0" smtClean="0">
                <a:sym typeface="Wingdings"/>
              </a:rPr>
            </a:br>
            <a:r>
              <a:rPr lang="en-US" sz="1400" dirty="0" smtClean="0">
                <a:sym typeface="Wingdings"/>
              </a:rPr>
              <a:t> 	      with default package (no package)</a:t>
            </a:r>
          </a:p>
          <a:p>
            <a:r>
              <a:rPr lang="en-US" dirty="0" smtClean="0"/>
              <a:t>Strategy</a:t>
            </a:r>
            <a:br>
              <a:rPr lang="en-US" dirty="0" smtClean="0"/>
            </a:br>
            <a:r>
              <a:rPr lang="en-US" sz="1600" dirty="0" smtClean="0"/>
              <a:t>Keep all the class references unchanged, only modify the string which is referred to by class references.</a:t>
            </a: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35100" y="5473381"/>
            <a:ext cx="7226300" cy="939283"/>
            <a:chOff x="1422400" y="5473700"/>
            <a:chExt cx="7226300" cy="939283"/>
          </a:xfrm>
        </p:grpSpPr>
        <p:sp>
          <p:nvSpPr>
            <p:cNvPr id="4" name="Rectangle 3"/>
            <p:cNvSpPr/>
            <p:nvPr/>
          </p:nvSpPr>
          <p:spPr>
            <a:xfrm>
              <a:off x="1422400" y="5473700"/>
              <a:ext cx="1930400" cy="48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Constant</a:t>
              </a:r>
              <a:br>
                <a:rPr lang="en-US" sz="1400" dirty="0">
                  <a:solidFill>
                    <a:srgbClr val="000000"/>
                  </a:solidFill>
                </a:rPr>
              </a:br>
              <a:r>
                <a:rPr lang="en-US" altLang="zh-CN" sz="1400" dirty="0" smtClean="0">
                  <a:solidFill>
                    <a:srgbClr val="000000"/>
                  </a:solidFill>
                </a:rPr>
                <a:t>Method </a:t>
              </a:r>
              <a:r>
                <a:rPr lang="en-US" sz="1400" dirty="0" smtClean="0">
                  <a:solidFill>
                    <a:srgbClr val="000000"/>
                  </a:solidFill>
                </a:rPr>
                <a:t>Reference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11600" y="5473700"/>
              <a:ext cx="1930400" cy="48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Constant</a:t>
              </a:r>
              <a:br>
                <a:rPr lang="en-US" sz="1400" dirty="0" smtClean="0">
                  <a:solidFill>
                    <a:srgbClr val="000000"/>
                  </a:solidFill>
                </a:rPr>
              </a:br>
              <a:r>
                <a:rPr lang="en-US" sz="1400" dirty="0" smtClean="0">
                  <a:solidFill>
                    <a:srgbClr val="000000"/>
                  </a:solidFill>
                </a:rPr>
                <a:t>Class Reference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00800" y="5473700"/>
              <a:ext cx="1930400" cy="48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Constant</a:t>
              </a:r>
              <a:br>
                <a:rPr lang="en-US" sz="1400" dirty="0">
                  <a:solidFill>
                    <a:srgbClr val="000000"/>
                  </a:solidFill>
                </a:rPr>
              </a:br>
              <a:r>
                <a:rPr lang="en-US" sz="1400" dirty="0" smtClean="0">
                  <a:solidFill>
                    <a:srgbClr val="000000"/>
                  </a:solidFill>
                </a:rPr>
                <a:t>UTF8 String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4" idx="3"/>
              <a:endCxn id="5" idx="1"/>
            </p:cNvCxnSpPr>
            <p:nvPr/>
          </p:nvCxnSpPr>
          <p:spPr>
            <a:xfrm>
              <a:off x="3352800" y="5715000"/>
              <a:ext cx="55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3"/>
              <a:endCxn id="6" idx="1"/>
            </p:cNvCxnSpPr>
            <p:nvPr/>
          </p:nvCxnSpPr>
          <p:spPr>
            <a:xfrm>
              <a:off x="5842000" y="5715000"/>
              <a:ext cx="55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096000" y="5951318"/>
              <a:ext cx="2552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1200" dirty="0" smtClean="0"/>
                <a:t>Replace </a:t>
              </a:r>
              <a:r>
                <a:rPr lang="en-US" sz="1200" dirty="0" smtClean="0">
                  <a:latin typeface="Courier New"/>
                  <a:cs typeface="Courier New"/>
                </a:rPr>
                <a:t>java/awt/Window </a:t>
              </a:r>
              <a:r>
                <a:rPr lang="en-US" sz="1200" dirty="0"/>
                <a:t>with</a:t>
              </a:r>
              <a:r>
                <a:rPr lang="en-US" sz="1200" dirty="0" smtClean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  <a:sym typeface="Wingdings"/>
                </a:rPr>
                <a:t>Safe</a:t>
              </a:r>
              <a:r>
                <a:rPr lang="en-US" sz="1200" dirty="0">
                  <a:latin typeface="Courier New"/>
                  <a:cs typeface="Courier New"/>
                  <a:sym typeface="Wingdings"/>
                </a:rPr>
                <a:t>$</a:t>
              </a:r>
              <a:r>
                <a:rPr lang="en-US" sz="1200" dirty="0" smtClean="0">
                  <a:latin typeface="Courier New"/>
                  <a:cs typeface="Courier New"/>
                  <a:sym typeface="Wingdings"/>
                </a:rPr>
                <a:t>Window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43100" y="6409094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NOTE: </a:t>
            </a:r>
            <a:r>
              <a:rPr lang="en-US" sz="1200" dirty="0" smtClean="0">
                <a:latin typeface="Courier New"/>
                <a:cs typeface="Courier New"/>
              </a:rPr>
              <a:t>java</a:t>
            </a:r>
            <a:r>
              <a:rPr lang="en-US" sz="1200" dirty="0">
                <a:latin typeface="Courier New"/>
                <a:cs typeface="Courier New"/>
              </a:rPr>
              <a:t>/awt/Window </a:t>
            </a:r>
            <a:r>
              <a:rPr lang="en-US" sz="1200" dirty="0"/>
              <a:t>is the internal notation of </a:t>
            </a:r>
            <a:r>
              <a:rPr lang="en-US" sz="1200" dirty="0" smtClean="0">
                <a:latin typeface="Courier New"/>
                <a:cs typeface="Courier New"/>
              </a:rPr>
              <a:t>java.awt.Window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3300" y="5968423"/>
            <a:ext cx="255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200" dirty="0" smtClean="0"/>
              <a:t>Don’t change this</a:t>
            </a:r>
            <a:endParaRPr lang="en-US" sz="1200" dirty="0">
              <a:latin typeface="Courier New"/>
              <a:cs typeface="Courier New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69600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>
            <a:noAutofit/>
          </a:bodyPr>
          <a:lstStyle/>
          <a:p>
            <a:r>
              <a:rPr lang="en-US" sz="2800" dirty="0"/>
              <a:t>Background knowledge for bytecode instrumentation: </a:t>
            </a:r>
            <a:r>
              <a:rPr lang="en-US" sz="2800" dirty="0" smtClean="0"/>
              <a:t>Descriptor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Descriptor is the internal notation of type information</a:t>
            </a:r>
          </a:p>
          <a:p>
            <a:pPr marL="349250" lvl="1" indent="0">
              <a:buNone/>
            </a:pPr>
            <a:r>
              <a:rPr lang="en-US" dirty="0" smtClean="0"/>
              <a:t>This corresponds to what we call the method signature in Java language; however, in bytecode, the term </a:t>
            </a:r>
            <a:r>
              <a:rPr lang="en-US" i="1" dirty="0" smtClean="0"/>
              <a:t>signature</a:t>
            </a:r>
            <a:r>
              <a:rPr lang="en-US" dirty="0" smtClean="0"/>
              <a:t> has different meaning (used to describe generic declaration).</a:t>
            </a:r>
          </a:p>
          <a:p>
            <a:r>
              <a:rPr lang="en-US" dirty="0" smtClean="0"/>
              <a:t>Notation</a:t>
            </a:r>
          </a:p>
          <a:p>
            <a:pPr lvl="1"/>
            <a:r>
              <a:rPr lang="en-US" dirty="0" smtClean="0"/>
              <a:t>Basic type: a letter in upper case (8+1 in total)</a:t>
            </a:r>
            <a:br>
              <a:rPr lang="en-US" dirty="0" smtClean="0"/>
            </a:br>
            <a:r>
              <a:rPr lang="en-US" dirty="0" smtClean="0"/>
              <a:t>byte (B), boolean (Z), int (I), …, void (V)</a:t>
            </a:r>
          </a:p>
          <a:p>
            <a:pPr lvl="1"/>
            <a:r>
              <a:rPr lang="en-US" dirty="0" smtClean="0"/>
              <a:t>Class type: </a:t>
            </a:r>
            <a:r>
              <a:rPr lang="en-US" dirty="0" smtClean="0">
                <a:latin typeface="Courier New"/>
                <a:cs typeface="Courier New"/>
              </a:rPr>
              <a:t>L&lt;classname&gt;;</a:t>
            </a:r>
            <a:r>
              <a:rPr lang="en-US" dirty="0" smtClean="0"/>
              <a:t>, where </a:t>
            </a:r>
            <a:r>
              <a:rPr lang="en-US" dirty="0">
                <a:latin typeface="Courier New"/>
                <a:cs typeface="Courier New"/>
              </a:rPr>
              <a:t>&lt;classname</a:t>
            </a:r>
            <a:r>
              <a:rPr lang="en-US" dirty="0" smtClean="0">
                <a:latin typeface="Courier New"/>
                <a:cs typeface="Courier New"/>
              </a:rPr>
              <a:t>&gt;</a:t>
            </a:r>
            <a:r>
              <a:rPr lang="en-US" dirty="0"/>
              <a:t> </a:t>
            </a:r>
            <a:r>
              <a:rPr lang="en-US" dirty="0" smtClean="0"/>
              <a:t>is the full class name where“.” is replaced with “/”</a:t>
            </a:r>
          </a:p>
          <a:p>
            <a:pPr lvl="1"/>
            <a:r>
              <a:rPr lang="en-US" dirty="0" smtClean="0"/>
              <a:t>Array type: one additional “[” </a:t>
            </a:r>
            <a:r>
              <a:rPr lang="en-US" dirty="0"/>
              <a:t>for each </a:t>
            </a:r>
            <a:r>
              <a:rPr lang="en-US" dirty="0" smtClean="0"/>
              <a:t>dimension</a:t>
            </a:r>
          </a:p>
          <a:p>
            <a:pPr lvl="1"/>
            <a:r>
              <a:rPr lang="en-US" altLang="zh-CN" dirty="0" smtClean="0"/>
              <a:t>Method: </a:t>
            </a:r>
            <a:r>
              <a:rPr lang="en-US" altLang="zh-CN" dirty="0">
                <a:latin typeface="Courier New"/>
                <a:cs typeface="Courier New"/>
              </a:rPr>
              <a:t>(&lt;Type&gt;)Type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1800" dirty="0">
                <a:latin typeface="Courier New"/>
                <a:cs typeface="Courier New"/>
              </a:rPr>
              <a:t>	void </a:t>
            </a:r>
            <a:r>
              <a:rPr lang="en-US" sz="1800" dirty="0" smtClean="0">
                <a:latin typeface="Courier New"/>
                <a:cs typeface="Courier New"/>
              </a:rPr>
              <a:t>setPriority(</a:t>
            </a:r>
            <a:r>
              <a:rPr lang="en-US" sz="1800" dirty="0">
                <a:latin typeface="Courier New"/>
                <a:cs typeface="Courier New"/>
              </a:rPr>
              <a:t>Thread t, int i)</a:t>
            </a:r>
            <a:br>
              <a:rPr lang="en-US" sz="1800" dirty="0">
                <a:latin typeface="Courier New"/>
                <a:cs typeface="Courier New"/>
              </a:rPr>
            </a:br>
            <a:r>
              <a:rPr lang="en-US" sz="1800" dirty="0"/>
              <a:t>	</a:t>
            </a:r>
            <a:r>
              <a:rPr lang="en-US" sz="1800" dirty="0">
                <a:sym typeface="Wingdings"/>
              </a:rPr>
              <a:t>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>
                <a:latin typeface="Courier New"/>
                <a:cs typeface="Courier New"/>
              </a:rPr>
              <a:t>	(Ljava/lang/Thread;I)V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0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Background knowledge for bytecode instrumentation: Method invocation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Bytecode sequence</a:t>
            </a:r>
          </a:p>
          <a:p>
            <a:pPr lvl="1"/>
            <a:r>
              <a:rPr lang="en-US" dirty="0" smtClean="0"/>
              <a:t>Instance method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Load reference to current object into operand stack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Load arguments into the operand stack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Invoke the </a:t>
            </a:r>
            <a:r>
              <a:rPr lang="en-US" dirty="0" smtClean="0"/>
              <a:t>method with given type</a:t>
            </a:r>
            <a:endParaRPr lang="en-US" dirty="0"/>
          </a:p>
          <a:p>
            <a:pPr lvl="1"/>
            <a:r>
              <a:rPr lang="en-US" dirty="0" smtClean="0"/>
              <a:t>Class method</a:t>
            </a:r>
          </a:p>
          <a:p>
            <a:pPr lvl="2">
              <a:buFont typeface="+mj-lt"/>
              <a:buAutoNum type="arabicPeriod"/>
            </a:pPr>
            <a:r>
              <a:rPr lang="en-US" dirty="0" smtClean="0"/>
              <a:t>Load arguments into the operand stack</a:t>
            </a:r>
          </a:p>
          <a:p>
            <a:pPr lvl="2">
              <a:buFont typeface="+mj-lt"/>
              <a:buAutoNum type="arabicPeriod"/>
            </a:pPr>
            <a:r>
              <a:rPr lang="en-US" dirty="0" smtClean="0"/>
              <a:t>Invoke </a:t>
            </a:r>
            <a:r>
              <a:rPr lang="en-US" dirty="0"/>
              <a:t>the </a:t>
            </a:r>
            <a:r>
              <a:rPr lang="en-US" dirty="0" smtClean="0"/>
              <a:t>method statically</a:t>
            </a:r>
          </a:p>
          <a:p>
            <a:r>
              <a:rPr lang="en-US" dirty="0" smtClean="0"/>
              <a:t>Invocation type</a:t>
            </a:r>
          </a:p>
          <a:p>
            <a:pPr lvl="1"/>
            <a:r>
              <a:rPr lang="en-US" i="1" dirty="0" smtClean="0"/>
              <a:t>Invoke virtual</a:t>
            </a:r>
            <a:r>
              <a:rPr lang="en-US" dirty="0" smtClean="0"/>
              <a:t>: invoke the method declare in class or parent class virtually</a:t>
            </a:r>
          </a:p>
          <a:p>
            <a:pPr lvl="1"/>
            <a:r>
              <a:rPr lang="en-US" i="1" dirty="0" smtClean="0"/>
              <a:t>Invoke interface</a:t>
            </a:r>
            <a:r>
              <a:rPr lang="en-US" dirty="0" smtClean="0"/>
              <a:t>: </a:t>
            </a:r>
            <a:r>
              <a:rPr lang="en-US" dirty="0"/>
              <a:t>invoke the </a:t>
            </a:r>
            <a:r>
              <a:rPr lang="en-US" dirty="0" smtClean="0"/>
              <a:t>method declared in interface virtually</a:t>
            </a:r>
          </a:p>
          <a:p>
            <a:pPr lvl="1"/>
            <a:r>
              <a:rPr lang="en-US" i="1" dirty="0" smtClean="0"/>
              <a:t>Invoke special</a:t>
            </a:r>
            <a:r>
              <a:rPr lang="en-US" dirty="0" smtClean="0"/>
              <a:t>: invoke the method concretely</a:t>
            </a:r>
          </a:p>
          <a:p>
            <a:pPr lvl="1"/>
            <a:r>
              <a:rPr lang="en-US" i="1" dirty="0" smtClean="0"/>
              <a:t>Invoke static</a:t>
            </a:r>
            <a:r>
              <a:rPr lang="en-US" dirty="0" smtClean="0"/>
              <a:t>: invoke class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0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>
            <a:noAutofit/>
          </a:bodyPr>
          <a:lstStyle/>
          <a:p>
            <a:r>
              <a:rPr lang="en-US" sz="2800" dirty="0"/>
              <a:t>Background knowledge for bytecode instrumentation: </a:t>
            </a:r>
            <a:r>
              <a:rPr lang="en-US" sz="2800" dirty="0" smtClean="0"/>
              <a:t>Operand Stack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/>
          <a:lstStyle/>
          <a:p>
            <a:r>
              <a:rPr lang="en-US" dirty="0" smtClean="0"/>
              <a:t>Stack-based machine</a:t>
            </a:r>
            <a:br>
              <a:rPr lang="en-US" dirty="0" smtClean="0"/>
            </a:br>
            <a:r>
              <a:rPr lang="en-US" dirty="0" smtClean="0"/>
              <a:t>Instead of registers, JVM uses a single operand stack as intermediate storage of operands.</a:t>
            </a:r>
          </a:p>
          <a:p>
            <a:r>
              <a:rPr lang="en-US" dirty="0" smtClean="0"/>
              <a:t>Operations on operand stack</a:t>
            </a:r>
          </a:p>
          <a:p>
            <a:pPr lvl="1"/>
            <a:r>
              <a:rPr lang="en-US" dirty="0" smtClean="0"/>
              <a:t>load: load a variable into stack from </a:t>
            </a:r>
            <a:r>
              <a:rPr lang="en-US" i="1" dirty="0" smtClean="0"/>
              <a:t>local variable table </a:t>
            </a:r>
            <a:r>
              <a:rPr lang="en-US" dirty="0" smtClean="0"/>
              <a:t>(the collection of temporary variables used in a frame) or constant pool.</a:t>
            </a:r>
          </a:p>
          <a:p>
            <a:pPr lvl="1"/>
            <a:r>
              <a:rPr lang="en-US" dirty="0" smtClean="0"/>
              <a:t>store: pop an operand from stack and save it to </a:t>
            </a:r>
            <a:r>
              <a:rPr lang="en-US" dirty="0"/>
              <a:t>local variable table </a:t>
            </a:r>
            <a:r>
              <a:rPr lang="en-US" dirty="0" smtClean="0"/>
              <a:t>at certain location.</a:t>
            </a:r>
          </a:p>
          <a:p>
            <a:pPr lvl="1"/>
            <a:r>
              <a:rPr lang="en-US" dirty="0" smtClean="0"/>
              <a:t>arithmetic (add, mul, and): pop a fixed number of operands and do the math, then push the result back to stack</a:t>
            </a:r>
          </a:p>
          <a:p>
            <a:pPr lvl="1"/>
            <a:r>
              <a:rPr lang="en-US" dirty="0" smtClean="0"/>
              <a:t>invokexxx: pop a number of operands, where the number is decided by the descriptor of method, call the method and push the result back to stack.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2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Binary-rewriting-based SFI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/>
          <a:lstStyle/>
          <a:p>
            <a:r>
              <a:rPr lang="en-US" dirty="0" smtClean="0"/>
              <a:t>Transform a program to meet safety properties.</a:t>
            </a:r>
          </a:p>
          <a:p>
            <a:r>
              <a:rPr lang="en-US" dirty="0" smtClean="0"/>
              <a:t>Several aspects</a:t>
            </a:r>
          </a:p>
          <a:p>
            <a:pPr lvl="1"/>
            <a:r>
              <a:rPr lang="en-US" dirty="0" smtClean="0"/>
              <a:t>The form of input: compiled code (binary code on native </a:t>
            </a:r>
            <a:r>
              <a:rPr lang="en-US" dirty="0" smtClean="0"/>
              <a:t>machine, ELF)</a:t>
            </a:r>
            <a:endParaRPr lang="en-US" dirty="0" smtClean="0"/>
          </a:p>
          <a:p>
            <a:pPr lvl="1"/>
            <a:r>
              <a:rPr lang="en-US" dirty="0" smtClean="0"/>
              <a:t>The goal of transformation</a:t>
            </a:r>
          </a:p>
          <a:p>
            <a:pPr lvl="2"/>
            <a:r>
              <a:rPr lang="en-US" dirty="0"/>
              <a:t>Fine-grained: micromanaging behavior of program in hosted environment </a:t>
            </a:r>
            <a:r>
              <a:rPr lang="en-US" dirty="0" smtClean="0"/>
              <a:t>(CFI)</a:t>
            </a:r>
            <a:endParaRPr lang="en-US" dirty="0"/>
          </a:p>
          <a:p>
            <a:pPr lvl="2"/>
            <a:r>
              <a:rPr lang="en-US" dirty="0"/>
              <a:t>Coarse-grained: preventing program from abusing system resources </a:t>
            </a:r>
            <a:r>
              <a:rPr lang="en-US" dirty="0" smtClean="0"/>
              <a:t>(R</a:t>
            </a:r>
            <a:r>
              <a:rPr lang="en-US" sz="1600" dirty="0" smtClean="0"/>
              <a:t>EINS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Timing for transforming</a:t>
            </a:r>
          </a:p>
          <a:p>
            <a:pPr lvl="2"/>
            <a:r>
              <a:rPr lang="en-US" dirty="0" smtClean="0"/>
              <a:t>Compile time</a:t>
            </a:r>
          </a:p>
          <a:p>
            <a:pPr lvl="2"/>
            <a:r>
              <a:rPr lang="en-US" dirty="0" smtClean="0"/>
              <a:t>Loading time</a:t>
            </a:r>
          </a:p>
          <a:p>
            <a:pPr lvl="2"/>
            <a:r>
              <a:rPr lang="en-US" dirty="0" smtClean="0"/>
              <a:t>Runtime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86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Method-</a:t>
            </a:r>
            <a:r>
              <a:rPr lang="en-US" dirty="0"/>
              <a:t>level </a:t>
            </a:r>
            <a:r>
              <a:rPr lang="en-US" dirty="0" smtClean="0"/>
              <a:t>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51711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Supporting classes</a:t>
            </a:r>
            <a:br>
              <a:rPr lang="en-US" dirty="0"/>
            </a:br>
            <a:r>
              <a:rPr lang="en-US" dirty="0"/>
              <a:t>The safer version of original </a:t>
            </a:r>
            <a:r>
              <a:rPr lang="en-US" dirty="0" smtClean="0"/>
              <a:t>class</a:t>
            </a:r>
            <a:r>
              <a:rPr lang="en-US" dirty="0"/>
              <a:t>. Implements semantic-level check and </a:t>
            </a:r>
            <a:r>
              <a:rPr lang="en-US" dirty="0" smtClean="0"/>
              <a:t>constraints. </a:t>
            </a:r>
            <a:r>
              <a:rPr lang="en-US" u="sng" dirty="0" smtClean="0"/>
              <a:t>It is NOT a </a:t>
            </a:r>
            <a:r>
              <a:rPr lang="en-US" u="sng" dirty="0"/>
              <a:t>subclass of the </a:t>
            </a:r>
            <a:r>
              <a:rPr lang="en-US" u="sng" dirty="0" smtClean="0"/>
              <a:t>original</a:t>
            </a:r>
            <a:r>
              <a:rPr lang="en-US" dirty="0" smtClean="0"/>
              <a:t>, but it dispatches the call to the original eventually.</a:t>
            </a:r>
            <a:endParaRPr lang="en-US" dirty="0"/>
          </a:p>
          <a:p>
            <a:pPr marL="349250" lvl="1" indent="0">
              <a:buNone/>
            </a:pPr>
            <a:r>
              <a:rPr lang="en-US" sz="1600" dirty="0"/>
              <a:t>Example:</a:t>
            </a:r>
            <a:br>
              <a:rPr lang="en-US" sz="1600" dirty="0"/>
            </a:br>
            <a:r>
              <a:rPr lang="en-US" sz="1600" dirty="0"/>
              <a:t>	</a:t>
            </a:r>
            <a:r>
              <a:rPr lang="en-US" sz="1600" dirty="0" smtClean="0">
                <a:latin typeface="Courier New"/>
                <a:cs typeface="Courier New"/>
              </a:rPr>
              <a:t>java.lang.</a:t>
            </a:r>
            <a:r>
              <a:rPr lang="en-US" altLang="zh-CN" sz="1600" dirty="0" smtClean="0">
                <a:latin typeface="Courier New"/>
                <a:cs typeface="Courier New"/>
              </a:rPr>
              <a:t>Thread</a:t>
            </a:r>
            <a:r>
              <a:rPr lang="en-US" sz="1600" dirty="0" smtClean="0"/>
              <a:t> </a:t>
            </a:r>
            <a:r>
              <a:rPr lang="en-US" sz="1600" dirty="0">
                <a:sym typeface="Wingdings"/>
              </a:rPr>
              <a:t> </a:t>
            </a:r>
            <a:r>
              <a:rPr lang="en-US" sz="1600" dirty="0">
                <a:latin typeface="Courier New"/>
                <a:cs typeface="Courier New"/>
                <a:sym typeface="Wingdings"/>
              </a:rPr>
              <a:t>Safe</a:t>
            </a:r>
            <a:r>
              <a:rPr lang="en-US" sz="1600" dirty="0" smtClean="0">
                <a:latin typeface="Courier New"/>
                <a:cs typeface="Courier New"/>
                <a:sym typeface="Wingdings"/>
              </a:rPr>
              <a:t>$</a:t>
            </a:r>
            <a:r>
              <a:rPr lang="en-US" altLang="zh-CN" sz="1600" dirty="0" smtClean="0">
                <a:latin typeface="Courier New"/>
                <a:cs typeface="Courier New"/>
              </a:rPr>
              <a:t>Thread</a:t>
            </a:r>
            <a:endParaRPr lang="en-US" dirty="0" smtClean="0"/>
          </a:p>
          <a:p>
            <a:r>
              <a:rPr lang="en-US" dirty="0" smtClean="0"/>
              <a:t>Why use method-level modification?</a:t>
            </a:r>
          </a:p>
          <a:p>
            <a:pPr lvl="1"/>
            <a:r>
              <a:rPr lang="en-US" dirty="0" smtClean="0"/>
              <a:t>The original class is not extensible (decorated with </a:t>
            </a:r>
            <a:r>
              <a:rPr lang="en-US" b="1" dirty="0" smtClean="0">
                <a:solidFill>
                  <a:srgbClr val="800000"/>
                </a:solidFill>
              </a:rPr>
              <a:t>final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method concerning us is not virtual</a:t>
            </a:r>
          </a:p>
          <a:p>
            <a:pPr lvl="1"/>
            <a:r>
              <a:rPr lang="en-US" dirty="0" smtClean="0"/>
              <a:t>The safer method needs to have a different argument list</a:t>
            </a:r>
          </a:p>
          <a:p>
            <a:r>
              <a:rPr lang="en-US" dirty="0" smtClean="0"/>
              <a:t>Strategy</a:t>
            </a:r>
            <a:endParaRPr lang="en-US" dirty="0"/>
          </a:p>
          <a:p>
            <a:pPr lvl="1"/>
            <a:r>
              <a:rPr lang="en-US" dirty="0" smtClean="0"/>
              <a:t>Add new CP entry for the safer class and safer method’s descriptor</a:t>
            </a:r>
          </a:p>
          <a:p>
            <a:pPr lvl="1"/>
            <a:r>
              <a:rPr lang="en-US" dirty="0" smtClean="0"/>
              <a:t>In CP entry of method reference, modify the references to class and descriptor.</a:t>
            </a:r>
          </a:p>
          <a:p>
            <a:pPr lvl="1"/>
            <a:r>
              <a:rPr lang="en-US" dirty="0"/>
              <a:t>May need to change </a:t>
            </a:r>
            <a:r>
              <a:rPr lang="en-US" dirty="0" smtClean="0"/>
              <a:t>bytecode leading up to invocation (but try to not change the max depth of operand stack)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00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>
            <a:noAutofit/>
          </a:bodyPr>
          <a:lstStyle/>
          <a:p>
            <a:r>
              <a:rPr lang="en-US" sz="2800" dirty="0"/>
              <a:t>Method-level modification: </a:t>
            </a:r>
            <a:r>
              <a:rPr lang="en-US" sz="2800" dirty="0" smtClean="0"/>
              <a:t>Constant Pool</a:t>
            </a:r>
            <a:endParaRPr lang="en-US" sz="280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1028700" y="1363570"/>
            <a:ext cx="6997702" cy="5249845"/>
            <a:chOff x="1028700" y="1363570"/>
            <a:chExt cx="6997702" cy="5249845"/>
          </a:xfrm>
        </p:grpSpPr>
        <p:sp>
          <p:nvSpPr>
            <p:cNvPr id="5" name="Rectangle 4"/>
            <p:cNvSpPr/>
            <p:nvPr/>
          </p:nvSpPr>
          <p:spPr>
            <a:xfrm>
              <a:off x="1117600" y="1968183"/>
              <a:ext cx="1930400" cy="368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Constant </a:t>
              </a:r>
              <a:br>
                <a:rPr lang="en-US" sz="1200" dirty="0" smtClean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Method Reference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06800" y="1968183"/>
              <a:ext cx="1930400" cy="368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Constant</a:t>
              </a:r>
              <a:br>
                <a:rPr lang="en-US" sz="1200" dirty="0" smtClean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Class Reference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0" y="1968183"/>
              <a:ext cx="1930400" cy="368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Constant</a:t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UTF8 String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5" idx="3"/>
              <a:endCxn id="6" idx="1"/>
            </p:cNvCxnSpPr>
            <p:nvPr/>
          </p:nvCxnSpPr>
          <p:spPr>
            <a:xfrm>
              <a:off x="3048000" y="2152493"/>
              <a:ext cx="55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6" idx="3"/>
              <a:endCxn id="7" idx="1"/>
            </p:cNvCxnSpPr>
            <p:nvPr/>
          </p:nvCxnSpPr>
          <p:spPr>
            <a:xfrm>
              <a:off x="5537200" y="2152493"/>
              <a:ext cx="55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606800" y="2672873"/>
              <a:ext cx="1930400" cy="368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Constant</a:t>
              </a:r>
              <a:br>
                <a:rPr lang="en-US" sz="1200" dirty="0" smtClean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NameAndType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1" y="2672873"/>
              <a:ext cx="1930400" cy="368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Constant</a:t>
              </a:r>
              <a:br>
                <a:rPr lang="en-US" sz="1200" dirty="0" smtClean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00"/>
                  </a:solidFill>
                </a:rPr>
                <a:t>UTF8 String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01" y="3382308"/>
              <a:ext cx="1930400" cy="3768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Constant</a:t>
              </a:r>
              <a:br>
                <a:rPr lang="en-US" sz="1200" dirty="0" smtClean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00"/>
                  </a:solidFill>
                </a:rPr>
                <a:t>UTF8 String</a:t>
              </a:r>
            </a:p>
          </p:txBody>
        </p:sp>
        <p:cxnSp>
          <p:nvCxnSpPr>
            <p:cNvPr id="14" name="Straight Arrow Connector 13"/>
            <p:cNvCxnSpPr>
              <a:endCxn id="11" idx="1"/>
            </p:cNvCxnSpPr>
            <p:nvPr/>
          </p:nvCxnSpPr>
          <p:spPr>
            <a:xfrm rot="16200000" flipH="1">
              <a:off x="3108406" y="2358789"/>
              <a:ext cx="704690" cy="292098"/>
            </a:xfrm>
            <a:prstGeom prst="bentConnector2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" idx="3"/>
              <a:endCxn id="12" idx="1"/>
            </p:cNvCxnSpPr>
            <p:nvPr/>
          </p:nvCxnSpPr>
          <p:spPr>
            <a:xfrm>
              <a:off x="5537200" y="2857183"/>
              <a:ext cx="5588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117600" y="1688781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200" dirty="0" smtClean="0"/>
                <a:t>100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6800" y="1702681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200" dirty="0" smtClean="0"/>
                <a:t>101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06800" y="2429303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200" dirty="0" smtClean="0"/>
                <a:t>102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96000" y="1691184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200" dirty="0" smtClean="0"/>
                <a:t>103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6000" y="2428984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200" dirty="0" smtClean="0"/>
                <a:t>104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95999" y="3105309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200" dirty="0" smtClean="0"/>
                <a:t>105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96001" y="2336802"/>
              <a:ext cx="193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r"/>
              <a:r>
                <a:rPr lang="en-US" sz="1200" dirty="0" smtClean="0"/>
                <a:t>java/lang/Thread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91299" y="3041492"/>
              <a:ext cx="14351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r"/>
              <a:r>
                <a:rPr lang="en-US" sz="1200" dirty="0" smtClean="0">
                  <a:sym typeface="Wingdings"/>
                </a:rPr>
                <a:t>setPriority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96001" y="3758318"/>
              <a:ext cx="1930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r"/>
              <a:r>
                <a:rPr lang="en-US" sz="1200" dirty="0" smtClean="0">
                  <a:sym typeface="Wingdings"/>
                </a:rPr>
                <a:t>(I)V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  <p:cxnSp>
          <p:nvCxnSpPr>
            <p:cNvPr id="73" name="Straight Arrow Connector 13"/>
            <p:cNvCxnSpPr/>
            <p:nvPr/>
          </p:nvCxnSpPr>
          <p:spPr>
            <a:xfrm rot="16200000" flipH="1">
              <a:off x="5597605" y="3063479"/>
              <a:ext cx="704690" cy="292098"/>
            </a:xfrm>
            <a:prstGeom prst="bentConnector2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1117600" y="4546281"/>
              <a:ext cx="1930400" cy="368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Constant </a:t>
              </a:r>
              <a:br>
                <a:rPr lang="en-US" sz="1200" dirty="0" smtClean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Method Reference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606800" y="4546281"/>
              <a:ext cx="1930400" cy="368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Constant</a:t>
              </a:r>
              <a:br>
                <a:rPr lang="en-US" sz="1200" dirty="0" smtClean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Class Reference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096000" y="4546281"/>
              <a:ext cx="1930400" cy="368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Constant</a:t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UTF8 String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77" name="Straight Arrow Connector 76"/>
            <p:cNvCxnSpPr>
              <a:stCxn id="74" idx="3"/>
              <a:endCxn id="75" idx="1"/>
            </p:cNvCxnSpPr>
            <p:nvPr/>
          </p:nvCxnSpPr>
          <p:spPr>
            <a:xfrm>
              <a:off x="3048000" y="4730591"/>
              <a:ext cx="55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5" idx="3"/>
              <a:endCxn id="76" idx="1"/>
            </p:cNvCxnSpPr>
            <p:nvPr/>
          </p:nvCxnSpPr>
          <p:spPr>
            <a:xfrm>
              <a:off x="5537200" y="4730591"/>
              <a:ext cx="55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3606800" y="5250971"/>
              <a:ext cx="1930400" cy="368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Constant</a:t>
              </a:r>
              <a:br>
                <a:rPr lang="en-US" sz="1200" dirty="0" smtClean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NameAndType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096001" y="5250971"/>
              <a:ext cx="1930400" cy="368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Constant</a:t>
              </a:r>
              <a:br>
                <a:rPr lang="en-US" sz="1200" dirty="0" smtClean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00"/>
                  </a:solidFill>
                </a:rPr>
                <a:t>UTF8 String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96001" y="5960406"/>
              <a:ext cx="1930400" cy="37689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Constant</a:t>
              </a:r>
              <a:br>
                <a:rPr lang="en-US" sz="1200" dirty="0" smtClean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00"/>
                  </a:solidFill>
                </a:rPr>
                <a:t>UTF8 String</a:t>
              </a:r>
            </a:p>
          </p:txBody>
        </p:sp>
        <p:cxnSp>
          <p:nvCxnSpPr>
            <p:cNvPr id="82" name="Straight Arrow Connector 13"/>
            <p:cNvCxnSpPr>
              <a:endCxn id="79" idx="1"/>
            </p:cNvCxnSpPr>
            <p:nvPr/>
          </p:nvCxnSpPr>
          <p:spPr>
            <a:xfrm rot="16200000" flipH="1">
              <a:off x="3108406" y="4936887"/>
              <a:ext cx="704690" cy="292098"/>
            </a:xfrm>
            <a:prstGeom prst="bentConnector2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9" idx="3"/>
              <a:endCxn id="80" idx="1"/>
            </p:cNvCxnSpPr>
            <p:nvPr/>
          </p:nvCxnSpPr>
          <p:spPr>
            <a:xfrm>
              <a:off x="5537200" y="5435281"/>
              <a:ext cx="5588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117600" y="4266879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200" dirty="0" smtClean="0"/>
                <a:t>100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606800" y="4280779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200" dirty="0" smtClean="0">
                  <a:solidFill>
                    <a:srgbClr val="0000FF"/>
                  </a:solidFill>
                </a:rPr>
                <a:t>101</a:t>
              </a:r>
              <a:endParaRPr lang="en-US" sz="1200" dirty="0">
                <a:solidFill>
                  <a:srgbClr val="0000FF"/>
                </a:solidFill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606800" y="5007401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200" dirty="0" smtClean="0">
                  <a:solidFill>
                    <a:srgbClr val="0000FF"/>
                  </a:solidFill>
                </a:rPr>
                <a:t>102</a:t>
              </a:r>
              <a:endParaRPr lang="en-US" sz="1200" dirty="0">
                <a:solidFill>
                  <a:srgbClr val="0000FF"/>
                </a:solidFill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096000" y="4269282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200" dirty="0">
                  <a:solidFill>
                    <a:srgbClr val="FF0000"/>
                  </a:solidFill>
                </a:rPr>
                <a:t>2</a:t>
              </a:r>
              <a:r>
                <a:rPr lang="en-US" sz="1200" dirty="0" smtClean="0">
                  <a:solidFill>
                    <a:srgbClr val="FF0000"/>
                  </a:solidFill>
                </a:rPr>
                <a:t>03</a:t>
              </a:r>
              <a:endParaRPr lang="en-US" sz="1200" dirty="0">
                <a:solidFill>
                  <a:srgbClr val="FF0000"/>
                </a:solidFill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096000" y="5007082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200" dirty="0" smtClean="0"/>
                <a:t>104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095999" y="5683407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200" dirty="0">
                  <a:solidFill>
                    <a:srgbClr val="FF0000"/>
                  </a:solidFill>
                </a:rPr>
                <a:t>2</a:t>
              </a:r>
              <a:r>
                <a:rPr lang="en-US" sz="1200" dirty="0" smtClean="0">
                  <a:solidFill>
                    <a:srgbClr val="FF0000"/>
                  </a:solidFill>
                </a:rPr>
                <a:t>05</a:t>
              </a:r>
              <a:endParaRPr lang="en-US" sz="1200" dirty="0">
                <a:solidFill>
                  <a:srgbClr val="FF0000"/>
                </a:solidFill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96001" y="4914900"/>
              <a:ext cx="193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r"/>
              <a:r>
                <a:rPr lang="en-US" sz="1200" dirty="0" smtClean="0"/>
                <a:t>Safe$Thread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91299" y="5619590"/>
              <a:ext cx="14351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r"/>
              <a:r>
                <a:rPr lang="en-US" sz="1200" dirty="0" smtClean="0">
                  <a:sym typeface="Wingdings"/>
                </a:rPr>
                <a:t>setPriority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096001" y="6336416"/>
              <a:ext cx="1930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r"/>
              <a:r>
                <a:rPr lang="en-US" sz="1200" dirty="0" smtClean="0">
                  <a:sym typeface="Wingdings"/>
                </a:rPr>
                <a:t>(L</a:t>
              </a:r>
              <a:r>
                <a:rPr lang="en-US" sz="1200" dirty="0"/>
                <a:t>java/lang/</a:t>
              </a:r>
              <a:r>
                <a:rPr lang="en-US" sz="1200" dirty="0" smtClean="0"/>
                <a:t>Thread</a:t>
              </a:r>
              <a:r>
                <a:rPr lang="en-US" sz="1200" dirty="0" smtClean="0">
                  <a:sym typeface="Wingdings"/>
                </a:rPr>
                <a:t>;I)V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  <p:cxnSp>
          <p:nvCxnSpPr>
            <p:cNvPr id="93" name="Straight Arrow Connector 13"/>
            <p:cNvCxnSpPr/>
            <p:nvPr/>
          </p:nvCxnSpPr>
          <p:spPr>
            <a:xfrm rot="16200000" flipH="1">
              <a:off x="5597605" y="5641577"/>
              <a:ext cx="704690" cy="292098"/>
            </a:xfrm>
            <a:prstGeom prst="bentConnector2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028700" y="1363570"/>
              <a:ext cx="116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BEFORE</a:t>
              </a:r>
              <a:endParaRPr lang="en-US" i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28700" y="3941347"/>
              <a:ext cx="116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AFTER</a:t>
              </a:r>
              <a:endParaRPr lang="en-US" i="1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17600" y="5997364"/>
              <a:ext cx="711200" cy="2510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117600" y="6360932"/>
              <a:ext cx="711200" cy="2510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828800" y="5997364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200" dirty="0" smtClean="0"/>
                <a:t>modified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28800" y="6333764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200" dirty="0" smtClean="0"/>
                <a:t>added</a:t>
              </a:r>
              <a:endParaRPr lang="en-US" sz="1200" dirty="0">
                <a:latin typeface="Courier New"/>
                <a:cs typeface="Courier New"/>
                <a:sym typeface="Wingding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322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>
            <a:normAutofit/>
          </a:bodyPr>
          <a:lstStyle/>
          <a:p>
            <a:r>
              <a:rPr lang="en-US" sz="2800" dirty="0"/>
              <a:t>Method-level </a:t>
            </a:r>
            <a:r>
              <a:rPr lang="en-US" sz="2800" dirty="0" smtClean="0"/>
              <a:t>modification: Bytecode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811212" y="1511300"/>
            <a:ext cx="8102601" cy="4078546"/>
            <a:chOff x="811212" y="1511300"/>
            <a:chExt cx="8102601" cy="4078546"/>
          </a:xfrm>
        </p:grpSpPr>
        <p:sp>
          <p:nvSpPr>
            <p:cNvPr id="4" name="TextBox 3"/>
            <p:cNvSpPr txBox="1"/>
            <p:nvPr/>
          </p:nvSpPr>
          <p:spPr>
            <a:xfrm>
              <a:off x="1128713" y="2376051"/>
              <a:ext cx="21463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urier New"/>
                  <a:cs typeface="Courier New"/>
                </a:rPr>
                <a:t>aload_1</a:t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/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>iload_2 </a:t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/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>invokevirtual</a:t>
              </a:r>
              <a:r>
                <a:rPr lang="en-US" sz="1400" b="1" dirty="0" smtClean="0">
                  <a:latin typeface="Courier New"/>
                  <a:cs typeface="Courier New"/>
                </a:rPr>
                <a:t> </a:t>
              </a:r>
              <a:r>
                <a:rPr lang="en-US" sz="1400" dirty="0" smtClean="0">
                  <a:latin typeface="Courier New"/>
                  <a:cs typeface="Courier New"/>
                </a:rPr>
                <a:t>#100 </a:t>
              </a:r>
              <a:endParaRPr lang="en-US" sz="1400" dirty="0">
                <a:latin typeface="Courier New"/>
                <a:cs typeface="Courier New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80113" y="2364502"/>
              <a:ext cx="29337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urier New"/>
                  <a:cs typeface="Courier New"/>
                </a:rPr>
                <a:t>Thread t = </a:t>
              </a:r>
              <a:r>
                <a:rPr lang="en-US" sz="1400" b="1" dirty="0" smtClean="0">
                  <a:solidFill>
                    <a:srgbClr val="800000"/>
                  </a:solidFill>
                  <a:latin typeface="Courier New"/>
                  <a:cs typeface="Courier New"/>
                </a:rPr>
                <a:t>new</a:t>
              </a:r>
              <a:r>
                <a:rPr lang="en-US" sz="1400" dirty="0" smtClean="0">
                  <a:solidFill>
                    <a:srgbClr val="800000"/>
                  </a:solidFill>
                  <a:latin typeface="Courier New"/>
                  <a:cs typeface="Courier New"/>
                </a:rPr>
                <a:t> </a:t>
              </a:r>
              <a:r>
                <a:rPr lang="en-US" sz="1400" dirty="0" smtClean="0">
                  <a:latin typeface="Courier New"/>
                  <a:cs typeface="Courier New"/>
                </a:rPr>
                <a:t>Thread();</a:t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/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>... ...</a:t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/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>t.setPriority(i);</a:t>
              </a:r>
              <a:endParaRPr lang="en-US" sz="1400" dirty="0">
                <a:latin typeface="Courier New"/>
                <a:cs typeface="Courier New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8713" y="4204851"/>
              <a:ext cx="21463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urier New"/>
                  <a:cs typeface="Courier New"/>
                </a:rPr>
                <a:t>aload_1</a:t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/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>iload_2 </a:t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/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>invokestatic</a:t>
              </a:r>
              <a:r>
                <a:rPr lang="en-US" sz="1400" b="1" dirty="0" smtClean="0">
                  <a:latin typeface="Courier New"/>
                  <a:cs typeface="Courier New"/>
                </a:rPr>
                <a:t> </a:t>
              </a:r>
              <a:r>
                <a:rPr lang="en-US" sz="1400" dirty="0" smtClean="0">
                  <a:latin typeface="Courier New"/>
                  <a:cs typeface="Courier New"/>
                </a:rPr>
                <a:t>#100 </a:t>
              </a:r>
              <a:endParaRPr lang="en-US" sz="1400" dirty="0">
                <a:latin typeface="Courier New"/>
                <a:cs typeface="Courier New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80113" y="4204851"/>
              <a:ext cx="29337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urier New"/>
                  <a:cs typeface="Courier New"/>
                </a:rPr>
                <a:t>Thread t = </a:t>
              </a:r>
              <a:r>
                <a:rPr lang="en-US" sz="1400" b="1" dirty="0" smtClean="0">
                  <a:solidFill>
                    <a:srgbClr val="800000"/>
                  </a:solidFill>
                  <a:latin typeface="Courier New"/>
                  <a:cs typeface="Courier New"/>
                </a:rPr>
                <a:t>new</a:t>
              </a:r>
              <a:r>
                <a:rPr lang="en-US" sz="1400" dirty="0" smtClean="0">
                  <a:solidFill>
                    <a:srgbClr val="800000"/>
                  </a:solidFill>
                  <a:latin typeface="Courier New"/>
                  <a:cs typeface="Courier New"/>
                </a:rPr>
                <a:t> </a:t>
              </a:r>
              <a:r>
                <a:rPr lang="en-US" sz="1400" dirty="0" smtClean="0">
                  <a:latin typeface="Courier New"/>
                  <a:cs typeface="Courier New"/>
                </a:rPr>
                <a:t>Thread();</a:t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/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>... ...</a:t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/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>Safe$Thread.</a:t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>setPriority(t, </a:t>
              </a:r>
              <a:r>
                <a:rPr lang="en-US" sz="1400" dirty="0">
                  <a:latin typeface="Courier New"/>
                  <a:cs typeface="Courier New"/>
                </a:rPr>
                <a:t>i</a:t>
              </a:r>
              <a:r>
                <a:rPr lang="en-US" sz="1400" dirty="0" smtClean="0">
                  <a:latin typeface="Courier New"/>
                  <a:cs typeface="Courier New"/>
                </a:rPr>
                <a:t>);</a:t>
              </a:r>
              <a:endParaRPr lang="en-US" sz="1400" dirty="0">
                <a:latin typeface="Courier New"/>
                <a:cs typeface="Courier New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52813" y="2376051"/>
              <a:ext cx="23495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urier New"/>
                  <a:cs typeface="Courier New"/>
                </a:rPr>
                <a:t>Push reference to t as an implicit arg</a:t>
              </a:r>
            </a:p>
            <a:p>
              <a:r>
                <a:rPr lang="en-US" sz="1400" dirty="0" smtClean="0">
                  <a:latin typeface="Courier New"/>
                  <a:cs typeface="Courier New"/>
                </a:rPr>
                <a:t>Push local variable i (1</a:t>
              </a:r>
              <a:r>
                <a:rPr lang="en-US" sz="1400" baseline="30000" dirty="0" smtClean="0">
                  <a:latin typeface="Courier New"/>
                  <a:cs typeface="Courier New"/>
                </a:rPr>
                <a:t>st</a:t>
              </a:r>
              <a:r>
                <a:rPr lang="en-US" sz="1400" dirty="0" smtClean="0">
                  <a:latin typeface="Courier New"/>
                  <a:cs typeface="Courier New"/>
                </a:rPr>
                <a:t> declared arg)</a:t>
              </a:r>
              <a:endParaRPr lang="en-US" sz="1400" dirty="0">
                <a:latin typeface="Courier New"/>
                <a:cs typeface="Courier New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52813" y="4204851"/>
              <a:ext cx="23495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urier New"/>
                  <a:cs typeface="Courier New"/>
                </a:rPr>
                <a:t>Push reference to t</a:t>
              </a:r>
              <a:br>
                <a:rPr lang="en-US" sz="1400" dirty="0" smtClean="0">
                  <a:latin typeface="Courier New"/>
                  <a:cs typeface="Courier New"/>
                </a:rPr>
              </a:br>
              <a:r>
                <a:rPr lang="en-US" sz="1400" dirty="0" smtClean="0">
                  <a:latin typeface="Courier New"/>
                  <a:cs typeface="Courier New"/>
                </a:rPr>
                <a:t>(</a:t>
              </a:r>
              <a:r>
                <a:rPr lang="en-US" sz="1400" dirty="0">
                  <a:latin typeface="Courier New"/>
                  <a:cs typeface="Courier New"/>
                </a:rPr>
                <a:t>1</a:t>
              </a:r>
              <a:r>
                <a:rPr lang="en-US" sz="1400" baseline="30000" dirty="0">
                  <a:latin typeface="Courier New"/>
                  <a:cs typeface="Courier New"/>
                </a:rPr>
                <a:t>st</a:t>
              </a:r>
              <a:r>
                <a:rPr lang="en-US" sz="1400" dirty="0">
                  <a:latin typeface="Courier New"/>
                  <a:cs typeface="Courier New"/>
                </a:rPr>
                <a:t> declared </a:t>
              </a:r>
              <a:r>
                <a:rPr lang="en-US" sz="1400" dirty="0" smtClean="0">
                  <a:latin typeface="Courier New"/>
                  <a:cs typeface="Courier New"/>
                </a:rPr>
                <a:t>arg</a:t>
              </a:r>
              <a:r>
                <a:rPr lang="en-US" sz="1400" dirty="0">
                  <a:latin typeface="Courier New"/>
                  <a:cs typeface="Courier New"/>
                </a:rPr>
                <a:t>)</a:t>
              </a:r>
            </a:p>
            <a:p>
              <a:r>
                <a:rPr lang="en-US" sz="1400" dirty="0" smtClean="0">
                  <a:latin typeface="Courier New"/>
                  <a:cs typeface="Courier New"/>
                </a:rPr>
                <a:t>Push local variable i (2</a:t>
              </a:r>
              <a:r>
                <a:rPr lang="en-US" sz="1400" baseline="30000" dirty="0" smtClean="0">
                  <a:latin typeface="Courier New"/>
                  <a:cs typeface="Courier New"/>
                </a:rPr>
                <a:t>nd</a:t>
              </a:r>
              <a:r>
                <a:rPr lang="en-US" sz="1400" dirty="0" smtClean="0">
                  <a:latin typeface="Courier New"/>
                  <a:cs typeface="Courier New"/>
                </a:rPr>
                <a:t> </a:t>
              </a:r>
              <a:r>
                <a:rPr lang="en-US" sz="1400" dirty="0">
                  <a:latin typeface="Courier New"/>
                  <a:cs typeface="Courier New"/>
                </a:rPr>
                <a:t>declared </a:t>
              </a:r>
              <a:r>
                <a:rPr lang="en-US" sz="1400" dirty="0" smtClean="0">
                  <a:latin typeface="Courier New"/>
                  <a:cs typeface="Courier New"/>
                </a:rPr>
                <a:t>arg)</a:t>
              </a:r>
              <a:endParaRPr lang="en-US" sz="1400" dirty="0">
                <a:latin typeface="Courier New"/>
                <a:cs typeface="Courier New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0" y="1511300"/>
              <a:ext cx="1282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Bytecode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46500" y="1511300"/>
              <a:ext cx="149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Comments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89700" y="15113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Java code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1212" y="1996321"/>
              <a:ext cx="1271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(</a:t>
              </a:r>
              <a:r>
                <a:rPr lang="en-US" sz="1200" i="1" dirty="0" smtClean="0"/>
                <a:t>BEFORE)</a:t>
              </a:r>
              <a:endParaRPr lang="en-US" sz="1200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1213" y="3835519"/>
              <a:ext cx="1168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(AFTER)</a:t>
              </a:r>
              <a:endParaRPr lang="en-US" sz="1200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0113" y="3833237"/>
              <a:ext cx="1552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(Hypothetical)</a:t>
              </a:r>
              <a:endParaRPr lang="en-US" sz="1200" i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892425" y="5842000"/>
            <a:ext cx="602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          </a:t>
            </a:r>
            <a:r>
              <a:rPr lang="en-US" sz="1200" b="1" dirty="0" smtClean="0"/>
              <a:t>invokevirtual</a:t>
            </a:r>
            <a:r>
              <a:rPr lang="en-US" sz="1200" dirty="0" smtClean="0"/>
              <a:t> pops </a:t>
            </a:r>
            <a:r>
              <a:rPr lang="en-US" sz="1200" dirty="0"/>
              <a:t>operands from stack equal to argument number + 1;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          </a:t>
            </a:r>
            <a:r>
              <a:rPr lang="en-US" sz="1200" b="1" dirty="0" smtClean="0"/>
              <a:t>invokestatic</a:t>
            </a:r>
            <a:r>
              <a:rPr lang="en-US" sz="1200" dirty="0" smtClean="0"/>
              <a:t> pops </a:t>
            </a:r>
            <a:r>
              <a:rPr lang="en-US" sz="1200" dirty="0"/>
              <a:t>operands from stack equal to argument </a:t>
            </a:r>
            <a:r>
              <a:rPr lang="en-US" sz="1200" dirty="0" smtClean="0"/>
              <a:t>number.</a:t>
            </a:r>
            <a:br>
              <a:rPr lang="en-US" sz="1200" dirty="0" smtClean="0"/>
            </a:br>
            <a:r>
              <a:rPr lang="en-US" sz="1200" dirty="0" smtClean="0"/>
              <a:t>           This modification doesn’t change the maximum depth of operand stack.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3322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/>
          <a:lstStyle/>
          <a:p>
            <a:r>
              <a:rPr lang="en-US" dirty="0" smtClean="0"/>
              <a:t>When to instrument?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52600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lass loading</a:t>
            </a:r>
          </a:p>
          <a:p>
            <a:pPr lvl="1"/>
            <a:r>
              <a:rPr lang="en-US" dirty="0"/>
              <a:t>Java class ClassLoader uses method </a:t>
            </a:r>
            <a:br>
              <a:rPr lang="en-US" dirty="0"/>
            </a:br>
            <a:r>
              <a:rPr lang="en-US" dirty="0">
                <a:latin typeface="Courier New"/>
                <a:cs typeface="Courier New"/>
              </a:rPr>
              <a:t>defineClass(String name, byte[] bytecode, int offset, int length) </a:t>
            </a:r>
            <a:br>
              <a:rPr lang="en-US" dirty="0">
                <a:latin typeface="Courier New"/>
                <a:cs typeface="Courier New"/>
              </a:rPr>
            </a:br>
            <a:r>
              <a:rPr lang="en-US" dirty="0"/>
              <a:t>to load a class into JVM.</a:t>
            </a:r>
          </a:p>
          <a:p>
            <a:pPr lvl="1"/>
            <a:r>
              <a:rPr lang="en-US" dirty="0"/>
              <a:t>ClassLoader also allows user to override its core method </a:t>
            </a:r>
            <a:br>
              <a:rPr lang="en-US" dirty="0"/>
            </a:br>
            <a:r>
              <a:rPr lang="en-US" dirty="0">
                <a:latin typeface="Courier New"/>
                <a:cs typeface="Courier New"/>
              </a:rPr>
              <a:t>findClass(String name)</a:t>
            </a:r>
          </a:p>
          <a:p>
            <a:pPr lvl="1"/>
            <a:r>
              <a:rPr lang="en-US" dirty="0"/>
              <a:t>Therefore we can create a new ClassLoader with following logic added into findClass:</a:t>
            </a:r>
            <a:br>
              <a:rPr lang="en-US" dirty="0"/>
            </a:br>
            <a:r>
              <a:rPr lang="en-US" sz="1500" dirty="0">
                <a:latin typeface="Courier New"/>
                <a:cs typeface="Courier New"/>
              </a:rPr>
              <a:t/>
            </a:r>
            <a:br>
              <a:rPr lang="en-US" sz="1500" dirty="0">
                <a:latin typeface="Courier New"/>
                <a:cs typeface="Courier New"/>
              </a:rPr>
            </a:br>
            <a:r>
              <a:rPr lang="en-US" sz="1500" b="1" dirty="0">
                <a:solidFill>
                  <a:srgbClr val="800000"/>
                </a:solidFill>
                <a:latin typeface="Courier New"/>
                <a:cs typeface="Courier New"/>
              </a:rPr>
              <a:t>public</a:t>
            </a:r>
            <a:r>
              <a:rPr lang="en-US" sz="1500" dirty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sz="1500" b="1" dirty="0">
                <a:solidFill>
                  <a:srgbClr val="800000"/>
                </a:solidFill>
                <a:latin typeface="Courier New"/>
                <a:cs typeface="Courier New"/>
              </a:rPr>
              <a:t>c</a:t>
            </a:r>
            <a:r>
              <a:rPr lang="en-US" altLang="zh-CN" sz="1500" b="1" dirty="0">
                <a:solidFill>
                  <a:srgbClr val="800000"/>
                </a:solidFill>
                <a:latin typeface="Courier New"/>
                <a:cs typeface="Courier New"/>
              </a:rPr>
              <a:t>lass</a:t>
            </a:r>
            <a:r>
              <a:rPr lang="en-US" altLang="zh-CN" sz="1500" dirty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>
                <a:latin typeface="Courier New"/>
                <a:cs typeface="Courier New"/>
              </a:rPr>
              <a:t>FilteredClassLoader </a:t>
            </a:r>
            <a:r>
              <a:rPr lang="en-US" altLang="zh-CN" sz="1500" b="1" dirty="0">
                <a:solidFill>
                  <a:srgbClr val="800000"/>
                </a:solidFill>
                <a:latin typeface="Courier New"/>
                <a:cs typeface="Courier New"/>
              </a:rPr>
              <a:t>extends</a:t>
            </a:r>
            <a:r>
              <a:rPr lang="en-US" altLang="zh-CN" sz="1500" dirty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>
                <a:latin typeface="Courier New"/>
                <a:cs typeface="Courier New"/>
              </a:rPr>
              <a:t>ClassLoader { </a:t>
            </a:r>
            <a:br>
              <a:rPr lang="en-US" altLang="zh-CN" sz="1500" dirty="0">
                <a:latin typeface="Courier New"/>
                <a:cs typeface="Courier New"/>
              </a:rPr>
            </a:br>
            <a:r>
              <a:rPr lang="en-US" altLang="zh-CN" sz="1500" dirty="0" smtClean="0">
                <a:latin typeface="Courier New"/>
                <a:cs typeface="Courier New"/>
              </a:rPr>
              <a:t/>
            </a:r>
            <a:br>
              <a:rPr lang="en-US" altLang="zh-CN" sz="1500" dirty="0" smtClean="0">
                <a:latin typeface="Courier New"/>
                <a:cs typeface="Courier New"/>
              </a:rPr>
            </a:br>
            <a:r>
              <a:rPr lang="en-US" altLang="zh-CN" sz="1500" dirty="0" smtClean="0">
                <a:latin typeface="Courier New"/>
                <a:cs typeface="Courier New"/>
              </a:rPr>
              <a:t>    </a:t>
            </a:r>
            <a:r>
              <a:rPr lang="en-US" altLang="zh-CN" sz="1500" b="1" dirty="0">
                <a:solidFill>
                  <a:srgbClr val="800000"/>
                </a:solidFill>
                <a:latin typeface="Courier New"/>
                <a:cs typeface="Courier New"/>
              </a:rPr>
              <a:t>protected</a:t>
            </a:r>
            <a:r>
              <a:rPr lang="en-US" altLang="zh-CN" sz="1500" dirty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>
                <a:latin typeface="Courier New"/>
                <a:cs typeface="Courier New"/>
              </a:rPr>
              <a:t>Class </a:t>
            </a:r>
            <a:r>
              <a:rPr lang="en-US" sz="1500" dirty="0">
                <a:latin typeface="Courier New"/>
                <a:cs typeface="Courier New"/>
              </a:rPr>
              <a:t>findClass</a:t>
            </a:r>
            <a:r>
              <a:rPr lang="en-US" altLang="zh-CN" sz="1500" dirty="0">
                <a:latin typeface="Courier New"/>
                <a:cs typeface="Courier New"/>
              </a:rPr>
              <a:t>(</a:t>
            </a:r>
            <a:r>
              <a:rPr lang="en-US" sz="1500" dirty="0">
                <a:latin typeface="Courier New"/>
                <a:cs typeface="Courier New"/>
              </a:rPr>
              <a:t>String name</a:t>
            </a:r>
            <a:r>
              <a:rPr lang="en-US" altLang="zh-CN" sz="1500" dirty="0">
                <a:latin typeface="Courier New"/>
                <a:cs typeface="Courier New"/>
              </a:rPr>
              <a:t>){</a:t>
            </a:r>
            <a:br>
              <a:rPr lang="en-US" altLang="zh-CN" sz="1500" dirty="0">
                <a:latin typeface="Courier New"/>
                <a:cs typeface="Courier New"/>
              </a:rPr>
            </a:br>
            <a:r>
              <a:rPr lang="en-US" altLang="zh-CN" sz="1500" dirty="0">
                <a:latin typeface="Courier New"/>
                <a:cs typeface="Courier New"/>
              </a:rPr>
              <a:t>        </a:t>
            </a:r>
            <a:r>
              <a:rPr lang="en-US" altLang="zh-CN" sz="1500" b="1" dirty="0">
                <a:solidFill>
                  <a:srgbClr val="800000"/>
                </a:solidFill>
                <a:latin typeface="Courier New"/>
                <a:cs typeface="Courier New"/>
              </a:rPr>
              <a:t>byte</a:t>
            </a:r>
            <a:r>
              <a:rPr lang="en-US" altLang="zh-CN" sz="1500" dirty="0">
                <a:latin typeface="Courier New"/>
                <a:cs typeface="Courier New"/>
              </a:rPr>
              <a:t>[] bytecode = </a:t>
            </a:r>
            <a:r>
              <a:rPr lang="en-US" altLang="zh-CN" sz="1500" i="1" dirty="0">
                <a:latin typeface="Courier New"/>
                <a:cs typeface="Courier New"/>
              </a:rPr>
              <a:t>load byte code from remote server</a:t>
            </a:r>
            <a:r>
              <a:rPr lang="en-US" altLang="zh-CN" sz="1500" dirty="0">
                <a:latin typeface="Courier New"/>
                <a:cs typeface="Courier New"/>
              </a:rPr>
              <a:t>:</a:t>
            </a:r>
            <a:br>
              <a:rPr lang="en-US" altLang="zh-CN" sz="1500" dirty="0">
                <a:latin typeface="Courier New"/>
                <a:cs typeface="Courier New"/>
              </a:rPr>
            </a:br>
            <a:r>
              <a:rPr lang="en-US" altLang="zh-CN" sz="1500" dirty="0">
                <a:latin typeface="Courier New"/>
                <a:cs typeface="Courier New"/>
              </a:rPr>
              <a:t>        bytecode = instrument(bytecode);</a:t>
            </a:r>
            <a:br>
              <a:rPr lang="en-US" altLang="zh-CN" sz="1500" dirty="0">
                <a:latin typeface="Courier New"/>
                <a:cs typeface="Courier New"/>
              </a:rPr>
            </a:br>
            <a:r>
              <a:rPr lang="en-US" altLang="zh-CN" sz="1500" dirty="0">
                <a:latin typeface="Courier New"/>
                <a:cs typeface="Courier New"/>
              </a:rPr>
              <a:t>        </a:t>
            </a:r>
            <a:r>
              <a:rPr lang="en-US" sz="1500" dirty="0">
                <a:latin typeface="Courier New"/>
                <a:cs typeface="Courier New"/>
              </a:rPr>
              <a:t>defineClass(name, bytecode, </a:t>
            </a:r>
            <a:r>
              <a:rPr lang="en-US" sz="1500" b="1" dirty="0">
                <a:solidFill>
                  <a:srgbClr val="7DC1EF"/>
                </a:solidFill>
                <a:latin typeface="Courier New"/>
                <a:cs typeface="Courier New"/>
              </a:rPr>
              <a:t>0</a:t>
            </a:r>
            <a:r>
              <a:rPr lang="en-US" sz="1500" dirty="0">
                <a:latin typeface="Courier New"/>
                <a:cs typeface="Courier New"/>
              </a:rPr>
              <a:t>, bytecode.length); </a:t>
            </a:r>
            <a:br>
              <a:rPr lang="en-US" sz="1500" dirty="0">
                <a:latin typeface="Courier New"/>
                <a:cs typeface="Courier New"/>
              </a:rPr>
            </a:br>
            <a:r>
              <a:rPr lang="en-US" altLang="zh-CN" sz="1500" dirty="0">
                <a:latin typeface="Courier New"/>
                <a:cs typeface="Courier New"/>
              </a:rPr>
              <a:t>    </a:t>
            </a:r>
            <a:r>
              <a:rPr lang="en-US" altLang="zh-CN" sz="1500" dirty="0" smtClean="0">
                <a:latin typeface="Courier New"/>
                <a:cs typeface="Courier New"/>
              </a:rPr>
              <a:t>}</a:t>
            </a:r>
            <a:br>
              <a:rPr lang="en-US" altLang="zh-CN" sz="1500" dirty="0" smtClean="0">
                <a:latin typeface="Courier New"/>
                <a:cs typeface="Courier New"/>
              </a:rPr>
            </a:br>
            <a:r>
              <a:rPr lang="en-US" altLang="zh-CN" sz="1500" dirty="0">
                <a:latin typeface="Courier New"/>
                <a:cs typeface="Courier New"/>
              </a:rPr>
              <a:t/>
            </a:r>
            <a:br>
              <a:rPr lang="en-US" altLang="zh-CN" sz="1500" dirty="0">
                <a:latin typeface="Courier New"/>
                <a:cs typeface="Courier New"/>
              </a:rPr>
            </a:br>
            <a:r>
              <a:rPr lang="en-US" altLang="zh-CN" sz="1500" dirty="0">
                <a:latin typeface="Courier New"/>
                <a:cs typeface="Courier New"/>
              </a:rPr>
              <a:t>} </a:t>
            </a:r>
            <a:endParaRPr lang="en-US" sz="1500" dirty="0">
              <a:latin typeface="Courier New"/>
              <a:cs typeface="Courier New"/>
            </a:endParaRPr>
          </a:p>
          <a:p>
            <a:r>
              <a:rPr lang="en-US" dirty="0" smtClean="0"/>
              <a:t>Not used in this paper</a:t>
            </a:r>
          </a:p>
          <a:p>
            <a:pPr lvl="1"/>
            <a:r>
              <a:rPr lang="en-US" dirty="0" smtClean="0"/>
              <a:t>Additional java code to be installed in browser</a:t>
            </a:r>
          </a:p>
          <a:p>
            <a:pPr lvl="1"/>
            <a:r>
              <a:rPr lang="en-US" dirty="0" smtClean="0"/>
              <a:t>Since working as a customized part of class loading procedure in JVM, may lack flexibility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3322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/>
          <a:lstStyle/>
          <a:p>
            <a:r>
              <a:rPr lang="en-US" dirty="0"/>
              <a:t>When to instrument</a:t>
            </a:r>
            <a:r>
              <a:rPr lang="en-US" dirty="0" smtClean="0"/>
              <a:t>?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/>
          <a:lstStyle/>
          <a:p>
            <a:r>
              <a:rPr lang="en-US" dirty="0" smtClean="0"/>
              <a:t>Network proxy</a:t>
            </a:r>
          </a:p>
          <a:p>
            <a:pPr lvl="1"/>
            <a:r>
              <a:rPr lang="en-US" dirty="0" smtClean="0"/>
              <a:t>Browser sends out HTTP request with </a:t>
            </a:r>
            <a:r>
              <a:rPr lang="en-US" dirty="0"/>
              <a:t>MIME type = </a:t>
            </a:r>
            <a:r>
              <a:rPr lang="en-US" dirty="0" smtClean="0"/>
              <a:t>“application</a:t>
            </a:r>
            <a:r>
              <a:rPr lang="en-US" dirty="0"/>
              <a:t>/x-java-</a:t>
            </a:r>
            <a:r>
              <a:rPr lang="en-US" dirty="0" smtClean="0"/>
              <a:t>applet”</a:t>
            </a:r>
          </a:p>
          <a:p>
            <a:pPr lvl="1"/>
            <a:r>
              <a:rPr lang="en-US" dirty="0" smtClean="0"/>
              <a:t>We can always set up a proxy server at the front of protected network</a:t>
            </a:r>
          </a:p>
          <a:p>
            <a:pPr lvl="1"/>
            <a:r>
              <a:rPr lang="en-US" dirty="0" smtClean="0"/>
              <a:t>Thus the proxy server can detect Applet transmission and interfere accordingly</a:t>
            </a:r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1705697" y="3647006"/>
            <a:ext cx="6438812" cy="2992693"/>
            <a:chOff x="1705697" y="3723206"/>
            <a:chExt cx="6438812" cy="2992693"/>
          </a:xfrm>
        </p:grpSpPr>
        <p:grpSp>
          <p:nvGrpSpPr>
            <p:cNvPr id="55" name="Group 54"/>
            <p:cNvGrpSpPr/>
            <p:nvPr/>
          </p:nvGrpSpPr>
          <p:grpSpPr>
            <a:xfrm>
              <a:off x="1705697" y="3723206"/>
              <a:ext cx="6438812" cy="2992693"/>
              <a:chOff x="1705697" y="3723206"/>
              <a:chExt cx="6438812" cy="2992693"/>
            </a:xfrm>
          </p:grpSpPr>
          <p:pic>
            <p:nvPicPr>
              <p:cNvPr id="6" name="Picture 5" descr="MC900435242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5697" y="4320692"/>
                <a:ext cx="1021868" cy="2021838"/>
              </a:xfrm>
              <a:prstGeom prst="rect">
                <a:avLst/>
              </a:prstGeom>
            </p:spPr>
          </p:pic>
          <p:sp>
            <p:nvSpPr>
              <p:cNvPr id="8" name="Left Arrow 7"/>
              <p:cNvSpPr/>
              <p:nvPr/>
            </p:nvSpPr>
            <p:spPr>
              <a:xfrm>
                <a:off x="5473699" y="4761377"/>
                <a:ext cx="1371600" cy="177800"/>
              </a:xfrm>
              <a:prstGeom prst="leftArrow">
                <a:avLst>
                  <a:gd name="adj1" fmla="val 50000"/>
                  <a:gd name="adj2" fmla="val 10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Left Arrow 8"/>
              <p:cNvSpPr/>
              <p:nvPr/>
            </p:nvSpPr>
            <p:spPr>
              <a:xfrm>
                <a:off x="2832098" y="4761377"/>
                <a:ext cx="1371600" cy="177800"/>
              </a:xfrm>
              <a:prstGeom prst="leftArrow">
                <a:avLst>
                  <a:gd name="adj1" fmla="val 50000"/>
                  <a:gd name="adj2" fmla="val 10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Left Arrow 9"/>
              <p:cNvSpPr/>
              <p:nvPr/>
            </p:nvSpPr>
            <p:spPr>
              <a:xfrm rot="10800000">
                <a:off x="2832099" y="5231277"/>
                <a:ext cx="1371600" cy="177800"/>
              </a:xfrm>
              <a:prstGeom prst="leftArrow">
                <a:avLst>
                  <a:gd name="adj1" fmla="val 50000"/>
                  <a:gd name="adj2" fmla="val 100000"/>
                </a:avLst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473699" y="4103669"/>
                <a:ext cx="2006601" cy="596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000" dirty="0" smtClean="0">
                    <a:solidFill>
                      <a:schemeClr val="tx1"/>
                    </a:solidFill>
                  </a:rPr>
                  <a:t>GET /classes/A.class HTTP/1.1</a:t>
                </a:r>
                <a:br>
                  <a:rPr lang="en-US" altLang="zh-CN" sz="1000" dirty="0" smtClean="0">
                    <a:solidFill>
                      <a:schemeClr val="tx1"/>
                    </a:solidFill>
                  </a:rPr>
                </a:br>
                <a:r>
                  <a:rPr lang="en-US" altLang="zh-CN" sz="1000" dirty="0" smtClean="0">
                    <a:solidFill>
                      <a:schemeClr val="tx1"/>
                    </a:solidFill>
                  </a:rPr>
                  <a:t>Host: www.xyz.com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832098" y="4103669"/>
                <a:ext cx="2006601" cy="596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000" dirty="0" smtClean="0">
                    <a:solidFill>
                      <a:schemeClr val="tx1"/>
                    </a:solidFill>
                  </a:rPr>
                  <a:t>GET /classes/A.class HTTP/1.1</a:t>
                </a:r>
                <a:br>
                  <a:rPr lang="en-US" altLang="zh-CN" sz="1000" dirty="0" smtClean="0">
                    <a:solidFill>
                      <a:schemeClr val="tx1"/>
                    </a:solidFill>
                  </a:rPr>
                </a:br>
                <a:r>
                  <a:rPr lang="en-US" altLang="zh-CN" sz="1000" dirty="0" smtClean="0">
                    <a:solidFill>
                      <a:schemeClr val="tx1"/>
                    </a:solidFill>
                  </a:rPr>
                  <a:t>Host: www.xyz.com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" name="Picture 6" descr="MC900434845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3699" y="4320692"/>
                <a:ext cx="1527815" cy="1527815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197097" y="5507312"/>
                <a:ext cx="2149060" cy="8352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000" dirty="0" smtClean="0">
                    <a:solidFill>
                      <a:schemeClr val="tx1"/>
                    </a:solidFill>
                  </a:rPr>
                  <a:t>HTTP/1.1 </a:t>
                </a:r>
                <a:r>
                  <a:rPr lang="en-US" altLang="zh-CN" sz="1000" dirty="0">
                    <a:solidFill>
                      <a:schemeClr val="tx1"/>
                    </a:solidFill>
                  </a:rPr>
                  <a:t>200 </a:t>
                </a:r>
                <a:r>
                  <a:rPr lang="en-US" altLang="zh-CN" sz="1000" dirty="0" smtClean="0">
                    <a:solidFill>
                      <a:schemeClr val="tx1"/>
                    </a:solidFill>
                  </a:rPr>
                  <a:t>OK</a:t>
                </a:r>
                <a:br>
                  <a:rPr lang="en-US" altLang="zh-CN" sz="1000" dirty="0" smtClean="0">
                    <a:solidFill>
                      <a:schemeClr val="tx1"/>
                    </a:solidFill>
                  </a:rPr>
                </a:br>
                <a:r>
                  <a:rPr lang="en-US" altLang="zh-CN" sz="1000" dirty="0" smtClean="0">
                    <a:solidFill>
                      <a:schemeClr val="tx1"/>
                    </a:solidFill>
                  </a:rPr>
                  <a:t>Content-Type: </a:t>
                </a:r>
                <a:r>
                  <a:rPr lang="en-US" sz="1000" dirty="0">
                    <a:solidFill>
                      <a:schemeClr val="tx1"/>
                    </a:solidFill>
                  </a:rPr>
                  <a:t>application/x-java-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applet</a:t>
                </a:r>
                <a:br>
                  <a:rPr lang="en-US" sz="1000" dirty="0" smtClean="0">
                    <a:solidFill>
                      <a:schemeClr val="tx1"/>
                    </a:solidFill>
                  </a:rPr>
                </a:br>
                <a:r>
                  <a:rPr lang="en-US" sz="10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000" dirty="0" smtClean="0">
                    <a:solidFill>
                      <a:schemeClr val="tx1"/>
                    </a:solidFill>
                  </a:rPr>
                </a:br>
                <a:r>
                  <a:rPr lang="en-US" sz="1000" dirty="0" smtClean="0">
                    <a:solidFill>
                      <a:schemeClr val="tx1"/>
                    </a:solidFill>
                  </a:rPr>
                  <a:t>CAFEBABE065E2CC9A7…</a:t>
                </a:r>
                <a:r>
                  <a:rPr lang="en-US" sz="1000" b="1" dirty="0" smtClean="0">
                    <a:solidFill>
                      <a:srgbClr val="FF0000"/>
                    </a:solidFill>
                  </a:rPr>
                  <a:t>705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…</a:t>
                </a:r>
                <a:r>
                  <a:rPr lang="en-US" altLang="zh-CN" sz="1000" dirty="0" smtClean="0">
                    <a:solidFill>
                      <a:schemeClr val="tx1"/>
                    </a:solidFill>
                  </a:rPr>
                  <a:t> 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rapezoid 14"/>
              <p:cNvSpPr/>
              <p:nvPr/>
            </p:nvSpPr>
            <p:spPr>
              <a:xfrm rot="5400000">
                <a:off x="4321947" y="5620423"/>
                <a:ext cx="452063" cy="225842"/>
              </a:xfrm>
              <a:prstGeom prst="trapezoi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apezoid 15"/>
              <p:cNvSpPr/>
              <p:nvPr/>
            </p:nvSpPr>
            <p:spPr>
              <a:xfrm rot="16200000">
                <a:off x="5033148" y="5630296"/>
                <a:ext cx="452063" cy="225842"/>
              </a:xfrm>
              <a:prstGeom prst="trapezoi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60900" y="5576527"/>
                <a:ext cx="485358" cy="33132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Snip Single Corner Rectangle 17"/>
              <p:cNvSpPr/>
              <p:nvPr/>
            </p:nvSpPr>
            <p:spPr>
              <a:xfrm>
                <a:off x="4358857" y="6304430"/>
                <a:ext cx="365543" cy="337670"/>
              </a:xfrm>
              <a:prstGeom prst="snip1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nip Single Corner Rectangle 18"/>
              <p:cNvSpPr/>
              <p:nvPr/>
            </p:nvSpPr>
            <p:spPr>
              <a:xfrm>
                <a:off x="4549357" y="6199095"/>
                <a:ext cx="365543" cy="337670"/>
              </a:xfrm>
              <a:prstGeom prst="snip1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Snip Single Corner Rectangle 19"/>
              <p:cNvSpPr/>
              <p:nvPr/>
            </p:nvSpPr>
            <p:spPr>
              <a:xfrm>
                <a:off x="4932570" y="6266330"/>
                <a:ext cx="365543" cy="337670"/>
              </a:xfrm>
              <a:prstGeom prst="snip1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Snip Single Corner Rectangle 20"/>
              <p:cNvSpPr/>
              <p:nvPr/>
            </p:nvSpPr>
            <p:spPr>
              <a:xfrm>
                <a:off x="4739857" y="6097495"/>
                <a:ext cx="365543" cy="337670"/>
              </a:xfrm>
              <a:prstGeom prst="snip1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Arrow 37"/>
              <p:cNvSpPr/>
              <p:nvPr/>
            </p:nvSpPr>
            <p:spPr>
              <a:xfrm rot="17641152">
                <a:off x="4546082" y="5993418"/>
                <a:ext cx="382034" cy="163447"/>
              </a:xfrm>
              <a:prstGeom prst="rightArrow">
                <a:avLst/>
              </a:prstGeom>
              <a:solidFill>
                <a:srgbClr val="3366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ight Arrow 38"/>
              <p:cNvSpPr/>
              <p:nvPr/>
            </p:nvSpPr>
            <p:spPr>
              <a:xfrm rot="14995695">
                <a:off x="4843399" y="5998694"/>
                <a:ext cx="382034" cy="163447"/>
              </a:xfrm>
              <a:prstGeom prst="rightArrow">
                <a:avLst/>
              </a:prstGeom>
              <a:solidFill>
                <a:srgbClr val="3366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486400" y="5486400"/>
                <a:ext cx="2108200" cy="8352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000" dirty="0" smtClean="0">
                    <a:solidFill>
                      <a:schemeClr val="tx1"/>
                    </a:solidFill>
                  </a:rPr>
                  <a:t>HTTP/1.1 </a:t>
                </a:r>
                <a:r>
                  <a:rPr lang="en-US" altLang="zh-CN" sz="1000" dirty="0">
                    <a:solidFill>
                      <a:schemeClr val="tx1"/>
                    </a:solidFill>
                  </a:rPr>
                  <a:t>200 </a:t>
                </a:r>
                <a:r>
                  <a:rPr lang="en-US" altLang="zh-CN" sz="1000" dirty="0" smtClean="0">
                    <a:solidFill>
                      <a:schemeClr val="tx1"/>
                    </a:solidFill>
                  </a:rPr>
                  <a:t>OK</a:t>
                </a:r>
                <a:br>
                  <a:rPr lang="en-US" altLang="zh-CN" sz="1000" dirty="0" smtClean="0">
                    <a:solidFill>
                      <a:schemeClr val="tx1"/>
                    </a:solidFill>
                  </a:rPr>
                </a:br>
                <a:r>
                  <a:rPr lang="en-US" altLang="zh-CN" sz="1000" dirty="0" smtClean="0">
                    <a:solidFill>
                      <a:schemeClr val="tx1"/>
                    </a:solidFill>
                  </a:rPr>
                  <a:t>Content-Type: </a:t>
                </a:r>
                <a:r>
                  <a:rPr lang="en-US" sz="1000" dirty="0">
                    <a:solidFill>
                      <a:schemeClr val="tx1"/>
                    </a:solidFill>
                  </a:rPr>
                  <a:t>application/x-java-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applet</a:t>
                </a:r>
                <a:br>
                  <a:rPr lang="en-US" sz="1000" dirty="0" smtClean="0">
                    <a:solidFill>
                      <a:schemeClr val="tx1"/>
                    </a:solidFill>
                  </a:rPr>
                </a:br>
                <a:r>
                  <a:rPr lang="en-US" sz="10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000" dirty="0" smtClean="0">
                    <a:solidFill>
                      <a:schemeClr val="tx1"/>
                    </a:solidFill>
                  </a:rPr>
                </a:br>
                <a:r>
                  <a:rPr lang="en-US" sz="1000" dirty="0" smtClean="0">
                    <a:solidFill>
                      <a:schemeClr val="tx1"/>
                    </a:solidFill>
                  </a:rPr>
                  <a:t>CAFEBABE065E2CC9A7…</a:t>
                </a:r>
                <a:r>
                  <a:rPr lang="en-US" sz="1000" b="1" dirty="0" smtClean="0">
                    <a:solidFill>
                      <a:srgbClr val="3366FF"/>
                    </a:solidFill>
                  </a:rPr>
                  <a:t>A89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…</a:t>
                </a:r>
                <a:r>
                  <a:rPr lang="en-US" altLang="zh-CN" sz="1000" dirty="0" smtClean="0">
                    <a:solidFill>
                      <a:schemeClr val="tx1"/>
                    </a:solidFill>
                  </a:rPr>
                  <a:t> 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" name="Picture 3" descr="Macintosh HD:Applications:Microsoft Office 2011:Office:Media:Clipart: Business.localized:skd188257sdc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5299" y="4473092"/>
                <a:ext cx="1299210" cy="1203081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5245100" y="6438900"/>
                <a:ext cx="12037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 smtClean="0"/>
                  <a:t>Safe</a:t>
                </a:r>
                <a:r>
                  <a:rPr lang="en-US" sz="1200" dirty="0" smtClean="0"/>
                  <a:t> </a:t>
                </a:r>
                <a:r>
                  <a:rPr lang="en-US" sz="1200" i="1" dirty="0" smtClean="0"/>
                  <a:t>Classes</a:t>
                </a:r>
                <a:endParaRPr lang="en-US" sz="1200" i="1" dirty="0"/>
              </a:p>
            </p:txBody>
          </p:sp>
          <p:sp>
            <p:nvSpPr>
              <p:cNvPr id="49" name="Block Arc 48"/>
              <p:cNvSpPr/>
              <p:nvPr/>
            </p:nvSpPr>
            <p:spPr>
              <a:xfrm rot="10800000">
                <a:off x="4165598" y="4422289"/>
                <a:ext cx="1371602" cy="1351585"/>
              </a:xfrm>
              <a:prstGeom prst="blockArc">
                <a:avLst>
                  <a:gd name="adj1" fmla="val 12091881"/>
                  <a:gd name="adj2" fmla="val 20353709"/>
                  <a:gd name="adj3" fmla="val 2902"/>
                </a:avLst>
              </a:prstGeom>
              <a:gradFill flip="none" rotWithShape="1">
                <a:gsLst>
                  <a:gs pos="0">
                    <a:srgbClr val="3366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Left Arrow 10"/>
              <p:cNvSpPr/>
              <p:nvPr/>
            </p:nvSpPr>
            <p:spPr>
              <a:xfrm rot="10800000">
                <a:off x="5473699" y="5256678"/>
                <a:ext cx="1371600" cy="177800"/>
              </a:xfrm>
              <a:prstGeom prst="leftArrow">
                <a:avLst>
                  <a:gd name="adj1" fmla="val 50000"/>
                  <a:gd name="adj2" fmla="val 100000"/>
                </a:avLst>
              </a:prstGeom>
              <a:solidFill>
                <a:srgbClr val="33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10399" y="3734337"/>
                <a:ext cx="469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i="1" dirty="0" smtClean="0">
                    <a:latin typeface="Apple Chancery"/>
                    <a:cs typeface="Apple Chancery"/>
                  </a:rPr>
                  <a:t>1</a:t>
                </a:r>
                <a:endParaRPr lang="en-US" b="1" i="1" dirty="0">
                  <a:latin typeface="Apple Chancery"/>
                  <a:cs typeface="Apple Chancery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832098" y="3723206"/>
                <a:ext cx="469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latin typeface="Apple Chancery"/>
                    <a:cs typeface="Apple Chancery"/>
                  </a:rPr>
                  <a:t>2</a:t>
                </a:r>
                <a:endParaRPr lang="en-US" b="1" i="1" dirty="0">
                  <a:latin typeface="Apple Chancery"/>
                  <a:cs typeface="Apple Chancery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727196" y="5972487"/>
                <a:ext cx="469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i="1" dirty="0" smtClean="0">
                    <a:latin typeface="Apple Chancery"/>
                    <a:cs typeface="Apple Chancery"/>
                  </a:rPr>
                  <a:t>3</a:t>
                </a:r>
                <a:endParaRPr lang="en-US" b="1" i="1" dirty="0">
                  <a:latin typeface="Apple Chancery"/>
                  <a:cs typeface="Apple Chancery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054599" y="5882449"/>
                <a:ext cx="469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latin typeface="Apple Chancery"/>
                    <a:cs typeface="Apple Chancery"/>
                  </a:rPr>
                  <a:t>4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594600" y="5972487"/>
                <a:ext cx="469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latin typeface="Apple Chancery"/>
                    <a:cs typeface="Apple Chancery"/>
                  </a:rPr>
                  <a:t>5</a:t>
                </a:r>
                <a:endParaRPr lang="en-US" b="1" i="1" dirty="0">
                  <a:latin typeface="Apple Chancery"/>
                  <a:cs typeface="Apple Chancery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7111998" y="4550275"/>
              <a:ext cx="772582" cy="566116"/>
              <a:chOff x="6841067" y="3105167"/>
              <a:chExt cx="772582" cy="566116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845299" y="3105167"/>
                <a:ext cx="768350" cy="5661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852043" y="3105167"/>
                <a:ext cx="761606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841067" y="3158944"/>
                <a:ext cx="165099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006166" y="3158505"/>
                <a:ext cx="165099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171265" y="3158944"/>
                <a:ext cx="165099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336364" y="3159382"/>
                <a:ext cx="270936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847810" y="3209744"/>
                <a:ext cx="594783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429500" y="3208866"/>
                <a:ext cx="182039" cy="465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925732" y="3295667"/>
                <a:ext cx="228599" cy="99466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217835" y="3295651"/>
                <a:ext cx="309032" cy="171449"/>
              </a:xfrm>
              <a:prstGeom prst="rect">
                <a:avLst/>
              </a:prstGeom>
              <a:pattFill prst="lt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925732" y="3452283"/>
                <a:ext cx="228599" cy="190500"/>
              </a:xfrm>
              <a:prstGeom prst="rect">
                <a:avLst/>
              </a:prstGeom>
              <a:pattFill prst="lt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217835" y="3520016"/>
                <a:ext cx="309032" cy="11853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8723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/>
          <a:lstStyle/>
          <a:p>
            <a:r>
              <a:rPr lang="en-US" dirty="0" smtClean="0"/>
              <a:t>A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067864"/>
              </p:ext>
            </p:extLst>
          </p:nvPr>
        </p:nvGraphicFramePr>
        <p:xfrm>
          <a:off x="958850" y="1446213"/>
          <a:ext cx="7954965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550"/>
                <a:gridCol w="1257300"/>
                <a:gridCol w="1701800"/>
                <a:gridCol w="2146300"/>
                <a:gridCol w="21320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Proxy Server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Transmission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dirty="0" smtClean="0"/>
                        <a:t>Easy</a:t>
                      </a:r>
                      <a:r>
                        <a:rPr lang="en-US" sz="1600" baseline="0" dirty="0" smtClean="0"/>
                        <a:t> to implement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baseline="0" dirty="0" smtClean="0"/>
                        <a:t>Quick prototyping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dirty="0" smtClean="0"/>
                        <a:t>Cannot</a:t>
                      </a:r>
                      <a:r>
                        <a:rPr lang="en-US" sz="1600" baseline="0" dirty="0" smtClean="0"/>
                        <a:t> be adopted by users</a:t>
                      </a:r>
                      <a:endParaRPr lang="en-US" sz="1600" dirty="0" smtClean="0"/>
                    </a:p>
                    <a:p>
                      <a:pPr marL="285750" indent="-285750">
                        <a:buFontTx/>
                        <a:buChar char="•"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Browser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Pre-rendering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dirty="0" smtClean="0"/>
                        <a:t>Adoptable by users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dirty="0" smtClean="0"/>
                        <a:t>Easier</a:t>
                      </a:r>
                      <a:r>
                        <a:rPr lang="en-US" sz="1600" baseline="0" dirty="0" smtClean="0"/>
                        <a:t> to configure (disable)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dirty="0" smtClean="0"/>
                        <a:t>Redundant</a:t>
                      </a:r>
                      <a:r>
                        <a:rPr lang="en-US" sz="1600" baseline="0" dirty="0" smtClean="0"/>
                        <a:t> development of multiple browsers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JVM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Class</a:t>
                      </a:r>
                      <a:r>
                        <a:rPr lang="en-US" sz="1600" baseline="0" dirty="0" smtClean="0"/>
                        <a:t> loading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Adoptable by users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Hard</a:t>
                      </a:r>
                      <a:r>
                        <a:rPr lang="en-US" sz="1600" baseline="0" dirty="0" smtClean="0"/>
                        <a:t> to bypass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dirty="0" smtClean="0"/>
                        <a:t>Complex</a:t>
                      </a:r>
                      <a:r>
                        <a:rPr lang="en-US" sz="1600" baseline="0" dirty="0" smtClean="0"/>
                        <a:t> implementation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baseline="0" dirty="0" smtClean="0"/>
                        <a:t>Need modify standard platform (JVM)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5200" y="17907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06600" y="5626100"/>
            <a:ext cx="5778500" cy="939800"/>
            <a:chOff x="2006600" y="5626100"/>
            <a:chExt cx="5778500" cy="939800"/>
          </a:xfrm>
        </p:grpSpPr>
        <p:sp>
          <p:nvSpPr>
            <p:cNvPr id="6" name="Rectangle 5"/>
            <p:cNvSpPr/>
            <p:nvPr/>
          </p:nvSpPr>
          <p:spPr>
            <a:xfrm>
              <a:off x="2006600" y="5626100"/>
              <a:ext cx="5778500" cy="93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84500" y="5778500"/>
              <a:ext cx="4800600" cy="787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11600" y="5969000"/>
              <a:ext cx="3873500" cy="596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89500" y="6172200"/>
              <a:ext cx="2895600" cy="393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06600" y="6258123"/>
              <a:ext cx="977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dk1"/>
                  </a:solidFill>
                  <a:sym typeface="Zapf Dingbats"/>
                </a:rPr>
                <a:t>Network</a:t>
              </a:r>
              <a:endParaRPr lang="en-US" sz="1400" b="1" dirty="0">
                <a:solidFill>
                  <a:schemeClr val="dk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84500" y="6256634"/>
              <a:ext cx="977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dk1"/>
                  </a:solidFill>
                  <a:sym typeface="Zapf Dingbats"/>
                </a:rPr>
                <a:t>Host</a:t>
              </a:r>
              <a:endParaRPr lang="en-US" sz="1400" b="1" dirty="0">
                <a:solidFill>
                  <a:schemeClr val="dk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11600" y="6255145"/>
              <a:ext cx="977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dk1"/>
                  </a:solidFill>
                  <a:sym typeface="Zapf Dingbats"/>
                </a:rPr>
                <a:t>Browser</a:t>
              </a:r>
              <a:endParaRPr lang="en-US" sz="1400" b="1" dirty="0">
                <a:solidFill>
                  <a:schemeClr val="dk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07200" y="6258123"/>
              <a:ext cx="977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dk1"/>
                  </a:solidFill>
                  <a:sym typeface="Zapf Dingbats"/>
                </a:rPr>
                <a:t>JVM</a:t>
              </a:r>
              <a:endParaRPr lang="en-US" sz="1400" b="1" dirty="0">
                <a:solidFill>
                  <a:schemeClr val="dk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6600" y="56261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chemeClr val="dk1"/>
                  </a:solidFill>
                  <a:sym typeface="Zapf Dingbats"/>
                </a:rPr>
                <a:t>1</a:t>
              </a:r>
              <a:endParaRPr lang="en-US" sz="1400" i="1" dirty="0">
                <a:solidFill>
                  <a:schemeClr val="dk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11600" y="5969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chemeClr val="dk1"/>
                  </a:solidFill>
                  <a:sym typeface="Zapf Dingbats"/>
                </a:rPr>
                <a:t>3</a:t>
              </a:r>
              <a:endParaRPr lang="en-US" sz="1400" i="1" dirty="0">
                <a:solidFill>
                  <a:schemeClr val="dk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89500" y="61722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chemeClr val="dk1"/>
                  </a:solidFill>
                  <a:sym typeface="Zapf Dingbats"/>
                </a:rPr>
                <a:t>4</a:t>
              </a:r>
              <a:endParaRPr lang="en-US" sz="1400" i="1" dirty="0"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723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QUESTIONS?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332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/>
          <a:lstStyle/>
          <a:p>
            <a:r>
              <a:rPr lang="en-US" dirty="0" smtClean="0"/>
              <a:t>Java and bytecode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/>
          <a:lstStyle/>
          <a:p>
            <a:r>
              <a:rPr lang="en-US" dirty="0" smtClean="0"/>
              <a:t>What is bytecode?</a:t>
            </a:r>
          </a:p>
          <a:p>
            <a:pPr lvl="1"/>
            <a:r>
              <a:rPr lang="en-US" dirty="0" smtClean="0"/>
              <a:t>The target code to be run on Java Virtual Machine (JVM)</a:t>
            </a:r>
          </a:p>
          <a:p>
            <a:pPr lvl="1"/>
            <a:r>
              <a:rPr lang="en-US" dirty="0" smtClean="0"/>
              <a:t>Compiled from Java code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In recent years, new compilers emerged to compile various source code into bytecode</a:t>
            </a:r>
            <a:endParaRPr lang="en-US" dirty="0"/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78187" y="3047410"/>
            <a:ext cx="6794553" cy="1681837"/>
            <a:chOff x="1378187" y="2767214"/>
            <a:chExt cx="6794553" cy="1681837"/>
          </a:xfrm>
        </p:grpSpPr>
        <p:sp>
          <p:nvSpPr>
            <p:cNvPr id="4" name="Document 3"/>
            <p:cNvSpPr/>
            <p:nvPr/>
          </p:nvSpPr>
          <p:spPr>
            <a:xfrm>
              <a:off x="1580861" y="2796564"/>
              <a:ext cx="1310629" cy="1337488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lternate Process 6"/>
            <p:cNvSpPr/>
            <p:nvPr/>
          </p:nvSpPr>
          <p:spPr>
            <a:xfrm>
              <a:off x="3381681" y="2931664"/>
              <a:ext cx="1094443" cy="634969"/>
            </a:xfrm>
            <a:prstGeom prst="flowChartAlternateProcess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Notched Right Arrow 7"/>
            <p:cNvSpPr/>
            <p:nvPr/>
          </p:nvSpPr>
          <p:spPr>
            <a:xfrm>
              <a:off x="2971800" y="3124200"/>
              <a:ext cx="301028" cy="243179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81681" y="3043139"/>
              <a:ext cx="1094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javac</a:t>
              </a:r>
              <a:endParaRPr lang="en-US" dirty="0"/>
            </a:p>
          </p:txBody>
        </p:sp>
        <p:sp>
          <p:nvSpPr>
            <p:cNvPr id="10" name="Alternate Process 9"/>
            <p:cNvSpPr/>
            <p:nvPr/>
          </p:nvSpPr>
          <p:spPr>
            <a:xfrm>
              <a:off x="6911990" y="2931664"/>
              <a:ext cx="1094443" cy="634969"/>
            </a:xfrm>
            <a:prstGeom prst="flowChartAlternateProcess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11990" y="3043139"/>
              <a:ext cx="1094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java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80861" y="2819400"/>
              <a:ext cx="13147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800000"/>
                  </a:solidFill>
                </a:rPr>
                <a:t>package</a:t>
              </a:r>
              <a:r>
                <a:rPr lang="en-US" sz="1200" dirty="0" smtClean="0"/>
                <a:t> org.x </a:t>
              </a:r>
              <a:br>
                <a:rPr lang="en-US" sz="1200" dirty="0" smtClean="0"/>
              </a:br>
              <a:endParaRPr lang="en-US" sz="1200" dirty="0" smtClean="0"/>
            </a:p>
            <a:p>
              <a:r>
                <a:rPr lang="en-US" sz="1200" b="1" dirty="0" smtClean="0">
                  <a:solidFill>
                    <a:srgbClr val="800000"/>
                  </a:solidFill>
                </a:rPr>
                <a:t>public</a:t>
              </a:r>
              <a:r>
                <a:rPr lang="en-US" sz="1200" dirty="0" smtClean="0"/>
                <a:t> </a:t>
              </a:r>
              <a:r>
                <a:rPr lang="en-US" sz="1200" b="1" dirty="0">
                  <a:solidFill>
                    <a:srgbClr val="800000"/>
                  </a:solidFill>
                </a:rPr>
                <a:t>class</a:t>
              </a:r>
              <a:r>
                <a:rPr lang="en-US" sz="1200" dirty="0" smtClean="0"/>
                <a:t> A {</a:t>
              </a:r>
            </a:p>
            <a:p>
              <a:endParaRPr lang="en-US" sz="1200" dirty="0"/>
            </a:p>
            <a:p>
              <a:endParaRPr lang="en-US" sz="1200" dirty="0" smtClean="0"/>
            </a:p>
            <a:p>
              <a:r>
                <a:rPr lang="en-US" sz="1200" dirty="0"/>
                <a:t>}</a:t>
              </a:r>
            </a:p>
          </p:txBody>
        </p:sp>
        <p:sp>
          <p:nvSpPr>
            <p:cNvPr id="13" name="Notched Right Arrow 12"/>
            <p:cNvSpPr/>
            <p:nvPr/>
          </p:nvSpPr>
          <p:spPr>
            <a:xfrm>
              <a:off x="4572000" y="3124200"/>
              <a:ext cx="301028" cy="243179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cument 15"/>
            <p:cNvSpPr/>
            <p:nvPr/>
          </p:nvSpPr>
          <p:spPr>
            <a:xfrm>
              <a:off x="5006169" y="2796564"/>
              <a:ext cx="1310629" cy="1337488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6169" y="2767214"/>
              <a:ext cx="1314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urier New"/>
                  <a:cs typeface="Courier New"/>
                </a:rPr>
                <a:t>0xCAFEBABE</a:t>
              </a:r>
              <a:br>
                <a:rPr lang="en-US" sz="1200" dirty="0" smtClean="0">
                  <a:latin typeface="Courier New"/>
                  <a:cs typeface="Courier New"/>
                </a:rPr>
              </a:br>
              <a:r>
                <a:rPr lang="en-US" sz="1200" dirty="0" smtClean="0">
                  <a:latin typeface="Courier New"/>
                  <a:cs typeface="Courier New"/>
                </a:rPr>
                <a:t>0x3B8210D3</a:t>
              </a:r>
              <a:br>
                <a:rPr lang="en-US" sz="1200" dirty="0" smtClean="0">
                  <a:latin typeface="Courier New"/>
                  <a:cs typeface="Courier New"/>
                </a:rPr>
              </a:br>
              <a:r>
                <a:rPr lang="en-US" sz="1200" dirty="0" smtClean="0">
                  <a:latin typeface="Courier New"/>
                  <a:cs typeface="Courier New"/>
                </a:rPr>
                <a:t>0x776D2A4C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… …</a:t>
              </a:r>
              <a:endParaRPr lang="en-US" sz="1200" dirty="0">
                <a:latin typeface="Courier New"/>
                <a:cs typeface="Courier New"/>
              </a:endParaRPr>
            </a:p>
          </p:txBody>
        </p:sp>
        <p:sp>
          <p:nvSpPr>
            <p:cNvPr id="17" name="Notched Right Arrow 16"/>
            <p:cNvSpPr/>
            <p:nvPr/>
          </p:nvSpPr>
          <p:spPr>
            <a:xfrm>
              <a:off x="6451600" y="3124200"/>
              <a:ext cx="301028" cy="243179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76600" y="3566633"/>
              <a:ext cx="13147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  <a:cs typeface="Courier New"/>
                </a:rPr>
                <a:t>Java Compiler</a:t>
              </a:r>
              <a:endParaRPr lang="en-US" sz="1200" b="1" dirty="0">
                <a:latin typeface="+mj-lt"/>
                <a:cs typeface="Courier New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0" y="3581400"/>
              <a:ext cx="13147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  <a:cs typeface="Courier New"/>
                </a:rPr>
                <a:t>JVM</a:t>
              </a:r>
              <a:endParaRPr lang="en-US" sz="1200" b="1" dirty="0">
                <a:latin typeface="+mj-lt"/>
                <a:cs typeface="Courier New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8187" y="4158152"/>
              <a:ext cx="1593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  <a:cs typeface="Courier New"/>
                </a:rPr>
                <a:t>Java Source Code</a:t>
              </a:r>
              <a:endParaRPr lang="en-US" sz="1200" b="1" dirty="0">
                <a:latin typeface="+mj-lt"/>
                <a:cs typeface="Courier New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73028" y="4172052"/>
              <a:ext cx="1593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  <a:cs typeface="Courier New"/>
                </a:rPr>
                <a:t>Java Bytecode</a:t>
              </a:r>
              <a:endParaRPr lang="en-US" sz="1200" b="1" dirty="0">
                <a:latin typeface="+mj-lt"/>
                <a:cs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94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/>
          <a:lstStyle/>
          <a:p>
            <a:r>
              <a:rPr lang="en-US" dirty="0"/>
              <a:t>Applying </a:t>
            </a:r>
            <a:r>
              <a:rPr lang="en-US" dirty="0" smtClean="0"/>
              <a:t>SFI </a:t>
            </a:r>
            <a:r>
              <a:rPr lang="en-US" dirty="0"/>
              <a:t>on bytecode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aspects revisited</a:t>
            </a:r>
          </a:p>
          <a:p>
            <a:pPr lvl="1"/>
            <a:r>
              <a:rPr lang="en-US" dirty="0"/>
              <a:t>The form of input: </a:t>
            </a:r>
            <a:r>
              <a:rPr lang="en-US" dirty="0" smtClean="0"/>
              <a:t>bytecode </a:t>
            </a:r>
            <a:r>
              <a:rPr lang="en-US" dirty="0" smtClean="0"/>
              <a:t>(class)</a:t>
            </a:r>
            <a:endParaRPr lang="en-US" dirty="0"/>
          </a:p>
          <a:p>
            <a:pPr lvl="1"/>
            <a:r>
              <a:rPr lang="en-US" dirty="0"/>
              <a:t>The goal of transformation</a:t>
            </a:r>
          </a:p>
          <a:p>
            <a:pPr lvl="2"/>
            <a:r>
              <a:rPr lang="en-US" altLang="zh-CN" dirty="0" smtClean="0"/>
              <a:t>F</a:t>
            </a:r>
            <a:r>
              <a:rPr lang="en-US" dirty="0" smtClean="0"/>
              <a:t>iner</a:t>
            </a:r>
            <a:r>
              <a:rPr lang="en-US" dirty="0"/>
              <a:t>-grained goal is totally handled by JVM, which is a sandbox itself</a:t>
            </a:r>
            <a:r>
              <a:rPr lang="en-US" dirty="0" smtClean="0"/>
              <a:t>. The bytecode itself is not able to get access to memory area not managed by JVM.</a:t>
            </a:r>
            <a:endParaRPr lang="en-US" dirty="0"/>
          </a:p>
          <a:p>
            <a:pPr lvl="2"/>
            <a:r>
              <a:rPr lang="en-US" dirty="0" smtClean="0"/>
              <a:t>Coarse</a:t>
            </a:r>
            <a:r>
              <a:rPr lang="en-US" dirty="0"/>
              <a:t>-grained: preventing program from abusing system </a:t>
            </a:r>
            <a:r>
              <a:rPr lang="en-US" dirty="0" smtClean="0"/>
              <a:t>resources. This is partially handled by JVM through security manager though.</a:t>
            </a:r>
          </a:p>
          <a:p>
            <a:pPr lvl="1"/>
            <a:r>
              <a:rPr lang="en-US" dirty="0" smtClean="0"/>
              <a:t>Timing </a:t>
            </a:r>
            <a:r>
              <a:rPr lang="en-US" dirty="0" smtClean="0"/>
              <a:t>for transforming</a:t>
            </a:r>
          </a:p>
          <a:p>
            <a:pPr lvl="2"/>
            <a:r>
              <a:rPr lang="en-US" dirty="0" smtClean="0"/>
              <a:t>Loading time or download time</a:t>
            </a:r>
          </a:p>
          <a:p>
            <a:pPr lvl="3"/>
            <a:r>
              <a:rPr lang="en-US" dirty="0" smtClean="0"/>
              <a:t>The </a:t>
            </a:r>
            <a:r>
              <a:rPr lang="en-US" dirty="0"/>
              <a:t>bytecode contains voluminous and well-formatted </a:t>
            </a:r>
            <a:r>
              <a:rPr lang="en-US" dirty="0" smtClean="0"/>
              <a:t>information</a:t>
            </a:r>
          </a:p>
          <a:p>
            <a:pPr lvl="3"/>
            <a:r>
              <a:rPr lang="en-US" dirty="0" smtClean="0"/>
              <a:t>we need to cater to portable code </a:t>
            </a:r>
          </a:p>
          <a:p>
            <a:r>
              <a:rPr lang="en-US" dirty="0" smtClean="0"/>
              <a:t>We will talk about these 3 aspects in more detail later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162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/>
          <a:lstStyle/>
          <a:p>
            <a:r>
              <a:rPr lang="en-US" dirty="0" smtClean="0"/>
              <a:t>JVM overview: Class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/>
          <a:lstStyle/>
          <a:p>
            <a:r>
              <a:rPr lang="en-US" dirty="0" smtClean="0"/>
              <a:t>A class file</a:t>
            </a:r>
          </a:p>
          <a:p>
            <a:pPr lvl="1"/>
            <a:r>
              <a:rPr lang="en-US" dirty="0"/>
              <a:t>is the basic unit of binary code, result of compiling a Java </a:t>
            </a:r>
            <a:r>
              <a:rPr lang="en-US" dirty="0" smtClean="0"/>
              <a:t>class from the source </a:t>
            </a:r>
            <a:r>
              <a:rPr lang="en-US" dirty="0"/>
              <a:t>file</a:t>
            </a:r>
          </a:p>
          <a:p>
            <a:pPr lvl="1"/>
            <a:r>
              <a:rPr lang="en-US" dirty="0"/>
              <a:t>has a well-defined </a:t>
            </a:r>
            <a:r>
              <a:rPr lang="en-US" dirty="0" smtClean="0"/>
              <a:t>format</a:t>
            </a:r>
          </a:p>
          <a:p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50115" y="3581400"/>
            <a:ext cx="3308296" cy="275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1400" b="1" dirty="0" smtClean="0">
                <a:solidFill>
                  <a:srgbClr val="800000"/>
                </a:solidFill>
                <a:latin typeface="Courier New"/>
                <a:cs typeface="Courier New"/>
              </a:rPr>
              <a:t>package</a:t>
            </a:r>
            <a:r>
              <a:rPr lang="en-US" sz="1400" dirty="0" smtClean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pkg;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/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public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class</a:t>
            </a:r>
            <a:r>
              <a:rPr lang="en-US" sz="1400" dirty="0" smtClean="0">
                <a:latin typeface="Courier New"/>
                <a:cs typeface="Courier New"/>
              </a:rPr>
              <a:t> A </a:t>
            </a:r>
            <a:r>
              <a:rPr lang="en-US" sz="1400" b="1" dirty="0" smtClean="0">
                <a:solidFill>
                  <a:srgbClr val="800000"/>
                </a:solidFill>
                <a:latin typeface="Courier New"/>
                <a:cs typeface="Courier New"/>
              </a:rPr>
              <a:t>extends</a:t>
            </a:r>
            <a:r>
              <a:rPr lang="en-US" sz="1400" dirty="0" smtClean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B </a:t>
            </a:r>
            <a:r>
              <a:rPr lang="en-US" sz="1400" b="1" dirty="0" smtClean="0">
                <a:solidFill>
                  <a:srgbClr val="800000"/>
                </a:solidFill>
                <a:latin typeface="Courier New"/>
                <a:cs typeface="Courier New"/>
              </a:rPr>
              <a:t>implements</a:t>
            </a:r>
            <a:r>
              <a:rPr lang="en-US" sz="1400" dirty="0" smtClean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I 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{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    </a:t>
            </a:r>
            <a:r>
              <a:rPr lang="en-US" sz="1400" b="1" dirty="0" smtClean="0">
                <a:solidFill>
                  <a:srgbClr val="800000"/>
                </a:solidFill>
                <a:latin typeface="Courier New"/>
                <a:cs typeface="Courier New"/>
              </a:rPr>
              <a:t>private</a:t>
            </a:r>
            <a:r>
              <a:rPr lang="en-US" sz="1400" dirty="0" smtClean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i = 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19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    </a:t>
            </a: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public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b="1" dirty="0">
                <a:solidFill>
                  <a:srgbClr val="800000"/>
                </a:solidFill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increment(){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        </a:t>
            </a:r>
            <a:r>
              <a:rPr lang="en-US" sz="1400" b="1" dirty="0" smtClean="0">
                <a:solidFill>
                  <a:srgbClr val="800000"/>
                </a:solidFill>
                <a:latin typeface="Courier New"/>
                <a:cs typeface="Courier New"/>
              </a:rPr>
              <a:t>return</a:t>
            </a:r>
            <a:r>
              <a:rPr lang="en-US" sz="1400" dirty="0" smtClean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++i;</a:t>
            </a:r>
            <a:r>
              <a:rPr lang="en-US" sz="1400" dirty="0">
                <a:latin typeface="Courier New"/>
                <a:cs typeface="Courier New"/>
              </a:rPr>
              <a:t/>
            </a:r>
            <a:br>
              <a:rPr lang="en-US" sz="1400" dirty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    }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48342" y="3733800"/>
            <a:ext cx="3308296" cy="275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US" sz="1400" dirty="0" smtClean="0">
              <a:latin typeface="Courier New"/>
              <a:cs typeface="Courier Ne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819703"/>
              </p:ext>
            </p:extLst>
          </p:nvPr>
        </p:nvGraphicFramePr>
        <p:xfrm>
          <a:off x="4532816" y="3397134"/>
          <a:ext cx="415771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635"/>
                <a:gridCol w="697749"/>
                <a:gridCol w="2243331"/>
              </a:tblGrid>
              <a:tr h="2003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Field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</a:tr>
              <a:tr h="2003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CAFEBABE</a:t>
                      </a:r>
                      <a:endParaRPr lang="en-US" sz="1200" dirty="0"/>
                    </a:p>
                  </a:txBody>
                  <a:tcPr/>
                </a:tc>
              </a:tr>
              <a:tr h="2003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Version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003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Constants Pool (CP)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Varied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 the constants used</a:t>
                      </a:r>
                      <a:endParaRPr lang="en-US" sz="1200" dirty="0"/>
                    </a:p>
                  </a:txBody>
                  <a:tcPr/>
                </a:tc>
              </a:tr>
              <a:tr h="2003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Access Flags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800000"/>
                          </a:solidFill>
                        </a:rPr>
                        <a:t>public</a:t>
                      </a:r>
                      <a:endParaRPr lang="en-US" sz="12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2003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This Class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 index (“</a:t>
                      </a:r>
                      <a:r>
                        <a:rPr lang="en-US" sz="1200" b="1" dirty="0" smtClean="0">
                          <a:solidFill>
                            <a:srgbClr val="3366FF"/>
                          </a:solidFill>
                        </a:rPr>
                        <a:t>pkg/A</a:t>
                      </a:r>
                      <a:r>
                        <a:rPr lang="en-US" sz="1200" dirty="0" smtClean="0"/>
                        <a:t>”)</a:t>
                      </a:r>
                      <a:endParaRPr lang="en-US" sz="1200" dirty="0"/>
                    </a:p>
                  </a:txBody>
                  <a:tcPr/>
                </a:tc>
              </a:tr>
              <a:tr h="2003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Super Class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CP index (“</a:t>
                      </a:r>
                      <a:r>
                        <a:rPr lang="en-US" sz="1200" b="1" dirty="0" smtClean="0">
                          <a:solidFill>
                            <a:srgbClr val="3366FF"/>
                          </a:solidFill>
                        </a:rPr>
                        <a:t>pkg/B</a:t>
                      </a:r>
                      <a:r>
                        <a:rPr lang="en-US" sz="1200" dirty="0" smtClean="0"/>
                        <a:t>”)</a:t>
                      </a:r>
                    </a:p>
                  </a:txBody>
                  <a:tcPr/>
                </a:tc>
              </a:tr>
              <a:tr h="2003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Interfaces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Varied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CP indices (“</a:t>
                      </a:r>
                      <a:r>
                        <a:rPr lang="en-US" sz="1200" b="1" dirty="0" smtClean="0">
                          <a:solidFill>
                            <a:srgbClr val="3366FF"/>
                          </a:solidFill>
                        </a:rPr>
                        <a:t>pkg/I</a:t>
                      </a:r>
                      <a:r>
                        <a:rPr lang="en-US" sz="1200" dirty="0" smtClean="0"/>
                        <a:t>”)</a:t>
                      </a:r>
                    </a:p>
                  </a:txBody>
                  <a:tcPr/>
                </a:tc>
              </a:tr>
              <a:tr h="2003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Fields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Varied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Field’s name, type, access</a:t>
                      </a:r>
                    </a:p>
                  </a:txBody>
                  <a:tcPr/>
                </a:tc>
              </a:tr>
              <a:tr h="2003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Methods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Varied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Method’s name, type, access, code, exceptions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94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/>
          <a:lstStyle/>
          <a:p>
            <a:r>
              <a:rPr lang="en-US" dirty="0"/>
              <a:t>JVM overview</a:t>
            </a:r>
            <a:r>
              <a:rPr lang="en-US" dirty="0" smtClean="0"/>
              <a:t>: Memory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/>
          <a:lstStyle/>
          <a:p>
            <a:r>
              <a:rPr lang="en-US" dirty="0" smtClean="0"/>
              <a:t>Standard stack-and-heap </a:t>
            </a:r>
            <a:r>
              <a:rPr lang="en-US" dirty="0"/>
              <a:t>model </a:t>
            </a:r>
            <a:endParaRPr lang="en-US" dirty="0" smtClean="0"/>
          </a:p>
          <a:p>
            <a:pPr lvl="1"/>
            <a:r>
              <a:rPr lang="en-US" dirty="0" smtClean="0"/>
              <a:t>Stack</a:t>
            </a:r>
            <a:br>
              <a:rPr lang="en-US" dirty="0" smtClean="0"/>
            </a:br>
            <a:r>
              <a:rPr lang="en-US" dirty="0" smtClean="0"/>
              <a:t>Each thread has its own stack, which is composed of frames during runtime, with the topmost frame corresponding to the current running method.</a:t>
            </a:r>
          </a:p>
          <a:p>
            <a:pPr lvl="2"/>
            <a:r>
              <a:rPr lang="en-US" dirty="0" smtClean="0"/>
              <a:t>Frame: consists of operand stack and local variables, the size of both predetermined by Java compiler and allocated in runtime by JVM when a method is called. Unlike register machines such as x86 and MIPS, JVM is a </a:t>
            </a:r>
            <a:r>
              <a:rPr lang="en-US" i="1" dirty="0" smtClean="0"/>
              <a:t>stack machine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Heap</a:t>
            </a:r>
          </a:p>
          <a:p>
            <a:pPr lvl="2"/>
            <a:r>
              <a:rPr lang="en-US" i="1" dirty="0" smtClean="0"/>
              <a:t>Data </a:t>
            </a:r>
            <a:r>
              <a:rPr lang="en-US" i="1" dirty="0" smtClean="0"/>
              <a:t>Area</a:t>
            </a:r>
            <a:r>
              <a:rPr lang="en-US" dirty="0" smtClean="0"/>
              <a:t>: variable </a:t>
            </a:r>
            <a:r>
              <a:rPr lang="en-US" dirty="0"/>
              <a:t>throughout runtime</a:t>
            </a:r>
            <a:r>
              <a:rPr lang="en-US" dirty="0" smtClean="0"/>
              <a:t>, such as instances of classes. </a:t>
            </a:r>
            <a:endParaRPr lang="en-US" dirty="0" smtClean="0"/>
          </a:p>
          <a:p>
            <a:pPr lvl="2"/>
            <a:r>
              <a:rPr lang="en-US" i="1" dirty="0"/>
              <a:t>Method Area</a:t>
            </a:r>
            <a:r>
              <a:rPr lang="en-US" dirty="0"/>
              <a:t>: invariants throughout runtime, such as class information and bytecode in </a:t>
            </a:r>
            <a:r>
              <a:rPr lang="en-US" dirty="0" smtClean="0"/>
              <a:t>methods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4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/>
          <a:lstStyle/>
          <a:p>
            <a:r>
              <a:rPr lang="en-US" dirty="0"/>
              <a:t>JVM overview: </a:t>
            </a:r>
            <a:r>
              <a:rPr lang="en-US" dirty="0" smtClean="0"/>
              <a:t>Class 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/>
          <a:lstStyle/>
          <a:p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The system/runtime classes are pre-loaded during startup</a:t>
            </a:r>
          </a:p>
          <a:p>
            <a:pPr lvl="1"/>
            <a:r>
              <a:rPr lang="en-US" dirty="0" smtClean="0"/>
              <a:t>The class with entrance method (</a:t>
            </a:r>
            <a:r>
              <a:rPr lang="en-US" b="1" dirty="0" smtClean="0"/>
              <a:t>main</a:t>
            </a:r>
            <a:r>
              <a:rPr lang="en-US" dirty="0" smtClean="0"/>
              <a:t>) is always first loaded out of all the classes from the application</a:t>
            </a:r>
          </a:p>
          <a:p>
            <a:pPr lvl="1"/>
            <a:r>
              <a:rPr lang="en-US" dirty="0" smtClean="0"/>
              <a:t>Later, when a class is first used in bytecode, it’s loaded</a:t>
            </a:r>
          </a:p>
          <a:p>
            <a:r>
              <a:rPr lang="en-US" dirty="0" smtClean="0"/>
              <a:t>Sequence</a:t>
            </a:r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Process 4"/>
          <p:cNvSpPr/>
          <p:nvPr/>
        </p:nvSpPr>
        <p:spPr>
          <a:xfrm>
            <a:off x="1379220" y="4534387"/>
            <a:ext cx="1402080" cy="919480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1700" dirty="0" smtClean="0"/>
              <a:t>Finding</a:t>
            </a:r>
            <a:endParaRPr lang="en-US" sz="1700" dirty="0"/>
          </a:p>
        </p:txBody>
      </p:sp>
      <p:sp>
        <p:nvSpPr>
          <p:cNvPr id="7" name="Process 6"/>
          <p:cNvSpPr/>
          <p:nvPr/>
        </p:nvSpPr>
        <p:spPr>
          <a:xfrm>
            <a:off x="3360420" y="4534387"/>
            <a:ext cx="1402080" cy="919480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1700" dirty="0" smtClean="0"/>
              <a:t>Loading</a:t>
            </a:r>
            <a:endParaRPr lang="en-US" sz="1700" dirty="0"/>
          </a:p>
        </p:txBody>
      </p:sp>
      <p:cxnSp>
        <p:nvCxnSpPr>
          <p:cNvPr id="9" name="Straight Arrow Connector 8"/>
          <p:cNvCxnSpPr>
            <a:stCxn id="5" idx="3"/>
            <a:endCxn id="7" idx="1"/>
          </p:cNvCxnSpPr>
          <p:nvPr/>
        </p:nvCxnSpPr>
        <p:spPr>
          <a:xfrm>
            <a:off x="2781300" y="4994127"/>
            <a:ext cx="57912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rocess 9"/>
          <p:cNvSpPr/>
          <p:nvPr/>
        </p:nvSpPr>
        <p:spPr>
          <a:xfrm>
            <a:off x="5341620" y="4534387"/>
            <a:ext cx="1402080" cy="919480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1600" dirty="0"/>
          </a:p>
          <a:p>
            <a:pPr algn="ctr"/>
            <a:r>
              <a:rPr lang="en-US" sz="1700" dirty="0" smtClean="0"/>
              <a:t>Verification</a:t>
            </a:r>
            <a:endParaRPr lang="en-US" sz="1700" dirty="0"/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4762500" y="4994127"/>
            <a:ext cx="57912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7322820" y="4534387"/>
            <a:ext cx="1402080" cy="919480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1600" dirty="0"/>
          </a:p>
          <a:p>
            <a:pPr algn="ctr"/>
            <a:r>
              <a:rPr lang="en-US" sz="1700" dirty="0" smtClean="0"/>
              <a:t>Initialization</a:t>
            </a:r>
            <a:endParaRPr lang="en-US" sz="1700" dirty="0"/>
          </a:p>
        </p:txBody>
      </p:sp>
      <p:cxnSp>
        <p:nvCxnSpPr>
          <p:cNvPr id="16" name="Straight Arrow Connector 15"/>
          <p:cNvCxnSpPr>
            <a:stCxn id="10" idx="3"/>
            <a:endCxn id="15" idx="1"/>
          </p:cNvCxnSpPr>
          <p:nvPr/>
        </p:nvCxnSpPr>
        <p:spPr>
          <a:xfrm>
            <a:off x="6743700" y="4994127"/>
            <a:ext cx="57912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71600" y="5530067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Find the class file from class path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352800" y="5530067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Load the class’s binary into JVM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341620" y="5530067"/>
            <a:ext cx="140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Verifying the runtime soundness of the class (type safety &amp; others)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315200" y="5530067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Initialize the class (static block, field initializer)</a:t>
            </a:r>
            <a:endParaRPr lang="en-US" sz="1200" dirty="0"/>
          </a:p>
        </p:txBody>
      </p:sp>
      <p:cxnSp>
        <p:nvCxnSpPr>
          <p:cNvPr id="29" name="Elbow Connector 28"/>
          <p:cNvCxnSpPr/>
          <p:nvPr/>
        </p:nvCxnSpPr>
        <p:spPr>
          <a:xfrm rot="10800000">
            <a:off x="3352800" y="4209267"/>
            <a:ext cx="1409700" cy="784860"/>
          </a:xfrm>
          <a:prstGeom prst="bentConnector3">
            <a:avLst>
              <a:gd name="adj1" fmla="val -18468"/>
            </a:avLst>
          </a:prstGeom>
          <a:ln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0800000">
            <a:off x="7322820" y="4209267"/>
            <a:ext cx="1409700" cy="784860"/>
          </a:xfrm>
          <a:prstGeom prst="bentConnector3">
            <a:avLst>
              <a:gd name="adj1" fmla="val -16667"/>
            </a:avLst>
          </a:prstGeom>
          <a:ln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35020" y="3561468"/>
            <a:ext cx="198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 trigger recursive loading for super class/interfaces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315200" y="3552867"/>
            <a:ext cx="198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 trigger recursive loading for any classes used in initializer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694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/>
          <a:lstStyle/>
          <a:p>
            <a:r>
              <a:rPr lang="en-US" dirty="0" smtClean="0"/>
              <a:t>Security in JVM: class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/>
          <a:lstStyle/>
          <a:p>
            <a:r>
              <a:rPr lang="en-US" dirty="0" smtClean="0"/>
              <a:t>Purpose of verification</a:t>
            </a:r>
          </a:p>
          <a:p>
            <a:pPr lvl="1"/>
            <a:r>
              <a:rPr lang="en-US" dirty="0"/>
              <a:t>Prevent JVM from running illegal bytecode or winding up an undefined state, and ensuring type/generic safety during runtime.</a:t>
            </a:r>
          </a:p>
          <a:p>
            <a:pPr lvl="1"/>
            <a:r>
              <a:rPr lang="en-US" dirty="0"/>
              <a:t>A class coming from standard-compliant compiler should be always legal. The verification is targeted at:</a:t>
            </a:r>
          </a:p>
          <a:p>
            <a:pPr lvl="2"/>
            <a:r>
              <a:rPr lang="en-US" dirty="0"/>
              <a:t>Class file </a:t>
            </a:r>
            <a:r>
              <a:rPr lang="en-US" dirty="0" smtClean="0"/>
              <a:t>with wrong format due to compiler/generator bugs</a:t>
            </a:r>
            <a:endParaRPr lang="en-US" dirty="0"/>
          </a:p>
          <a:p>
            <a:pPr lvl="2"/>
            <a:r>
              <a:rPr lang="en-US" dirty="0"/>
              <a:t>Class file tampered </a:t>
            </a:r>
            <a:r>
              <a:rPr lang="en-US" dirty="0" smtClean="0"/>
              <a:t>intentionally</a:t>
            </a:r>
          </a:p>
          <a:p>
            <a:r>
              <a:rPr lang="en-US" dirty="0" smtClean="0"/>
              <a:t>Example: verifying the compatibility of operands on the operand stack at any moment</a:t>
            </a:r>
          </a:p>
          <a:p>
            <a:pPr lvl="1"/>
            <a:r>
              <a:rPr lang="en-US" dirty="0" smtClean="0"/>
              <a:t>Build the control flow of method based on basic block (BB)</a:t>
            </a:r>
          </a:p>
          <a:p>
            <a:pPr lvl="1"/>
            <a:r>
              <a:rPr lang="en-US" dirty="0" smtClean="0"/>
              <a:t>At the entrance of each BB, calculate the number and type of operands for each connecting edge</a:t>
            </a:r>
          </a:p>
          <a:p>
            <a:pPr lvl="1"/>
            <a:r>
              <a:rPr lang="en-US" dirty="0" smtClean="0"/>
              <a:t>Check if all the edges share the compatible operands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621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23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Security in JVM: </a:t>
            </a:r>
            <a:r>
              <a:rPr lang="en-US" dirty="0" smtClean="0"/>
              <a:t>Security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25" y="1445568"/>
            <a:ext cx="7954487" cy="4820762"/>
          </a:xfrm>
        </p:spPr>
        <p:txBody>
          <a:bodyPr/>
          <a:lstStyle/>
          <a:p>
            <a:r>
              <a:rPr lang="en-US" dirty="0" smtClean="0"/>
              <a:t>Portability of classes</a:t>
            </a:r>
            <a:br>
              <a:rPr lang="en-US" dirty="0" smtClean="0"/>
            </a:br>
            <a:r>
              <a:rPr lang="en-US" dirty="0" smtClean="0"/>
              <a:t>The machine-independent nature of Java class guarantees its great portability.</a:t>
            </a:r>
          </a:p>
          <a:p>
            <a:r>
              <a:rPr lang="en-US" dirty="0" smtClean="0"/>
              <a:t>Frameworks that leverage portability</a:t>
            </a:r>
          </a:p>
          <a:p>
            <a:pPr lvl="1"/>
            <a:r>
              <a:rPr lang="en-US" dirty="0"/>
              <a:t>Applet: browser-hosted rich client platform</a:t>
            </a:r>
          </a:p>
          <a:p>
            <a:pPr lvl="1"/>
            <a:r>
              <a:rPr lang="en-US" dirty="0"/>
              <a:t>Apache River: dynamic service and lookup</a:t>
            </a:r>
          </a:p>
          <a:p>
            <a:r>
              <a:rPr lang="en-US" dirty="0" smtClean="0"/>
              <a:t>Security concerns</a:t>
            </a:r>
          </a:p>
          <a:p>
            <a:pPr lvl="1"/>
            <a:r>
              <a:rPr lang="en-US" dirty="0" smtClean="0"/>
              <a:t>Classes coming from network is untrusted</a:t>
            </a:r>
          </a:p>
          <a:p>
            <a:pPr lvl="1"/>
            <a:r>
              <a:rPr lang="en-US" dirty="0" smtClean="0"/>
              <a:t>Verification is only concerned with class runnability</a:t>
            </a:r>
          </a:p>
          <a:p>
            <a:pPr lvl="1"/>
            <a:r>
              <a:rPr lang="en-US" dirty="0" smtClean="0"/>
              <a:t>We want to prevent environment from being abused by malicious classes</a:t>
            </a:r>
          </a:p>
          <a:p>
            <a:pPr lvl="1"/>
            <a:r>
              <a:rPr lang="en-US" dirty="0" smtClean="0"/>
              <a:t>Thus Java introduced </a:t>
            </a:r>
            <a:r>
              <a:rPr lang="en-US" i="1" dirty="0" smtClean="0"/>
              <a:t>Security Manager</a:t>
            </a:r>
          </a:p>
          <a:p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6216043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11349</TotalTime>
  <Words>1569</Words>
  <Application>Microsoft Macintosh PowerPoint</Application>
  <PresentationFormat>On-screen Show (4:3)</PresentationFormat>
  <Paragraphs>426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Perception</vt:lpstr>
      <vt:lpstr>Mobile Code Security by Java Bytecode Instrumentation</vt:lpstr>
      <vt:lpstr>Binary-rewriting-based SFI</vt:lpstr>
      <vt:lpstr>Java and bytecode</vt:lpstr>
      <vt:lpstr>Applying SFI on bytecode</vt:lpstr>
      <vt:lpstr>JVM overview: Class File</vt:lpstr>
      <vt:lpstr>JVM overview: Memory layout</vt:lpstr>
      <vt:lpstr>JVM overview: Class loading</vt:lpstr>
      <vt:lpstr>Security in JVM: class verification</vt:lpstr>
      <vt:lpstr>Security in JVM: Security Manager</vt:lpstr>
      <vt:lpstr>Security Manager</vt:lpstr>
      <vt:lpstr>Security Manager (cont.)</vt:lpstr>
      <vt:lpstr>New Threat Model to JVM</vt:lpstr>
      <vt:lpstr>The solution to threats of these kinds</vt:lpstr>
      <vt:lpstr>Background knowledge for bytecode instrumentation: Constant Pool</vt:lpstr>
      <vt:lpstr>Background knowledge for bytecode instrumentation: Constant Pool (cont.)</vt:lpstr>
      <vt:lpstr>Class-level modification</vt:lpstr>
      <vt:lpstr>Background knowledge for bytecode instrumentation: Descriptor</vt:lpstr>
      <vt:lpstr>Background knowledge for bytecode instrumentation: Method invocation</vt:lpstr>
      <vt:lpstr>Background knowledge for bytecode instrumentation: Operand Stack</vt:lpstr>
      <vt:lpstr>Method-level modification</vt:lpstr>
      <vt:lpstr>Method-level modification: Constant Pool</vt:lpstr>
      <vt:lpstr>Method-level modification: Bytecode</vt:lpstr>
      <vt:lpstr>When to instrument? </vt:lpstr>
      <vt:lpstr>When to instrument? (cont.)</vt:lpstr>
      <vt:lpstr>A comparison</vt:lpstr>
      <vt:lpstr>Thank You</vt:lpstr>
    </vt:vector>
  </TitlesOfParts>
  <Company>UMN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Code Security by Java Bytecode Instrumentation</dc:title>
  <dc:creator>Ming Zhou</dc:creator>
  <cp:lastModifiedBy>Ming Zhou</cp:lastModifiedBy>
  <cp:revision>451</cp:revision>
  <dcterms:created xsi:type="dcterms:W3CDTF">2013-03-12T23:01:35Z</dcterms:created>
  <dcterms:modified xsi:type="dcterms:W3CDTF">2013-04-01T12:02:28Z</dcterms:modified>
</cp:coreProperties>
</file>