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44"/>
  </p:notesMasterIdLst>
  <p:handoutMasterIdLst>
    <p:handoutMasterId r:id="rId45"/>
  </p:handoutMasterIdLst>
  <p:sldIdLst>
    <p:sldId id="257" r:id="rId2"/>
    <p:sldId id="408" r:id="rId3"/>
    <p:sldId id="375" r:id="rId4"/>
    <p:sldId id="365" r:id="rId5"/>
    <p:sldId id="426" r:id="rId6"/>
    <p:sldId id="418" r:id="rId7"/>
    <p:sldId id="366" r:id="rId8"/>
    <p:sldId id="427" r:id="rId9"/>
    <p:sldId id="414" r:id="rId10"/>
    <p:sldId id="368" r:id="rId11"/>
    <p:sldId id="370" r:id="rId12"/>
    <p:sldId id="369" r:id="rId13"/>
    <p:sldId id="380" r:id="rId14"/>
    <p:sldId id="428" r:id="rId15"/>
    <p:sldId id="376" r:id="rId16"/>
    <p:sldId id="377" r:id="rId17"/>
    <p:sldId id="430" r:id="rId18"/>
    <p:sldId id="431" r:id="rId19"/>
    <p:sldId id="420" r:id="rId20"/>
    <p:sldId id="421" r:id="rId21"/>
    <p:sldId id="422" r:id="rId22"/>
    <p:sldId id="423" r:id="rId23"/>
    <p:sldId id="424" r:id="rId24"/>
    <p:sldId id="416" r:id="rId25"/>
    <p:sldId id="415" r:id="rId26"/>
    <p:sldId id="413" r:id="rId27"/>
    <p:sldId id="411" r:id="rId28"/>
    <p:sldId id="437" r:id="rId29"/>
    <p:sldId id="410" r:id="rId30"/>
    <p:sldId id="412" r:id="rId31"/>
    <p:sldId id="387" r:id="rId32"/>
    <p:sldId id="388" r:id="rId33"/>
    <p:sldId id="389" r:id="rId34"/>
    <p:sldId id="425" r:id="rId35"/>
    <p:sldId id="432" r:id="rId36"/>
    <p:sldId id="429" r:id="rId37"/>
    <p:sldId id="409" r:id="rId38"/>
    <p:sldId id="358" r:id="rId39"/>
    <p:sldId id="354" r:id="rId40"/>
    <p:sldId id="433" r:id="rId41"/>
    <p:sldId id="434" r:id="rId42"/>
    <p:sldId id="436" r:id="rId43"/>
  </p:sldIdLst>
  <p:sldSz cx="12188825" cy="6858000"/>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65" autoAdjust="0"/>
    <p:restoredTop sz="82990" autoAdjust="0"/>
  </p:normalViewPr>
  <p:slideViewPr>
    <p:cSldViewPr>
      <p:cViewPr>
        <p:scale>
          <a:sx n="75" d="100"/>
          <a:sy n="75" d="100"/>
        </p:scale>
        <p:origin x="-1568" y="-288"/>
      </p:cViewPr>
      <p:guideLst>
        <p:guide orient="horz" pos="2160"/>
        <p:guide orient="horz" pos="3744"/>
        <p:guide orient="horz" pos="912"/>
        <p:guide orient="horz" pos="720"/>
        <p:guide pos="3839"/>
        <p:guide pos="7294"/>
        <p:guide pos="384"/>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7" d="100"/>
          <a:sy n="87" d="100"/>
        </p:scale>
        <p:origin x="-373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tags" Target="tags/tag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t>9/10/15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t>‹#›</a:t>
            </a:fld>
            <a:endParaRPr/>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t>‹#›</a:t>
            </a:fld>
            <a:endParaRPr/>
          </a:p>
        </p:txBody>
      </p:sp>
      <p:pic>
        <p:nvPicPr>
          <p:cNvPr id="9"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381000"/>
            <a:ext cx="1371600" cy="361900"/>
          </a:xfrm>
          <a:prstGeom prst="rect">
            <a:avLst/>
          </a:prstGeom>
        </p:spPr>
      </p:pic>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notesStyle>
    <a:lvl1pPr marL="36576" indent="-36576" algn="l" defTabSz="914400" rtl="0" eaLnBrk="1" latinLnBrk="0" hangingPunct="1">
      <a:spcBef>
        <a:spcPts val="600"/>
      </a:spcBef>
      <a:buSzPct val="25000"/>
      <a:buFont typeface="Calibri" panose="020F0502020204030204" pitchFamily="34" charset="0"/>
      <a:buChar char=" "/>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a:p>
        </p:txBody>
      </p:sp>
      <p:sp>
        <p:nvSpPr>
          <p:cNvPr id="6" name="Slide Image Placeholder 5"/>
          <p:cNvSpPr>
            <a:spLocks noGrp="1" noRot="1" noChangeAspect="1"/>
          </p:cNvSpPr>
          <p:nvPr>
            <p:ph type="sldImg"/>
          </p:nvPr>
        </p:nvSpPr>
        <p:spPr>
          <a:xfrm>
            <a:off x="382588" y="381000"/>
            <a:ext cx="4572000" cy="2573338"/>
          </a:xfrm>
        </p:spPr>
      </p:sp>
      <p:sp>
        <p:nvSpPr>
          <p:cNvPr id="7" name="Notes Placeholder 6"/>
          <p:cNvSpPr>
            <a:spLocks noGrp="1"/>
          </p:cNvSpPr>
          <p:nvPr>
            <p:ph type="body" idx="1"/>
          </p:nvPr>
        </p:nvSpPr>
        <p:spPr/>
        <p:txBody>
          <a:bodyPr/>
          <a:lstStyle/>
          <a:p>
            <a:pPr marL="0" indent="0">
              <a:buNone/>
            </a:pPr>
            <a:endParaRPr lang="en-US" dirty="0"/>
          </a:p>
          <a:p>
            <a:pPr marL="0" indent="0">
              <a:buNone/>
            </a:pPr>
            <a:endParaRPr lang="en-US" dirty="0"/>
          </a:p>
        </p:txBody>
      </p:sp>
    </p:spTree>
    <p:extLst>
      <p:ext uri="{BB962C8B-B14F-4D97-AF65-F5344CB8AC3E}">
        <p14:creationId xmlns:p14="http://schemas.microsoft.com/office/powerpoint/2010/main" val="3678863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10</a:t>
            </a:fld>
            <a:endParaRPr lang="en-US"/>
          </a:p>
        </p:txBody>
      </p:sp>
    </p:spTree>
    <p:extLst>
      <p:ext uri="{BB962C8B-B14F-4D97-AF65-F5344CB8AC3E}">
        <p14:creationId xmlns:p14="http://schemas.microsoft.com/office/powerpoint/2010/main" val="375825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11</a:t>
            </a:fld>
            <a:endParaRPr lang="en-US"/>
          </a:p>
        </p:txBody>
      </p:sp>
    </p:spTree>
    <p:extLst>
      <p:ext uri="{BB962C8B-B14F-4D97-AF65-F5344CB8AC3E}">
        <p14:creationId xmlns:p14="http://schemas.microsoft.com/office/powerpoint/2010/main" val="375825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12</a:t>
            </a:fld>
            <a:endParaRPr lang="en-US"/>
          </a:p>
        </p:txBody>
      </p:sp>
    </p:spTree>
    <p:extLst>
      <p:ext uri="{BB962C8B-B14F-4D97-AF65-F5344CB8AC3E}">
        <p14:creationId xmlns:p14="http://schemas.microsoft.com/office/powerpoint/2010/main" val="375825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13</a:t>
            </a:fld>
            <a:endParaRPr lang="en-US"/>
          </a:p>
        </p:txBody>
      </p:sp>
    </p:spTree>
    <p:extLst>
      <p:ext uri="{BB962C8B-B14F-4D97-AF65-F5344CB8AC3E}">
        <p14:creationId xmlns:p14="http://schemas.microsoft.com/office/powerpoint/2010/main" val="908104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t>14</a:t>
            </a:fld>
            <a:endParaRPr lang="en-US"/>
          </a:p>
        </p:txBody>
      </p:sp>
    </p:spTree>
    <p:extLst>
      <p:ext uri="{BB962C8B-B14F-4D97-AF65-F5344CB8AC3E}">
        <p14:creationId xmlns:p14="http://schemas.microsoft.com/office/powerpoint/2010/main" val="3604967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fontScale="85000" lnSpcReduction="20000"/>
          </a:bodyPr>
          <a:lstStyle/>
          <a:p>
            <a:pPr lvl="0">
              <a:lnSpc>
                <a:spcPct val="110000"/>
              </a:lnSpc>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15</a:t>
            </a:fld>
            <a:endParaRPr lang="en-US"/>
          </a:p>
        </p:txBody>
      </p:sp>
    </p:spTree>
    <p:extLst>
      <p:ext uri="{BB962C8B-B14F-4D97-AF65-F5344CB8AC3E}">
        <p14:creationId xmlns:p14="http://schemas.microsoft.com/office/powerpoint/2010/main" val="318567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fontScale="85000" lnSpcReduction="20000"/>
          </a:bodyPr>
          <a:lstStyle/>
          <a:p>
            <a:pPr lvl="0">
              <a:lnSpc>
                <a:spcPct val="110000"/>
              </a:lnSpc>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16</a:t>
            </a:fld>
            <a:endParaRPr lang="en-US"/>
          </a:p>
        </p:txBody>
      </p:sp>
    </p:spTree>
    <p:extLst>
      <p:ext uri="{BB962C8B-B14F-4D97-AF65-F5344CB8AC3E}">
        <p14:creationId xmlns:p14="http://schemas.microsoft.com/office/powerpoint/2010/main" val="318567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t>17</a:t>
            </a:fld>
            <a:endParaRPr lang="en-US"/>
          </a:p>
        </p:txBody>
      </p:sp>
    </p:spTree>
    <p:extLst>
      <p:ext uri="{BB962C8B-B14F-4D97-AF65-F5344CB8AC3E}">
        <p14:creationId xmlns:p14="http://schemas.microsoft.com/office/powerpoint/2010/main" val="908104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18</a:t>
            </a:fld>
            <a:endParaRPr lang="en-US"/>
          </a:p>
        </p:txBody>
      </p:sp>
    </p:spTree>
    <p:extLst>
      <p:ext uri="{BB962C8B-B14F-4D97-AF65-F5344CB8AC3E}">
        <p14:creationId xmlns:p14="http://schemas.microsoft.com/office/powerpoint/2010/main" val="375825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19</a:t>
            </a:fld>
            <a:endParaRPr lang="en-US"/>
          </a:p>
        </p:txBody>
      </p:sp>
    </p:spTree>
    <p:extLst>
      <p:ext uri="{BB962C8B-B14F-4D97-AF65-F5344CB8AC3E}">
        <p14:creationId xmlns:p14="http://schemas.microsoft.com/office/powerpoint/2010/main" val="375825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a:xfrm>
            <a:off x="381000" y="3124200"/>
            <a:ext cx="6096000" cy="5334000"/>
          </a:xfrm>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2</a:t>
            </a:fld>
            <a:endParaRPr lang="en-US"/>
          </a:p>
        </p:txBody>
      </p:sp>
    </p:spTree>
    <p:extLst>
      <p:ext uri="{BB962C8B-B14F-4D97-AF65-F5344CB8AC3E}">
        <p14:creationId xmlns:p14="http://schemas.microsoft.com/office/powerpoint/2010/main" val="375825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20</a:t>
            </a:fld>
            <a:endParaRPr lang="en-US"/>
          </a:p>
        </p:txBody>
      </p:sp>
    </p:spTree>
    <p:extLst>
      <p:ext uri="{BB962C8B-B14F-4D97-AF65-F5344CB8AC3E}">
        <p14:creationId xmlns:p14="http://schemas.microsoft.com/office/powerpoint/2010/main" val="375825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21</a:t>
            </a:fld>
            <a:endParaRPr lang="en-US"/>
          </a:p>
        </p:txBody>
      </p:sp>
    </p:spTree>
    <p:extLst>
      <p:ext uri="{BB962C8B-B14F-4D97-AF65-F5344CB8AC3E}">
        <p14:creationId xmlns:p14="http://schemas.microsoft.com/office/powerpoint/2010/main" val="375825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22</a:t>
            </a:fld>
            <a:endParaRPr lang="en-US"/>
          </a:p>
        </p:txBody>
      </p:sp>
    </p:spTree>
    <p:extLst>
      <p:ext uri="{BB962C8B-B14F-4D97-AF65-F5344CB8AC3E}">
        <p14:creationId xmlns:p14="http://schemas.microsoft.com/office/powerpoint/2010/main" val="375825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23</a:t>
            </a:fld>
            <a:endParaRPr lang="en-US"/>
          </a:p>
        </p:txBody>
      </p:sp>
    </p:spTree>
    <p:extLst>
      <p:ext uri="{BB962C8B-B14F-4D97-AF65-F5344CB8AC3E}">
        <p14:creationId xmlns:p14="http://schemas.microsoft.com/office/powerpoint/2010/main" val="375825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t>24</a:t>
            </a:fld>
            <a:endParaRPr lang="en-US"/>
          </a:p>
        </p:txBody>
      </p:sp>
    </p:spTree>
    <p:extLst>
      <p:ext uri="{BB962C8B-B14F-4D97-AF65-F5344CB8AC3E}">
        <p14:creationId xmlns:p14="http://schemas.microsoft.com/office/powerpoint/2010/main" val="3604967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t>25</a:t>
            </a:fld>
            <a:endParaRPr lang="en-US"/>
          </a:p>
        </p:txBody>
      </p:sp>
    </p:spTree>
    <p:extLst>
      <p:ext uri="{BB962C8B-B14F-4D97-AF65-F5344CB8AC3E}">
        <p14:creationId xmlns:p14="http://schemas.microsoft.com/office/powerpoint/2010/main" val="3604967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t>26</a:t>
            </a:fld>
            <a:endParaRPr lang="en-US"/>
          </a:p>
        </p:txBody>
      </p:sp>
    </p:spTree>
    <p:extLst>
      <p:ext uri="{BB962C8B-B14F-4D97-AF65-F5344CB8AC3E}">
        <p14:creationId xmlns:p14="http://schemas.microsoft.com/office/powerpoint/2010/main" val="3604967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t>27</a:t>
            </a:fld>
            <a:endParaRPr lang="en-US"/>
          </a:p>
        </p:txBody>
      </p:sp>
    </p:spTree>
    <p:extLst>
      <p:ext uri="{BB962C8B-B14F-4D97-AF65-F5344CB8AC3E}">
        <p14:creationId xmlns:p14="http://schemas.microsoft.com/office/powerpoint/2010/main" val="3604967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t>28</a:t>
            </a:fld>
            <a:endParaRPr lang="en-US"/>
          </a:p>
        </p:txBody>
      </p:sp>
    </p:spTree>
    <p:extLst>
      <p:ext uri="{BB962C8B-B14F-4D97-AF65-F5344CB8AC3E}">
        <p14:creationId xmlns:p14="http://schemas.microsoft.com/office/powerpoint/2010/main" val="3604967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t>29</a:t>
            </a:fld>
            <a:endParaRPr lang="en-US"/>
          </a:p>
        </p:txBody>
      </p:sp>
    </p:spTree>
    <p:extLst>
      <p:ext uri="{BB962C8B-B14F-4D97-AF65-F5344CB8AC3E}">
        <p14:creationId xmlns:p14="http://schemas.microsoft.com/office/powerpoint/2010/main" val="3604967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a:xfrm>
            <a:off x="381000" y="3124200"/>
            <a:ext cx="6096000" cy="5334000"/>
          </a:xfrm>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3</a:t>
            </a:fld>
            <a:endParaRPr lang="en-US"/>
          </a:p>
        </p:txBody>
      </p:sp>
    </p:spTree>
    <p:extLst>
      <p:ext uri="{BB962C8B-B14F-4D97-AF65-F5344CB8AC3E}">
        <p14:creationId xmlns:p14="http://schemas.microsoft.com/office/powerpoint/2010/main" val="375825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t>30</a:t>
            </a:fld>
            <a:endParaRPr lang="en-US"/>
          </a:p>
        </p:txBody>
      </p:sp>
    </p:spTree>
    <p:extLst>
      <p:ext uri="{BB962C8B-B14F-4D97-AF65-F5344CB8AC3E}">
        <p14:creationId xmlns:p14="http://schemas.microsoft.com/office/powerpoint/2010/main" val="36049670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36576" marR="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r>
              <a:rPr lang="en-US" sz="1100" kern="1200" dirty="0" smtClean="0">
                <a:solidFill>
                  <a:schemeClr val="tx1"/>
                </a:solidFill>
                <a:effectLst/>
                <a:latin typeface="+mn-lt"/>
                <a:ea typeface="+mn-ea"/>
                <a:cs typeface="+mn-cs"/>
              </a:rPr>
              <a:t>Google Play store, iTunes store, and Nokia OVI store and collected 651K Android apps, 68K </a:t>
            </a:r>
            <a:r>
              <a:rPr lang="en-US" sz="1100" kern="1200" dirty="0" err="1" smtClean="0">
                <a:solidFill>
                  <a:schemeClr val="tx1"/>
                </a:solidFill>
                <a:effectLst/>
                <a:latin typeface="+mn-lt"/>
                <a:ea typeface="+mn-ea"/>
                <a:cs typeface="+mn-cs"/>
              </a:rPr>
              <a:t>iOS</a:t>
            </a:r>
            <a:r>
              <a:rPr lang="en-US" sz="1100" kern="1200" dirty="0" smtClean="0">
                <a:solidFill>
                  <a:schemeClr val="tx1"/>
                </a:solidFill>
                <a:effectLst/>
                <a:latin typeface="+mn-lt"/>
                <a:ea typeface="+mn-ea"/>
                <a:cs typeface="+mn-cs"/>
              </a:rPr>
              <a:t> apps, and 10K Nokia apps, respectively. By executing each downloaded app in software emulators, we captured 13, 003K Android flows, 478K </a:t>
            </a:r>
            <a:r>
              <a:rPr lang="en-US" sz="1100" kern="1200" dirty="0" err="1" smtClean="0">
                <a:solidFill>
                  <a:schemeClr val="tx1"/>
                </a:solidFill>
                <a:effectLst/>
                <a:latin typeface="+mn-lt"/>
                <a:ea typeface="+mn-ea"/>
                <a:cs typeface="+mn-cs"/>
              </a:rPr>
              <a:t>iOS</a:t>
            </a:r>
            <a:r>
              <a:rPr lang="en-US" sz="1100" kern="1200" dirty="0" smtClean="0">
                <a:solidFill>
                  <a:schemeClr val="tx1"/>
                </a:solidFill>
                <a:effectLst/>
                <a:latin typeface="+mn-lt"/>
                <a:ea typeface="+mn-ea"/>
                <a:cs typeface="+mn-cs"/>
              </a:rPr>
              <a:t> flows and 39K Nokia flows. We use flows from 22K Android apps, 32K </a:t>
            </a:r>
            <a:r>
              <a:rPr lang="en-US" sz="1100" kern="1200" dirty="0" err="1" smtClean="0">
                <a:solidFill>
                  <a:schemeClr val="tx1"/>
                </a:solidFill>
                <a:effectLst/>
                <a:latin typeface="+mn-lt"/>
                <a:ea typeface="+mn-ea"/>
                <a:cs typeface="+mn-cs"/>
              </a:rPr>
              <a:t>iOS</a:t>
            </a:r>
            <a:r>
              <a:rPr lang="en-US" sz="1100" kern="1200" dirty="0" smtClean="0">
                <a:solidFill>
                  <a:schemeClr val="tx1"/>
                </a:solidFill>
                <a:effectLst/>
                <a:latin typeface="+mn-lt"/>
                <a:ea typeface="+mn-ea"/>
                <a:cs typeface="+mn-cs"/>
              </a:rPr>
              <a:t> apps, and 5K Nokia apps as the training set and the rest as the testing set. </a:t>
            </a:r>
          </a:p>
          <a:p>
            <a:pPr marL="36576" marR="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endParaRPr lang="en-US" sz="1100" kern="1200" dirty="0" smtClean="0">
              <a:solidFill>
                <a:schemeClr val="tx1"/>
              </a:solidFill>
              <a:effectLst/>
              <a:latin typeface="+mn-lt"/>
              <a:ea typeface="+mn-ea"/>
              <a:cs typeface="+mn-cs"/>
            </a:endParaRPr>
          </a:p>
          <a:p>
            <a:pPr marL="36576" marR="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r>
              <a:rPr lang="en-US" sz="1100" kern="1200" dirty="0" smtClean="0">
                <a:solidFill>
                  <a:schemeClr val="tx1"/>
                </a:solidFill>
                <a:effectLst/>
                <a:latin typeface="+mn-lt"/>
                <a:ea typeface="+mn-ea"/>
                <a:cs typeface="+mn-cs"/>
              </a:rPr>
              <a:t>Over 99% of the flows’ originating apps can be correctly identified. Furthermore, the rule set also covers most of identifiable apps in the network. We can identify 74%, 62% and 63% apps on Android, </a:t>
            </a:r>
            <a:r>
              <a:rPr lang="en-US" sz="1100" kern="1200" dirty="0" err="1" smtClean="0">
                <a:solidFill>
                  <a:schemeClr val="tx1"/>
                </a:solidFill>
                <a:effectLst/>
                <a:latin typeface="+mn-lt"/>
                <a:ea typeface="+mn-ea"/>
                <a:cs typeface="+mn-cs"/>
              </a:rPr>
              <a:t>iOS</a:t>
            </a:r>
            <a:r>
              <a:rPr lang="en-US" sz="1100" kern="1200" dirty="0" smtClean="0">
                <a:solidFill>
                  <a:schemeClr val="tx1"/>
                </a:solidFill>
                <a:effectLst/>
                <a:latin typeface="+mn-lt"/>
                <a:ea typeface="+mn-ea"/>
                <a:cs typeface="+mn-cs"/>
              </a:rPr>
              <a:t> and Nokia test set, respectively. As a comparison, there are only 76.8%, 67.4% and 63.2% apps among those three datasets that is identifiable, respectively. In other words, SAMPLES can identify over 90% of identifiable apps among three platforms.  </a:t>
            </a:r>
            <a:endParaRPr lang="en-US" dirty="0" smtClean="0"/>
          </a:p>
          <a:p>
            <a:pPr marL="36576" marR="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31</a:t>
            </a:fld>
            <a:endParaRPr lang="en-US"/>
          </a:p>
        </p:txBody>
      </p:sp>
    </p:spTree>
    <p:extLst>
      <p:ext uri="{BB962C8B-B14F-4D97-AF65-F5344CB8AC3E}">
        <p14:creationId xmlns:p14="http://schemas.microsoft.com/office/powerpoint/2010/main" val="9081042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36576" marR="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r>
              <a:rPr lang="en-US" sz="1100" kern="1200" dirty="0" smtClean="0">
                <a:solidFill>
                  <a:schemeClr val="tx1"/>
                </a:solidFill>
                <a:effectLst/>
                <a:latin typeface="+mn-lt"/>
                <a:ea typeface="+mn-ea"/>
                <a:cs typeface="+mn-cs"/>
              </a:rPr>
              <a:t>Google Play store, iTunes store, and Nokia OVI store and collected 651K Android apps, 68K </a:t>
            </a:r>
            <a:r>
              <a:rPr lang="en-US" sz="1100" kern="1200" dirty="0" err="1" smtClean="0">
                <a:solidFill>
                  <a:schemeClr val="tx1"/>
                </a:solidFill>
                <a:effectLst/>
                <a:latin typeface="+mn-lt"/>
                <a:ea typeface="+mn-ea"/>
                <a:cs typeface="+mn-cs"/>
              </a:rPr>
              <a:t>iOS</a:t>
            </a:r>
            <a:r>
              <a:rPr lang="en-US" sz="1100" kern="1200" dirty="0" smtClean="0">
                <a:solidFill>
                  <a:schemeClr val="tx1"/>
                </a:solidFill>
                <a:effectLst/>
                <a:latin typeface="+mn-lt"/>
                <a:ea typeface="+mn-ea"/>
                <a:cs typeface="+mn-cs"/>
              </a:rPr>
              <a:t> apps, and 10K Nokia apps, respectively. By executing each downloaded app in software emulators, we captured 13, 003K Android flows, 478K </a:t>
            </a:r>
            <a:r>
              <a:rPr lang="en-US" sz="1100" kern="1200" dirty="0" err="1" smtClean="0">
                <a:solidFill>
                  <a:schemeClr val="tx1"/>
                </a:solidFill>
                <a:effectLst/>
                <a:latin typeface="+mn-lt"/>
                <a:ea typeface="+mn-ea"/>
                <a:cs typeface="+mn-cs"/>
              </a:rPr>
              <a:t>iOS</a:t>
            </a:r>
            <a:r>
              <a:rPr lang="en-US" sz="1100" kern="1200" dirty="0" smtClean="0">
                <a:solidFill>
                  <a:schemeClr val="tx1"/>
                </a:solidFill>
                <a:effectLst/>
                <a:latin typeface="+mn-lt"/>
                <a:ea typeface="+mn-ea"/>
                <a:cs typeface="+mn-cs"/>
              </a:rPr>
              <a:t> flows and 39K Nokia flows. We use flows from 22K Android apps, 32K </a:t>
            </a:r>
            <a:r>
              <a:rPr lang="en-US" sz="1100" kern="1200" dirty="0" err="1" smtClean="0">
                <a:solidFill>
                  <a:schemeClr val="tx1"/>
                </a:solidFill>
                <a:effectLst/>
                <a:latin typeface="+mn-lt"/>
                <a:ea typeface="+mn-ea"/>
                <a:cs typeface="+mn-cs"/>
              </a:rPr>
              <a:t>iOS</a:t>
            </a:r>
            <a:r>
              <a:rPr lang="en-US" sz="1100" kern="1200" dirty="0" smtClean="0">
                <a:solidFill>
                  <a:schemeClr val="tx1"/>
                </a:solidFill>
                <a:effectLst/>
                <a:latin typeface="+mn-lt"/>
                <a:ea typeface="+mn-ea"/>
                <a:cs typeface="+mn-cs"/>
              </a:rPr>
              <a:t> apps, and 5K Nokia apps as the training set and the rest as the testing set. </a:t>
            </a:r>
          </a:p>
          <a:p>
            <a:pPr marL="36576" marR="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endParaRPr lang="en-US" sz="1100" kern="1200" dirty="0" smtClean="0">
              <a:solidFill>
                <a:schemeClr val="tx1"/>
              </a:solidFill>
              <a:effectLst/>
              <a:latin typeface="+mn-lt"/>
              <a:ea typeface="+mn-ea"/>
              <a:cs typeface="+mn-cs"/>
            </a:endParaRPr>
          </a:p>
          <a:p>
            <a:pPr marL="36576" marR="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r>
              <a:rPr lang="en-US" sz="1100" kern="1200" dirty="0" smtClean="0">
                <a:solidFill>
                  <a:schemeClr val="tx1"/>
                </a:solidFill>
                <a:effectLst/>
                <a:latin typeface="+mn-lt"/>
                <a:ea typeface="+mn-ea"/>
                <a:cs typeface="+mn-cs"/>
              </a:rPr>
              <a:t>Over 99% of the flows’ originating apps can be correctly identified. Furthermore, the rule set also covers most of identifiable apps in the network. We can identify 74%, 62% and 63% apps on Android, </a:t>
            </a:r>
            <a:r>
              <a:rPr lang="en-US" sz="1100" kern="1200" dirty="0" err="1" smtClean="0">
                <a:solidFill>
                  <a:schemeClr val="tx1"/>
                </a:solidFill>
                <a:effectLst/>
                <a:latin typeface="+mn-lt"/>
                <a:ea typeface="+mn-ea"/>
                <a:cs typeface="+mn-cs"/>
              </a:rPr>
              <a:t>iOS</a:t>
            </a:r>
            <a:r>
              <a:rPr lang="en-US" sz="1100" kern="1200" dirty="0" smtClean="0">
                <a:solidFill>
                  <a:schemeClr val="tx1"/>
                </a:solidFill>
                <a:effectLst/>
                <a:latin typeface="+mn-lt"/>
                <a:ea typeface="+mn-ea"/>
                <a:cs typeface="+mn-cs"/>
              </a:rPr>
              <a:t> and Nokia test set, respectively. As a comparison, there are only 76.8%, 67.4% and 63.2% apps among those three datasets that is identifiable, respectively. In an- other word, SAMPLES can identify over 90% of identifiable apps among three platforms.  </a:t>
            </a:r>
            <a:endParaRPr lang="en-US" dirty="0" smtClean="0"/>
          </a:p>
          <a:p>
            <a:pPr marL="36576" marR="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32</a:t>
            </a:fld>
            <a:endParaRPr lang="en-US"/>
          </a:p>
        </p:txBody>
      </p:sp>
    </p:spTree>
    <p:extLst>
      <p:ext uri="{BB962C8B-B14F-4D97-AF65-F5344CB8AC3E}">
        <p14:creationId xmlns:p14="http://schemas.microsoft.com/office/powerpoint/2010/main" val="908104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33</a:t>
            </a:fld>
            <a:endParaRPr lang="en-US"/>
          </a:p>
        </p:txBody>
      </p:sp>
    </p:spTree>
    <p:extLst>
      <p:ext uri="{BB962C8B-B14F-4D97-AF65-F5344CB8AC3E}">
        <p14:creationId xmlns:p14="http://schemas.microsoft.com/office/powerpoint/2010/main" val="908104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t>34</a:t>
            </a:fld>
            <a:endParaRPr lang="en-US"/>
          </a:p>
        </p:txBody>
      </p:sp>
    </p:spTree>
    <p:extLst>
      <p:ext uri="{BB962C8B-B14F-4D97-AF65-F5344CB8AC3E}">
        <p14:creationId xmlns:p14="http://schemas.microsoft.com/office/powerpoint/2010/main" val="9081042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35</a:t>
            </a:fld>
            <a:endParaRPr lang="en-US"/>
          </a:p>
        </p:txBody>
      </p:sp>
    </p:spTree>
    <p:extLst>
      <p:ext uri="{BB962C8B-B14F-4D97-AF65-F5344CB8AC3E}">
        <p14:creationId xmlns:p14="http://schemas.microsoft.com/office/powerpoint/2010/main" val="9081042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t>36</a:t>
            </a:fld>
            <a:endParaRPr lang="en-US"/>
          </a:p>
        </p:txBody>
      </p:sp>
    </p:spTree>
    <p:extLst>
      <p:ext uri="{BB962C8B-B14F-4D97-AF65-F5344CB8AC3E}">
        <p14:creationId xmlns:p14="http://schemas.microsoft.com/office/powerpoint/2010/main" val="9081042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37</a:t>
            </a:fld>
            <a:endParaRPr lang="en-US"/>
          </a:p>
        </p:txBody>
      </p:sp>
    </p:spTree>
    <p:extLst>
      <p:ext uri="{BB962C8B-B14F-4D97-AF65-F5344CB8AC3E}">
        <p14:creationId xmlns:p14="http://schemas.microsoft.com/office/powerpoint/2010/main" val="9081042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t>38</a:t>
            </a:fld>
            <a:endParaRPr lang="en-US"/>
          </a:p>
        </p:txBody>
      </p:sp>
    </p:spTree>
    <p:extLst>
      <p:ext uri="{BB962C8B-B14F-4D97-AF65-F5344CB8AC3E}">
        <p14:creationId xmlns:p14="http://schemas.microsoft.com/office/powerpoint/2010/main" val="36331770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39</a:t>
            </a:fld>
            <a:endParaRPr lang="en-US"/>
          </a:p>
        </p:txBody>
      </p:sp>
    </p:spTree>
    <p:extLst>
      <p:ext uri="{BB962C8B-B14F-4D97-AF65-F5344CB8AC3E}">
        <p14:creationId xmlns:p14="http://schemas.microsoft.com/office/powerpoint/2010/main" val="3083484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4</a:t>
            </a:fld>
            <a:endParaRPr lang="en-US"/>
          </a:p>
        </p:txBody>
      </p:sp>
    </p:spTree>
    <p:extLst>
      <p:ext uri="{BB962C8B-B14F-4D97-AF65-F5344CB8AC3E}">
        <p14:creationId xmlns:p14="http://schemas.microsoft.com/office/powerpoint/2010/main" val="9081042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C72D9AE-7182-4680-8F79-479C4181FF08}" type="slidenum">
              <a:rPr lang="en-US" smtClean="0"/>
              <a:pPr/>
              <a:t>40</a:t>
            </a:fld>
            <a:endParaRPr lang="en-US"/>
          </a:p>
        </p:txBody>
      </p:sp>
      <p:sp>
        <p:nvSpPr>
          <p:cNvPr id="6" name="Slide Image Placeholder 5"/>
          <p:cNvSpPr>
            <a:spLocks noGrp="1" noRot="1" noChangeAspect="1"/>
          </p:cNvSpPr>
          <p:nvPr>
            <p:ph type="sldImg"/>
          </p:nvPr>
        </p:nvSpPr>
        <p:spPr>
          <a:xfrm>
            <a:off x="382588" y="381000"/>
            <a:ext cx="4572000" cy="2573338"/>
          </a:xfrm>
        </p:spPr>
      </p:sp>
      <p:sp>
        <p:nvSpPr>
          <p:cNvPr id="7" name="Notes Placeholder 6"/>
          <p:cNvSpPr>
            <a:spLocks noGrp="1"/>
          </p:cNvSpPr>
          <p:nvPr>
            <p:ph type="body" idx="1"/>
          </p:nvPr>
        </p:nvSpPr>
        <p:spPr/>
        <p:txBody>
          <a:bodyPr/>
          <a:lstStyle/>
          <a:p>
            <a:pPr marL="0" indent="0">
              <a:buNone/>
            </a:pPr>
            <a:endParaRPr lang="en-US" dirty="0"/>
          </a:p>
          <a:p>
            <a:pPr marL="0" indent="0">
              <a:buNone/>
            </a:pPr>
            <a:endParaRPr lang="en-US" dirty="0"/>
          </a:p>
        </p:txBody>
      </p:sp>
    </p:spTree>
    <p:extLst>
      <p:ext uri="{BB962C8B-B14F-4D97-AF65-F5344CB8AC3E}">
        <p14:creationId xmlns:p14="http://schemas.microsoft.com/office/powerpoint/2010/main" val="36788639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36576" marR="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r>
              <a:rPr lang="en-US" sz="1100" kern="1200" dirty="0" smtClean="0">
                <a:solidFill>
                  <a:schemeClr val="tx1"/>
                </a:solidFill>
                <a:effectLst/>
                <a:latin typeface="+mn-lt"/>
                <a:ea typeface="+mn-ea"/>
                <a:cs typeface="+mn-cs"/>
              </a:rPr>
              <a:t>Google Play store, iTunes store, and Nokia OVI store and collected 651K Android apps, 68K </a:t>
            </a:r>
            <a:r>
              <a:rPr lang="en-US" sz="1100" kern="1200" dirty="0" err="1" smtClean="0">
                <a:solidFill>
                  <a:schemeClr val="tx1"/>
                </a:solidFill>
                <a:effectLst/>
                <a:latin typeface="+mn-lt"/>
                <a:ea typeface="+mn-ea"/>
                <a:cs typeface="+mn-cs"/>
              </a:rPr>
              <a:t>iOS</a:t>
            </a:r>
            <a:r>
              <a:rPr lang="en-US" sz="1100" kern="1200" dirty="0" smtClean="0">
                <a:solidFill>
                  <a:schemeClr val="tx1"/>
                </a:solidFill>
                <a:effectLst/>
                <a:latin typeface="+mn-lt"/>
                <a:ea typeface="+mn-ea"/>
                <a:cs typeface="+mn-cs"/>
              </a:rPr>
              <a:t> apps, and 10K Nokia apps, respectively. By executing each downloaded app in software emulators, we captured 13, 003K Android flows, 478K </a:t>
            </a:r>
            <a:r>
              <a:rPr lang="en-US" sz="1100" kern="1200" dirty="0" err="1" smtClean="0">
                <a:solidFill>
                  <a:schemeClr val="tx1"/>
                </a:solidFill>
                <a:effectLst/>
                <a:latin typeface="+mn-lt"/>
                <a:ea typeface="+mn-ea"/>
                <a:cs typeface="+mn-cs"/>
              </a:rPr>
              <a:t>iOS</a:t>
            </a:r>
            <a:r>
              <a:rPr lang="en-US" sz="1100" kern="1200" dirty="0" smtClean="0">
                <a:solidFill>
                  <a:schemeClr val="tx1"/>
                </a:solidFill>
                <a:effectLst/>
                <a:latin typeface="+mn-lt"/>
                <a:ea typeface="+mn-ea"/>
                <a:cs typeface="+mn-cs"/>
              </a:rPr>
              <a:t> flows and 39K Nokia flows. We use flows from 22K Android apps, 32K </a:t>
            </a:r>
            <a:r>
              <a:rPr lang="en-US" sz="1100" kern="1200" dirty="0" err="1" smtClean="0">
                <a:solidFill>
                  <a:schemeClr val="tx1"/>
                </a:solidFill>
                <a:effectLst/>
                <a:latin typeface="+mn-lt"/>
                <a:ea typeface="+mn-ea"/>
                <a:cs typeface="+mn-cs"/>
              </a:rPr>
              <a:t>iOS</a:t>
            </a:r>
            <a:r>
              <a:rPr lang="en-US" sz="1100" kern="1200" dirty="0" smtClean="0">
                <a:solidFill>
                  <a:schemeClr val="tx1"/>
                </a:solidFill>
                <a:effectLst/>
                <a:latin typeface="+mn-lt"/>
                <a:ea typeface="+mn-ea"/>
                <a:cs typeface="+mn-cs"/>
              </a:rPr>
              <a:t> apps, and 5K Nokia apps as the training set and the rest as the testing set. </a:t>
            </a:r>
          </a:p>
          <a:p>
            <a:pPr marL="36576" marR="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endParaRPr lang="en-US" sz="1100" kern="1200" dirty="0" smtClean="0">
              <a:solidFill>
                <a:schemeClr val="tx1"/>
              </a:solidFill>
              <a:effectLst/>
              <a:latin typeface="+mn-lt"/>
              <a:ea typeface="+mn-ea"/>
              <a:cs typeface="+mn-cs"/>
            </a:endParaRPr>
          </a:p>
          <a:p>
            <a:pPr marL="36576" marR="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r>
              <a:rPr lang="en-US" sz="1100" kern="1200" dirty="0" smtClean="0">
                <a:solidFill>
                  <a:schemeClr val="tx1"/>
                </a:solidFill>
                <a:effectLst/>
                <a:latin typeface="+mn-lt"/>
                <a:ea typeface="+mn-ea"/>
                <a:cs typeface="+mn-cs"/>
              </a:rPr>
              <a:t>Over 99% of the flows’ originating apps can be correctly identified. Furthermore, the rule set also covers most of identifiable apps in the network. We can identify 74%, 62% and 63% apps on Android, </a:t>
            </a:r>
            <a:r>
              <a:rPr lang="en-US" sz="1100" kern="1200" dirty="0" err="1" smtClean="0">
                <a:solidFill>
                  <a:schemeClr val="tx1"/>
                </a:solidFill>
                <a:effectLst/>
                <a:latin typeface="+mn-lt"/>
                <a:ea typeface="+mn-ea"/>
                <a:cs typeface="+mn-cs"/>
              </a:rPr>
              <a:t>iOS</a:t>
            </a:r>
            <a:r>
              <a:rPr lang="en-US" sz="1100" kern="1200" dirty="0" smtClean="0">
                <a:solidFill>
                  <a:schemeClr val="tx1"/>
                </a:solidFill>
                <a:effectLst/>
                <a:latin typeface="+mn-lt"/>
                <a:ea typeface="+mn-ea"/>
                <a:cs typeface="+mn-cs"/>
              </a:rPr>
              <a:t> and Nokia test set, respectively. As a comparison, there are only 76.8%, 67.4% and 63.2% apps among those three datasets that is identifiable, respectively. In an- other word, SAMPLES can identify over 90% of identifiable apps among three platforms.  </a:t>
            </a:r>
            <a:endParaRPr lang="en-US" dirty="0" smtClean="0"/>
          </a:p>
          <a:p>
            <a:pPr marL="36576" marR="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41</a:t>
            </a:fld>
            <a:endParaRPr lang="en-US"/>
          </a:p>
        </p:txBody>
      </p:sp>
    </p:spTree>
    <p:extLst>
      <p:ext uri="{BB962C8B-B14F-4D97-AF65-F5344CB8AC3E}">
        <p14:creationId xmlns:p14="http://schemas.microsoft.com/office/powerpoint/2010/main" val="9081042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36576" marR="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r>
              <a:rPr lang="en-US" sz="1100" kern="1200" dirty="0" smtClean="0">
                <a:solidFill>
                  <a:schemeClr val="tx1"/>
                </a:solidFill>
                <a:effectLst/>
                <a:latin typeface="+mn-lt"/>
                <a:ea typeface="+mn-ea"/>
                <a:cs typeface="+mn-cs"/>
              </a:rPr>
              <a:t>Google Play store, iTunes store, and Nokia OVI store and collected 651K Android apps, 68K </a:t>
            </a:r>
            <a:r>
              <a:rPr lang="en-US" sz="1100" kern="1200" dirty="0" err="1" smtClean="0">
                <a:solidFill>
                  <a:schemeClr val="tx1"/>
                </a:solidFill>
                <a:effectLst/>
                <a:latin typeface="+mn-lt"/>
                <a:ea typeface="+mn-ea"/>
                <a:cs typeface="+mn-cs"/>
              </a:rPr>
              <a:t>iOS</a:t>
            </a:r>
            <a:r>
              <a:rPr lang="en-US" sz="1100" kern="1200" dirty="0" smtClean="0">
                <a:solidFill>
                  <a:schemeClr val="tx1"/>
                </a:solidFill>
                <a:effectLst/>
                <a:latin typeface="+mn-lt"/>
                <a:ea typeface="+mn-ea"/>
                <a:cs typeface="+mn-cs"/>
              </a:rPr>
              <a:t> apps, and 10K Nokia apps, respectively. By executing each downloaded app in software emulators, we captured 13, 003K Android flows, 478K </a:t>
            </a:r>
            <a:r>
              <a:rPr lang="en-US" sz="1100" kern="1200" dirty="0" err="1" smtClean="0">
                <a:solidFill>
                  <a:schemeClr val="tx1"/>
                </a:solidFill>
                <a:effectLst/>
                <a:latin typeface="+mn-lt"/>
                <a:ea typeface="+mn-ea"/>
                <a:cs typeface="+mn-cs"/>
              </a:rPr>
              <a:t>iOS</a:t>
            </a:r>
            <a:r>
              <a:rPr lang="en-US" sz="1100" kern="1200" dirty="0" smtClean="0">
                <a:solidFill>
                  <a:schemeClr val="tx1"/>
                </a:solidFill>
                <a:effectLst/>
                <a:latin typeface="+mn-lt"/>
                <a:ea typeface="+mn-ea"/>
                <a:cs typeface="+mn-cs"/>
              </a:rPr>
              <a:t> flows and 39K Nokia flows. We use flows from 22K Android apps, 32K </a:t>
            </a:r>
            <a:r>
              <a:rPr lang="en-US" sz="1100" kern="1200" dirty="0" err="1" smtClean="0">
                <a:solidFill>
                  <a:schemeClr val="tx1"/>
                </a:solidFill>
                <a:effectLst/>
                <a:latin typeface="+mn-lt"/>
                <a:ea typeface="+mn-ea"/>
                <a:cs typeface="+mn-cs"/>
              </a:rPr>
              <a:t>iOS</a:t>
            </a:r>
            <a:r>
              <a:rPr lang="en-US" sz="1100" kern="1200" dirty="0" smtClean="0">
                <a:solidFill>
                  <a:schemeClr val="tx1"/>
                </a:solidFill>
                <a:effectLst/>
                <a:latin typeface="+mn-lt"/>
                <a:ea typeface="+mn-ea"/>
                <a:cs typeface="+mn-cs"/>
              </a:rPr>
              <a:t> apps, and 5K Nokia apps as the training set and the rest as the testing set. </a:t>
            </a:r>
          </a:p>
          <a:p>
            <a:pPr marL="36576" marR="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endParaRPr lang="en-US" sz="1100" kern="1200" dirty="0" smtClean="0">
              <a:solidFill>
                <a:schemeClr val="tx1"/>
              </a:solidFill>
              <a:effectLst/>
              <a:latin typeface="+mn-lt"/>
              <a:ea typeface="+mn-ea"/>
              <a:cs typeface="+mn-cs"/>
            </a:endParaRPr>
          </a:p>
          <a:p>
            <a:pPr marL="36576" marR="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r>
              <a:rPr lang="en-US" sz="1100" kern="1200" dirty="0" smtClean="0">
                <a:solidFill>
                  <a:schemeClr val="tx1"/>
                </a:solidFill>
                <a:effectLst/>
                <a:latin typeface="+mn-lt"/>
                <a:ea typeface="+mn-ea"/>
                <a:cs typeface="+mn-cs"/>
              </a:rPr>
              <a:t>Over 99% of the flows’ originating apps can be correctly identified. Furthermore, the rule set also covers most of identifiable apps in the network. We can identify 74%, 62% and 63% apps on Android, </a:t>
            </a:r>
            <a:r>
              <a:rPr lang="en-US" sz="1100" kern="1200" dirty="0" err="1" smtClean="0">
                <a:solidFill>
                  <a:schemeClr val="tx1"/>
                </a:solidFill>
                <a:effectLst/>
                <a:latin typeface="+mn-lt"/>
                <a:ea typeface="+mn-ea"/>
                <a:cs typeface="+mn-cs"/>
              </a:rPr>
              <a:t>iOS</a:t>
            </a:r>
            <a:r>
              <a:rPr lang="en-US" sz="1100" kern="1200" dirty="0" smtClean="0">
                <a:solidFill>
                  <a:schemeClr val="tx1"/>
                </a:solidFill>
                <a:effectLst/>
                <a:latin typeface="+mn-lt"/>
                <a:ea typeface="+mn-ea"/>
                <a:cs typeface="+mn-cs"/>
              </a:rPr>
              <a:t> and Nokia test set, respectively. As a comparison, there are only 76.8%, 67.4% and 63.2% apps among those three datasets that is identifiable, respectively. In an- other word, SAMPLES can identify over 90% of identifiable apps among three platforms.  </a:t>
            </a:r>
            <a:endParaRPr lang="en-US" dirty="0" smtClean="0"/>
          </a:p>
          <a:p>
            <a:pPr marL="36576" marR="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42</a:t>
            </a:fld>
            <a:endParaRPr lang="en-US"/>
          </a:p>
        </p:txBody>
      </p:sp>
    </p:spTree>
    <p:extLst>
      <p:ext uri="{BB962C8B-B14F-4D97-AF65-F5344CB8AC3E}">
        <p14:creationId xmlns:p14="http://schemas.microsoft.com/office/powerpoint/2010/main" val="908104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5</a:t>
            </a:fld>
            <a:endParaRPr lang="en-US"/>
          </a:p>
        </p:txBody>
      </p:sp>
    </p:spTree>
    <p:extLst>
      <p:ext uri="{BB962C8B-B14F-4D97-AF65-F5344CB8AC3E}">
        <p14:creationId xmlns:p14="http://schemas.microsoft.com/office/powerpoint/2010/main" val="908104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6</a:t>
            </a:fld>
            <a:endParaRPr lang="en-US"/>
          </a:p>
        </p:txBody>
      </p:sp>
    </p:spTree>
    <p:extLst>
      <p:ext uri="{BB962C8B-B14F-4D97-AF65-F5344CB8AC3E}">
        <p14:creationId xmlns:p14="http://schemas.microsoft.com/office/powerpoint/2010/main" val="908104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baseline="0" dirty="0" smtClean="0"/>
              <a:t>One person’s flow, is another’s </a:t>
            </a:r>
          </a:p>
        </p:txBody>
      </p:sp>
      <p:sp>
        <p:nvSpPr>
          <p:cNvPr id="4" name="Slide Number Placeholder 3"/>
          <p:cNvSpPr>
            <a:spLocks noGrp="1"/>
          </p:cNvSpPr>
          <p:nvPr>
            <p:ph type="sldNum" sz="quarter" idx="10"/>
          </p:nvPr>
        </p:nvSpPr>
        <p:spPr/>
        <p:txBody>
          <a:bodyPr/>
          <a:lstStyle/>
          <a:p>
            <a:fld id="{8C72D9AE-7182-4680-8F79-479C4181FF08}" type="slidenum">
              <a:rPr lang="en-US" smtClean="0"/>
              <a:t>7</a:t>
            </a:fld>
            <a:endParaRPr lang="en-US"/>
          </a:p>
        </p:txBody>
      </p:sp>
    </p:spTree>
    <p:extLst>
      <p:ext uri="{BB962C8B-B14F-4D97-AF65-F5344CB8AC3E}">
        <p14:creationId xmlns:p14="http://schemas.microsoft.com/office/powerpoint/2010/main" val="908104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baseline="0" dirty="0" smtClean="0"/>
              <a:t>One person’s flow, is another’s </a:t>
            </a:r>
          </a:p>
        </p:txBody>
      </p:sp>
      <p:sp>
        <p:nvSpPr>
          <p:cNvPr id="4" name="Slide Number Placeholder 3"/>
          <p:cNvSpPr>
            <a:spLocks noGrp="1"/>
          </p:cNvSpPr>
          <p:nvPr>
            <p:ph type="sldNum" sz="quarter" idx="10"/>
          </p:nvPr>
        </p:nvSpPr>
        <p:spPr/>
        <p:txBody>
          <a:bodyPr/>
          <a:lstStyle/>
          <a:p>
            <a:fld id="{8C72D9AE-7182-4680-8F79-479C4181FF08}" type="slidenum">
              <a:rPr lang="en-US" smtClean="0"/>
              <a:t>8</a:t>
            </a:fld>
            <a:endParaRPr lang="en-US"/>
          </a:p>
        </p:txBody>
      </p:sp>
    </p:spTree>
    <p:extLst>
      <p:ext uri="{BB962C8B-B14F-4D97-AF65-F5344CB8AC3E}">
        <p14:creationId xmlns:p14="http://schemas.microsoft.com/office/powerpoint/2010/main" val="908104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9</a:t>
            </a:fld>
            <a:endParaRPr lang="en-US"/>
          </a:p>
        </p:txBody>
      </p:sp>
    </p:spTree>
    <p:extLst>
      <p:ext uri="{BB962C8B-B14F-4D97-AF65-F5344CB8AC3E}">
        <p14:creationId xmlns:p14="http://schemas.microsoft.com/office/powerpoint/2010/main" val="37582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9" name="Rectangle 58"/>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0" name="Rectangle 59"/>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1" name="Rectangle 60"/>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63"/>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5" name="Rectangle 64"/>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6" name="Rectangle 65"/>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7" name="Rectangle 66"/>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8" name="Rectangle 67"/>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2" name="Rectangle 71"/>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4" name="Group 3"/>
          <p:cNvGrpSpPr/>
          <p:nvPr userDrawn="1"/>
        </p:nvGrpSpPr>
        <p:grpSpPr>
          <a:xfrm>
            <a:off x="5810242" y="201168"/>
            <a:ext cx="3375039" cy="3024137"/>
            <a:chOff x="5810242" y="218886"/>
            <a:chExt cx="3375039" cy="3024137"/>
          </a:xfrm>
        </p:grpSpPr>
        <p:sp>
          <p:nvSpPr>
            <p:cNvPr id="69" name="Rectangle 68"/>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0" name="Rectangle 69"/>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3" name="Rectangle 72"/>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0"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1" name="Rectangle 120"/>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2"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8" name="Rectangle 127"/>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9"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0"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1" name="Rectangle 130"/>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131"/>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5" name="Group 4"/>
          <p:cNvGrpSpPr/>
          <p:nvPr userDrawn="1"/>
        </p:nvGrpSpPr>
        <p:grpSpPr>
          <a:xfrm>
            <a:off x="3931054" y="1298448"/>
            <a:ext cx="2147163" cy="1897884"/>
            <a:chOff x="3931054" y="1188451"/>
            <a:chExt cx="2147163" cy="1897884"/>
          </a:xfrm>
        </p:grpSpPr>
        <p:sp>
          <p:nvSpPr>
            <p:cNvPr id="71" name="Rectangle 70"/>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3" name="Rectangle 132"/>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4" name="Rectangle 133"/>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5" name="Rectangle 134"/>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6"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7" name="Rectangle 136"/>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8" name="Rectangle 137"/>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9" name="Rectangle 138"/>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0" name="Rectangle 139"/>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1" name="Rectangle 140"/>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2" name="Rectangle 141"/>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43" name="Rectangle 142"/>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4" name="Rectangle 143"/>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5"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6" name="Rectangle 145"/>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7"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8" name="Rectangle 147"/>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9"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0"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1" name="Rectangle 150"/>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2" name="Rectangle 151"/>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 name="Title 1"/>
          <p:cNvSpPr>
            <a:spLocks noGrp="1"/>
          </p:cNvSpPr>
          <p:nvPr>
            <p:ph type="ctrTitle"/>
          </p:nvPr>
        </p:nvSpPr>
        <p:spPr>
          <a:xfrm>
            <a:off x="1218882" y="3048001"/>
            <a:ext cx="9751063" cy="1393825"/>
          </a:xfrm>
        </p:spPr>
        <p:txBody>
          <a:bodyPr/>
          <a:lstStyle>
            <a:lvl1pPr>
              <a:lnSpc>
                <a:spcPct val="90000"/>
              </a:lnSpc>
              <a:defRPr sz="3200"/>
            </a:lvl1pPr>
          </a:lstStyle>
          <a:p>
            <a:r>
              <a:rPr lang="en-US" smtClean="0"/>
              <a:t>Click to edit Master title style</a:t>
            </a:r>
            <a:endParaRPr/>
          </a:p>
        </p:txBody>
      </p:sp>
      <p:sp>
        <p:nvSpPr>
          <p:cNvPr id="3" name="Subtitle 2"/>
          <p:cNvSpPr>
            <a:spLocks noGrp="1"/>
          </p:cNvSpPr>
          <p:nvPr>
            <p:ph type="subTitle" idx="1" hasCustomPrompt="1"/>
          </p:nvPr>
        </p:nvSpPr>
        <p:spPr>
          <a:xfrm>
            <a:off x="1218881" y="5050673"/>
            <a:ext cx="9751063" cy="3810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add presenter’s name</a:t>
            </a:r>
          </a:p>
        </p:txBody>
      </p:sp>
      <p:grpSp>
        <p:nvGrpSpPr>
          <p:cNvPr id="154" name="Group 153"/>
          <p:cNvGrpSpPr/>
          <p:nvPr/>
        </p:nvGrpSpPr>
        <p:grpSpPr bwMode="invGray">
          <a:xfrm>
            <a:off x="0" y="0"/>
            <a:ext cx="12188825" cy="6858000"/>
            <a:chOff x="0" y="0"/>
            <a:chExt cx="12188825" cy="6858000"/>
          </a:xfrm>
        </p:grpSpPr>
        <p:sp>
          <p:nvSpPr>
            <p:cNvPr id="155" name="Rectangle 154"/>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6" name="Rectangle 155"/>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7" name="Rectangle 156"/>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8" name="Rectangle 157"/>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5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57" y="783325"/>
            <a:ext cx="2468880" cy="651420"/>
          </a:xfrm>
          <a:prstGeom prst="rect">
            <a:avLst/>
          </a:prstGeom>
        </p:spPr>
      </p:pic>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ransition Vertical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9" name="Rectangle 82"/>
          <p:cNvSpPr/>
          <p:nvPr/>
        </p:nvSpPr>
        <p:spPr bwMode="white">
          <a:xfrm>
            <a:off x="100584" y="100583"/>
            <a:ext cx="9669653" cy="6656832"/>
          </a:xfrm>
          <a:custGeom>
            <a:avLst/>
            <a:gdLst/>
            <a:ahLst/>
            <a:cxnLst/>
            <a:rect l="l" t="t" r="r" b="b"/>
            <a:pathLst>
              <a:path w="9669653" h="6656832">
                <a:moveTo>
                  <a:pt x="0" y="0"/>
                </a:moveTo>
                <a:lnTo>
                  <a:pt x="2939923" y="0"/>
                </a:lnTo>
                <a:lnTo>
                  <a:pt x="7988095" y="0"/>
                </a:lnTo>
                <a:lnTo>
                  <a:pt x="8826373" y="0"/>
                </a:lnTo>
                <a:lnTo>
                  <a:pt x="8826373" y="3124200"/>
                </a:lnTo>
                <a:lnTo>
                  <a:pt x="9410573" y="3124200"/>
                </a:lnTo>
                <a:lnTo>
                  <a:pt x="9410573" y="5210708"/>
                </a:lnTo>
                <a:lnTo>
                  <a:pt x="9669653" y="5210708"/>
                </a:lnTo>
                <a:lnTo>
                  <a:pt x="9669653" y="6641591"/>
                </a:lnTo>
                <a:lnTo>
                  <a:pt x="9410573" y="6641591"/>
                </a:lnTo>
                <a:lnTo>
                  <a:pt x="9410573" y="6656832"/>
                </a:lnTo>
                <a:lnTo>
                  <a:pt x="8780872" y="6656832"/>
                </a:lnTo>
                <a:lnTo>
                  <a:pt x="3524123" y="6656832"/>
                </a:lnTo>
                <a:lnTo>
                  <a:pt x="792777" y="6656832"/>
                </a:lnTo>
                <a:lnTo>
                  <a:pt x="792777" y="6655816"/>
                </a:lnTo>
                <a:lnTo>
                  <a:pt x="0" y="6655816"/>
                </a:lnTo>
                <a:close/>
              </a:path>
            </a:pathLst>
          </a:cu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70" name="Group 69"/>
          <p:cNvGrpSpPr/>
          <p:nvPr/>
        </p:nvGrpSpPr>
        <p:grpSpPr bwMode="ltGray">
          <a:xfrm>
            <a:off x="8330058" y="187419"/>
            <a:ext cx="1440575" cy="1811704"/>
            <a:chOff x="10441503" y="494758"/>
            <a:chExt cx="1329339" cy="1671811"/>
          </a:xfrm>
        </p:grpSpPr>
        <p:sp>
          <p:nvSpPr>
            <p:cNvPr id="71" name="Rectangle 70"/>
            <p:cNvSpPr/>
            <p:nvPr/>
          </p:nvSpPr>
          <p:spPr bwMode="ltGray">
            <a:xfrm rot="16200000">
              <a:off x="10563967" y="494758"/>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2" name="Rectangle 71"/>
            <p:cNvSpPr/>
            <p:nvPr/>
          </p:nvSpPr>
          <p:spPr bwMode="ltGray">
            <a:xfrm rot="16200000">
              <a:off x="10447203" y="844523"/>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3" name="Rectangle 72"/>
            <p:cNvSpPr/>
            <p:nvPr/>
          </p:nvSpPr>
          <p:spPr bwMode="ltGray">
            <a:xfrm rot="16200000">
              <a:off x="10741700" y="672490"/>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4" name="Rectangle 73"/>
            <p:cNvSpPr/>
            <p:nvPr/>
          </p:nvSpPr>
          <p:spPr bwMode="ltGray">
            <a:xfrm rot="16200000">
              <a:off x="10796877" y="130852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5" name="Rectangle 74"/>
            <p:cNvSpPr/>
            <p:nvPr/>
          </p:nvSpPr>
          <p:spPr bwMode="ltGray">
            <a:xfrm rot="16200000">
              <a:off x="10936132" y="1169266"/>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6" name="Rectangle 75"/>
            <p:cNvSpPr/>
            <p:nvPr/>
          </p:nvSpPr>
          <p:spPr bwMode="ltGray">
            <a:xfrm rot="16200000">
              <a:off x="11413247" y="1808974"/>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7" name="Rectangle 76"/>
            <p:cNvSpPr/>
            <p:nvPr/>
          </p:nvSpPr>
          <p:spPr bwMode="ltGray">
            <a:xfrm rot="16200000">
              <a:off x="11412451" y="1809771"/>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78" name="Group 77"/>
          <p:cNvGrpSpPr/>
          <p:nvPr/>
        </p:nvGrpSpPr>
        <p:grpSpPr bwMode="ltGray">
          <a:xfrm>
            <a:off x="8330057" y="1838488"/>
            <a:ext cx="1798680" cy="2054453"/>
            <a:chOff x="10331508" y="2525213"/>
            <a:chExt cx="1835504" cy="2096514"/>
          </a:xfrm>
        </p:grpSpPr>
        <p:sp>
          <p:nvSpPr>
            <p:cNvPr id="79" name="Rectangle 78"/>
            <p:cNvSpPr/>
            <p:nvPr/>
          </p:nvSpPr>
          <p:spPr bwMode="ltGray">
            <a:xfrm rot="16200000">
              <a:off x="10808869" y="3263446"/>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0" name="Rectangle 79"/>
            <p:cNvSpPr/>
            <p:nvPr/>
          </p:nvSpPr>
          <p:spPr bwMode="ltGray">
            <a:xfrm rot="16200000">
              <a:off x="11399351" y="3854066"/>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1" name="Rectangle 80"/>
            <p:cNvSpPr/>
            <p:nvPr/>
          </p:nvSpPr>
          <p:spPr bwMode="ltGray">
            <a:xfrm rot="16200000">
              <a:off x="10484696" y="2643576"/>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2" name="Rectangle 43"/>
            <p:cNvSpPr/>
            <p:nvPr/>
          </p:nvSpPr>
          <p:spPr bwMode="ltGray">
            <a:xfrm rot="16200000">
              <a:off x="10956718" y="3115598"/>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3" name="Rectangle 82"/>
            <p:cNvSpPr/>
            <p:nvPr/>
          </p:nvSpPr>
          <p:spPr bwMode="ltGray">
            <a:xfrm rot="16200000">
              <a:off x="10333175" y="282618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4" name="Rectangle 46"/>
            <p:cNvSpPr/>
            <p:nvPr/>
          </p:nvSpPr>
          <p:spPr bwMode="ltGray">
            <a:xfrm rot="16200000">
              <a:off x="10407772" y="2900783"/>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5" name="Rectangle 84"/>
            <p:cNvSpPr/>
            <p:nvPr/>
          </p:nvSpPr>
          <p:spPr bwMode="ltGray">
            <a:xfrm rot="16200000">
              <a:off x="10572083" y="2523032"/>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6" name="Rectangle 46"/>
            <p:cNvSpPr/>
            <p:nvPr/>
          </p:nvSpPr>
          <p:spPr bwMode="ltGray">
            <a:xfrm rot="16200000">
              <a:off x="10555889" y="2841867"/>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7" name="Rectangle 53"/>
            <p:cNvSpPr/>
            <p:nvPr/>
          </p:nvSpPr>
          <p:spPr bwMode="ltGray">
            <a:xfrm rot="16200000">
              <a:off x="11399420" y="3853996"/>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8" name="Rectangle 87"/>
            <p:cNvSpPr/>
            <p:nvPr/>
          </p:nvSpPr>
          <p:spPr bwMode="ltGray">
            <a:xfrm rot="16200000">
              <a:off x="11700399" y="4152981"/>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89" name="Group 88"/>
          <p:cNvGrpSpPr/>
          <p:nvPr/>
        </p:nvGrpSpPr>
        <p:grpSpPr bwMode="ltGray">
          <a:xfrm>
            <a:off x="9016988" y="3846915"/>
            <a:ext cx="1458083" cy="1566458"/>
            <a:chOff x="11033674" y="4731829"/>
            <a:chExt cx="1487934" cy="1598528"/>
          </a:xfrm>
        </p:grpSpPr>
        <p:sp>
          <p:nvSpPr>
            <p:cNvPr id="90" name="Rectangle 89"/>
            <p:cNvSpPr/>
            <p:nvPr/>
          </p:nvSpPr>
          <p:spPr bwMode="ltGray">
            <a:xfrm rot="16200000">
              <a:off x="11037401" y="4771641"/>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1" name="Rectangle 90"/>
            <p:cNvSpPr/>
            <p:nvPr/>
          </p:nvSpPr>
          <p:spPr bwMode="ltGray">
            <a:xfrm rot="16200000">
              <a:off x="12282724" y="4730553"/>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2" name="Rectangle 91"/>
            <p:cNvSpPr/>
            <p:nvPr/>
          </p:nvSpPr>
          <p:spPr bwMode="ltGray">
            <a:xfrm rot="16200000">
              <a:off x="11599589" y="5210328"/>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3" name="Rectangle 92"/>
            <p:cNvSpPr/>
            <p:nvPr/>
          </p:nvSpPr>
          <p:spPr bwMode="ltGray">
            <a:xfrm rot="16200000">
              <a:off x="11521362" y="544465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4" name="Rectangle 93"/>
            <p:cNvSpPr/>
            <p:nvPr/>
          </p:nvSpPr>
          <p:spPr bwMode="ltGray">
            <a:xfrm rot="16200000">
              <a:off x="11718661" y="5329399"/>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5" name="Rectangle 23"/>
            <p:cNvSpPr/>
            <p:nvPr/>
          </p:nvSpPr>
          <p:spPr bwMode="ltGray">
            <a:xfrm rot="16200000">
              <a:off x="11615661" y="5350353"/>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6" name="Rectangle 95"/>
            <p:cNvSpPr/>
            <p:nvPr/>
          </p:nvSpPr>
          <p:spPr bwMode="ltGray">
            <a:xfrm rot="16200000">
              <a:off x="11537612" y="5272304"/>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7" name="Rectangle 96"/>
            <p:cNvSpPr/>
            <p:nvPr/>
          </p:nvSpPr>
          <p:spPr bwMode="ltGray">
            <a:xfrm rot="16200000">
              <a:off x="11755626" y="5755507"/>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8" name="Rectangle 97"/>
            <p:cNvSpPr/>
            <p:nvPr/>
          </p:nvSpPr>
          <p:spPr bwMode="ltGray">
            <a:xfrm rot="16200000">
              <a:off x="11848920" y="5662214"/>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9" name="Rectangle 98"/>
            <p:cNvSpPr/>
            <p:nvPr/>
          </p:nvSpPr>
          <p:spPr bwMode="ltGray">
            <a:xfrm rot="16200000">
              <a:off x="12168563" y="6090786"/>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0" name="Rectangle 99"/>
            <p:cNvSpPr/>
            <p:nvPr/>
          </p:nvSpPr>
          <p:spPr bwMode="ltGray">
            <a:xfrm rot="16200000">
              <a:off x="12168029" y="6091319"/>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1" name="Rectangle 100"/>
            <p:cNvSpPr/>
            <p:nvPr/>
          </p:nvSpPr>
          <p:spPr bwMode="ltGray">
            <a:xfrm rot="16200000">
              <a:off x="11656684" y="5391375"/>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02" name="Rectangle 101"/>
          <p:cNvSpPr/>
          <p:nvPr/>
        </p:nvSpPr>
        <p:spPr bwMode="ltGray">
          <a:xfrm rot="16200000">
            <a:off x="9546155" y="6153175"/>
            <a:ext cx="503748" cy="50356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3" name="Rectangle 102"/>
          <p:cNvSpPr/>
          <p:nvPr/>
        </p:nvSpPr>
        <p:spPr bwMode="ltGray">
          <a:xfrm rot="16200000">
            <a:off x="9766174" y="5801534"/>
            <a:ext cx="516794" cy="52183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4" name="Rectangle 103"/>
          <p:cNvSpPr/>
          <p:nvPr/>
        </p:nvSpPr>
        <p:spPr bwMode="ltGray">
          <a:xfrm rot="16200000">
            <a:off x="9550899" y="5389896"/>
            <a:ext cx="543723" cy="54903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5" name="Rectangle 43"/>
          <p:cNvSpPr/>
          <p:nvPr/>
        </p:nvSpPr>
        <p:spPr bwMode="ltGray">
          <a:xfrm rot="16200000">
            <a:off x="9864356" y="5703352"/>
            <a:ext cx="132216" cy="33362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6" name="Rectangle 105"/>
          <p:cNvSpPr/>
          <p:nvPr/>
        </p:nvSpPr>
        <p:spPr bwMode="ltGray">
          <a:xfrm rot="16200000">
            <a:off x="9450278" y="5511162"/>
            <a:ext cx="206040" cy="208253"/>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7" name="Rectangle 46"/>
          <p:cNvSpPr/>
          <p:nvPr/>
        </p:nvSpPr>
        <p:spPr bwMode="ltGray">
          <a:xfrm rot="16200000">
            <a:off x="9499816" y="5560700"/>
            <a:ext cx="206040" cy="109179"/>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8" name="Rectangle 107"/>
          <p:cNvSpPr/>
          <p:nvPr/>
        </p:nvSpPr>
        <p:spPr bwMode="ltGray">
          <a:xfrm rot="16200000">
            <a:off x="9608930" y="5309846"/>
            <a:ext cx="269530" cy="272426"/>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9" name="Rectangle 46"/>
          <p:cNvSpPr/>
          <p:nvPr/>
        </p:nvSpPr>
        <p:spPr bwMode="ltGray">
          <a:xfrm rot="16200000">
            <a:off x="9598176" y="5521575"/>
            <a:ext cx="68554" cy="49943"/>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0" name="Rectangle 74"/>
          <p:cNvSpPr/>
          <p:nvPr/>
        </p:nvSpPr>
        <p:spPr bwMode="ltGray">
          <a:xfrm rot="16200000">
            <a:off x="9822850" y="6093888"/>
            <a:ext cx="167766" cy="286157"/>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1" name="Rectangle 110"/>
          <p:cNvSpPr/>
          <p:nvPr/>
        </p:nvSpPr>
        <p:spPr bwMode="ltGray">
          <a:xfrm rot="16200000">
            <a:off x="9727875" y="6371650"/>
            <a:ext cx="229542" cy="23200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 name="Title 1"/>
          <p:cNvSpPr>
            <a:spLocks noGrp="1"/>
          </p:cNvSpPr>
          <p:nvPr>
            <p:ph type="title"/>
          </p:nvPr>
        </p:nvSpPr>
        <p:spPr>
          <a:xfrm>
            <a:off x="1218883" y="3048001"/>
            <a:ext cx="5484971" cy="1393825"/>
          </a:xfrm>
        </p:spPr>
        <p:txBody>
          <a:bodyPr anchor="b"/>
          <a:lstStyle>
            <a:lvl1pPr algn="l">
              <a:lnSpc>
                <a:spcPct val="90000"/>
              </a:lnSpc>
              <a:defRPr sz="3200" b="1" cap="none" baseline="0"/>
            </a:lvl1pPr>
          </a:lstStyle>
          <a:p>
            <a:r>
              <a:rPr lang="en-US" smtClean="0"/>
              <a:t>Click to edit Master title style</a:t>
            </a:r>
            <a:endParaRPr/>
          </a:p>
        </p:txBody>
      </p:sp>
      <p:sp>
        <p:nvSpPr>
          <p:cNvPr id="3" name="Text Placeholder 2"/>
          <p:cNvSpPr>
            <a:spLocks noGrp="1"/>
          </p:cNvSpPr>
          <p:nvPr>
            <p:ph type="body" idx="1"/>
          </p:nvPr>
        </p:nvSpPr>
        <p:spPr>
          <a:xfrm>
            <a:off x="1218881" y="4593474"/>
            <a:ext cx="5484971" cy="664327"/>
          </a:xfrm>
        </p:spPr>
        <p:txBody>
          <a:bodyPr anchor="t">
            <a:noAutofit/>
          </a:bodyPr>
          <a:lstStyle>
            <a:lvl1pPr marL="0" indent="0">
              <a:spcBef>
                <a:spcPts val="0"/>
              </a:spcBef>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a:xfrm>
            <a:off x="6703854" y="6329172"/>
            <a:ext cx="1422030" cy="182880"/>
          </a:xfrm>
        </p:spPr>
        <p:txBody>
          <a:bodyPr/>
          <a:lstStyle/>
          <a:p>
            <a:endParaRPr/>
          </a:p>
        </p:txBody>
      </p:sp>
      <p:sp>
        <p:nvSpPr>
          <p:cNvPr id="8" name="Footer Placeholder 7"/>
          <p:cNvSpPr>
            <a:spLocks noGrp="1"/>
          </p:cNvSpPr>
          <p:nvPr>
            <p:ph type="ftr" sz="quarter" idx="11"/>
          </p:nvPr>
        </p:nvSpPr>
        <p:spPr/>
        <p:txBody>
          <a:bodyPr/>
          <a:lstStyle/>
          <a:p>
            <a:r>
              <a:rPr/>
              <a:t>Copyright © 2014 Symantec Corporation</a:t>
            </a:r>
          </a:p>
        </p:txBody>
      </p:sp>
      <p:sp>
        <p:nvSpPr>
          <p:cNvPr id="9" name="Slide Number Placeholder 8"/>
          <p:cNvSpPr>
            <a:spLocks noGrp="1"/>
          </p:cNvSpPr>
          <p:nvPr>
            <p:ph type="sldNum" sz="quarter" idx="12"/>
          </p:nvPr>
        </p:nvSpPr>
        <p:spPr>
          <a:xfrm>
            <a:off x="11054393" y="6329172"/>
            <a:ext cx="524991" cy="182880"/>
          </a:xfrm>
        </p:spPr>
        <p:txBody>
          <a:bodyPr/>
          <a:lstStyle>
            <a:lvl1pPr algn="r">
              <a:defRPr>
                <a:solidFill>
                  <a:schemeClr val="tx1">
                    <a:lumMod val="60000"/>
                    <a:lumOff val="40000"/>
                  </a:schemeClr>
                </a:solidFill>
              </a:defRPr>
            </a:lvl1pPr>
          </a:lstStyle>
          <a:p>
            <a:fld id="{C51EAA63-D034-42AE-91FA-B13B9518C7BE}" type="slidenum">
              <a:rPr/>
              <a:pPr/>
              <a:t>‹#›</a:t>
            </a:fld>
            <a:endParaRPr/>
          </a:p>
        </p:txBody>
      </p:sp>
      <p:grpSp>
        <p:nvGrpSpPr>
          <p:cNvPr id="59" name="Group 58"/>
          <p:cNvGrpSpPr/>
          <p:nvPr/>
        </p:nvGrpSpPr>
        <p:grpSpPr bwMode="invGray">
          <a:xfrm>
            <a:off x="0" y="0"/>
            <a:ext cx="12188825" cy="6858000"/>
            <a:chOff x="0" y="0"/>
            <a:chExt cx="12188825" cy="6858000"/>
          </a:xfrm>
        </p:grpSpPr>
        <p:sp>
          <p:nvSpPr>
            <p:cNvPr id="60" name="Rectangle 59"/>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1" name="Rectangle 60"/>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61"/>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8" name="Rectangle 67"/>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63" nam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857" y="783325"/>
            <a:ext cx="2468880" cy="651420"/>
          </a:xfrm>
          <a:prstGeom prst="rect">
            <a:avLst/>
          </a:prstGeom>
        </p:spPr>
      </p:pic>
      <p:sp>
        <p:nvSpPr>
          <p:cNvPr id="113" name="Rectangle 112"/>
          <p:cNvSpPr/>
          <p:nvPr/>
        </p:nvSpPr>
        <p:spPr bwMode="ltGray">
          <a:xfrm rot="16200000">
            <a:off x="10217093" y="6654829"/>
            <a:ext cx="202084" cy="20425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Tree>
    <p:extLst>
      <p:ext uri="{BB962C8B-B14F-4D97-AF65-F5344CB8AC3E}">
        <p14:creationId xmlns:p14="http://schemas.microsoft.com/office/powerpoint/2010/main" val="305217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a:t>Copyright © 2014 Symantec Corporation</a:t>
            </a:r>
          </a:p>
        </p:txBody>
      </p:sp>
      <p:sp>
        <p:nvSpPr>
          <p:cNvPr id="6" name="Slide Number Placeholder 5"/>
          <p:cNvSpPr>
            <a:spLocks noGrp="1"/>
          </p:cNvSpPr>
          <p:nvPr>
            <p:ph type="sldNum" sz="quarter" idx="12"/>
          </p:nvPr>
        </p:nvSpPr>
        <p:spPr/>
        <p:txBody>
          <a:bodyPr/>
          <a:lstStyle/>
          <a:p>
            <a:fld id="{2D88F0F9-74A8-45E4-B405-052EDB68E8BD}" type="slidenum">
              <a:rPr/>
              <a:t>‹#›</a:t>
            </a:fld>
            <a:endParaRPr/>
          </a:p>
        </p:txBody>
      </p:sp>
    </p:spTree>
    <p:extLst>
      <p:ext uri="{BB962C8B-B14F-4D97-AF65-F5344CB8AC3E}">
        <p14:creationId xmlns:p14="http://schemas.microsoft.com/office/powerpoint/2010/main" val="283859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09441" y="1752600"/>
            <a:ext cx="10969943" cy="41910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Text Placeholder 18"/>
          <p:cNvSpPr>
            <a:spLocks noGrp="1"/>
          </p:cNvSpPr>
          <p:nvPr>
            <p:ph type="body" sz="quarter" idx="13" hasCustomPrompt="1"/>
          </p:nvPr>
        </p:nvSpPr>
        <p:spPr>
          <a:xfrm>
            <a:off x="609599" y="1168878"/>
            <a:ext cx="10969625" cy="33211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400" b="1" baseline="0">
                <a:solidFill>
                  <a:schemeClr val="tx1">
                    <a:lumMod val="60000"/>
                    <a:lumOff val="40000"/>
                  </a:schemeClr>
                </a:solidFill>
                <a:latin typeface="+mn-lt"/>
                <a:ea typeface="+mn-ea"/>
                <a:cs typeface="+mn-cs"/>
              </a:defRPr>
            </a:lvl1pPr>
          </a:lstStyle>
          <a:p>
            <a:pPr lvl="0"/>
            <a:r>
              <a:rPr/>
              <a:t>Click to add subtitle</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a:t>Copyright © 2014 Symantec Corporation</a:t>
            </a:r>
          </a:p>
        </p:txBody>
      </p:sp>
      <p:sp>
        <p:nvSpPr>
          <p:cNvPr id="6" name="Slide Number Placeholder 5"/>
          <p:cNvSpPr>
            <a:spLocks noGrp="1"/>
          </p:cNvSpPr>
          <p:nvPr>
            <p:ph type="sldNum" sz="quarter" idx="12"/>
          </p:nvPr>
        </p:nvSpPr>
        <p:spPr/>
        <p:txBody>
          <a:bodyPr/>
          <a:lstStyle/>
          <a:p>
            <a:fld id="{2D88F0F9-74A8-45E4-B405-052EDB68E8BD}" type="slidenum">
              <a:rPr/>
              <a:t>‹#›</a:t>
            </a:fld>
            <a:endParaRPr/>
          </a:p>
        </p:txBody>
      </p:sp>
    </p:spTree>
    <p:extLst>
      <p:ext uri="{BB962C8B-B14F-4D97-AF65-F5344CB8AC3E}">
        <p14:creationId xmlns:p14="http://schemas.microsoft.com/office/powerpoint/2010/main" val="96218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a:p>
        </p:txBody>
      </p:sp>
      <p:sp>
        <p:nvSpPr>
          <p:cNvPr id="2" name="Date Placeholder 1"/>
          <p:cNvSpPr>
            <a:spLocks noGrp="1"/>
          </p:cNvSpPr>
          <p:nvPr>
            <p:ph type="dt" sz="half" idx="10"/>
          </p:nvPr>
        </p:nvSpPr>
        <p:spPr/>
        <p:txBody>
          <a:bodyPr/>
          <a:lstStyle/>
          <a:p>
            <a:endParaRPr/>
          </a:p>
        </p:txBody>
      </p:sp>
      <p:sp>
        <p:nvSpPr>
          <p:cNvPr id="7" name="Footer Placeholder 6"/>
          <p:cNvSpPr>
            <a:spLocks noGrp="1"/>
          </p:cNvSpPr>
          <p:nvPr>
            <p:ph type="ftr" sz="quarter" idx="11"/>
          </p:nvPr>
        </p:nvSpPr>
        <p:spPr/>
        <p:txBody>
          <a:bodyPr/>
          <a:lstStyle/>
          <a:p>
            <a:r>
              <a:rPr/>
              <a:t>Copyright © 2014 Symantec Corporation</a:t>
            </a:r>
          </a:p>
        </p:txBody>
      </p:sp>
      <p:sp>
        <p:nvSpPr>
          <p:cNvPr id="8" name="Slide Number Placeholder 7"/>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a:p>
        </p:txBody>
      </p:sp>
      <p:sp>
        <p:nvSpPr>
          <p:cNvPr id="10" name="Text Placeholder 18"/>
          <p:cNvSpPr>
            <a:spLocks noGrp="1"/>
          </p:cNvSpPr>
          <p:nvPr>
            <p:ph type="body" sz="quarter" idx="13" hasCustomPrompt="1"/>
          </p:nvPr>
        </p:nvSpPr>
        <p:spPr>
          <a:xfrm>
            <a:off x="609599" y="1168878"/>
            <a:ext cx="10969625" cy="33211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400" b="1" baseline="0">
                <a:solidFill>
                  <a:schemeClr val="tx1">
                    <a:lumMod val="60000"/>
                    <a:lumOff val="40000"/>
                  </a:schemeClr>
                </a:solidFill>
                <a:latin typeface="+mn-lt"/>
                <a:ea typeface="+mn-ea"/>
                <a:cs typeface="+mn-cs"/>
              </a:defRPr>
            </a:lvl1pPr>
          </a:lstStyle>
          <a:p>
            <a:pPr lvl="0"/>
            <a:r>
              <a:rPr/>
              <a:t>Click to add subtitle</a:t>
            </a:r>
          </a:p>
        </p:txBody>
      </p:sp>
      <p:sp>
        <p:nvSpPr>
          <p:cNvPr id="2" name="Date Placeholder 1"/>
          <p:cNvSpPr>
            <a:spLocks noGrp="1"/>
          </p:cNvSpPr>
          <p:nvPr>
            <p:ph type="dt" sz="half" idx="14"/>
          </p:nvPr>
        </p:nvSpPr>
        <p:spPr/>
        <p:txBody>
          <a:bodyPr/>
          <a:lstStyle/>
          <a:p>
            <a:endParaRPr/>
          </a:p>
        </p:txBody>
      </p:sp>
      <p:sp>
        <p:nvSpPr>
          <p:cNvPr id="8" name="Footer Placeholder 7"/>
          <p:cNvSpPr>
            <a:spLocks noGrp="1"/>
          </p:cNvSpPr>
          <p:nvPr>
            <p:ph type="ftr" sz="quarter" idx="15"/>
          </p:nvPr>
        </p:nvSpPr>
        <p:spPr/>
        <p:txBody>
          <a:bodyPr/>
          <a:lstStyle/>
          <a:p>
            <a:r>
              <a:rPr/>
              <a:t>Copyright © 2014 Symantec Corporation</a:t>
            </a:r>
          </a:p>
        </p:txBody>
      </p:sp>
      <p:sp>
        <p:nvSpPr>
          <p:cNvPr id="9" name="Slide Number Placeholder 8"/>
          <p:cNvSpPr>
            <a:spLocks noGrp="1"/>
          </p:cNvSpPr>
          <p:nvPr>
            <p:ph type="sldNum" sz="quarter" idx="16"/>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a:t>Copyright © 2014 Symantec Corporation</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10969625" cy="838200"/>
          </a:xfrm>
        </p:spPr>
        <p:txBody>
          <a:bodyPr/>
          <a:lstStyle/>
          <a:p>
            <a:r>
              <a:rPr lang="en-US" smtClean="0"/>
              <a:t>Click to edit Master title style</a:t>
            </a:r>
            <a:endParaRPr/>
          </a:p>
        </p:txBody>
      </p:sp>
      <p:sp>
        <p:nvSpPr>
          <p:cNvPr id="3" name="Content Placeholder 2"/>
          <p:cNvSpPr>
            <a:spLocks noGrp="1"/>
          </p:cNvSpPr>
          <p:nvPr>
            <p:ph sz="half" idx="1"/>
          </p:nvPr>
        </p:nvSpPr>
        <p:spPr>
          <a:xfrm>
            <a:off x="609441" y="1447799"/>
            <a:ext cx="5241195" cy="4495801"/>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338189" y="1447799"/>
            <a:ext cx="5241195" cy="4495801"/>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a:t>Copyright © 2014 Symantec Corporation</a:t>
            </a:r>
          </a:p>
        </p:txBody>
      </p:sp>
      <p:sp>
        <p:nvSpPr>
          <p:cNvPr id="7" name="Slide Number Placeholder 6"/>
          <p:cNvSpPr>
            <a:spLocks noGrp="1"/>
          </p:cNvSpPr>
          <p:nvPr>
            <p:ph type="sldNum" sz="quarter" idx="12"/>
          </p:nvPr>
        </p:nvSpPr>
        <p:spPr/>
        <p:txBody>
          <a:bodyPr/>
          <a:lstStyle/>
          <a:p>
            <a:fld id="{2D88F0F9-74A8-45E4-B405-052EDB68E8BD}" type="slidenum">
              <a:rPr/>
              <a:t>‹#›</a:t>
            </a:fld>
            <a:endParaRPr/>
          </a:p>
        </p:txBody>
      </p:sp>
    </p:spTree>
    <p:extLst>
      <p:ext uri="{BB962C8B-B14F-4D97-AF65-F5344CB8AC3E}">
        <p14:creationId xmlns:p14="http://schemas.microsoft.com/office/powerpoint/2010/main" val="177202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09600" y="1371600"/>
            <a:ext cx="5385816" cy="609599"/>
          </a:xfrm>
        </p:spPr>
        <p:txBody>
          <a:bodyPr anchor="ctr">
            <a:noAutofit/>
          </a:bodyPr>
          <a:lstStyle>
            <a:lvl1pPr marL="0" indent="0">
              <a:spcBef>
                <a:spcPts val="0"/>
              </a:spcBef>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057400"/>
            <a:ext cx="5385514" cy="3886200"/>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1754" y="1371600"/>
            <a:ext cx="5387630" cy="609599"/>
          </a:xfrm>
        </p:spPr>
        <p:txBody>
          <a:bodyPr anchor="ctr">
            <a:noAutofit/>
          </a:bodyPr>
          <a:lstStyle>
            <a:lvl1pPr marL="0" indent="0">
              <a:spcBef>
                <a:spcPts val="0"/>
              </a:spcBef>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057400"/>
            <a:ext cx="5387630" cy="3886200"/>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a:t>Copyright © 2014 Symantec Corporation</a:t>
            </a:r>
          </a:p>
        </p:txBody>
      </p:sp>
      <p:sp>
        <p:nvSpPr>
          <p:cNvPr id="9" name="Slide Number Placeholder 8"/>
          <p:cNvSpPr>
            <a:spLocks noGrp="1"/>
          </p:cNvSpPr>
          <p:nvPr>
            <p:ph type="sldNum" sz="quarter" idx="12"/>
          </p:nvPr>
        </p:nvSpPr>
        <p:spPr/>
        <p:txBody>
          <a:bodyPr/>
          <a:lstStyle/>
          <a:p>
            <a:fld id="{2D88F0F9-74A8-45E4-B405-052EDB68E8BD}" type="slidenum">
              <a:rPr/>
              <a:t>‹#›</a:t>
            </a:fld>
            <a:endParaRPr/>
          </a:p>
        </p:txBody>
      </p:sp>
    </p:spTree>
    <p:extLst>
      <p:ext uri="{BB962C8B-B14F-4D97-AF65-F5344CB8AC3E}">
        <p14:creationId xmlns:p14="http://schemas.microsoft.com/office/powerpoint/2010/main" val="85827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609599" y="304800"/>
            <a:ext cx="10969625" cy="838200"/>
          </a:xfrm>
        </p:spPr>
        <p:txBody>
          <a:bodyPr/>
          <a:lstStyle/>
          <a:p>
            <a:r>
              <a:rPr lang="en-US" smtClean="0"/>
              <a:t>Click to edit Master title style</a:t>
            </a:r>
            <a:endParaRPr/>
          </a:p>
        </p:txBody>
      </p:sp>
      <p:sp>
        <p:nvSpPr>
          <p:cNvPr id="3" name="Content Placeholder 2"/>
          <p:cNvSpPr>
            <a:spLocks noGrp="1"/>
          </p:cNvSpPr>
          <p:nvPr>
            <p:ph idx="1"/>
          </p:nvPr>
        </p:nvSpPr>
        <p:spPr>
          <a:xfrm>
            <a:off x="609441" y="1447800"/>
            <a:ext cx="7313771" cy="4495800"/>
          </a:xfrm>
        </p:spPr>
        <p:txBody>
          <a:bodyPr>
            <a:normAutofit/>
          </a:bodyPr>
          <a:lstStyle>
            <a:lvl1pPr>
              <a:defRPr sz="2400" b="0"/>
            </a:lvl1pPr>
            <a:lvl2pPr>
              <a:defRPr sz="2000" b="0"/>
            </a:lvl2pPr>
            <a:lvl3pPr>
              <a:defRPr sz="1800" b="0"/>
            </a:lvl3pPr>
            <a:lvl4pPr>
              <a:defRPr sz="1600" b="0"/>
            </a:lvl4pPr>
            <a:lvl5pPr>
              <a:defRPr sz="1400" b="0"/>
            </a:lvl5pPr>
            <a:lvl6pPr>
              <a:defRPr sz="1400" b="0"/>
            </a:lvl6pPr>
            <a:lvl7pPr>
              <a:defRPr sz="1400" b="0"/>
            </a:lvl7pPr>
            <a:lvl8pPr>
              <a:defRPr sz="1400" b="0"/>
            </a:lvl8pPr>
            <a:lvl9pPr>
              <a:defRPr sz="1400" b="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288401" y="1447800"/>
            <a:ext cx="3290983" cy="4495801"/>
          </a:xfrm>
        </p:spPr>
        <p:txBody>
          <a:bodyPr>
            <a:noAutofit/>
          </a:bodyPr>
          <a:lstStyle>
            <a:lvl1pPr marL="0" indent="0">
              <a:spcBef>
                <a:spcPts val="1200"/>
              </a:spcBef>
              <a:buNone/>
              <a:defRPr sz="2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0"/>
          </p:nvPr>
        </p:nvSpPr>
        <p:spPr/>
        <p:txBody>
          <a:bodyPr/>
          <a:lstStyle/>
          <a:p>
            <a:endParaRPr/>
          </a:p>
        </p:txBody>
      </p:sp>
      <p:sp>
        <p:nvSpPr>
          <p:cNvPr id="9" name="Footer Placeholder 8"/>
          <p:cNvSpPr>
            <a:spLocks noGrp="1"/>
          </p:cNvSpPr>
          <p:nvPr>
            <p:ph type="ftr" sz="quarter" idx="11"/>
          </p:nvPr>
        </p:nvSpPr>
        <p:spPr/>
        <p:txBody>
          <a:bodyPr/>
          <a:lstStyle/>
          <a:p>
            <a:r>
              <a:rPr/>
              <a:t>Copyright © 2014 Symantec Corporation</a:t>
            </a:r>
          </a:p>
        </p:txBody>
      </p:sp>
      <p:sp>
        <p:nvSpPr>
          <p:cNvPr id="10" name="Slide Number Placeholder 9"/>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609599" y="304800"/>
            <a:ext cx="10969625" cy="838200"/>
          </a:xfrm>
        </p:spPr>
        <p:txBody>
          <a:bodyPr/>
          <a:lstStyle/>
          <a:p>
            <a:r>
              <a:rPr lang="en-US" smtClean="0"/>
              <a:t>Click to edit Master title style</a:t>
            </a:r>
            <a:endParaRPr/>
          </a:p>
        </p:txBody>
      </p:sp>
      <p:sp>
        <p:nvSpPr>
          <p:cNvPr id="11" name="Rectangle 10"/>
          <p:cNvSpPr/>
          <p:nvPr/>
        </p:nvSpPr>
        <p:spPr bwMode="auto">
          <a:xfrm>
            <a:off x="200026" y="1447800"/>
            <a:ext cx="7727474" cy="384452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3" name="Picture Placeholder 2"/>
          <p:cNvSpPr>
            <a:spLocks noGrp="1"/>
          </p:cNvSpPr>
          <p:nvPr>
            <p:ph type="pic" idx="1"/>
          </p:nvPr>
        </p:nvSpPr>
        <p:spPr bwMode="gray">
          <a:xfrm>
            <a:off x="266701" y="1511808"/>
            <a:ext cx="7571352" cy="3715950"/>
          </a:xfrm>
          <a:noFill/>
        </p:spPr>
        <p:txBody>
          <a:bodyPr tIns="182880">
            <a:norm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288401" y="1449388"/>
            <a:ext cx="3290983" cy="3842941"/>
          </a:xfrm>
        </p:spPr>
        <p:txBody>
          <a:bodyPr>
            <a:noAutofit/>
          </a:bodyPr>
          <a:lstStyle>
            <a:lvl1pPr marL="0" indent="0">
              <a:spcBef>
                <a:spcPts val="1200"/>
              </a:spcBef>
              <a:buNone/>
              <a:defRPr sz="2000" b="0" i="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0"/>
          </p:nvPr>
        </p:nvSpPr>
        <p:spPr/>
        <p:txBody>
          <a:bodyPr/>
          <a:lstStyle/>
          <a:p>
            <a:endParaRPr/>
          </a:p>
        </p:txBody>
      </p:sp>
      <p:sp>
        <p:nvSpPr>
          <p:cNvPr id="9" name="Footer Placeholder 8"/>
          <p:cNvSpPr>
            <a:spLocks noGrp="1"/>
          </p:cNvSpPr>
          <p:nvPr>
            <p:ph type="ftr" sz="quarter" idx="11"/>
          </p:nvPr>
        </p:nvSpPr>
        <p:spPr/>
        <p:txBody>
          <a:bodyPr/>
          <a:lstStyle/>
          <a:p>
            <a:r>
              <a:rPr/>
              <a:t>Copyright © 2014 Symantec Corporation</a:t>
            </a:r>
          </a:p>
        </p:txBody>
      </p:sp>
      <p:sp>
        <p:nvSpPr>
          <p:cNvPr id="10" name="Slide Number Placeholder 9"/>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134" name="Rectangle 133"/>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5" name="Rectangle 134"/>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6" name="Rectangle 135"/>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7"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8" name="Rectangle 137"/>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9" name="Rectangle 138"/>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0" name="Rectangle 139"/>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1" name="Rectangle 140"/>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2" name="Rectangle 141"/>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3" name="Rectangle 142"/>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7" name="Rectangle 146"/>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2" name="Group 1"/>
          <p:cNvGrpSpPr/>
          <p:nvPr userDrawn="1"/>
        </p:nvGrpSpPr>
        <p:grpSpPr>
          <a:xfrm>
            <a:off x="5810242" y="201168"/>
            <a:ext cx="3375039" cy="3024137"/>
            <a:chOff x="5810242" y="218886"/>
            <a:chExt cx="3375039" cy="3024137"/>
          </a:xfrm>
        </p:grpSpPr>
        <p:sp>
          <p:nvSpPr>
            <p:cNvPr id="144" name="Rectangle 143"/>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5" name="Rectangle 144"/>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8" name="Rectangle 147"/>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9"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0" name="Rectangle 149"/>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1"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2" name="Rectangle 151"/>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3"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4"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5" name="Rectangle 154"/>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6" name="Rectangle 155"/>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3" name="Group 2"/>
          <p:cNvGrpSpPr/>
          <p:nvPr userDrawn="1"/>
        </p:nvGrpSpPr>
        <p:grpSpPr>
          <a:xfrm>
            <a:off x="3931054" y="1298448"/>
            <a:ext cx="2147163" cy="1897884"/>
            <a:chOff x="3931054" y="1188451"/>
            <a:chExt cx="2147163" cy="1897884"/>
          </a:xfrm>
        </p:grpSpPr>
        <p:sp>
          <p:nvSpPr>
            <p:cNvPr id="146" name="Rectangle 145"/>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7" name="Rectangle 156"/>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8" name="Rectangle 157"/>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9" name="Rectangle 158"/>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0"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1" name="Rectangle 160"/>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2" name="Rectangle 161"/>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3" name="Rectangle 162"/>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4" name="Rectangle 163"/>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5" name="Rectangle 164"/>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6" name="Rectangle 165"/>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67" name="Rectangle 166"/>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8" name="Rectangle 167"/>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9"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0" name="Rectangle 169"/>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1"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2" name="Rectangle 171"/>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3"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4"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5" name="Rectangle 174"/>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6" name="Rectangle 175"/>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55"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57" y="783325"/>
            <a:ext cx="2468880" cy="651420"/>
          </a:xfrm>
          <a:prstGeom prst="rect">
            <a:avLst/>
          </a:prstGeom>
        </p:spPr>
      </p:pic>
      <p:sp>
        <p:nvSpPr>
          <p:cNvPr id="3075" name="Rectangle 3"/>
          <p:cNvSpPr>
            <a:spLocks noGrp="1" noChangeArrowheads="1"/>
          </p:cNvSpPr>
          <p:nvPr>
            <p:ph type="ctrTitle" hasCustomPrompt="1"/>
          </p:nvPr>
        </p:nvSpPr>
        <p:spPr bwMode="auto">
          <a:xfrm>
            <a:off x="1218882" y="3048001"/>
            <a:ext cx="9751063" cy="13938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1218881" y="5050673"/>
            <a:ext cx="9751063"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bwMode="auto">
          <a:xfrm>
            <a:off x="1218884" y="5486401"/>
            <a:ext cx="975106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grpSp>
        <p:nvGrpSpPr>
          <p:cNvPr id="128" name="Group 127"/>
          <p:cNvGrpSpPr/>
          <p:nvPr/>
        </p:nvGrpSpPr>
        <p:grpSpPr bwMode="invGray">
          <a:xfrm>
            <a:off x="0" y="0"/>
            <a:ext cx="12188825" cy="6858000"/>
            <a:chOff x="0" y="0"/>
            <a:chExt cx="12188825" cy="6858000"/>
          </a:xfrm>
        </p:grpSpPr>
        <p:sp>
          <p:nvSpPr>
            <p:cNvPr id="129" name="Rectangle 128"/>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0" name="Rectangle 129"/>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1" name="Rectangle 130"/>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131"/>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126150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a:xfrm>
            <a:off x="609599" y="304800"/>
            <a:ext cx="10969625" cy="838200"/>
          </a:xfrm>
        </p:spPr>
        <p:txBody>
          <a:bodyPr/>
          <a:lstStyle/>
          <a:p>
            <a:r>
              <a:rPr lang="en-US" smtClean="0"/>
              <a:t>Click to edit Master title style</a:t>
            </a:r>
            <a:endParaRPr/>
          </a:p>
        </p:txBody>
      </p:sp>
      <p:sp>
        <p:nvSpPr>
          <p:cNvPr id="14" name="Rectangle 13"/>
          <p:cNvSpPr/>
          <p:nvPr/>
        </p:nvSpPr>
        <p:spPr bwMode="auto">
          <a:xfrm>
            <a:off x="200025" y="1446212"/>
            <a:ext cx="11790364" cy="26685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3" name="Picture Placeholder 2"/>
          <p:cNvSpPr>
            <a:spLocks noGrp="1"/>
          </p:cNvSpPr>
          <p:nvPr>
            <p:ph type="pic" idx="1"/>
          </p:nvPr>
        </p:nvSpPr>
        <p:spPr bwMode="gray">
          <a:xfrm>
            <a:off x="265907" y="1510220"/>
            <a:ext cx="5795564" cy="2540572"/>
          </a:xfrm>
          <a:noFill/>
        </p:spPr>
        <p:txBody>
          <a:bodyPr tIns="182880">
            <a:norm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09441" y="4267200"/>
            <a:ext cx="5241195" cy="1676400"/>
          </a:xfrm>
        </p:spPr>
        <p:txBody>
          <a:bodyPr>
            <a:noAutofit/>
          </a:bodyPr>
          <a:lstStyle>
            <a:lvl1pPr marL="0" indent="0">
              <a:spcBef>
                <a:spcPts val="1200"/>
              </a:spcBef>
              <a:buNone/>
              <a:defRPr sz="20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2"/>
          <p:cNvSpPr>
            <a:spLocks noGrp="1"/>
          </p:cNvSpPr>
          <p:nvPr>
            <p:ph type="pic" idx="13"/>
          </p:nvPr>
        </p:nvSpPr>
        <p:spPr bwMode="gray">
          <a:xfrm>
            <a:off x="6127352" y="1510220"/>
            <a:ext cx="5797153" cy="2540572"/>
          </a:xfrm>
          <a:noFill/>
        </p:spPr>
        <p:txBody>
          <a:bodyPr tIns="182880">
            <a:norm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Text Placeholder 3"/>
          <p:cNvSpPr>
            <a:spLocks noGrp="1"/>
          </p:cNvSpPr>
          <p:nvPr>
            <p:ph type="body" sz="half" idx="14"/>
          </p:nvPr>
        </p:nvSpPr>
        <p:spPr>
          <a:xfrm>
            <a:off x="6338189" y="4264152"/>
            <a:ext cx="5241195" cy="1679315"/>
          </a:xfrm>
        </p:spPr>
        <p:txBody>
          <a:bodyPr>
            <a:noAutofit/>
          </a:bodyPr>
          <a:lstStyle>
            <a:lvl1pPr marL="0" indent="0">
              <a:spcBef>
                <a:spcPts val="1200"/>
              </a:spcBef>
              <a:buNone/>
              <a:defRPr sz="20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5"/>
          </p:nvPr>
        </p:nvSpPr>
        <p:spPr/>
        <p:txBody>
          <a:bodyPr/>
          <a:lstStyle/>
          <a:p>
            <a:endParaRPr/>
          </a:p>
        </p:txBody>
      </p:sp>
      <p:sp>
        <p:nvSpPr>
          <p:cNvPr id="12" name="Footer Placeholder 11"/>
          <p:cNvSpPr>
            <a:spLocks noGrp="1"/>
          </p:cNvSpPr>
          <p:nvPr>
            <p:ph type="ftr" sz="quarter" idx="16"/>
          </p:nvPr>
        </p:nvSpPr>
        <p:spPr/>
        <p:txBody>
          <a:bodyPr/>
          <a:lstStyle/>
          <a:p>
            <a:r>
              <a:rPr/>
              <a:t>Copyright © 2014 Symantec Corporation</a:t>
            </a:r>
          </a:p>
        </p:txBody>
      </p:sp>
      <p:sp>
        <p:nvSpPr>
          <p:cNvPr id="13" name="Slide Number Placeholder 12"/>
          <p:cNvSpPr>
            <a:spLocks noGrp="1"/>
          </p:cNvSpPr>
          <p:nvPr>
            <p:ph type="sldNum" sz="quarter" idx="17"/>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a:xfrm>
            <a:off x="609599" y="304800"/>
            <a:ext cx="10969625" cy="838200"/>
          </a:xfrm>
        </p:spPr>
        <p:txBody>
          <a:bodyPr/>
          <a:lstStyle/>
          <a:p>
            <a:r>
              <a:rPr lang="en-US" smtClean="0"/>
              <a:t>Click to edit Master title style</a:t>
            </a:r>
            <a:endParaRPr/>
          </a:p>
        </p:txBody>
      </p:sp>
      <p:sp>
        <p:nvSpPr>
          <p:cNvPr id="18" name="Rectangle 17"/>
          <p:cNvSpPr/>
          <p:nvPr/>
        </p:nvSpPr>
        <p:spPr bwMode="auto">
          <a:xfrm>
            <a:off x="200026" y="1446212"/>
            <a:ext cx="11790362" cy="26685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3" name="Picture Placeholder 2"/>
          <p:cNvSpPr>
            <a:spLocks noGrp="1"/>
          </p:cNvSpPr>
          <p:nvPr>
            <p:ph type="pic" idx="1"/>
          </p:nvPr>
        </p:nvSpPr>
        <p:spPr bwMode="gray">
          <a:xfrm>
            <a:off x="265906" y="1509714"/>
            <a:ext cx="3856767" cy="2542032"/>
          </a:xfrm>
          <a:noFill/>
        </p:spPr>
        <p:txBody>
          <a:bodyPr tIns="182880">
            <a:normAutofit/>
          </a:bodyPr>
          <a:lstStyle>
            <a:lvl1pPr marL="0" indent="0" algn="ctr">
              <a:buNone/>
              <a:defRPr sz="18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09441" y="4267200"/>
            <a:ext cx="3412871" cy="1676400"/>
          </a:xfrm>
        </p:spPr>
        <p:txBody>
          <a:bodyPr>
            <a:noAutofit/>
          </a:bodyPr>
          <a:lstStyle>
            <a:lvl1pPr marL="0" indent="0">
              <a:spcBef>
                <a:spcPts val="12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2"/>
          <p:cNvSpPr>
            <a:spLocks noGrp="1"/>
          </p:cNvSpPr>
          <p:nvPr>
            <p:ph type="pic" idx="13"/>
          </p:nvPr>
        </p:nvSpPr>
        <p:spPr bwMode="gray">
          <a:xfrm>
            <a:off x="4193381" y="1509714"/>
            <a:ext cx="3801008" cy="2542032"/>
          </a:xfrm>
          <a:noFill/>
        </p:spPr>
        <p:txBody>
          <a:bodyPr tIns="182880">
            <a:normAutofit/>
          </a:bodyPr>
          <a:lstStyle>
            <a:lvl1pPr marL="0" indent="0" algn="ctr">
              <a:buNone/>
              <a:defRPr sz="18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Text Placeholder 3"/>
          <p:cNvSpPr>
            <a:spLocks noGrp="1"/>
          </p:cNvSpPr>
          <p:nvPr>
            <p:ph type="body" sz="half" idx="14"/>
          </p:nvPr>
        </p:nvSpPr>
        <p:spPr>
          <a:xfrm>
            <a:off x="4387977" y="4267200"/>
            <a:ext cx="3412871" cy="1676400"/>
          </a:xfrm>
        </p:spPr>
        <p:txBody>
          <a:bodyPr>
            <a:noAutofit/>
          </a:bodyPr>
          <a:lstStyle>
            <a:lvl1pPr marL="0" indent="0">
              <a:spcBef>
                <a:spcPts val="12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065094" y="1509714"/>
            <a:ext cx="3859411" cy="2542032"/>
          </a:xfrm>
          <a:noFill/>
        </p:spPr>
        <p:txBody>
          <a:bodyPr tIns="182880">
            <a:normAutofit/>
          </a:bodyPr>
          <a:lstStyle>
            <a:lvl1pPr marL="0" indent="0" algn="ctr">
              <a:buNone/>
              <a:defRPr sz="18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ext Placeholder 3"/>
          <p:cNvSpPr>
            <a:spLocks noGrp="1"/>
          </p:cNvSpPr>
          <p:nvPr>
            <p:ph type="body" sz="half" idx="16"/>
          </p:nvPr>
        </p:nvSpPr>
        <p:spPr>
          <a:xfrm>
            <a:off x="8170102" y="4267200"/>
            <a:ext cx="3412871" cy="1676400"/>
          </a:xfrm>
        </p:spPr>
        <p:txBody>
          <a:bodyPr>
            <a:noAutofit/>
          </a:bodyPr>
          <a:lstStyle>
            <a:lvl1pPr marL="0" indent="0">
              <a:spcBef>
                <a:spcPts val="12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7"/>
          </p:nvPr>
        </p:nvSpPr>
        <p:spPr/>
        <p:txBody>
          <a:bodyPr/>
          <a:lstStyle/>
          <a:p>
            <a:endParaRPr/>
          </a:p>
        </p:txBody>
      </p:sp>
      <p:sp>
        <p:nvSpPr>
          <p:cNvPr id="15" name="Footer Placeholder 14"/>
          <p:cNvSpPr>
            <a:spLocks noGrp="1"/>
          </p:cNvSpPr>
          <p:nvPr>
            <p:ph type="ftr" sz="quarter" idx="18"/>
          </p:nvPr>
        </p:nvSpPr>
        <p:spPr/>
        <p:txBody>
          <a:bodyPr/>
          <a:lstStyle/>
          <a:p>
            <a:r>
              <a:rPr/>
              <a:t>Copyright © 2014 Symantec Corporation</a:t>
            </a:r>
          </a:p>
        </p:txBody>
      </p:sp>
      <p:sp>
        <p:nvSpPr>
          <p:cNvPr id="16" name="Slide Number Placeholder 15"/>
          <p:cNvSpPr>
            <a:spLocks noGrp="1"/>
          </p:cNvSpPr>
          <p:nvPr>
            <p:ph type="sldNum" sz="quarter" idx="19"/>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our Pictures with Captions">
    <p:spTree>
      <p:nvGrpSpPr>
        <p:cNvPr id="1" name=""/>
        <p:cNvGrpSpPr/>
        <p:nvPr/>
      </p:nvGrpSpPr>
      <p:grpSpPr>
        <a:xfrm>
          <a:off x="0" y="0"/>
          <a:ext cx="0" cy="0"/>
          <a:chOff x="0" y="0"/>
          <a:chExt cx="0" cy="0"/>
        </a:xfrm>
      </p:grpSpPr>
      <p:sp>
        <p:nvSpPr>
          <p:cNvPr id="8" name="Title 7"/>
          <p:cNvSpPr>
            <a:spLocks noGrp="1"/>
          </p:cNvSpPr>
          <p:nvPr>
            <p:ph type="title"/>
          </p:nvPr>
        </p:nvSpPr>
        <p:spPr>
          <a:xfrm>
            <a:off x="609599" y="304800"/>
            <a:ext cx="10969625" cy="838200"/>
          </a:xfrm>
        </p:spPr>
        <p:txBody>
          <a:bodyPr/>
          <a:lstStyle/>
          <a:p>
            <a:r>
              <a:rPr lang="en-US" smtClean="0"/>
              <a:t>Click to edit Master title style</a:t>
            </a:r>
            <a:endParaRPr/>
          </a:p>
        </p:txBody>
      </p:sp>
      <p:sp>
        <p:nvSpPr>
          <p:cNvPr id="18" name="Rectangle 17"/>
          <p:cNvSpPr/>
          <p:nvPr/>
        </p:nvSpPr>
        <p:spPr bwMode="auto">
          <a:xfrm>
            <a:off x="200026" y="1446212"/>
            <a:ext cx="11790362" cy="2103120"/>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3" name="Picture Placeholder 2"/>
          <p:cNvSpPr>
            <a:spLocks noGrp="1"/>
          </p:cNvSpPr>
          <p:nvPr>
            <p:ph type="pic" idx="1"/>
          </p:nvPr>
        </p:nvSpPr>
        <p:spPr bwMode="gray">
          <a:xfrm>
            <a:off x="270047" y="1510220"/>
            <a:ext cx="2862072"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05852" y="3657600"/>
            <a:ext cx="2441355"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2"/>
          <p:cNvSpPr>
            <a:spLocks noGrp="1"/>
          </p:cNvSpPr>
          <p:nvPr>
            <p:ph type="pic" idx="13"/>
          </p:nvPr>
        </p:nvSpPr>
        <p:spPr bwMode="gray">
          <a:xfrm>
            <a:off x="3201308" y="1510220"/>
            <a:ext cx="2862072"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Text Placeholder 3"/>
          <p:cNvSpPr>
            <a:spLocks noGrp="1"/>
          </p:cNvSpPr>
          <p:nvPr>
            <p:ph type="body" sz="half" idx="14"/>
          </p:nvPr>
        </p:nvSpPr>
        <p:spPr>
          <a:xfrm>
            <a:off x="3449911" y="3657600"/>
            <a:ext cx="2441355"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6132569" y="1510220"/>
            <a:ext cx="2862072"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ext Placeholder 3"/>
          <p:cNvSpPr>
            <a:spLocks noGrp="1"/>
          </p:cNvSpPr>
          <p:nvPr>
            <p:ph type="body" sz="half" idx="16"/>
          </p:nvPr>
        </p:nvSpPr>
        <p:spPr>
          <a:xfrm>
            <a:off x="6293970" y="3657600"/>
            <a:ext cx="2441355"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Picture Placeholder 2"/>
          <p:cNvSpPr>
            <a:spLocks noGrp="1"/>
          </p:cNvSpPr>
          <p:nvPr>
            <p:ph type="pic" idx="20"/>
          </p:nvPr>
        </p:nvSpPr>
        <p:spPr bwMode="gray">
          <a:xfrm>
            <a:off x="9063831" y="1510220"/>
            <a:ext cx="2862072"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24" name="Text Placeholder 3"/>
          <p:cNvSpPr>
            <a:spLocks noGrp="1"/>
          </p:cNvSpPr>
          <p:nvPr>
            <p:ph type="body" sz="half" idx="21"/>
          </p:nvPr>
        </p:nvSpPr>
        <p:spPr>
          <a:xfrm>
            <a:off x="9138030" y="3657600"/>
            <a:ext cx="2441355"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7"/>
          </p:nvPr>
        </p:nvSpPr>
        <p:spPr/>
        <p:txBody>
          <a:bodyPr/>
          <a:lstStyle/>
          <a:p>
            <a:endParaRPr/>
          </a:p>
        </p:txBody>
      </p:sp>
      <p:sp>
        <p:nvSpPr>
          <p:cNvPr id="15" name="Footer Placeholder 14"/>
          <p:cNvSpPr>
            <a:spLocks noGrp="1"/>
          </p:cNvSpPr>
          <p:nvPr>
            <p:ph type="ftr" sz="quarter" idx="18"/>
          </p:nvPr>
        </p:nvSpPr>
        <p:spPr/>
        <p:txBody>
          <a:bodyPr/>
          <a:lstStyle/>
          <a:p>
            <a:r>
              <a:rPr/>
              <a:t>Copyright © 2014 Symantec Corporation</a:t>
            </a:r>
          </a:p>
        </p:txBody>
      </p:sp>
      <p:sp>
        <p:nvSpPr>
          <p:cNvPr id="16" name="Slide Number Placeholder 15"/>
          <p:cNvSpPr>
            <a:spLocks noGrp="1"/>
          </p:cNvSpPr>
          <p:nvPr>
            <p:ph type="sldNum" sz="quarter" idx="19"/>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82013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lt Four Pictures with Captions">
    <p:spTree>
      <p:nvGrpSpPr>
        <p:cNvPr id="1" name=""/>
        <p:cNvGrpSpPr/>
        <p:nvPr/>
      </p:nvGrpSpPr>
      <p:grpSpPr>
        <a:xfrm>
          <a:off x="0" y="0"/>
          <a:ext cx="0" cy="0"/>
          <a:chOff x="0" y="0"/>
          <a:chExt cx="0" cy="0"/>
        </a:xfrm>
      </p:grpSpPr>
      <p:sp>
        <p:nvSpPr>
          <p:cNvPr id="8" name="Title 7"/>
          <p:cNvSpPr>
            <a:spLocks noGrp="1"/>
          </p:cNvSpPr>
          <p:nvPr>
            <p:ph type="title"/>
          </p:nvPr>
        </p:nvSpPr>
        <p:spPr>
          <a:xfrm>
            <a:off x="609599" y="304800"/>
            <a:ext cx="10969625" cy="838200"/>
          </a:xfrm>
        </p:spPr>
        <p:txBody>
          <a:bodyPr/>
          <a:lstStyle/>
          <a:p>
            <a:r>
              <a:rPr lang="en-US" smtClean="0"/>
              <a:t>Click to edit Master title style</a:t>
            </a:r>
            <a:endParaRPr/>
          </a:p>
        </p:txBody>
      </p:sp>
      <p:sp>
        <p:nvSpPr>
          <p:cNvPr id="18" name="Rectangle 17"/>
          <p:cNvSpPr/>
          <p:nvPr/>
        </p:nvSpPr>
        <p:spPr bwMode="auto">
          <a:xfrm>
            <a:off x="3158303" y="1447800"/>
            <a:ext cx="5878570" cy="414467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9" name="Picture Placeholder 2"/>
          <p:cNvSpPr>
            <a:spLocks noGrp="1"/>
          </p:cNvSpPr>
          <p:nvPr>
            <p:ph type="pic" idx="13"/>
          </p:nvPr>
        </p:nvSpPr>
        <p:spPr bwMode="gray">
          <a:xfrm>
            <a:off x="3224185" y="1511808"/>
            <a:ext cx="283310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15191" y="1676924"/>
            <a:ext cx="2441355" cy="1645920"/>
          </a:xfrm>
        </p:spPr>
        <p:txBody>
          <a:bodyPr anchor="ctr">
            <a:noAutofit/>
          </a:bodyPr>
          <a:lstStyle>
            <a:lvl1pPr marL="0" indent="0" algn="r">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bwMode="gray">
          <a:xfrm>
            <a:off x="3224185" y="3551998"/>
            <a:ext cx="283464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Text Placeholder 3"/>
          <p:cNvSpPr>
            <a:spLocks noGrp="1"/>
          </p:cNvSpPr>
          <p:nvPr>
            <p:ph type="body" sz="half" idx="14"/>
          </p:nvPr>
        </p:nvSpPr>
        <p:spPr>
          <a:xfrm>
            <a:off x="615191" y="3717114"/>
            <a:ext cx="2441355" cy="1645920"/>
          </a:xfrm>
        </p:spPr>
        <p:txBody>
          <a:bodyPr anchor="ctr">
            <a:noAutofit/>
          </a:bodyPr>
          <a:lstStyle>
            <a:lvl1pPr marL="0" indent="0" algn="r">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6127413" y="1511808"/>
            <a:ext cx="283464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ext Placeholder 3"/>
          <p:cNvSpPr>
            <a:spLocks noGrp="1"/>
          </p:cNvSpPr>
          <p:nvPr>
            <p:ph type="body" sz="half" idx="16"/>
          </p:nvPr>
        </p:nvSpPr>
        <p:spPr>
          <a:xfrm>
            <a:off x="9138030" y="1677988"/>
            <a:ext cx="2441355" cy="1643792"/>
          </a:xfrm>
        </p:spPr>
        <p:txBody>
          <a:bodyPr anchor="ctr">
            <a:noAutofit/>
          </a:bodyPr>
          <a:lstStyle>
            <a:lvl1pPr marL="0" indent="0">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Picture Placeholder 2"/>
          <p:cNvSpPr>
            <a:spLocks noGrp="1"/>
          </p:cNvSpPr>
          <p:nvPr>
            <p:ph type="pic" idx="20"/>
          </p:nvPr>
        </p:nvSpPr>
        <p:spPr bwMode="gray">
          <a:xfrm>
            <a:off x="6136935" y="3551998"/>
            <a:ext cx="283464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24" name="Text Placeholder 3"/>
          <p:cNvSpPr>
            <a:spLocks noGrp="1"/>
          </p:cNvSpPr>
          <p:nvPr>
            <p:ph type="body" sz="half" idx="21"/>
          </p:nvPr>
        </p:nvSpPr>
        <p:spPr>
          <a:xfrm>
            <a:off x="9138030" y="3717114"/>
            <a:ext cx="2441355" cy="1645920"/>
          </a:xfrm>
        </p:spPr>
        <p:txBody>
          <a:bodyPr anchor="ctr">
            <a:noAutofit/>
          </a:bodyPr>
          <a:lstStyle>
            <a:lvl1pPr marL="0" indent="0">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7"/>
          </p:nvPr>
        </p:nvSpPr>
        <p:spPr/>
        <p:txBody>
          <a:bodyPr/>
          <a:lstStyle/>
          <a:p>
            <a:endParaRPr/>
          </a:p>
        </p:txBody>
      </p:sp>
      <p:sp>
        <p:nvSpPr>
          <p:cNvPr id="15" name="Footer Placeholder 14"/>
          <p:cNvSpPr>
            <a:spLocks noGrp="1"/>
          </p:cNvSpPr>
          <p:nvPr>
            <p:ph type="ftr" sz="quarter" idx="18"/>
          </p:nvPr>
        </p:nvSpPr>
        <p:spPr/>
        <p:txBody>
          <a:bodyPr/>
          <a:lstStyle/>
          <a:p>
            <a:r>
              <a:rPr/>
              <a:t>Copyright © 2014 Symantec Corporation</a:t>
            </a:r>
          </a:p>
        </p:txBody>
      </p:sp>
      <p:sp>
        <p:nvSpPr>
          <p:cNvPr id="16" name="Slide Number Placeholder 15"/>
          <p:cNvSpPr>
            <a:spLocks noGrp="1"/>
          </p:cNvSpPr>
          <p:nvPr>
            <p:ph type="sldNum" sz="quarter" idx="19"/>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84493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13" name="Freeform 6"/>
          <p:cNvSpPr>
            <a:spLocks noEditPoints="1"/>
          </p:cNvSpPr>
          <p:nvPr/>
        </p:nvSpPr>
        <p:spPr bwMode="ltGray">
          <a:xfrm>
            <a:off x="1789199" y="1428531"/>
            <a:ext cx="458956" cy="406469"/>
          </a:xfrm>
          <a:custGeom>
            <a:avLst/>
            <a:gdLst>
              <a:gd name="T0" fmla="*/ 1445 w 6269"/>
              <a:gd name="T1" fmla="*/ 3135 h 5547"/>
              <a:gd name="T2" fmla="*/ 2412 w 6269"/>
              <a:gd name="T3" fmla="*/ 3135 h 5547"/>
              <a:gd name="T4" fmla="*/ 2412 w 6269"/>
              <a:gd name="T5" fmla="*/ 5547 h 5547"/>
              <a:gd name="T6" fmla="*/ 0 w 6269"/>
              <a:gd name="T7" fmla="*/ 5547 h 5547"/>
              <a:gd name="T8" fmla="*/ 0 w 6269"/>
              <a:gd name="T9" fmla="*/ 3454 h 5547"/>
              <a:gd name="T10" fmla="*/ 132 w 6269"/>
              <a:gd name="T11" fmla="*/ 1742 h 5547"/>
              <a:gd name="T12" fmla="*/ 771 w 6269"/>
              <a:gd name="T13" fmla="*/ 754 h 5547"/>
              <a:gd name="T14" fmla="*/ 2412 w 6269"/>
              <a:gd name="T15" fmla="*/ 0 h 5547"/>
              <a:gd name="T16" fmla="*/ 2412 w 6269"/>
              <a:gd name="T17" fmla="*/ 596 h 5547"/>
              <a:gd name="T18" fmla="*/ 1445 w 6269"/>
              <a:gd name="T19" fmla="*/ 2498 h 5547"/>
              <a:gd name="T20" fmla="*/ 1445 w 6269"/>
              <a:gd name="T21" fmla="*/ 3135 h 5547"/>
              <a:gd name="T22" fmla="*/ 5302 w 6269"/>
              <a:gd name="T23" fmla="*/ 3135 h 5547"/>
              <a:gd name="T24" fmla="*/ 6269 w 6269"/>
              <a:gd name="T25" fmla="*/ 3135 h 5547"/>
              <a:gd name="T26" fmla="*/ 6269 w 6269"/>
              <a:gd name="T27" fmla="*/ 5547 h 5547"/>
              <a:gd name="T28" fmla="*/ 3857 w 6269"/>
              <a:gd name="T29" fmla="*/ 5547 h 5547"/>
              <a:gd name="T30" fmla="*/ 3857 w 6269"/>
              <a:gd name="T31" fmla="*/ 3454 h 5547"/>
              <a:gd name="T32" fmla="*/ 3989 w 6269"/>
              <a:gd name="T33" fmla="*/ 1742 h 5547"/>
              <a:gd name="T34" fmla="*/ 4629 w 6269"/>
              <a:gd name="T35" fmla="*/ 754 h 5547"/>
              <a:gd name="T36" fmla="*/ 6269 w 6269"/>
              <a:gd name="T37" fmla="*/ 0 h 5547"/>
              <a:gd name="T38" fmla="*/ 6269 w 6269"/>
              <a:gd name="T39" fmla="*/ 596 h 5547"/>
              <a:gd name="T40" fmla="*/ 5302 w 6269"/>
              <a:gd name="T41" fmla="*/ 2498 h 5547"/>
              <a:gd name="T42" fmla="*/ 5302 w 6269"/>
              <a:gd name="T43" fmla="*/ 3135 h 5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9" h="5547">
                <a:moveTo>
                  <a:pt x="1445" y="3135"/>
                </a:moveTo>
                <a:lnTo>
                  <a:pt x="2412" y="3135"/>
                </a:lnTo>
                <a:lnTo>
                  <a:pt x="2412" y="5547"/>
                </a:lnTo>
                <a:lnTo>
                  <a:pt x="0" y="5547"/>
                </a:lnTo>
                <a:lnTo>
                  <a:pt x="0" y="3454"/>
                </a:lnTo>
                <a:cubicBezTo>
                  <a:pt x="0" y="2626"/>
                  <a:pt x="44" y="2055"/>
                  <a:pt x="132" y="1742"/>
                </a:cubicBezTo>
                <a:cubicBezTo>
                  <a:pt x="219" y="1429"/>
                  <a:pt x="433" y="1099"/>
                  <a:pt x="771" y="754"/>
                </a:cubicBezTo>
                <a:cubicBezTo>
                  <a:pt x="1227" y="291"/>
                  <a:pt x="1774" y="40"/>
                  <a:pt x="2412" y="0"/>
                </a:cubicBezTo>
                <a:lnTo>
                  <a:pt x="2412" y="596"/>
                </a:lnTo>
                <a:cubicBezTo>
                  <a:pt x="1767" y="648"/>
                  <a:pt x="1445" y="1282"/>
                  <a:pt x="1445" y="2498"/>
                </a:cubicBezTo>
                <a:lnTo>
                  <a:pt x="1445" y="3135"/>
                </a:lnTo>
                <a:close/>
                <a:moveTo>
                  <a:pt x="5302" y="3135"/>
                </a:moveTo>
                <a:lnTo>
                  <a:pt x="6269" y="3135"/>
                </a:lnTo>
                <a:lnTo>
                  <a:pt x="6269" y="5547"/>
                </a:lnTo>
                <a:lnTo>
                  <a:pt x="3857" y="5547"/>
                </a:lnTo>
                <a:lnTo>
                  <a:pt x="3857" y="3454"/>
                </a:lnTo>
                <a:cubicBezTo>
                  <a:pt x="3857" y="2619"/>
                  <a:pt x="3901" y="2048"/>
                  <a:pt x="3989" y="1742"/>
                </a:cubicBezTo>
                <a:cubicBezTo>
                  <a:pt x="4077" y="1435"/>
                  <a:pt x="4290" y="1106"/>
                  <a:pt x="4629" y="754"/>
                </a:cubicBezTo>
                <a:cubicBezTo>
                  <a:pt x="5084" y="291"/>
                  <a:pt x="5631" y="40"/>
                  <a:pt x="6269" y="0"/>
                </a:cubicBezTo>
                <a:lnTo>
                  <a:pt x="6269" y="596"/>
                </a:lnTo>
                <a:cubicBezTo>
                  <a:pt x="5625" y="648"/>
                  <a:pt x="5302" y="1282"/>
                  <a:pt x="5302" y="2498"/>
                </a:cubicBezTo>
                <a:lnTo>
                  <a:pt x="5302" y="3135"/>
                </a:lnTo>
                <a:close/>
              </a:path>
            </a:pathLst>
          </a:custGeom>
          <a:solidFill>
            <a:srgbClr val="D89102"/>
          </a:solid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hasCustomPrompt="1"/>
          </p:nvPr>
        </p:nvSpPr>
        <p:spPr>
          <a:xfrm>
            <a:off x="2425933" y="1447800"/>
            <a:ext cx="7336962" cy="2057400"/>
          </a:xfrm>
        </p:spPr>
        <p:txBody>
          <a:bodyPr anchor="t"/>
          <a:lstStyle>
            <a:lvl1pPr marL="0" indent="0" algn="l">
              <a:lnSpc>
                <a:spcPct val="110000"/>
              </a:lnSpc>
              <a:defRPr sz="3200" b="1" baseline="0"/>
            </a:lvl1pPr>
          </a:lstStyle>
          <a:p>
            <a:r>
              <a:rPr/>
              <a:t>This is a sample quote slide. Type a brief quotation inside this textbox. Add a close quote mark at the end of the quotation.”</a:t>
            </a:r>
          </a:p>
        </p:txBody>
      </p:sp>
      <p:sp>
        <p:nvSpPr>
          <p:cNvPr id="10" name="Text Placeholder 18"/>
          <p:cNvSpPr>
            <a:spLocks noGrp="1"/>
          </p:cNvSpPr>
          <p:nvPr>
            <p:ph type="body" sz="quarter" idx="13" hasCustomPrompt="1"/>
          </p:nvPr>
        </p:nvSpPr>
        <p:spPr>
          <a:xfrm>
            <a:off x="6094412" y="3810000"/>
            <a:ext cx="3656647" cy="304800"/>
          </a:xfrm>
          <a:noFill/>
          <a:ln w="9525">
            <a:noFill/>
            <a:miter lim="800000"/>
            <a:headEnd/>
            <a:tailEnd/>
          </a:ln>
        </p:spPr>
        <p:txBody>
          <a:bodyPr vert="horz" wrap="non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1" i="1" baseline="0">
                <a:solidFill>
                  <a:schemeClr val="tx1"/>
                </a:solidFill>
                <a:latin typeface="+mn-lt"/>
                <a:ea typeface="+mn-ea"/>
                <a:cs typeface="+mn-cs"/>
              </a:defRPr>
            </a:lvl1pPr>
          </a:lstStyle>
          <a:p>
            <a:pPr lvl="0"/>
            <a:r>
              <a:rPr/>
              <a:t>Name of Person Quoted</a:t>
            </a:r>
          </a:p>
        </p:txBody>
      </p:sp>
      <p:sp>
        <p:nvSpPr>
          <p:cNvPr id="11" name="Text Placeholder 18"/>
          <p:cNvSpPr>
            <a:spLocks noGrp="1"/>
          </p:cNvSpPr>
          <p:nvPr>
            <p:ph type="body" sz="quarter" idx="14" hasCustomPrompt="1"/>
          </p:nvPr>
        </p:nvSpPr>
        <p:spPr>
          <a:xfrm>
            <a:off x="6094412" y="4132052"/>
            <a:ext cx="3656647" cy="74474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i="1" baseline="0">
                <a:solidFill>
                  <a:schemeClr val="accent1"/>
                </a:solidFill>
                <a:latin typeface="+mn-lt"/>
                <a:ea typeface="+mn-ea"/>
                <a:cs typeface="+mn-cs"/>
              </a:defRPr>
            </a:lvl1pPr>
          </a:lstStyle>
          <a:p>
            <a:pPr lvl="0"/>
            <a:r>
              <a:rPr/>
              <a:t>Title, Company Name</a:t>
            </a:r>
          </a:p>
        </p:txBody>
      </p:sp>
      <p:sp>
        <p:nvSpPr>
          <p:cNvPr id="3" name="Date Placeholder 2"/>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a:t>Copyright © 2014 Symantec Corporation</a:t>
            </a: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13" name="Rectangle 12"/>
          <p:cNvSpPr/>
          <p:nvPr/>
        </p:nvSpPr>
        <p:spPr bwMode="auto">
          <a:xfrm>
            <a:off x="1218883" y="1447800"/>
            <a:ext cx="2286000" cy="2743200"/>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12" name="Picture Placeholder 15"/>
          <p:cNvSpPr>
            <a:spLocks noGrp="1"/>
          </p:cNvSpPr>
          <p:nvPr>
            <p:ph type="pic" sz="quarter" idx="15" hasCustomPrompt="1"/>
          </p:nvPr>
        </p:nvSpPr>
        <p:spPr>
          <a:xfrm>
            <a:off x="1282891" y="1513396"/>
            <a:ext cx="2157984" cy="2613596"/>
          </a:xfrm>
          <a:noFill/>
        </p:spPr>
        <p:txBody>
          <a:bodyPr tIns="91440">
            <a:noAutofit/>
          </a:bodyPr>
          <a:lstStyle>
            <a:lvl1pPr marL="0" indent="0" algn="ctr">
              <a:spcBef>
                <a:spcPts val="0"/>
              </a:spcBef>
              <a:buNone/>
              <a:defRPr sz="1800" b="0" baseline="0">
                <a:solidFill>
                  <a:schemeClr val="tx1"/>
                </a:solidFill>
              </a:defRPr>
            </a:lvl1pPr>
          </a:lstStyle>
          <a:p>
            <a:r>
              <a:rPr/>
              <a:t>Click icon to insert picture</a:t>
            </a:r>
          </a:p>
        </p:txBody>
      </p:sp>
      <p:sp>
        <p:nvSpPr>
          <p:cNvPr id="14" name="Freeform 6"/>
          <p:cNvSpPr>
            <a:spLocks noEditPoints="1"/>
          </p:cNvSpPr>
          <p:nvPr/>
        </p:nvSpPr>
        <p:spPr bwMode="ltGray">
          <a:xfrm>
            <a:off x="4067789" y="1355379"/>
            <a:ext cx="458956" cy="406469"/>
          </a:xfrm>
          <a:custGeom>
            <a:avLst/>
            <a:gdLst>
              <a:gd name="T0" fmla="*/ 1445 w 6269"/>
              <a:gd name="T1" fmla="*/ 3135 h 5547"/>
              <a:gd name="T2" fmla="*/ 2412 w 6269"/>
              <a:gd name="T3" fmla="*/ 3135 h 5547"/>
              <a:gd name="T4" fmla="*/ 2412 w 6269"/>
              <a:gd name="T5" fmla="*/ 5547 h 5547"/>
              <a:gd name="T6" fmla="*/ 0 w 6269"/>
              <a:gd name="T7" fmla="*/ 5547 h 5547"/>
              <a:gd name="T8" fmla="*/ 0 w 6269"/>
              <a:gd name="T9" fmla="*/ 3454 h 5547"/>
              <a:gd name="T10" fmla="*/ 132 w 6269"/>
              <a:gd name="T11" fmla="*/ 1742 h 5547"/>
              <a:gd name="T12" fmla="*/ 771 w 6269"/>
              <a:gd name="T13" fmla="*/ 754 h 5547"/>
              <a:gd name="T14" fmla="*/ 2412 w 6269"/>
              <a:gd name="T15" fmla="*/ 0 h 5547"/>
              <a:gd name="T16" fmla="*/ 2412 w 6269"/>
              <a:gd name="T17" fmla="*/ 596 h 5547"/>
              <a:gd name="T18" fmla="*/ 1445 w 6269"/>
              <a:gd name="T19" fmla="*/ 2498 h 5547"/>
              <a:gd name="T20" fmla="*/ 1445 w 6269"/>
              <a:gd name="T21" fmla="*/ 3135 h 5547"/>
              <a:gd name="T22" fmla="*/ 5302 w 6269"/>
              <a:gd name="T23" fmla="*/ 3135 h 5547"/>
              <a:gd name="T24" fmla="*/ 6269 w 6269"/>
              <a:gd name="T25" fmla="*/ 3135 h 5547"/>
              <a:gd name="T26" fmla="*/ 6269 w 6269"/>
              <a:gd name="T27" fmla="*/ 5547 h 5547"/>
              <a:gd name="T28" fmla="*/ 3857 w 6269"/>
              <a:gd name="T29" fmla="*/ 5547 h 5547"/>
              <a:gd name="T30" fmla="*/ 3857 w 6269"/>
              <a:gd name="T31" fmla="*/ 3454 h 5547"/>
              <a:gd name="T32" fmla="*/ 3989 w 6269"/>
              <a:gd name="T33" fmla="*/ 1742 h 5547"/>
              <a:gd name="T34" fmla="*/ 4629 w 6269"/>
              <a:gd name="T35" fmla="*/ 754 h 5547"/>
              <a:gd name="T36" fmla="*/ 6269 w 6269"/>
              <a:gd name="T37" fmla="*/ 0 h 5547"/>
              <a:gd name="T38" fmla="*/ 6269 w 6269"/>
              <a:gd name="T39" fmla="*/ 596 h 5547"/>
              <a:gd name="T40" fmla="*/ 5302 w 6269"/>
              <a:gd name="T41" fmla="*/ 2498 h 5547"/>
              <a:gd name="T42" fmla="*/ 5302 w 6269"/>
              <a:gd name="T43" fmla="*/ 3135 h 5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9" h="5547">
                <a:moveTo>
                  <a:pt x="1445" y="3135"/>
                </a:moveTo>
                <a:lnTo>
                  <a:pt x="2412" y="3135"/>
                </a:lnTo>
                <a:lnTo>
                  <a:pt x="2412" y="5547"/>
                </a:lnTo>
                <a:lnTo>
                  <a:pt x="0" y="5547"/>
                </a:lnTo>
                <a:lnTo>
                  <a:pt x="0" y="3454"/>
                </a:lnTo>
                <a:cubicBezTo>
                  <a:pt x="0" y="2626"/>
                  <a:pt x="44" y="2055"/>
                  <a:pt x="132" y="1742"/>
                </a:cubicBezTo>
                <a:cubicBezTo>
                  <a:pt x="219" y="1429"/>
                  <a:pt x="433" y="1099"/>
                  <a:pt x="771" y="754"/>
                </a:cubicBezTo>
                <a:cubicBezTo>
                  <a:pt x="1227" y="291"/>
                  <a:pt x="1774" y="40"/>
                  <a:pt x="2412" y="0"/>
                </a:cubicBezTo>
                <a:lnTo>
                  <a:pt x="2412" y="596"/>
                </a:lnTo>
                <a:cubicBezTo>
                  <a:pt x="1767" y="648"/>
                  <a:pt x="1445" y="1282"/>
                  <a:pt x="1445" y="2498"/>
                </a:cubicBezTo>
                <a:lnTo>
                  <a:pt x="1445" y="3135"/>
                </a:lnTo>
                <a:close/>
                <a:moveTo>
                  <a:pt x="5302" y="3135"/>
                </a:moveTo>
                <a:lnTo>
                  <a:pt x="6269" y="3135"/>
                </a:lnTo>
                <a:lnTo>
                  <a:pt x="6269" y="5547"/>
                </a:lnTo>
                <a:lnTo>
                  <a:pt x="3857" y="5547"/>
                </a:lnTo>
                <a:lnTo>
                  <a:pt x="3857" y="3454"/>
                </a:lnTo>
                <a:cubicBezTo>
                  <a:pt x="3857" y="2619"/>
                  <a:pt x="3901" y="2048"/>
                  <a:pt x="3989" y="1742"/>
                </a:cubicBezTo>
                <a:cubicBezTo>
                  <a:pt x="4077" y="1435"/>
                  <a:pt x="4290" y="1106"/>
                  <a:pt x="4629" y="754"/>
                </a:cubicBezTo>
                <a:cubicBezTo>
                  <a:pt x="5084" y="291"/>
                  <a:pt x="5631" y="40"/>
                  <a:pt x="6269" y="0"/>
                </a:cubicBezTo>
                <a:lnTo>
                  <a:pt x="6269" y="596"/>
                </a:lnTo>
                <a:cubicBezTo>
                  <a:pt x="5625" y="648"/>
                  <a:pt x="5302" y="1282"/>
                  <a:pt x="5302" y="2498"/>
                </a:cubicBezTo>
                <a:lnTo>
                  <a:pt x="5302" y="3135"/>
                </a:lnTo>
                <a:close/>
              </a:path>
            </a:pathLst>
          </a:custGeom>
          <a:solidFill>
            <a:srgbClr val="D89102"/>
          </a:solid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hasCustomPrompt="1"/>
          </p:nvPr>
        </p:nvSpPr>
        <p:spPr>
          <a:xfrm>
            <a:off x="4722812" y="1440612"/>
            <a:ext cx="6247131" cy="2672602"/>
          </a:xfrm>
        </p:spPr>
        <p:txBody>
          <a:bodyPr anchor="t"/>
          <a:lstStyle>
            <a:lvl1pPr marL="0" indent="0" algn="l">
              <a:lnSpc>
                <a:spcPct val="110000"/>
              </a:lnSpc>
              <a:defRPr sz="3200" b="1" baseline="0"/>
            </a:lvl1pPr>
          </a:lstStyle>
          <a:p>
            <a:r>
              <a:rPr/>
              <a:t>This is a sample quote slide. Type a brief quotation inside this textbox. Add a close quote mark at the end of the quotation.”</a:t>
            </a:r>
          </a:p>
        </p:txBody>
      </p:sp>
      <p:sp>
        <p:nvSpPr>
          <p:cNvPr id="10" name="Text Placeholder 18"/>
          <p:cNvSpPr>
            <a:spLocks noGrp="1"/>
          </p:cNvSpPr>
          <p:nvPr>
            <p:ph type="body" sz="quarter" idx="13" hasCustomPrompt="1"/>
          </p:nvPr>
        </p:nvSpPr>
        <p:spPr>
          <a:xfrm>
            <a:off x="1201634" y="4419600"/>
            <a:ext cx="3017520" cy="304800"/>
          </a:xfrm>
          <a:noFill/>
          <a:ln w="9525">
            <a:noFill/>
            <a:miter lim="800000"/>
            <a:headEnd/>
            <a:tailEnd/>
          </a:ln>
        </p:spPr>
        <p:txBody>
          <a:bodyPr vert="horz" wrap="non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1800" b="1" i="1" baseline="0">
                <a:solidFill>
                  <a:schemeClr val="tx1"/>
                </a:solidFill>
                <a:latin typeface="+mn-lt"/>
                <a:ea typeface="+mn-ea"/>
                <a:cs typeface="+mn-cs"/>
              </a:defRPr>
            </a:lvl1pPr>
          </a:lstStyle>
          <a:p>
            <a:pPr lvl="0"/>
            <a:r>
              <a:rPr/>
              <a:t>Name of Person Quoted</a:t>
            </a:r>
          </a:p>
        </p:txBody>
      </p:sp>
      <p:sp>
        <p:nvSpPr>
          <p:cNvPr id="11" name="Text Placeholder 18"/>
          <p:cNvSpPr>
            <a:spLocks noGrp="1"/>
          </p:cNvSpPr>
          <p:nvPr>
            <p:ph type="body" sz="quarter" idx="14" hasCustomPrompt="1"/>
          </p:nvPr>
        </p:nvSpPr>
        <p:spPr>
          <a:xfrm>
            <a:off x="1201634" y="4724400"/>
            <a:ext cx="3017520" cy="74474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1800" b="0" i="1" baseline="0">
                <a:solidFill>
                  <a:schemeClr val="accent1"/>
                </a:solidFill>
                <a:latin typeface="+mn-lt"/>
                <a:ea typeface="+mn-ea"/>
                <a:cs typeface="+mn-cs"/>
              </a:defRPr>
            </a:lvl1pPr>
          </a:lstStyle>
          <a:p>
            <a:pPr lvl="0"/>
            <a:r>
              <a:rPr/>
              <a:t>Title, Company Name</a:t>
            </a:r>
          </a:p>
        </p:txBody>
      </p:sp>
      <p:sp>
        <p:nvSpPr>
          <p:cNvPr id="3" name="Date Placeholder 2"/>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a:t>Copyright © 2014 Symantec Corporation</a:t>
            </a: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66794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amp;A">
    <p:bg>
      <p:bgPr>
        <a:solidFill>
          <a:srgbClr val="EFEFEF"/>
        </a:solidFill>
        <a:effectLst/>
      </p:bgPr>
    </p:bg>
    <p:spTree>
      <p:nvGrpSpPr>
        <p:cNvPr id="1" name=""/>
        <p:cNvGrpSpPr/>
        <p:nvPr/>
      </p:nvGrpSpPr>
      <p:grpSpPr>
        <a:xfrm>
          <a:off x="0" y="0"/>
          <a:ext cx="0" cy="0"/>
          <a:chOff x="0" y="0"/>
          <a:chExt cx="0" cy="0"/>
        </a:xfrm>
      </p:grpSpPr>
      <p:sp>
        <p:nvSpPr>
          <p:cNvPr id="164" name="TextBox 163"/>
          <p:cNvSpPr txBox="1"/>
          <p:nvPr/>
        </p:nvSpPr>
        <p:spPr>
          <a:xfrm>
            <a:off x="1147138" y="4011283"/>
            <a:ext cx="967895" cy="1246517"/>
          </a:xfrm>
          <a:prstGeom prst="rect">
            <a:avLst/>
          </a:prstGeom>
          <a:noFill/>
        </p:spPr>
        <p:txBody>
          <a:bodyPr wrap="square" lIns="0" tIns="0" rIns="0" bIns="0" rtlCol="0">
            <a:noAutofit/>
          </a:bodyPr>
          <a:lstStyle/>
          <a:p>
            <a:pPr>
              <a:lnSpc>
                <a:spcPct val="90000"/>
              </a:lnSpc>
            </a:pPr>
            <a:r>
              <a:rPr sz="7200" b="1"/>
              <a:t>Q</a:t>
            </a:r>
          </a:p>
        </p:txBody>
      </p:sp>
      <p:sp>
        <p:nvSpPr>
          <p:cNvPr id="163" name="TextBox 162"/>
          <p:cNvSpPr txBox="1"/>
          <p:nvPr/>
        </p:nvSpPr>
        <p:spPr>
          <a:xfrm>
            <a:off x="1585797" y="4027226"/>
            <a:ext cx="883806" cy="1304925"/>
          </a:xfrm>
          <a:prstGeom prst="rect">
            <a:avLst/>
          </a:prstGeom>
          <a:noFill/>
        </p:spPr>
        <p:txBody>
          <a:bodyPr wrap="square" lIns="0" tIns="0" rIns="0" bIns="0" rtlCol="0">
            <a:noAutofit/>
          </a:bodyPr>
          <a:lstStyle/>
          <a:p>
            <a:pPr algn="ctr">
              <a:lnSpc>
                <a:spcPct val="90000"/>
              </a:lnSpc>
            </a:pPr>
            <a:r>
              <a:rPr sz="6600" b="0">
                <a:solidFill>
                  <a:schemeClr val="bg2"/>
                </a:solidFill>
              </a:rPr>
              <a:t>&amp;</a:t>
            </a:r>
          </a:p>
        </p:txBody>
      </p:sp>
      <p:sp>
        <p:nvSpPr>
          <p:cNvPr id="165" name="TextBox 164"/>
          <p:cNvSpPr txBox="1"/>
          <p:nvPr/>
        </p:nvSpPr>
        <p:spPr>
          <a:xfrm>
            <a:off x="2246732" y="4011283"/>
            <a:ext cx="847305" cy="1246517"/>
          </a:xfrm>
          <a:prstGeom prst="rect">
            <a:avLst/>
          </a:prstGeom>
          <a:noFill/>
        </p:spPr>
        <p:txBody>
          <a:bodyPr wrap="square" lIns="0" tIns="0" rIns="0" bIns="0" rtlCol="0">
            <a:noAutofit/>
          </a:bodyPr>
          <a:lstStyle/>
          <a:p>
            <a:pPr>
              <a:lnSpc>
                <a:spcPct val="90000"/>
              </a:lnSpc>
            </a:pPr>
            <a:r>
              <a:rPr sz="7200" b="1"/>
              <a:t>A</a:t>
            </a:r>
          </a:p>
        </p:txBody>
      </p:sp>
      <p:sp>
        <p:nvSpPr>
          <p:cNvPr id="119" name="Rectangle 118"/>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0" name="Rectangle 119"/>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1" name="Rectangle 120"/>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2"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3" name="Rectangle 122"/>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4" name="Rectangle 123"/>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5" name="Rectangle 124"/>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6" name="Rectangle 125"/>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7" name="Rectangle 126"/>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8" name="Rectangle 127"/>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131"/>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2" name="Group 1"/>
          <p:cNvGrpSpPr/>
          <p:nvPr userDrawn="1"/>
        </p:nvGrpSpPr>
        <p:grpSpPr>
          <a:xfrm>
            <a:off x="5810242" y="201168"/>
            <a:ext cx="3375039" cy="3024137"/>
            <a:chOff x="5810242" y="218886"/>
            <a:chExt cx="3375039" cy="3024137"/>
          </a:xfrm>
        </p:grpSpPr>
        <p:sp>
          <p:nvSpPr>
            <p:cNvPr id="129" name="Rectangle 128"/>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0" name="Rectangle 129"/>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3" name="Rectangle 132"/>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4"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5" name="Rectangle 134"/>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6"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7" name="Rectangle 136"/>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8"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9"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0" name="Rectangle 139"/>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1" name="Rectangle 140"/>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3" name="Group 2"/>
          <p:cNvGrpSpPr/>
          <p:nvPr userDrawn="1"/>
        </p:nvGrpSpPr>
        <p:grpSpPr>
          <a:xfrm>
            <a:off x="3931054" y="1298448"/>
            <a:ext cx="2147163" cy="1897884"/>
            <a:chOff x="3931054" y="1188451"/>
            <a:chExt cx="2147163" cy="1897884"/>
          </a:xfrm>
        </p:grpSpPr>
        <p:sp>
          <p:nvSpPr>
            <p:cNvPr id="131" name="Rectangle 130"/>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2" name="Rectangle 141"/>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3" name="Rectangle 142"/>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4" name="Rectangle 143"/>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5"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6" name="Rectangle 145"/>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7" name="Rectangle 146"/>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8" name="Rectangle 147"/>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9" name="Rectangle 148"/>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0" name="Rectangle 149"/>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1" name="Rectangle 150"/>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52" name="Rectangle 151"/>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3" name="Rectangle 152"/>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4"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5" name="Rectangle 154"/>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6"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7" name="Rectangle 156"/>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8"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9"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0" name="Rectangle 159"/>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1" name="Rectangle 160"/>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66" name="Group 65"/>
          <p:cNvGrpSpPr/>
          <p:nvPr/>
        </p:nvGrpSpPr>
        <p:grpSpPr bwMode="invGray">
          <a:xfrm>
            <a:off x="0" y="0"/>
            <a:ext cx="12188825" cy="6858000"/>
            <a:chOff x="0" y="0"/>
            <a:chExt cx="12188825" cy="6858000"/>
          </a:xfrm>
        </p:grpSpPr>
        <p:sp>
          <p:nvSpPr>
            <p:cNvPr id="67" name="Rectangle 66"/>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8" name="Rectangle 67"/>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9" name="Rectangle 68"/>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3" name="Rectangle 72"/>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7" name="Date Placeholder 6"/>
          <p:cNvSpPr>
            <a:spLocks noGrp="1"/>
          </p:cNvSpPr>
          <p:nvPr>
            <p:ph type="dt" sz="half" idx="10"/>
          </p:nvPr>
        </p:nvSpPr>
        <p:spPr>
          <a:xfrm>
            <a:off x="6703854" y="6329172"/>
            <a:ext cx="1422030" cy="182880"/>
          </a:xfrm>
        </p:spPr>
        <p:txBody>
          <a:bodyPr/>
          <a:lstStyle/>
          <a:p>
            <a:endParaRPr/>
          </a:p>
        </p:txBody>
      </p:sp>
      <p:sp>
        <p:nvSpPr>
          <p:cNvPr id="8" name="Footer Placeholder 7"/>
          <p:cNvSpPr>
            <a:spLocks noGrp="1"/>
          </p:cNvSpPr>
          <p:nvPr>
            <p:ph type="ftr" sz="quarter" idx="11"/>
          </p:nvPr>
        </p:nvSpPr>
        <p:spPr/>
        <p:txBody>
          <a:bodyPr/>
          <a:lstStyle/>
          <a:p>
            <a:r>
              <a:rPr/>
              <a:t>Copyright © 2014 Symantec Corporation</a:t>
            </a:r>
          </a:p>
        </p:txBody>
      </p:sp>
      <p:sp>
        <p:nvSpPr>
          <p:cNvPr id="9" name="Slide Number Placeholder 8"/>
          <p:cNvSpPr>
            <a:spLocks noGrp="1"/>
          </p:cNvSpPr>
          <p:nvPr>
            <p:ph type="sldNum" sz="quarter" idx="12"/>
          </p:nvPr>
        </p:nvSpPr>
        <p:spPr>
          <a:xfrm>
            <a:off x="11054393" y="6329172"/>
            <a:ext cx="524991" cy="182880"/>
          </a:xfrm>
        </p:spPr>
        <p:txBody>
          <a:bodyPr/>
          <a:lstStyle>
            <a:lvl1pPr algn="r">
              <a:defRPr>
                <a:solidFill>
                  <a:schemeClr val="tx1">
                    <a:lumMod val="60000"/>
                    <a:lumOff val="40000"/>
                  </a:schemeClr>
                </a:solidFill>
              </a:defRPr>
            </a:lvl1pPr>
          </a:lstStyle>
          <a:p>
            <a:fld id="{C51EAA63-D034-42AE-91FA-B13B9518C7BE}" type="slidenum">
              <a:rPr/>
              <a:pPr/>
              <a:t>‹#›</a:t>
            </a:fld>
            <a:endParaRPr/>
          </a:p>
        </p:txBody>
      </p:sp>
    </p:spTree>
    <p:extLst>
      <p:ext uri="{BB962C8B-B14F-4D97-AF65-F5344CB8AC3E}">
        <p14:creationId xmlns:p14="http://schemas.microsoft.com/office/powerpoint/2010/main" val="328792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hank you - External">
    <p:bg>
      <p:bgPr>
        <a:solidFill>
          <a:srgbClr val="EFEFEF"/>
        </a:solidFill>
        <a:effectLst/>
      </p:bgPr>
    </p:bg>
    <p:spTree>
      <p:nvGrpSpPr>
        <p:cNvPr id="1" name=""/>
        <p:cNvGrpSpPr/>
        <p:nvPr/>
      </p:nvGrpSpPr>
      <p:grpSpPr>
        <a:xfrm>
          <a:off x="0" y="0"/>
          <a:ext cx="0" cy="0"/>
          <a:chOff x="0" y="0"/>
          <a:chExt cx="0" cy="0"/>
        </a:xfrm>
      </p:grpSpPr>
      <p:sp>
        <p:nvSpPr>
          <p:cNvPr id="165" name="Rectangle 164"/>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6" name="Rectangle 165"/>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7" name="Rectangle 166"/>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8"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9" name="Rectangle 168"/>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0" name="Rectangle 169"/>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1" name="Rectangle 170"/>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2" name="Rectangle 171"/>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3" name="Rectangle 172"/>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4" name="Rectangle 173"/>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8" name="Rectangle 177"/>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5" name="Group 4"/>
          <p:cNvGrpSpPr/>
          <p:nvPr userDrawn="1"/>
        </p:nvGrpSpPr>
        <p:grpSpPr>
          <a:xfrm>
            <a:off x="5810242" y="201168"/>
            <a:ext cx="3375039" cy="3024137"/>
            <a:chOff x="5810242" y="218886"/>
            <a:chExt cx="3375039" cy="3024137"/>
          </a:xfrm>
        </p:grpSpPr>
        <p:sp>
          <p:nvSpPr>
            <p:cNvPr id="175" name="Rectangle 174"/>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6" name="Rectangle 175"/>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9" name="Rectangle 178"/>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0"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1" name="Rectangle 180"/>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2"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3" name="Rectangle 182"/>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4"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5"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6" name="Rectangle 185"/>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7" name="Rectangle 186"/>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6" name="Group 5"/>
          <p:cNvGrpSpPr/>
          <p:nvPr userDrawn="1"/>
        </p:nvGrpSpPr>
        <p:grpSpPr>
          <a:xfrm>
            <a:off x="3931054" y="1298448"/>
            <a:ext cx="2147163" cy="1897884"/>
            <a:chOff x="3931054" y="1188451"/>
            <a:chExt cx="2147163" cy="1897884"/>
          </a:xfrm>
        </p:grpSpPr>
        <p:sp>
          <p:nvSpPr>
            <p:cNvPr id="177" name="Rectangle 176"/>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8" name="Rectangle 187"/>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9" name="Rectangle 188"/>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0" name="Rectangle 189"/>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1"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2" name="Rectangle 191"/>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3" name="Rectangle 192"/>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4" name="Rectangle 193"/>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5" name="Rectangle 194"/>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6" name="Rectangle 195"/>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7" name="Rectangle 196"/>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98" name="Rectangle 197"/>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9" name="Rectangle 198"/>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0"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1" name="Rectangle 200"/>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2"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3" name="Rectangle 202"/>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4"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5"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6" name="Rectangle 205"/>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7" name="Rectangle 206"/>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5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57" y="783325"/>
            <a:ext cx="2468880" cy="651420"/>
          </a:xfrm>
          <a:prstGeom prst="rect">
            <a:avLst/>
          </a:prstGeom>
        </p:spPr>
      </p:pic>
      <p:sp>
        <p:nvSpPr>
          <p:cNvPr id="4" name="TextBox 3"/>
          <p:cNvSpPr txBox="1"/>
          <p:nvPr/>
        </p:nvSpPr>
        <p:spPr>
          <a:xfrm>
            <a:off x="1213910" y="3401683"/>
            <a:ext cx="4880502" cy="439312"/>
          </a:xfrm>
          <a:prstGeom prst="rect">
            <a:avLst/>
          </a:prstGeom>
          <a:noFill/>
        </p:spPr>
        <p:txBody>
          <a:bodyPr wrap="square" lIns="0" tIns="0" rIns="0" bIns="0" rtlCol="0">
            <a:noAutofit/>
          </a:bodyPr>
          <a:lstStyle/>
          <a:p>
            <a:pPr>
              <a:lnSpc>
                <a:spcPct val="90000"/>
              </a:lnSpc>
            </a:pPr>
            <a:r>
              <a:rPr sz="3200" b="1"/>
              <a:t>Thank you!</a:t>
            </a:r>
          </a:p>
        </p:txBody>
      </p:sp>
      <p:sp>
        <p:nvSpPr>
          <p:cNvPr id="2" name="Title 1"/>
          <p:cNvSpPr>
            <a:spLocks noGrp="1"/>
          </p:cNvSpPr>
          <p:nvPr>
            <p:ph type="ctrTitle" hasCustomPrompt="1"/>
          </p:nvPr>
        </p:nvSpPr>
        <p:spPr>
          <a:xfrm>
            <a:off x="1218882" y="4464316"/>
            <a:ext cx="9751063" cy="403225"/>
          </a:xfrm>
        </p:spPr>
        <p:txBody>
          <a:bodyPr anchor="t"/>
          <a:lstStyle>
            <a:lvl1pPr>
              <a:lnSpc>
                <a:spcPct val="90000"/>
              </a:lnSpc>
              <a:defRPr sz="2400"/>
            </a:lvl1pPr>
          </a:lstStyle>
          <a:p>
            <a:r>
              <a:rPr/>
              <a:t>Click to add presenter’s name</a:t>
            </a:r>
          </a:p>
        </p:txBody>
      </p:sp>
      <p:sp>
        <p:nvSpPr>
          <p:cNvPr id="3" name="Subtitle 2"/>
          <p:cNvSpPr>
            <a:spLocks noGrp="1"/>
          </p:cNvSpPr>
          <p:nvPr>
            <p:ph type="subTitle" idx="1" hasCustomPrompt="1"/>
          </p:nvPr>
        </p:nvSpPr>
        <p:spPr>
          <a:xfrm>
            <a:off x="1218881" y="4910670"/>
            <a:ext cx="9751063" cy="651930"/>
          </a:xfrm>
        </p:spPr>
        <p:txBody>
          <a:bodyPr>
            <a:noAutofit/>
          </a:bodyPr>
          <a:lstStyle>
            <a:lvl1pPr marL="0" indent="0" algn="l">
              <a:spcBef>
                <a:spcPts val="0"/>
              </a:spcBef>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email</a:t>
            </a:r>
            <a:br>
              <a:rPr/>
            </a:br>
            <a:r>
              <a:rPr/>
              <a:t>Presenter’s phone</a:t>
            </a:r>
          </a:p>
        </p:txBody>
      </p:sp>
      <p:sp>
        <p:nvSpPr>
          <p:cNvPr id="57" name="Rectangle 6"/>
          <p:cNvSpPr>
            <a:spLocks noChangeArrowheads="1"/>
          </p:cNvSpPr>
          <p:nvPr/>
        </p:nvSpPr>
        <p:spPr bwMode="auto">
          <a:xfrm>
            <a:off x="1211428" y="5638801"/>
            <a:ext cx="9758514" cy="534625"/>
          </a:xfrm>
          <a:prstGeom prst="rect">
            <a:avLst/>
          </a:prstGeom>
          <a:noFill/>
          <a:ln w="9525">
            <a:noFill/>
            <a:miter lim="800000"/>
            <a:headEnd/>
            <a:tailEnd/>
          </a:ln>
          <a:effectLst/>
        </p:spPr>
        <p:txBody>
          <a:bodyPr wrap="square" lIns="0" tIns="0" rIns="0" bIns="0" anchor="b">
            <a:noAutofit/>
          </a:bodyPr>
          <a:lstStyle/>
          <a:p>
            <a:pPr algn="l">
              <a:lnSpc>
                <a:spcPct val="90000"/>
              </a:lnSpc>
              <a:spcBef>
                <a:spcPts val="400"/>
              </a:spcBef>
            </a:pPr>
            <a:r>
              <a:rPr sz="800" b="1">
                <a:solidFill>
                  <a:schemeClr val="tx1"/>
                </a:solidFill>
                <a:latin typeface="+mn-lt"/>
              </a:rPr>
              <a:t>Copyright © 2014 Symantec Corporation. All rights reserved. </a:t>
            </a:r>
            <a:r>
              <a:rPr sz="800">
                <a:solidFill>
                  <a:schemeClr val="tx1"/>
                </a:solidFill>
                <a:latin typeface="+mn-lt"/>
              </a:rPr>
              <a:t>Symantec and the Symantec Logo are trademarks or registered trademarks of Symantec Corporation or its affiliates in the U.S. and other countries.  Other names may be trademarks of their respective owners.</a:t>
            </a:r>
          </a:p>
          <a:p>
            <a:pPr algn="l">
              <a:lnSpc>
                <a:spcPct val="90000"/>
              </a:lnSpc>
              <a:spcBef>
                <a:spcPts val="400"/>
              </a:spcBef>
            </a:pPr>
            <a:r>
              <a:rPr sz="800">
                <a:solidFill>
                  <a:schemeClr val="tx1"/>
                </a:solidFill>
                <a:latin typeface="+mn-lt"/>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grpSp>
        <p:nvGrpSpPr>
          <p:cNvPr id="60" name="Group 59"/>
          <p:cNvGrpSpPr/>
          <p:nvPr/>
        </p:nvGrpSpPr>
        <p:grpSpPr bwMode="invGray">
          <a:xfrm>
            <a:off x="0" y="0"/>
            <a:ext cx="12188825" cy="6858000"/>
            <a:chOff x="0" y="0"/>
            <a:chExt cx="12188825" cy="6858000"/>
          </a:xfrm>
        </p:grpSpPr>
        <p:sp>
          <p:nvSpPr>
            <p:cNvPr id="61" name="Rectangle 60"/>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61"/>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63"/>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323247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hank you - Internal">
    <p:bg>
      <p:bgPr>
        <a:solidFill>
          <a:srgbClr val="EFEFEF"/>
        </a:solidFill>
        <a:effectLst/>
      </p:bgPr>
    </p:bg>
    <p:spTree>
      <p:nvGrpSpPr>
        <p:cNvPr id="1" name=""/>
        <p:cNvGrpSpPr/>
        <p:nvPr/>
      </p:nvGrpSpPr>
      <p:grpSpPr>
        <a:xfrm>
          <a:off x="0" y="0"/>
          <a:ext cx="0" cy="0"/>
          <a:chOff x="0" y="0"/>
          <a:chExt cx="0" cy="0"/>
        </a:xfrm>
      </p:grpSpPr>
      <p:sp>
        <p:nvSpPr>
          <p:cNvPr id="162" name="Rectangle 161"/>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3" name="Rectangle 162"/>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4" name="Rectangle 163"/>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5"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6" name="Rectangle 165"/>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7" name="Rectangle 166"/>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8" name="Rectangle 167"/>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9" name="Rectangle 168"/>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0" name="Rectangle 169"/>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1" name="Rectangle 170"/>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5" name="Rectangle 174"/>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5" name="Group 4"/>
          <p:cNvGrpSpPr/>
          <p:nvPr userDrawn="1"/>
        </p:nvGrpSpPr>
        <p:grpSpPr>
          <a:xfrm>
            <a:off x="5810242" y="201168"/>
            <a:ext cx="3375039" cy="3024137"/>
            <a:chOff x="5810242" y="218886"/>
            <a:chExt cx="3375039" cy="3024137"/>
          </a:xfrm>
        </p:grpSpPr>
        <p:sp>
          <p:nvSpPr>
            <p:cNvPr id="172" name="Rectangle 171"/>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3" name="Rectangle 172"/>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6" name="Rectangle 175"/>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7"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8" name="Rectangle 177"/>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9"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0" name="Rectangle 179"/>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1"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2"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3" name="Rectangle 182"/>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4" name="Rectangle 183"/>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6" name="Group 5"/>
          <p:cNvGrpSpPr/>
          <p:nvPr userDrawn="1"/>
        </p:nvGrpSpPr>
        <p:grpSpPr>
          <a:xfrm>
            <a:off x="3931054" y="1298448"/>
            <a:ext cx="2147163" cy="1897884"/>
            <a:chOff x="3931054" y="1188451"/>
            <a:chExt cx="2147163" cy="1897884"/>
          </a:xfrm>
        </p:grpSpPr>
        <p:sp>
          <p:nvSpPr>
            <p:cNvPr id="174" name="Rectangle 173"/>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5" name="Rectangle 184"/>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6" name="Rectangle 185"/>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7" name="Rectangle 186"/>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8"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9" name="Rectangle 188"/>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0" name="Rectangle 189"/>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1" name="Rectangle 190"/>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2" name="Rectangle 191"/>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3" name="Rectangle 192"/>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4" name="Rectangle 193"/>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95" name="Rectangle 194"/>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6" name="Rectangle 195"/>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7"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8" name="Rectangle 197"/>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9"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0" name="Rectangle 199"/>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1"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2"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3" name="Rectangle 202"/>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4" name="Rectangle 203"/>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5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57" y="783325"/>
            <a:ext cx="2468880" cy="651420"/>
          </a:xfrm>
          <a:prstGeom prst="rect">
            <a:avLst/>
          </a:prstGeom>
        </p:spPr>
      </p:pic>
      <p:sp>
        <p:nvSpPr>
          <p:cNvPr id="4" name="TextBox 3"/>
          <p:cNvSpPr txBox="1"/>
          <p:nvPr/>
        </p:nvSpPr>
        <p:spPr>
          <a:xfrm>
            <a:off x="1213910" y="3401683"/>
            <a:ext cx="4880502" cy="439312"/>
          </a:xfrm>
          <a:prstGeom prst="rect">
            <a:avLst/>
          </a:prstGeom>
          <a:noFill/>
        </p:spPr>
        <p:txBody>
          <a:bodyPr wrap="square" lIns="0" tIns="0" rIns="0" bIns="0" rtlCol="0">
            <a:noAutofit/>
          </a:bodyPr>
          <a:lstStyle/>
          <a:p>
            <a:pPr>
              <a:lnSpc>
                <a:spcPct val="90000"/>
              </a:lnSpc>
            </a:pPr>
            <a:r>
              <a:rPr sz="3200" b="1"/>
              <a:t>Thank you!</a:t>
            </a:r>
          </a:p>
        </p:txBody>
      </p:sp>
      <p:sp>
        <p:nvSpPr>
          <p:cNvPr id="2" name="Title 1"/>
          <p:cNvSpPr>
            <a:spLocks noGrp="1"/>
          </p:cNvSpPr>
          <p:nvPr>
            <p:ph type="ctrTitle" hasCustomPrompt="1"/>
          </p:nvPr>
        </p:nvSpPr>
        <p:spPr>
          <a:xfrm>
            <a:off x="1218882" y="4464316"/>
            <a:ext cx="9751063" cy="403225"/>
          </a:xfrm>
        </p:spPr>
        <p:txBody>
          <a:bodyPr anchor="t"/>
          <a:lstStyle>
            <a:lvl1pPr>
              <a:lnSpc>
                <a:spcPct val="90000"/>
              </a:lnSpc>
              <a:defRPr sz="2400"/>
            </a:lvl1pPr>
          </a:lstStyle>
          <a:p>
            <a:r>
              <a:rPr/>
              <a:t>Click to add presenter’s name</a:t>
            </a:r>
          </a:p>
        </p:txBody>
      </p:sp>
      <p:sp>
        <p:nvSpPr>
          <p:cNvPr id="3" name="Subtitle 2"/>
          <p:cNvSpPr>
            <a:spLocks noGrp="1"/>
          </p:cNvSpPr>
          <p:nvPr>
            <p:ph type="subTitle" idx="1" hasCustomPrompt="1"/>
          </p:nvPr>
        </p:nvSpPr>
        <p:spPr>
          <a:xfrm>
            <a:off x="1218881" y="4910670"/>
            <a:ext cx="9751063" cy="651930"/>
          </a:xfrm>
        </p:spPr>
        <p:txBody>
          <a:bodyPr>
            <a:noAutofit/>
          </a:bodyPr>
          <a:lstStyle>
            <a:lvl1pPr marL="0" indent="0" algn="l">
              <a:spcBef>
                <a:spcPts val="0"/>
              </a:spcBef>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email</a:t>
            </a:r>
            <a:br>
              <a:rPr/>
            </a:br>
            <a:r>
              <a:rPr/>
              <a:t>Presenter’s phone</a:t>
            </a:r>
          </a:p>
        </p:txBody>
      </p:sp>
      <p:sp>
        <p:nvSpPr>
          <p:cNvPr id="57" name="Rectangle 6"/>
          <p:cNvSpPr>
            <a:spLocks noChangeArrowheads="1"/>
          </p:cNvSpPr>
          <p:nvPr/>
        </p:nvSpPr>
        <p:spPr bwMode="auto">
          <a:xfrm>
            <a:off x="1211428" y="5867401"/>
            <a:ext cx="9758514" cy="298853"/>
          </a:xfrm>
          <a:prstGeom prst="rect">
            <a:avLst/>
          </a:prstGeom>
          <a:noFill/>
          <a:ln w="9525">
            <a:noFill/>
            <a:miter lim="800000"/>
            <a:headEnd/>
            <a:tailEnd/>
          </a:ln>
          <a:effectLst/>
        </p:spPr>
        <p:txBody>
          <a:bodyPr wrap="square" lIns="0" tIns="0" rIns="0" bIns="0" anchor="b">
            <a:noAutofit/>
          </a:bodyPr>
          <a:lstStyle/>
          <a:p>
            <a:pPr algn="l">
              <a:lnSpc>
                <a:spcPct val="90000"/>
              </a:lnSpc>
            </a:pPr>
            <a:r>
              <a:rPr sz="800" b="1">
                <a:solidFill>
                  <a:schemeClr val="tx1"/>
                </a:solidFill>
                <a:latin typeface="+mn-lt"/>
              </a:rPr>
              <a:t>SYMANTEC PROPRIETARY/CONFIDENTIAL – INTERNAL USE ONLY</a:t>
            </a:r>
            <a:br>
              <a:rPr sz="800" b="1">
                <a:solidFill>
                  <a:schemeClr val="tx1"/>
                </a:solidFill>
                <a:latin typeface="+mn-lt"/>
              </a:rPr>
            </a:br>
            <a:r>
              <a:rPr sz="800" b="0">
                <a:solidFill>
                  <a:schemeClr val="tx1"/>
                </a:solidFill>
                <a:latin typeface="+mn-lt"/>
              </a:rPr>
              <a:t>Copyright © 2014 Symantec Corporation. All rights reserved.</a:t>
            </a:r>
          </a:p>
        </p:txBody>
      </p:sp>
      <p:grpSp>
        <p:nvGrpSpPr>
          <p:cNvPr id="60" name="Group 59"/>
          <p:cNvGrpSpPr/>
          <p:nvPr/>
        </p:nvGrpSpPr>
        <p:grpSpPr bwMode="invGray">
          <a:xfrm>
            <a:off x="0" y="0"/>
            <a:ext cx="12188825" cy="6858000"/>
            <a:chOff x="0" y="0"/>
            <a:chExt cx="12188825" cy="6858000"/>
          </a:xfrm>
        </p:grpSpPr>
        <p:sp>
          <p:nvSpPr>
            <p:cNvPr id="61" name="Rectangle 60"/>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61"/>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63"/>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66331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a:t>Copyright © 2014 Symantec Corporation</a:t>
            </a:r>
          </a:p>
        </p:txBody>
      </p:sp>
      <p:sp>
        <p:nvSpPr>
          <p:cNvPr id="6" name="Slide Number Placeholder 5"/>
          <p:cNvSpPr>
            <a:spLocks noGrp="1"/>
          </p:cNvSpPr>
          <p:nvPr>
            <p:ph type="sldNum" sz="quarter" idx="12"/>
          </p:nvPr>
        </p:nvSpPr>
        <p:spPr/>
        <p:txBody>
          <a:bodyPr/>
          <a:lstStyle/>
          <a:p>
            <a:fld id="{8BF906E5-C384-47B9-9DB1-FC459299E421}" type="slidenum">
              <a:rPr/>
              <a:t>‹#›</a:t>
            </a:fld>
            <a:endParaRPr/>
          </a:p>
        </p:txBody>
      </p:sp>
    </p:spTree>
    <p:extLst>
      <p:ext uri="{BB962C8B-B14F-4D97-AF65-F5344CB8AC3E}">
        <p14:creationId xmlns:p14="http://schemas.microsoft.com/office/powerpoint/2010/main" val="2701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Portrait">
    <p:spTree>
      <p:nvGrpSpPr>
        <p:cNvPr id="1" name=""/>
        <p:cNvGrpSpPr/>
        <p:nvPr/>
      </p:nvGrpSpPr>
      <p:grpSpPr>
        <a:xfrm>
          <a:off x="0" y="0"/>
          <a:ext cx="0" cy="0"/>
          <a:chOff x="0" y="0"/>
          <a:chExt cx="0" cy="0"/>
        </a:xfrm>
      </p:grpSpPr>
      <p:sp>
        <p:nvSpPr>
          <p:cNvPr id="136" name="Rectangle 135"/>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7" name="Rectangle 136"/>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8" name="Rectangle 137"/>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9"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0" name="Rectangle 139"/>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1" name="Rectangle 140"/>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2" name="Rectangle 141"/>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3" name="Rectangle 142"/>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4" name="Rectangle 143"/>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5" name="Rectangle 144"/>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9" name="Rectangle 148"/>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2" name="Group 1"/>
          <p:cNvGrpSpPr/>
          <p:nvPr userDrawn="1"/>
        </p:nvGrpSpPr>
        <p:grpSpPr>
          <a:xfrm>
            <a:off x="5810242" y="201168"/>
            <a:ext cx="3375039" cy="3024137"/>
            <a:chOff x="5810242" y="218886"/>
            <a:chExt cx="3375039" cy="3024137"/>
          </a:xfrm>
        </p:grpSpPr>
        <p:sp>
          <p:nvSpPr>
            <p:cNvPr id="146" name="Rectangle 145"/>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7" name="Rectangle 146"/>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0" name="Rectangle 149"/>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1"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2" name="Rectangle 151"/>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3"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4" name="Rectangle 153"/>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5"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6"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7" name="Rectangle 156"/>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8" name="Rectangle 157"/>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3" name="Group 2"/>
          <p:cNvGrpSpPr/>
          <p:nvPr userDrawn="1"/>
        </p:nvGrpSpPr>
        <p:grpSpPr>
          <a:xfrm>
            <a:off x="3931054" y="1298448"/>
            <a:ext cx="2147163" cy="1897884"/>
            <a:chOff x="3931054" y="1188451"/>
            <a:chExt cx="2147163" cy="1897884"/>
          </a:xfrm>
        </p:grpSpPr>
        <p:sp>
          <p:nvSpPr>
            <p:cNvPr id="148" name="Rectangle 147"/>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9" name="Rectangle 158"/>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0" name="Rectangle 159"/>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1" name="Rectangle 160"/>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2"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3" name="Rectangle 162"/>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4" name="Rectangle 163"/>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5" name="Rectangle 164"/>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6" name="Rectangle 165"/>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7" name="Rectangle 166"/>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8" name="Rectangle 167"/>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69" name="Rectangle 168"/>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0" name="Rectangle 169"/>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1"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2" name="Rectangle 171"/>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3"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4" name="Rectangle 173"/>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5"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6"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7" name="Rectangle 176"/>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8" name="Rectangle 177"/>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5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57" y="783325"/>
            <a:ext cx="2468880" cy="651420"/>
          </a:xfrm>
          <a:prstGeom prst="rect">
            <a:avLst/>
          </a:prstGeom>
        </p:spPr>
      </p:pic>
      <p:sp>
        <p:nvSpPr>
          <p:cNvPr id="3075" name="Rectangle 3"/>
          <p:cNvSpPr>
            <a:spLocks noGrp="1" noChangeArrowheads="1"/>
          </p:cNvSpPr>
          <p:nvPr>
            <p:ph type="ctrTitle" hasCustomPrompt="1"/>
          </p:nvPr>
        </p:nvSpPr>
        <p:spPr bwMode="auto">
          <a:xfrm>
            <a:off x="1218881" y="3048001"/>
            <a:ext cx="5484971" cy="13938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1218881" y="5050673"/>
            <a:ext cx="5484971"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bwMode="auto">
          <a:xfrm>
            <a:off x="1218882" y="5486401"/>
            <a:ext cx="548497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sp>
        <p:nvSpPr>
          <p:cNvPr id="129" name="Picture Placeholder 2"/>
          <p:cNvSpPr>
            <a:spLocks noGrp="1"/>
          </p:cNvSpPr>
          <p:nvPr>
            <p:ph type="pic" sz="quarter" idx="11"/>
          </p:nvPr>
        </p:nvSpPr>
        <p:spPr>
          <a:xfrm>
            <a:off x="7502874" y="1147763"/>
            <a:ext cx="3574702" cy="5508625"/>
          </a:xfrm>
        </p:spPr>
        <p:txBody>
          <a:bodyPr tIns="1371600">
            <a:noAutofit/>
          </a:bodyPr>
          <a:lstStyle>
            <a:lvl1pPr marL="0" indent="0" algn="ctr">
              <a:buNone/>
              <a:defRPr/>
            </a:lvl1pPr>
          </a:lstStyle>
          <a:p>
            <a:r>
              <a:rPr lang="en-US" smtClean="0"/>
              <a:t>Drag picture to placeholder or click icon to add</a:t>
            </a:r>
            <a:endParaRPr/>
          </a:p>
        </p:txBody>
      </p:sp>
      <p:grpSp>
        <p:nvGrpSpPr>
          <p:cNvPr id="130" name="Group 129"/>
          <p:cNvGrpSpPr/>
          <p:nvPr/>
        </p:nvGrpSpPr>
        <p:grpSpPr bwMode="invGray">
          <a:xfrm>
            <a:off x="0" y="0"/>
            <a:ext cx="12188825" cy="6858000"/>
            <a:chOff x="0" y="0"/>
            <a:chExt cx="12188825" cy="6858000"/>
          </a:xfrm>
        </p:grpSpPr>
        <p:sp>
          <p:nvSpPr>
            <p:cNvPr id="131" name="Rectangle 130"/>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131"/>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3" name="Rectangle 132"/>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4" name="Rectangle 133"/>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272964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2075" y="533400"/>
            <a:ext cx="1117309" cy="5410200"/>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609441" y="533400"/>
            <a:ext cx="9447371"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a:t>Copyright © 2014 Symantec Corporation</a:t>
            </a: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CoBranded">
    <p:spTree>
      <p:nvGrpSpPr>
        <p:cNvPr id="1" name=""/>
        <p:cNvGrpSpPr/>
        <p:nvPr/>
      </p:nvGrpSpPr>
      <p:grpSpPr>
        <a:xfrm>
          <a:off x="0" y="0"/>
          <a:ext cx="0" cy="0"/>
          <a:chOff x="0" y="0"/>
          <a:chExt cx="0" cy="0"/>
        </a:xfrm>
      </p:grpSpPr>
      <p:sp>
        <p:nvSpPr>
          <p:cNvPr id="134" name="Rectangle 133"/>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5" name="Rectangle 134"/>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6" name="Rectangle 135"/>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7"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8" name="Rectangle 137"/>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9" name="Rectangle 138"/>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0" name="Rectangle 139"/>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1" name="Rectangle 140"/>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2" name="Rectangle 141"/>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3" name="Rectangle 142"/>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7" name="Rectangle 146"/>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2" name="Group 1"/>
          <p:cNvGrpSpPr/>
          <p:nvPr userDrawn="1"/>
        </p:nvGrpSpPr>
        <p:grpSpPr>
          <a:xfrm>
            <a:off x="5810242" y="201168"/>
            <a:ext cx="3375039" cy="3024137"/>
            <a:chOff x="5810242" y="218886"/>
            <a:chExt cx="3375039" cy="3024137"/>
          </a:xfrm>
        </p:grpSpPr>
        <p:sp>
          <p:nvSpPr>
            <p:cNvPr id="144" name="Rectangle 143"/>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5" name="Rectangle 144"/>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8" name="Rectangle 147"/>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9"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0" name="Rectangle 149"/>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1"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2" name="Rectangle 151"/>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3"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4"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5" name="Rectangle 154"/>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6" name="Rectangle 155"/>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3" name="Group 2"/>
          <p:cNvGrpSpPr/>
          <p:nvPr userDrawn="1"/>
        </p:nvGrpSpPr>
        <p:grpSpPr>
          <a:xfrm>
            <a:off x="3931054" y="1298448"/>
            <a:ext cx="2147163" cy="1897884"/>
            <a:chOff x="3931054" y="1188451"/>
            <a:chExt cx="2147163" cy="1897884"/>
          </a:xfrm>
        </p:grpSpPr>
        <p:sp>
          <p:nvSpPr>
            <p:cNvPr id="146" name="Rectangle 145"/>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7" name="Rectangle 156"/>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8" name="Rectangle 157"/>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9" name="Rectangle 158"/>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0"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1" name="Rectangle 160"/>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2" name="Rectangle 161"/>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3" name="Rectangle 162"/>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4" name="Rectangle 163"/>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5" name="Rectangle 164"/>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6" name="Rectangle 165"/>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67" name="Rectangle 166"/>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8" name="Rectangle 167"/>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9"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0" name="Rectangle 169"/>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1"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2" name="Rectangle 171"/>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3"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4"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5" name="Rectangle 174"/>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6" name="Rectangle 175"/>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75" name="Rectangle 3"/>
          <p:cNvSpPr>
            <a:spLocks noGrp="1" noChangeArrowheads="1"/>
          </p:cNvSpPr>
          <p:nvPr>
            <p:ph type="ctrTitle" hasCustomPrompt="1"/>
          </p:nvPr>
        </p:nvSpPr>
        <p:spPr bwMode="auto">
          <a:xfrm>
            <a:off x="1218882" y="3048001"/>
            <a:ext cx="9751063" cy="13938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1218881" y="5050673"/>
            <a:ext cx="9751063"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bwMode="auto">
          <a:xfrm>
            <a:off x="1218884" y="5486401"/>
            <a:ext cx="975106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grpSp>
        <p:nvGrpSpPr>
          <p:cNvPr id="128" name="Group 127"/>
          <p:cNvGrpSpPr/>
          <p:nvPr/>
        </p:nvGrpSpPr>
        <p:grpSpPr bwMode="invGray">
          <a:xfrm>
            <a:off x="0" y="0"/>
            <a:ext cx="12188825" cy="6858000"/>
            <a:chOff x="0" y="0"/>
            <a:chExt cx="12188825" cy="6858000"/>
          </a:xfrm>
        </p:grpSpPr>
        <p:sp>
          <p:nvSpPr>
            <p:cNvPr id="129" name="Rectangle 128"/>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0" name="Rectangle 129"/>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1" name="Rectangle 130"/>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131"/>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5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57" y="623361"/>
            <a:ext cx="2468880" cy="651420"/>
          </a:xfrm>
          <a:prstGeom prst="rect">
            <a:avLst/>
          </a:prstGeom>
        </p:spPr>
      </p:pic>
      <p:cxnSp>
        <p:nvCxnSpPr>
          <p:cNvPr id="58" name="Straight Connector 57"/>
          <p:cNvCxnSpPr/>
          <p:nvPr/>
        </p:nvCxnSpPr>
        <p:spPr bwMode="auto">
          <a:xfrm>
            <a:off x="3636778" y="624198"/>
            <a:ext cx="0" cy="609600"/>
          </a:xfrm>
          <a:prstGeom prst="line">
            <a:avLst/>
          </a:prstGeom>
          <a:solidFill>
            <a:schemeClr val="accent1"/>
          </a:solidFill>
          <a:ln w="19050" cap="flat" cmpd="sng" algn="ctr">
            <a:solidFill>
              <a:schemeClr val="accent6">
                <a:lumMod val="40000"/>
                <a:lumOff val="60000"/>
              </a:schemeClr>
            </a:solidFill>
            <a:prstDash val="solid"/>
            <a:miter lim="800000"/>
            <a:headEnd type="none" w="med" len="med"/>
            <a:tailEnd type="none" w="med" len="med"/>
          </a:ln>
          <a:effectLst/>
        </p:spPr>
      </p:cxnSp>
    </p:spTree>
    <p:extLst>
      <p:ext uri="{BB962C8B-B14F-4D97-AF65-F5344CB8AC3E}">
        <p14:creationId xmlns:p14="http://schemas.microsoft.com/office/powerpoint/2010/main" val="165662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CoBranded Portrait">
    <p:spTree>
      <p:nvGrpSpPr>
        <p:cNvPr id="1" name=""/>
        <p:cNvGrpSpPr/>
        <p:nvPr/>
      </p:nvGrpSpPr>
      <p:grpSpPr>
        <a:xfrm>
          <a:off x="0" y="0"/>
          <a:ext cx="0" cy="0"/>
          <a:chOff x="0" y="0"/>
          <a:chExt cx="0" cy="0"/>
        </a:xfrm>
      </p:grpSpPr>
      <p:sp>
        <p:nvSpPr>
          <p:cNvPr id="136" name="Rectangle 135"/>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7" name="Rectangle 136"/>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8" name="Rectangle 137"/>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9"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0" name="Rectangle 139"/>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1" name="Rectangle 140"/>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2" name="Rectangle 141"/>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3" name="Rectangle 142"/>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4" name="Rectangle 143"/>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5" name="Rectangle 144"/>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9" name="Rectangle 148"/>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2" name="Group 1"/>
          <p:cNvGrpSpPr/>
          <p:nvPr userDrawn="1"/>
        </p:nvGrpSpPr>
        <p:grpSpPr>
          <a:xfrm>
            <a:off x="5810242" y="201168"/>
            <a:ext cx="3375039" cy="3024137"/>
            <a:chOff x="5810242" y="218886"/>
            <a:chExt cx="3375039" cy="3024137"/>
          </a:xfrm>
        </p:grpSpPr>
        <p:sp>
          <p:nvSpPr>
            <p:cNvPr id="146" name="Rectangle 145"/>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7" name="Rectangle 146"/>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0" name="Rectangle 149"/>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1"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2" name="Rectangle 151"/>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3"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4" name="Rectangle 153"/>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5"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6"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7" name="Rectangle 156"/>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8" name="Rectangle 157"/>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3" name="Group 2"/>
          <p:cNvGrpSpPr/>
          <p:nvPr userDrawn="1"/>
        </p:nvGrpSpPr>
        <p:grpSpPr>
          <a:xfrm>
            <a:off x="3931054" y="1298448"/>
            <a:ext cx="2147163" cy="1897884"/>
            <a:chOff x="3931054" y="1188451"/>
            <a:chExt cx="2147163" cy="1897884"/>
          </a:xfrm>
        </p:grpSpPr>
        <p:sp>
          <p:nvSpPr>
            <p:cNvPr id="148" name="Rectangle 147"/>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9" name="Rectangle 158"/>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0" name="Rectangle 159"/>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1" name="Rectangle 160"/>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2"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3" name="Rectangle 162"/>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4" name="Rectangle 163"/>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5" name="Rectangle 164"/>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6" name="Rectangle 165"/>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7" name="Rectangle 166"/>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8" name="Rectangle 167"/>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69" name="Rectangle 168"/>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0" name="Rectangle 169"/>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1"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2" name="Rectangle 171"/>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3"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4" name="Rectangle 173"/>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5"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6"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7" name="Rectangle 176"/>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8" name="Rectangle 177"/>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75" name="Rectangle 3"/>
          <p:cNvSpPr>
            <a:spLocks noGrp="1" noChangeArrowheads="1"/>
          </p:cNvSpPr>
          <p:nvPr>
            <p:ph type="ctrTitle" hasCustomPrompt="1"/>
          </p:nvPr>
        </p:nvSpPr>
        <p:spPr bwMode="auto">
          <a:xfrm>
            <a:off x="1218881" y="3048001"/>
            <a:ext cx="5484971" cy="13938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1218881" y="5050673"/>
            <a:ext cx="5484971"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bwMode="auto">
          <a:xfrm>
            <a:off x="1218882" y="5486401"/>
            <a:ext cx="548497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sp>
        <p:nvSpPr>
          <p:cNvPr id="129" name="Picture Placeholder 2"/>
          <p:cNvSpPr>
            <a:spLocks noGrp="1"/>
          </p:cNvSpPr>
          <p:nvPr>
            <p:ph type="pic" sz="quarter" idx="11"/>
          </p:nvPr>
        </p:nvSpPr>
        <p:spPr>
          <a:xfrm>
            <a:off x="7502874" y="1147763"/>
            <a:ext cx="3574702" cy="5508625"/>
          </a:xfrm>
        </p:spPr>
        <p:txBody>
          <a:bodyPr tIns="1371600">
            <a:noAutofit/>
          </a:bodyPr>
          <a:lstStyle>
            <a:lvl1pPr marL="0" indent="0" algn="ctr">
              <a:buNone/>
              <a:defRPr/>
            </a:lvl1pPr>
          </a:lstStyle>
          <a:p>
            <a:r>
              <a:rPr lang="en-US" smtClean="0"/>
              <a:t>Drag picture to placeholder or click icon to add</a:t>
            </a:r>
            <a:endParaRPr/>
          </a:p>
        </p:txBody>
      </p:sp>
      <p:grpSp>
        <p:nvGrpSpPr>
          <p:cNvPr id="130" name="Group 129"/>
          <p:cNvGrpSpPr/>
          <p:nvPr/>
        </p:nvGrpSpPr>
        <p:grpSpPr bwMode="invGray">
          <a:xfrm>
            <a:off x="0" y="0"/>
            <a:ext cx="12188825" cy="6858000"/>
            <a:chOff x="0" y="0"/>
            <a:chExt cx="12188825" cy="6858000"/>
          </a:xfrm>
        </p:grpSpPr>
        <p:sp>
          <p:nvSpPr>
            <p:cNvPr id="131" name="Rectangle 130"/>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131"/>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3" name="Rectangle 132"/>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4" name="Rectangle 133"/>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58"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57" y="623361"/>
            <a:ext cx="2468880" cy="651420"/>
          </a:xfrm>
          <a:prstGeom prst="rect">
            <a:avLst/>
          </a:prstGeom>
        </p:spPr>
      </p:pic>
      <p:cxnSp>
        <p:nvCxnSpPr>
          <p:cNvPr id="57" name="Straight Connector 56"/>
          <p:cNvCxnSpPr/>
          <p:nvPr/>
        </p:nvCxnSpPr>
        <p:spPr bwMode="auto">
          <a:xfrm>
            <a:off x="3636778" y="624198"/>
            <a:ext cx="0" cy="609600"/>
          </a:xfrm>
          <a:prstGeom prst="line">
            <a:avLst/>
          </a:prstGeom>
          <a:solidFill>
            <a:schemeClr val="accent1"/>
          </a:solidFill>
          <a:ln w="19050" cap="flat" cmpd="sng" algn="ctr">
            <a:solidFill>
              <a:schemeClr val="accent6">
                <a:lumMod val="40000"/>
                <a:lumOff val="60000"/>
              </a:schemeClr>
            </a:solidFill>
            <a:prstDash val="solid"/>
            <a:miter lim="800000"/>
            <a:headEnd type="none" w="med" len="med"/>
            <a:tailEnd type="none" w="med" len="med"/>
          </a:ln>
          <a:effectLst/>
        </p:spPr>
      </p:cxnSp>
    </p:spTree>
    <p:extLst>
      <p:ext uri="{BB962C8B-B14F-4D97-AF65-F5344CB8AC3E}">
        <p14:creationId xmlns:p14="http://schemas.microsoft.com/office/powerpoint/2010/main" val="254054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Horizontal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white">
          <a:xfrm>
            <a:off x="0" y="3041202"/>
            <a:ext cx="12188825" cy="3816798"/>
          </a:xfrm>
          <a:prstGeom prst="rect">
            <a:avLst/>
          </a:pr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75" name="Rectangle 3"/>
          <p:cNvSpPr>
            <a:spLocks noGrp="1" noChangeArrowheads="1"/>
          </p:cNvSpPr>
          <p:nvPr>
            <p:ph type="ctrTitle" hasCustomPrompt="1"/>
          </p:nvPr>
        </p:nvSpPr>
        <p:spPr bwMode="auto">
          <a:xfrm>
            <a:off x="1218882" y="3200401"/>
            <a:ext cx="9751063" cy="12414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1218881" y="5050673"/>
            <a:ext cx="9751063"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bwMode="auto">
          <a:xfrm>
            <a:off x="1218884" y="5486401"/>
            <a:ext cx="975106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grpSp>
        <p:nvGrpSpPr>
          <p:cNvPr id="76" name="Group 75"/>
          <p:cNvGrpSpPr/>
          <p:nvPr/>
        </p:nvGrpSpPr>
        <p:grpSpPr bwMode="invGray">
          <a:xfrm>
            <a:off x="0" y="0"/>
            <a:ext cx="12188825" cy="6858000"/>
            <a:chOff x="0" y="0"/>
            <a:chExt cx="12188825" cy="6858000"/>
          </a:xfrm>
        </p:grpSpPr>
        <p:sp>
          <p:nvSpPr>
            <p:cNvPr id="77" name="Rectangle 76"/>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8" name="Rectangle 77"/>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9" name="Rectangle 78"/>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1" name="Rectangle 80"/>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97965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Vertical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bwMode="white">
          <a:xfrm>
            <a:off x="100584" y="100583"/>
            <a:ext cx="9669653" cy="6656832"/>
          </a:xfrm>
          <a:custGeom>
            <a:avLst/>
            <a:gdLst/>
            <a:ahLst/>
            <a:cxnLst/>
            <a:rect l="l" t="t" r="r" b="b"/>
            <a:pathLst>
              <a:path w="9669653" h="6656832">
                <a:moveTo>
                  <a:pt x="0" y="0"/>
                </a:moveTo>
                <a:lnTo>
                  <a:pt x="2939923" y="0"/>
                </a:lnTo>
                <a:lnTo>
                  <a:pt x="7988095" y="0"/>
                </a:lnTo>
                <a:lnTo>
                  <a:pt x="8826373" y="0"/>
                </a:lnTo>
                <a:lnTo>
                  <a:pt x="8826373" y="3124200"/>
                </a:lnTo>
                <a:lnTo>
                  <a:pt x="9410573" y="3124200"/>
                </a:lnTo>
                <a:lnTo>
                  <a:pt x="9410573" y="5210708"/>
                </a:lnTo>
                <a:lnTo>
                  <a:pt x="9669653" y="5210708"/>
                </a:lnTo>
                <a:lnTo>
                  <a:pt x="9669653" y="6641591"/>
                </a:lnTo>
                <a:lnTo>
                  <a:pt x="9410573" y="6641591"/>
                </a:lnTo>
                <a:lnTo>
                  <a:pt x="9410573" y="6656832"/>
                </a:lnTo>
                <a:lnTo>
                  <a:pt x="8780872" y="6656832"/>
                </a:lnTo>
                <a:lnTo>
                  <a:pt x="3524123" y="6656832"/>
                </a:lnTo>
                <a:lnTo>
                  <a:pt x="792777" y="6656832"/>
                </a:lnTo>
                <a:lnTo>
                  <a:pt x="792777" y="6655816"/>
                </a:lnTo>
                <a:lnTo>
                  <a:pt x="0" y="6655816"/>
                </a:lnTo>
                <a:close/>
              </a:path>
            </a:pathLst>
          </a:cu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91" name="Group 90"/>
          <p:cNvGrpSpPr/>
          <p:nvPr/>
        </p:nvGrpSpPr>
        <p:grpSpPr bwMode="ltGray">
          <a:xfrm>
            <a:off x="8330058" y="187419"/>
            <a:ext cx="1440575" cy="1811704"/>
            <a:chOff x="10441503" y="494758"/>
            <a:chExt cx="1329339" cy="1671811"/>
          </a:xfrm>
        </p:grpSpPr>
        <p:sp>
          <p:nvSpPr>
            <p:cNvPr id="92" name="Rectangle 91"/>
            <p:cNvSpPr/>
            <p:nvPr/>
          </p:nvSpPr>
          <p:spPr bwMode="ltGray">
            <a:xfrm rot="16200000">
              <a:off x="10563967" y="494758"/>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3" name="Rectangle 92"/>
            <p:cNvSpPr/>
            <p:nvPr/>
          </p:nvSpPr>
          <p:spPr bwMode="ltGray">
            <a:xfrm rot="16200000">
              <a:off x="10447203" y="844523"/>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4" name="Rectangle 93"/>
            <p:cNvSpPr/>
            <p:nvPr/>
          </p:nvSpPr>
          <p:spPr bwMode="ltGray">
            <a:xfrm rot="16200000">
              <a:off x="10741700" y="672490"/>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5" name="Rectangle 94"/>
            <p:cNvSpPr/>
            <p:nvPr/>
          </p:nvSpPr>
          <p:spPr bwMode="ltGray">
            <a:xfrm rot="16200000">
              <a:off x="10796877" y="130852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6" name="Rectangle 95"/>
            <p:cNvSpPr/>
            <p:nvPr/>
          </p:nvSpPr>
          <p:spPr bwMode="ltGray">
            <a:xfrm rot="16200000">
              <a:off x="10936132" y="1169266"/>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7" name="Rectangle 96"/>
            <p:cNvSpPr/>
            <p:nvPr/>
          </p:nvSpPr>
          <p:spPr bwMode="ltGray">
            <a:xfrm rot="16200000">
              <a:off x="11413247" y="1808974"/>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8" name="Rectangle 97"/>
            <p:cNvSpPr/>
            <p:nvPr/>
          </p:nvSpPr>
          <p:spPr bwMode="ltGray">
            <a:xfrm rot="16200000">
              <a:off x="11412451" y="1809771"/>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99" name="Group 98"/>
          <p:cNvGrpSpPr/>
          <p:nvPr/>
        </p:nvGrpSpPr>
        <p:grpSpPr bwMode="ltGray">
          <a:xfrm>
            <a:off x="8330057" y="1838488"/>
            <a:ext cx="1798680" cy="2054453"/>
            <a:chOff x="10331508" y="2525213"/>
            <a:chExt cx="1835504" cy="2096514"/>
          </a:xfrm>
        </p:grpSpPr>
        <p:sp>
          <p:nvSpPr>
            <p:cNvPr id="100" name="Rectangle 99"/>
            <p:cNvSpPr/>
            <p:nvPr/>
          </p:nvSpPr>
          <p:spPr bwMode="ltGray">
            <a:xfrm rot="16200000">
              <a:off x="10808869" y="3263446"/>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1" name="Rectangle 100"/>
            <p:cNvSpPr/>
            <p:nvPr/>
          </p:nvSpPr>
          <p:spPr bwMode="ltGray">
            <a:xfrm rot="16200000">
              <a:off x="11399351" y="3854066"/>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2" name="Rectangle 101"/>
            <p:cNvSpPr/>
            <p:nvPr/>
          </p:nvSpPr>
          <p:spPr bwMode="ltGray">
            <a:xfrm rot="16200000">
              <a:off x="10484696" y="2643576"/>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3" name="Rectangle 43"/>
            <p:cNvSpPr/>
            <p:nvPr/>
          </p:nvSpPr>
          <p:spPr bwMode="ltGray">
            <a:xfrm rot="16200000">
              <a:off x="10956718" y="3115598"/>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4" name="Rectangle 103"/>
            <p:cNvSpPr/>
            <p:nvPr/>
          </p:nvSpPr>
          <p:spPr bwMode="ltGray">
            <a:xfrm rot="16200000">
              <a:off x="10333175" y="282618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5" name="Rectangle 46"/>
            <p:cNvSpPr/>
            <p:nvPr/>
          </p:nvSpPr>
          <p:spPr bwMode="ltGray">
            <a:xfrm rot="16200000">
              <a:off x="10407772" y="2900783"/>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6" name="Rectangle 105"/>
            <p:cNvSpPr/>
            <p:nvPr/>
          </p:nvSpPr>
          <p:spPr bwMode="ltGray">
            <a:xfrm rot="16200000">
              <a:off x="10572083" y="2523032"/>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7" name="Rectangle 46"/>
            <p:cNvSpPr/>
            <p:nvPr/>
          </p:nvSpPr>
          <p:spPr bwMode="ltGray">
            <a:xfrm rot="16200000">
              <a:off x="10555889" y="2841867"/>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8" name="Rectangle 53"/>
            <p:cNvSpPr/>
            <p:nvPr/>
          </p:nvSpPr>
          <p:spPr bwMode="ltGray">
            <a:xfrm rot="16200000">
              <a:off x="11399420" y="3853996"/>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9" name="Rectangle 108"/>
            <p:cNvSpPr/>
            <p:nvPr/>
          </p:nvSpPr>
          <p:spPr bwMode="ltGray">
            <a:xfrm rot="16200000">
              <a:off x="11700399" y="4152981"/>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110" name="Group 109"/>
          <p:cNvGrpSpPr/>
          <p:nvPr/>
        </p:nvGrpSpPr>
        <p:grpSpPr bwMode="ltGray">
          <a:xfrm>
            <a:off x="9016988" y="3847709"/>
            <a:ext cx="1458083" cy="1566458"/>
            <a:chOff x="11033674" y="4731829"/>
            <a:chExt cx="1487934" cy="1598528"/>
          </a:xfrm>
        </p:grpSpPr>
        <p:sp>
          <p:nvSpPr>
            <p:cNvPr id="111" name="Rectangle 110"/>
            <p:cNvSpPr/>
            <p:nvPr/>
          </p:nvSpPr>
          <p:spPr bwMode="ltGray">
            <a:xfrm rot="16200000">
              <a:off x="11037401" y="4771641"/>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2" name="Rectangle 111"/>
            <p:cNvSpPr/>
            <p:nvPr/>
          </p:nvSpPr>
          <p:spPr bwMode="ltGray">
            <a:xfrm rot="16200000">
              <a:off x="12282724" y="4730553"/>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3" name="Rectangle 112"/>
            <p:cNvSpPr/>
            <p:nvPr/>
          </p:nvSpPr>
          <p:spPr bwMode="ltGray">
            <a:xfrm rot="16200000">
              <a:off x="11599589" y="5210328"/>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4" name="Rectangle 113"/>
            <p:cNvSpPr/>
            <p:nvPr/>
          </p:nvSpPr>
          <p:spPr bwMode="ltGray">
            <a:xfrm rot="16200000">
              <a:off x="11521362" y="544465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5" name="Rectangle 114"/>
            <p:cNvSpPr/>
            <p:nvPr/>
          </p:nvSpPr>
          <p:spPr bwMode="ltGray">
            <a:xfrm rot="16200000">
              <a:off x="11718661" y="5329399"/>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6" name="Rectangle 23"/>
            <p:cNvSpPr/>
            <p:nvPr/>
          </p:nvSpPr>
          <p:spPr bwMode="ltGray">
            <a:xfrm rot="16200000">
              <a:off x="11615661" y="5350353"/>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7" name="Rectangle 116"/>
            <p:cNvSpPr/>
            <p:nvPr/>
          </p:nvSpPr>
          <p:spPr bwMode="ltGray">
            <a:xfrm rot="16200000">
              <a:off x="11537612" y="5272304"/>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8" name="Rectangle 117"/>
            <p:cNvSpPr/>
            <p:nvPr/>
          </p:nvSpPr>
          <p:spPr bwMode="ltGray">
            <a:xfrm rot="16200000">
              <a:off x="11755626" y="5755507"/>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9" name="Rectangle 118"/>
            <p:cNvSpPr/>
            <p:nvPr/>
          </p:nvSpPr>
          <p:spPr bwMode="ltGray">
            <a:xfrm rot="16200000">
              <a:off x="11848920" y="5662214"/>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0" name="Rectangle 119"/>
            <p:cNvSpPr/>
            <p:nvPr/>
          </p:nvSpPr>
          <p:spPr bwMode="ltGray">
            <a:xfrm rot="16200000">
              <a:off x="12168563" y="6090786"/>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1" name="Rectangle 120"/>
            <p:cNvSpPr/>
            <p:nvPr/>
          </p:nvSpPr>
          <p:spPr bwMode="ltGray">
            <a:xfrm rot="16200000">
              <a:off x="12168029" y="6091319"/>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2" name="Rectangle 121"/>
            <p:cNvSpPr/>
            <p:nvPr/>
          </p:nvSpPr>
          <p:spPr bwMode="ltGray">
            <a:xfrm rot="16200000">
              <a:off x="11656684" y="5391375"/>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23" name="Rectangle 122"/>
          <p:cNvSpPr/>
          <p:nvPr/>
        </p:nvSpPr>
        <p:spPr bwMode="ltGray">
          <a:xfrm rot="16200000">
            <a:off x="9546155" y="6153175"/>
            <a:ext cx="503748" cy="50356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4" name="Rectangle 123"/>
          <p:cNvSpPr/>
          <p:nvPr/>
        </p:nvSpPr>
        <p:spPr bwMode="ltGray">
          <a:xfrm rot="16200000">
            <a:off x="9766174" y="5801534"/>
            <a:ext cx="516794" cy="52183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5" name="Rectangle 124"/>
          <p:cNvSpPr/>
          <p:nvPr/>
        </p:nvSpPr>
        <p:spPr bwMode="ltGray">
          <a:xfrm rot="16200000">
            <a:off x="9550899" y="5389896"/>
            <a:ext cx="543723" cy="54903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6" name="Rectangle 43"/>
          <p:cNvSpPr/>
          <p:nvPr/>
        </p:nvSpPr>
        <p:spPr bwMode="ltGray">
          <a:xfrm rot="16200000">
            <a:off x="9864356" y="5703352"/>
            <a:ext cx="132216" cy="33362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7" name="Rectangle 126"/>
          <p:cNvSpPr/>
          <p:nvPr/>
        </p:nvSpPr>
        <p:spPr bwMode="ltGray">
          <a:xfrm rot="16200000">
            <a:off x="9450278" y="5511162"/>
            <a:ext cx="206040" cy="208253"/>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8" name="Rectangle 46"/>
          <p:cNvSpPr/>
          <p:nvPr/>
        </p:nvSpPr>
        <p:spPr bwMode="ltGray">
          <a:xfrm rot="16200000">
            <a:off x="9499816" y="5560700"/>
            <a:ext cx="206040" cy="109179"/>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9" name="Rectangle 128"/>
          <p:cNvSpPr/>
          <p:nvPr/>
        </p:nvSpPr>
        <p:spPr bwMode="ltGray">
          <a:xfrm rot="16200000">
            <a:off x="9608930" y="5309846"/>
            <a:ext cx="269530" cy="272426"/>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0" name="Rectangle 46"/>
          <p:cNvSpPr/>
          <p:nvPr/>
        </p:nvSpPr>
        <p:spPr bwMode="ltGray">
          <a:xfrm rot="16200000">
            <a:off x="9598176" y="5521575"/>
            <a:ext cx="68554" cy="49943"/>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1" name="Rectangle 74"/>
          <p:cNvSpPr/>
          <p:nvPr/>
        </p:nvSpPr>
        <p:spPr bwMode="ltGray">
          <a:xfrm rot="16200000">
            <a:off x="9822850" y="6093888"/>
            <a:ext cx="167766" cy="286157"/>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131"/>
          <p:cNvSpPr/>
          <p:nvPr/>
        </p:nvSpPr>
        <p:spPr bwMode="ltGray">
          <a:xfrm rot="16200000">
            <a:off x="9727875" y="6371650"/>
            <a:ext cx="229542" cy="23200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75" name="Rectangle 3"/>
          <p:cNvSpPr>
            <a:spLocks noGrp="1" noChangeArrowheads="1"/>
          </p:cNvSpPr>
          <p:nvPr>
            <p:ph type="ctrTitle" hasCustomPrompt="1"/>
          </p:nvPr>
        </p:nvSpPr>
        <p:spPr bwMode="auto">
          <a:xfrm>
            <a:off x="1218883" y="3048001"/>
            <a:ext cx="6704329" cy="13938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1218881" y="5050673"/>
            <a:ext cx="6704329"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bwMode="auto">
          <a:xfrm>
            <a:off x="1218884" y="5486401"/>
            <a:ext cx="6704329"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grpSp>
        <p:nvGrpSpPr>
          <p:cNvPr id="82" name="Group 81"/>
          <p:cNvGrpSpPr/>
          <p:nvPr/>
        </p:nvGrpSpPr>
        <p:grpSpPr bwMode="invGray">
          <a:xfrm>
            <a:off x="0" y="0"/>
            <a:ext cx="12188825" cy="6858000"/>
            <a:chOff x="0" y="0"/>
            <a:chExt cx="12188825" cy="6858000"/>
          </a:xfrm>
        </p:grpSpPr>
        <p:sp>
          <p:nvSpPr>
            <p:cNvPr id="84" name="Rectangle 83"/>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5" name="Rectangle 84"/>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6" name="Rectangle 85"/>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7" name="Rectangle 86"/>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33" name="Rectangle 132"/>
          <p:cNvSpPr/>
          <p:nvPr/>
        </p:nvSpPr>
        <p:spPr bwMode="ltGray">
          <a:xfrm rot="16200000">
            <a:off x="10217093" y="6654829"/>
            <a:ext cx="202084" cy="20425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56" nam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857" y="783325"/>
            <a:ext cx="2468880" cy="651420"/>
          </a:xfrm>
          <a:prstGeom prst="rect">
            <a:avLst/>
          </a:prstGeom>
        </p:spPr>
      </p:pic>
    </p:spTree>
    <p:extLst>
      <p:ext uri="{BB962C8B-B14F-4D97-AF65-F5344CB8AC3E}">
        <p14:creationId xmlns:p14="http://schemas.microsoft.com/office/powerpoint/2010/main" val="340423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ransition">
    <p:bg>
      <p:bgPr>
        <a:solidFill>
          <a:srgbClr val="EFEFEF"/>
        </a:solidFill>
        <a:effectLst/>
      </p:bgPr>
    </p:bg>
    <p:spTree>
      <p:nvGrpSpPr>
        <p:cNvPr id="1" name=""/>
        <p:cNvGrpSpPr/>
        <p:nvPr/>
      </p:nvGrpSpPr>
      <p:grpSpPr>
        <a:xfrm>
          <a:off x="0" y="0"/>
          <a:ext cx="0" cy="0"/>
          <a:chOff x="0" y="0"/>
          <a:chExt cx="0" cy="0"/>
        </a:xfrm>
      </p:grpSpPr>
      <p:sp>
        <p:nvSpPr>
          <p:cNvPr id="117" name="Rectangle 116"/>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8" name="Rectangle 117"/>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9" name="Rectangle 118"/>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0"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1" name="Rectangle 120"/>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2" name="Rectangle 121"/>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3" name="Rectangle 122"/>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4" name="Rectangle 123"/>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5" name="Rectangle 124"/>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6" name="Rectangle 125"/>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0" name="Rectangle 129"/>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7" name="Group 6"/>
          <p:cNvGrpSpPr/>
          <p:nvPr userDrawn="1"/>
        </p:nvGrpSpPr>
        <p:grpSpPr>
          <a:xfrm>
            <a:off x="5810242" y="201168"/>
            <a:ext cx="3375039" cy="3024137"/>
            <a:chOff x="5810242" y="218886"/>
            <a:chExt cx="3375039" cy="3024137"/>
          </a:xfrm>
        </p:grpSpPr>
        <p:sp>
          <p:nvSpPr>
            <p:cNvPr id="127" name="Rectangle 126"/>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8" name="Rectangle 127"/>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1" name="Rectangle 130"/>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3" name="Rectangle 132"/>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4"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5" name="Rectangle 134"/>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6"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7"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8" name="Rectangle 137"/>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9" name="Rectangle 138"/>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8" name="Group 7"/>
          <p:cNvGrpSpPr/>
          <p:nvPr userDrawn="1"/>
        </p:nvGrpSpPr>
        <p:grpSpPr>
          <a:xfrm>
            <a:off x="3931054" y="1298448"/>
            <a:ext cx="2147163" cy="1897884"/>
            <a:chOff x="3931054" y="1188451"/>
            <a:chExt cx="2147163" cy="1897884"/>
          </a:xfrm>
        </p:grpSpPr>
        <p:sp>
          <p:nvSpPr>
            <p:cNvPr id="129" name="Rectangle 128"/>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0" name="Rectangle 139"/>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1" name="Rectangle 140"/>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2" name="Rectangle 141"/>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3"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4" name="Rectangle 143"/>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5" name="Rectangle 144"/>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6" name="Rectangle 145"/>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7" name="Rectangle 146"/>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8" name="Rectangle 147"/>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9" name="Rectangle 148"/>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50" name="Rectangle 149"/>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1" name="Rectangle 150"/>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2"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3" name="Rectangle 152"/>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4"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5" name="Rectangle 154"/>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6"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7"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8" name="Rectangle 157"/>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9" name="Rectangle 158"/>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57"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5275" y="6182859"/>
            <a:ext cx="1371600" cy="361900"/>
          </a:xfrm>
          <a:prstGeom prst="rect">
            <a:avLst/>
          </a:prstGeom>
        </p:spPr>
      </p:pic>
      <p:sp>
        <p:nvSpPr>
          <p:cNvPr id="2" name="Title 1"/>
          <p:cNvSpPr>
            <a:spLocks noGrp="1"/>
          </p:cNvSpPr>
          <p:nvPr>
            <p:ph type="title"/>
          </p:nvPr>
        </p:nvSpPr>
        <p:spPr>
          <a:xfrm>
            <a:off x="1218882" y="3200401"/>
            <a:ext cx="9751063" cy="1241425"/>
          </a:xfrm>
        </p:spPr>
        <p:txBody>
          <a:bodyPr anchor="b"/>
          <a:lstStyle>
            <a:lvl1pPr algn="l">
              <a:lnSpc>
                <a:spcPct val="90000"/>
              </a:lnSpc>
              <a:defRPr sz="3200" b="1" cap="none" baseline="0"/>
            </a:lvl1pPr>
          </a:lstStyle>
          <a:p>
            <a:r>
              <a:rPr lang="en-US" smtClean="0"/>
              <a:t>Click to edit Master title style</a:t>
            </a:r>
            <a:endParaRPr/>
          </a:p>
        </p:txBody>
      </p:sp>
      <p:sp>
        <p:nvSpPr>
          <p:cNvPr id="3" name="Text Placeholder 2"/>
          <p:cNvSpPr>
            <a:spLocks noGrp="1"/>
          </p:cNvSpPr>
          <p:nvPr>
            <p:ph type="body" idx="1"/>
          </p:nvPr>
        </p:nvSpPr>
        <p:spPr>
          <a:xfrm>
            <a:off x="1218881" y="4593474"/>
            <a:ext cx="9751063" cy="664327"/>
          </a:xfrm>
        </p:spPr>
        <p:txBody>
          <a:bodyPr anchor="t">
            <a:noAutofit/>
          </a:bodyPr>
          <a:lstStyle>
            <a:lvl1pPr marL="0" indent="0">
              <a:spcBef>
                <a:spcPts val="0"/>
              </a:spcBef>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694612" y="6329172"/>
            <a:ext cx="1422030" cy="182880"/>
          </a:xfrm>
        </p:spPr>
        <p:txBody>
          <a:bodyPr/>
          <a:lstStyle/>
          <a:p>
            <a:endParaRPr/>
          </a:p>
        </p:txBody>
      </p:sp>
      <p:sp>
        <p:nvSpPr>
          <p:cNvPr id="5" name="Footer Placeholder 4"/>
          <p:cNvSpPr>
            <a:spLocks noGrp="1"/>
          </p:cNvSpPr>
          <p:nvPr>
            <p:ph type="ftr" sz="quarter" idx="11"/>
          </p:nvPr>
        </p:nvSpPr>
        <p:spPr/>
        <p:txBody>
          <a:bodyPr/>
          <a:lstStyle/>
          <a:p>
            <a:r>
              <a:rPr/>
              <a:t>Copyright © 2014 Symantec Corporation</a:t>
            </a:r>
          </a:p>
        </p:txBody>
      </p:sp>
      <p:sp>
        <p:nvSpPr>
          <p:cNvPr id="6" name="Slide Number Placeholder 5"/>
          <p:cNvSpPr>
            <a:spLocks noGrp="1"/>
          </p:cNvSpPr>
          <p:nvPr>
            <p:ph type="sldNum" sz="quarter" idx="12"/>
          </p:nvPr>
        </p:nvSpPr>
        <p:spPr>
          <a:xfrm>
            <a:off x="11054234" y="6329172"/>
            <a:ext cx="524991" cy="182880"/>
          </a:xfrm>
        </p:spPr>
        <p:txBody>
          <a:bodyPr/>
          <a:lstStyle>
            <a:lvl1pPr algn="r">
              <a:defRPr>
                <a:solidFill>
                  <a:schemeClr val="tx1">
                    <a:lumMod val="60000"/>
                    <a:lumOff val="40000"/>
                  </a:schemeClr>
                </a:solidFill>
              </a:defRPr>
            </a:lvl1pPr>
          </a:lstStyle>
          <a:p>
            <a:fld id="{C51EAA63-D034-42AE-91FA-B13B9518C7BE}" type="slidenum">
              <a:rPr/>
              <a:pPr/>
              <a:t>‹#›</a:t>
            </a:fld>
            <a:endParaRPr/>
          </a:p>
        </p:txBody>
      </p:sp>
      <p:grpSp>
        <p:nvGrpSpPr>
          <p:cNvPr id="66" name="Group 65"/>
          <p:cNvGrpSpPr/>
          <p:nvPr/>
        </p:nvGrpSpPr>
        <p:grpSpPr bwMode="invGray">
          <a:xfrm>
            <a:off x="0" y="0"/>
            <a:ext cx="12188825" cy="6858000"/>
            <a:chOff x="0" y="0"/>
            <a:chExt cx="12188825" cy="6858000"/>
          </a:xfrm>
        </p:grpSpPr>
        <p:sp>
          <p:nvSpPr>
            <p:cNvPr id="67" name="Rectangle 66"/>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8" name="Rectangle 67"/>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9" name="Rectangle 68"/>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0" name="Rectangle 69"/>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Transition Horizontal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p:cNvSpPr/>
          <p:nvPr/>
        </p:nvSpPr>
        <p:spPr bwMode="white">
          <a:xfrm>
            <a:off x="0" y="3041202"/>
            <a:ext cx="12188825" cy="3816798"/>
          </a:xfrm>
          <a:prstGeom prst="rect">
            <a:avLst/>
          </a:pr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60" nam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5275" y="6182859"/>
            <a:ext cx="1371600" cy="361900"/>
          </a:xfrm>
          <a:prstGeom prst="rect">
            <a:avLst/>
          </a:prstGeom>
        </p:spPr>
      </p:pic>
      <p:sp>
        <p:nvSpPr>
          <p:cNvPr id="2" name="Title 1"/>
          <p:cNvSpPr>
            <a:spLocks noGrp="1"/>
          </p:cNvSpPr>
          <p:nvPr>
            <p:ph type="title"/>
          </p:nvPr>
        </p:nvSpPr>
        <p:spPr>
          <a:xfrm>
            <a:off x="1218882" y="3200401"/>
            <a:ext cx="9751063" cy="1241425"/>
          </a:xfrm>
        </p:spPr>
        <p:txBody>
          <a:bodyPr anchor="b"/>
          <a:lstStyle>
            <a:lvl1pPr algn="l">
              <a:lnSpc>
                <a:spcPct val="90000"/>
              </a:lnSpc>
              <a:defRPr sz="3200" b="1" cap="none" baseline="0"/>
            </a:lvl1pPr>
          </a:lstStyle>
          <a:p>
            <a:r>
              <a:rPr lang="en-US" smtClean="0"/>
              <a:t>Click to edit Master title style</a:t>
            </a:r>
            <a:endParaRPr/>
          </a:p>
        </p:txBody>
      </p:sp>
      <p:sp>
        <p:nvSpPr>
          <p:cNvPr id="3" name="Text Placeholder 2"/>
          <p:cNvSpPr>
            <a:spLocks noGrp="1"/>
          </p:cNvSpPr>
          <p:nvPr>
            <p:ph type="body" idx="1"/>
          </p:nvPr>
        </p:nvSpPr>
        <p:spPr>
          <a:xfrm>
            <a:off x="1218881" y="4593474"/>
            <a:ext cx="9751063" cy="664327"/>
          </a:xfrm>
        </p:spPr>
        <p:txBody>
          <a:bodyPr anchor="t">
            <a:noAutofit/>
          </a:bodyPr>
          <a:lstStyle>
            <a:lvl1pPr marL="0" indent="0">
              <a:spcBef>
                <a:spcPts val="0"/>
              </a:spcBef>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a:xfrm>
            <a:off x="6703854" y="6329172"/>
            <a:ext cx="1422030" cy="182880"/>
          </a:xfrm>
        </p:spPr>
        <p:txBody>
          <a:bodyPr/>
          <a:lstStyle/>
          <a:p>
            <a:endParaRPr/>
          </a:p>
        </p:txBody>
      </p:sp>
      <p:sp>
        <p:nvSpPr>
          <p:cNvPr id="8" name="Footer Placeholder 7"/>
          <p:cNvSpPr>
            <a:spLocks noGrp="1"/>
          </p:cNvSpPr>
          <p:nvPr>
            <p:ph type="ftr" sz="quarter" idx="11"/>
          </p:nvPr>
        </p:nvSpPr>
        <p:spPr/>
        <p:txBody>
          <a:bodyPr/>
          <a:lstStyle/>
          <a:p>
            <a:r>
              <a:rPr/>
              <a:t>Copyright © 2014 Symantec Corporation</a:t>
            </a:r>
          </a:p>
        </p:txBody>
      </p:sp>
      <p:sp>
        <p:nvSpPr>
          <p:cNvPr id="9" name="Slide Number Placeholder 8"/>
          <p:cNvSpPr>
            <a:spLocks noGrp="1"/>
          </p:cNvSpPr>
          <p:nvPr>
            <p:ph type="sldNum" sz="quarter" idx="12"/>
          </p:nvPr>
        </p:nvSpPr>
        <p:spPr>
          <a:xfrm>
            <a:off x="11054393" y="6329172"/>
            <a:ext cx="524991" cy="182880"/>
          </a:xfrm>
        </p:spPr>
        <p:txBody>
          <a:bodyPr/>
          <a:lstStyle>
            <a:lvl1pPr algn="r">
              <a:defRPr>
                <a:solidFill>
                  <a:schemeClr val="tx1">
                    <a:lumMod val="60000"/>
                    <a:lumOff val="40000"/>
                  </a:schemeClr>
                </a:solidFill>
              </a:defRPr>
            </a:lvl1pPr>
          </a:lstStyle>
          <a:p>
            <a:fld id="{C51EAA63-D034-42AE-91FA-B13B9518C7BE}" type="slidenum">
              <a:rPr/>
              <a:pPr/>
              <a:t>‹#›</a:t>
            </a:fld>
            <a:endParaRPr/>
          </a:p>
        </p:txBody>
      </p:sp>
      <p:grpSp>
        <p:nvGrpSpPr>
          <p:cNvPr id="57" name="Group 56"/>
          <p:cNvGrpSpPr/>
          <p:nvPr/>
        </p:nvGrpSpPr>
        <p:grpSpPr bwMode="invGray">
          <a:xfrm>
            <a:off x="0" y="0"/>
            <a:ext cx="12188825" cy="6858000"/>
            <a:chOff x="0" y="0"/>
            <a:chExt cx="12188825" cy="6858000"/>
          </a:xfrm>
        </p:grpSpPr>
        <p:sp>
          <p:nvSpPr>
            <p:cNvPr id="58" name="Rectangle 57"/>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9" name="Rectangle 58"/>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1" name="Rectangle 60"/>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61"/>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147383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7" name="Group 6"/>
          <p:cNvGrpSpPr/>
          <p:nvPr/>
        </p:nvGrpSpPr>
        <p:grpSpPr bwMode="invGray">
          <a:xfrm>
            <a:off x="0" y="0"/>
            <a:ext cx="12188825" cy="6858000"/>
            <a:chOff x="0" y="0"/>
            <a:chExt cx="12188825" cy="6858000"/>
          </a:xfrm>
        </p:grpSpPr>
        <p:sp>
          <p:nvSpPr>
            <p:cNvPr id="8" name="Rectangle 7"/>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3" name="Rectangle 22"/>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4" name="Rectangle 23"/>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5" name="Rectangle 24"/>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2" name="Title Placeholder 1"/>
          <p:cNvSpPr>
            <a:spLocks noGrp="1"/>
          </p:cNvSpPr>
          <p:nvPr>
            <p:ph type="title"/>
          </p:nvPr>
        </p:nvSpPr>
        <p:spPr>
          <a:xfrm>
            <a:off x="609599" y="304800"/>
            <a:ext cx="10969625" cy="838200"/>
          </a:xfrm>
          <a:prstGeom prst="rect">
            <a:avLst/>
          </a:prstGeom>
        </p:spPr>
        <p:txBody>
          <a:bodyPr vert="horz" lIns="0" tIns="0" rIns="0" bIns="0" rtlCol="0" anchor="b">
            <a:noAutofit/>
          </a:bodyPr>
          <a:lstStyle/>
          <a:p>
            <a:r>
              <a:rPr lang="en-US" smtClean="0"/>
              <a:t>Click to edit Master title style</a:t>
            </a:r>
            <a:endParaRPr/>
          </a:p>
        </p:txBody>
      </p:sp>
      <p:sp>
        <p:nvSpPr>
          <p:cNvPr id="3" name="Text Placeholder 2"/>
          <p:cNvSpPr>
            <a:spLocks noGrp="1"/>
          </p:cNvSpPr>
          <p:nvPr>
            <p:ph type="body" idx="1"/>
          </p:nvPr>
        </p:nvSpPr>
        <p:spPr>
          <a:xfrm>
            <a:off x="609441" y="1447800"/>
            <a:ext cx="10969943" cy="449580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694612" y="6329172"/>
            <a:ext cx="1422030" cy="182880"/>
          </a:xfrm>
          <a:prstGeom prst="rect">
            <a:avLst/>
          </a:prstGeom>
        </p:spPr>
        <p:txBody>
          <a:bodyPr vert="horz" wrap="none" lIns="0" tIns="0" rIns="0" bIns="0" rtlCol="0" anchor="b"/>
          <a:lstStyle>
            <a:lvl1pPr algn="l">
              <a:defRPr sz="1000">
                <a:solidFill>
                  <a:schemeClr val="tx1">
                    <a:lumMod val="60000"/>
                    <a:lumOff val="40000"/>
                  </a:schemeClr>
                </a:solidFill>
              </a:defRPr>
            </a:lvl1pPr>
          </a:lstStyle>
          <a:p>
            <a:endParaRPr/>
          </a:p>
        </p:txBody>
      </p:sp>
      <p:sp>
        <p:nvSpPr>
          <p:cNvPr id="5" name="Footer Placeholder 4"/>
          <p:cNvSpPr>
            <a:spLocks noGrp="1"/>
          </p:cNvSpPr>
          <p:nvPr>
            <p:ph type="ftr" sz="quarter" idx="3"/>
          </p:nvPr>
        </p:nvSpPr>
        <p:spPr>
          <a:xfrm>
            <a:off x="609440" y="6329172"/>
            <a:ext cx="5495958" cy="182880"/>
          </a:xfrm>
          <a:prstGeom prst="rect">
            <a:avLst/>
          </a:prstGeom>
        </p:spPr>
        <p:txBody>
          <a:bodyPr vert="horz" wrap="none" lIns="0" tIns="0" rIns="0" bIns="0" rtlCol="0" anchor="b"/>
          <a:lstStyle>
            <a:lvl1pPr algn="l">
              <a:defRPr sz="1000">
                <a:solidFill>
                  <a:schemeClr val="tx1">
                    <a:lumMod val="60000"/>
                    <a:lumOff val="40000"/>
                  </a:schemeClr>
                </a:solidFill>
              </a:defRPr>
            </a:lvl1pPr>
          </a:lstStyle>
          <a:p>
            <a:r>
              <a:rPr/>
              <a:t>Copyright © 2014 Symantec Corporation</a:t>
            </a:r>
          </a:p>
        </p:txBody>
      </p:sp>
      <p:grpSp>
        <p:nvGrpSpPr>
          <p:cNvPr id="27" name="Group 26"/>
          <p:cNvGrpSpPr/>
          <p:nvPr/>
        </p:nvGrpSpPr>
        <p:grpSpPr bwMode="ltGray">
          <a:xfrm>
            <a:off x="11033656" y="5946511"/>
            <a:ext cx="1155169" cy="911489"/>
            <a:chOff x="2916555" y="1923047"/>
            <a:chExt cx="1908466" cy="1505880"/>
          </a:xfrm>
        </p:grpSpPr>
        <p:sp>
          <p:nvSpPr>
            <p:cNvPr id="28" name="Rectangle 27"/>
            <p:cNvSpPr/>
            <p:nvPr/>
          </p:nvSpPr>
          <p:spPr bwMode="ltGray">
            <a:xfrm>
              <a:off x="2989396" y="2387191"/>
              <a:ext cx="517544" cy="52259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9" name="Rectangle 28"/>
            <p:cNvSpPr/>
            <p:nvPr/>
          </p:nvSpPr>
          <p:spPr bwMode="ltGray">
            <a:xfrm>
              <a:off x="3680212" y="2011408"/>
              <a:ext cx="1144809" cy="1144809"/>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 name="Rectangle 29"/>
            <p:cNvSpPr/>
            <p:nvPr/>
          </p:nvSpPr>
          <p:spPr bwMode="ltGray">
            <a:xfrm>
              <a:off x="3564081" y="2621056"/>
              <a:ext cx="807871" cy="807871"/>
            </a:xfrm>
            <a:prstGeom prst="rect">
              <a:avLst/>
            </a:prstGeom>
            <a:solidFill>
              <a:srgbClr val="FEC10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1" name="Rectangle 40"/>
            <p:cNvSpPr/>
            <p:nvPr/>
          </p:nvSpPr>
          <p:spPr bwMode="ltGray">
            <a:xfrm>
              <a:off x="3680212" y="2621056"/>
              <a:ext cx="691740" cy="535161"/>
            </a:xfrm>
            <a:custGeom>
              <a:avLst/>
              <a:gdLst/>
              <a:ahLst/>
              <a:cxnLst/>
              <a:rect l="l" t="t" r="r" b="b"/>
              <a:pathLst>
                <a:path w="691740" h="535161">
                  <a:moveTo>
                    <a:pt x="0" y="0"/>
                  </a:moveTo>
                  <a:lnTo>
                    <a:pt x="691740" y="0"/>
                  </a:lnTo>
                  <a:lnTo>
                    <a:pt x="691740" y="535161"/>
                  </a:lnTo>
                  <a:lnTo>
                    <a:pt x="0" y="535161"/>
                  </a:lnTo>
                  <a:close/>
                </a:path>
              </a:pathLst>
            </a:custGeom>
            <a:solidFill>
              <a:srgbClr val="F7961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2" name="Rectangle 31"/>
            <p:cNvSpPr/>
            <p:nvPr/>
          </p:nvSpPr>
          <p:spPr bwMode="ltGray">
            <a:xfrm>
              <a:off x="3248168" y="2305142"/>
              <a:ext cx="343345" cy="343346"/>
            </a:xfrm>
            <a:prstGeom prst="rect">
              <a:avLst/>
            </a:prstGeom>
            <a:solidFill>
              <a:srgbClr val="888D9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3" name="Rectangle 32"/>
            <p:cNvSpPr/>
            <p:nvPr/>
          </p:nvSpPr>
          <p:spPr bwMode="ltGray">
            <a:xfrm>
              <a:off x="3564081" y="2621056"/>
              <a:ext cx="27432" cy="27432"/>
            </a:xfrm>
            <a:prstGeom prst="rect">
              <a:avLst/>
            </a:prstGeom>
            <a:solidFill>
              <a:srgbClr val="8B6E1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4" name="Rectangle 26"/>
            <p:cNvSpPr/>
            <p:nvPr/>
          </p:nvSpPr>
          <p:spPr bwMode="ltGray">
            <a:xfrm>
              <a:off x="3248168" y="2387191"/>
              <a:ext cx="258772" cy="261297"/>
            </a:xfrm>
            <a:custGeom>
              <a:avLst/>
              <a:gdLst/>
              <a:ahLst/>
              <a:cxnLst/>
              <a:rect l="l" t="t" r="r" b="b"/>
              <a:pathLst>
                <a:path w="258772" h="261297">
                  <a:moveTo>
                    <a:pt x="0" y="0"/>
                  </a:moveTo>
                  <a:lnTo>
                    <a:pt x="258772" y="0"/>
                  </a:lnTo>
                  <a:lnTo>
                    <a:pt x="258772" y="261297"/>
                  </a:lnTo>
                  <a:lnTo>
                    <a:pt x="0" y="261297"/>
                  </a:lnTo>
                  <a:close/>
                </a:path>
              </a:pathLst>
            </a:custGeom>
            <a:solidFill>
              <a:srgbClr val="80848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5" name="Rectangle 34"/>
            <p:cNvSpPr/>
            <p:nvPr/>
          </p:nvSpPr>
          <p:spPr bwMode="ltGray">
            <a:xfrm>
              <a:off x="3013379" y="2648496"/>
              <a:ext cx="234789" cy="237312"/>
            </a:xfrm>
            <a:prstGeom prst="rect">
              <a:avLst/>
            </a:prstGeom>
            <a:solidFill>
              <a:srgbClr val="E8B21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6" name="Rectangle 35"/>
            <p:cNvSpPr/>
            <p:nvPr/>
          </p:nvSpPr>
          <p:spPr bwMode="ltGray">
            <a:xfrm>
              <a:off x="2916555" y="2567414"/>
              <a:ext cx="234789" cy="237312"/>
            </a:xfrm>
            <a:prstGeom prst="rect">
              <a:avLst/>
            </a:prstGeom>
            <a:solidFill>
              <a:srgbClr val="FFC20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7" name="Rectangle 36"/>
            <p:cNvSpPr/>
            <p:nvPr/>
          </p:nvSpPr>
          <p:spPr bwMode="ltGray">
            <a:xfrm>
              <a:off x="2989395" y="2567414"/>
              <a:ext cx="161949" cy="237312"/>
            </a:xfrm>
            <a:prstGeom prst="rect">
              <a:avLst/>
            </a:prstGeom>
            <a:solidFill>
              <a:srgbClr val="E8B21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8" name="Rectangle 37"/>
            <p:cNvSpPr/>
            <p:nvPr/>
          </p:nvSpPr>
          <p:spPr bwMode="ltGray">
            <a:xfrm>
              <a:off x="3013379" y="2648496"/>
              <a:ext cx="137965" cy="156230"/>
            </a:xfrm>
            <a:prstGeom prst="rect">
              <a:avLst/>
            </a:prstGeom>
            <a:solidFill>
              <a:srgbClr val="E3931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9" name="Rectangle 38"/>
            <p:cNvSpPr/>
            <p:nvPr/>
          </p:nvSpPr>
          <p:spPr bwMode="ltGray">
            <a:xfrm>
              <a:off x="3128912" y="1923047"/>
              <a:ext cx="174198" cy="176722"/>
            </a:xfrm>
            <a:prstGeom prst="rect">
              <a:avLst/>
            </a:prstGeom>
            <a:solidFill>
              <a:srgbClr val="FFC20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6" name="Slide Number Placeholder 5"/>
          <p:cNvSpPr>
            <a:spLocks noGrp="1"/>
          </p:cNvSpPr>
          <p:nvPr>
            <p:ph type="sldNum" sz="quarter" idx="4"/>
          </p:nvPr>
        </p:nvSpPr>
        <p:spPr>
          <a:xfrm>
            <a:off x="11436821" y="6439756"/>
            <a:ext cx="524991" cy="182880"/>
          </a:xfrm>
          <a:prstGeom prst="rect">
            <a:avLst/>
          </a:prstGeom>
        </p:spPr>
        <p:txBody>
          <a:bodyPr vert="horz" wrap="none" lIns="0" tIns="0" rIns="0" bIns="0" rtlCol="0" anchor="b"/>
          <a:lstStyle>
            <a:lvl1pPr algn="ctr">
              <a:defRPr sz="1000">
                <a:solidFill>
                  <a:schemeClr val="tx1"/>
                </a:solidFill>
              </a:defRPr>
            </a:lvl1pPr>
          </a:lstStyle>
          <a:p>
            <a:fld id="{C51EAA63-D034-42AE-91FA-B13B9518C7BE}" type="slidenum">
              <a:rPr/>
              <a:pPr/>
              <a:t>‹#›</a:t>
            </a:fld>
            <a:endParaRPr/>
          </a:p>
        </p:txBody>
      </p:sp>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89" r:id="rId1"/>
    <p:sldLayoutId id="2147483707" r:id="rId2"/>
    <p:sldLayoutId id="2147483710" r:id="rId3"/>
    <p:sldLayoutId id="2147483726" r:id="rId4"/>
    <p:sldLayoutId id="2147483727" r:id="rId5"/>
    <p:sldLayoutId id="2147483711" r:id="rId6"/>
    <p:sldLayoutId id="2147483715" r:id="rId7"/>
    <p:sldLayoutId id="2147483692" r:id="rId8"/>
    <p:sldLayoutId id="2147483716" r:id="rId9"/>
    <p:sldLayoutId id="2147483717" r:id="rId10"/>
    <p:sldLayoutId id="2147483708" r:id="rId11"/>
    <p:sldLayoutId id="2147483709" r:id="rId12"/>
    <p:sldLayoutId id="2147483697" r:id="rId13"/>
    <p:sldLayoutId id="2147483698" r:id="rId14"/>
    <p:sldLayoutId id="2147483699" r:id="rId15"/>
    <p:sldLayoutId id="2147483719" r:id="rId16"/>
    <p:sldLayoutId id="2147483720" r:id="rId17"/>
    <p:sldLayoutId id="2147483700" r:id="rId18"/>
    <p:sldLayoutId id="2147483701" r:id="rId19"/>
    <p:sldLayoutId id="2147483702" r:id="rId20"/>
    <p:sldLayoutId id="2147483703" r:id="rId21"/>
    <p:sldLayoutId id="2147483721" r:id="rId22"/>
    <p:sldLayoutId id="2147483722" r:id="rId23"/>
    <p:sldLayoutId id="2147483693" r:id="rId24"/>
    <p:sldLayoutId id="2147483718" r:id="rId25"/>
    <p:sldLayoutId id="2147483725" r:id="rId26"/>
    <p:sldLayoutId id="2147483723" r:id="rId27"/>
    <p:sldLayoutId id="2147483724" r:id="rId28"/>
    <p:sldLayoutId id="2147483704" r:id="rId29"/>
    <p:sldLayoutId id="214748370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dt="0"/>
  <p:txStyles>
    <p:titleStyle>
      <a:lvl1pPr algn="l" defTabSz="914400" rtl="0" eaLnBrk="1" latinLnBrk="0" hangingPunct="1">
        <a:lnSpc>
          <a:spcPct val="90000"/>
        </a:lnSpc>
        <a:spcBef>
          <a:spcPct val="0"/>
        </a:spcBef>
        <a:buNone/>
        <a:defRPr sz="2800" b="1" kern="1200">
          <a:solidFill>
            <a:srgbClr val="404040"/>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g"/><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jpeg"/><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2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5" Type="http://schemas.openxmlformats.org/officeDocument/2006/relationships/image" Target="../media/image13.jpg"/><Relationship Id="rId6" Type="http://schemas.openxmlformats.org/officeDocument/2006/relationships/image" Target="../media/image14.png"/><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g"/><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g"/><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SAMPLES: Self Adaptive Mining of Persistent </a:t>
            </a:r>
            <a:r>
              <a:rPr lang="en-US" dirty="0" err="1" smtClean="0"/>
              <a:t>LExical</a:t>
            </a:r>
            <a:r>
              <a:rPr lang="en-US" dirty="0" smtClean="0"/>
              <a:t> Snippets for Classifying Mobile Application Traffic</a:t>
            </a:r>
            <a:endParaRPr lang="en-US" dirty="0"/>
          </a:p>
        </p:txBody>
      </p:sp>
      <p:sp>
        <p:nvSpPr>
          <p:cNvPr id="3" name="Subtitle 2"/>
          <p:cNvSpPr>
            <a:spLocks noGrp="1"/>
          </p:cNvSpPr>
          <p:nvPr>
            <p:ph type="subTitle" idx="1"/>
          </p:nvPr>
        </p:nvSpPr>
        <p:spPr/>
        <p:txBody>
          <a:bodyPr/>
          <a:lstStyle/>
          <a:p>
            <a:r>
              <a:rPr lang="en-US" dirty="0" smtClean="0"/>
              <a:t>Gyan Ranjan</a:t>
            </a:r>
            <a:endParaRPr lang="en-US" dirty="0"/>
          </a:p>
        </p:txBody>
      </p:sp>
      <p:sp>
        <p:nvSpPr>
          <p:cNvPr id="4" name="Text Placeholder 3"/>
          <p:cNvSpPr>
            <a:spLocks noGrp="1"/>
          </p:cNvSpPr>
          <p:nvPr>
            <p:ph type="body" sz="quarter" idx="10"/>
          </p:nvPr>
        </p:nvSpPr>
        <p:spPr>
          <a:xfrm>
            <a:off x="1218884" y="5486401"/>
            <a:ext cx="9751060" cy="838199"/>
          </a:xfrm>
        </p:spPr>
        <p:txBody>
          <a:bodyPr/>
          <a:lstStyle/>
          <a:p>
            <a:r>
              <a:rPr lang="en-US" dirty="0" smtClean="0"/>
              <a:t>Principal Data Scientist, </a:t>
            </a:r>
          </a:p>
          <a:p>
            <a:r>
              <a:rPr lang="en-US" dirty="0" smtClean="0"/>
              <a:t>Symantec Corporation, USA. </a:t>
            </a:r>
            <a:endParaRPr lang="en-US" dirty="0"/>
          </a:p>
        </p:txBody>
      </p:sp>
      <p:sp>
        <p:nvSpPr>
          <p:cNvPr id="5" name="TextBox 4"/>
          <p:cNvSpPr txBox="1"/>
          <p:nvPr/>
        </p:nvSpPr>
        <p:spPr>
          <a:xfrm>
            <a:off x="-1066707" y="1286933"/>
            <a:ext cx="914400" cy="914400"/>
          </a:xfrm>
          <a:prstGeom prst="rect">
            <a:avLst/>
          </a:prstGeom>
          <a:noFill/>
        </p:spPr>
        <p:txBody>
          <a:bodyPr wrap="none" lIns="0" tIns="0" rIns="0" bIns="0" rtlCol="0">
            <a:noAutofit/>
          </a:bodyPr>
          <a:lstStyle/>
          <a:p>
            <a:pPr>
              <a:lnSpc>
                <a:spcPct val="90000"/>
              </a:lnSpc>
            </a:pPr>
            <a:endParaRPr lang="en-US" dirty="0"/>
          </a:p>
        </p:txBody>
      </p:sp>
      <p:sp>
        <p:nvSpPr>
          <p:cNvPr id="6" name="TextBox 5"/>
          <p:cNvSpPr txBox="1"/>
          <p:nvPr/>
        </p:nvSpPr>
        <p:spPr>
          <a:xfrm>
            <a:off x="-3521828" y="728133"/>
            <a:ext cx="914400" cy="914400"/>
          </a:xfrm>
          <a:prstGeom prst="rect">
            <a:avLst/>
          </a:prstGeom>
          <a:noFill/>
        </p:spPr>
        <p:txBody>
          <a:bodyPr wrap="none" lIns="0" tIns="0" rIns="0" bIns="0" rtlCol="0">
            <a:noAutofit/>
          </a:bodyPr>
          <a:lstStyle/>
          <a:p>
            <a:pPr>
              <a:lnSpc>
                <a:spcPct val="90000"/>
              </a:lnSpc>
            </a:pPr>
            <a:endParaRPr lang="en-US" dirty="0"/>
          </a:p>
        </p:txBody>
      </p:sp>
    </p:spTree>
    <p:extLst>
      <p:ext uri="{BB962C8B-B14F-4D97-AF65-F5344CB8AC3E}">
        <p14:creationId xmlns:p14="http://schemas.microsoft.com/office/powerpoint/2010/main" val="15367383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8151812" y="1447800"/>
            <a:ext cx="3290983" cy="303211"/>
          </a:xfrm>
        </p:spPr>
        <p:txBody>
          <a:bodyPr/>
          <a:lstStyle/>
          <a:p>
            <a:r>
              <a:rPr lang="en-US" b="1" dirty="0" smtClean="0"/>
              <a:t>Marketplace Identifiers: </a:t>
            </a:r>
            <a:r>
              <a:rPr lang="en-US" b="1" dirty="0" err="1" smtClean="0"/>
              <a:t>AppId</a:t>
            </a:r>
            <a:endParaRPr lang="en-US" b="1" dirty="0" smtClean="0"/>
          </a:p>
        </p:txBody>
      </p:sp>
      <p:sp>
        <p:nvSpPr>
          <p:cNvPr id="4" name="Title 3"/>
          <p:cNvSpPr>
            <a:spLocks noGrp="1"/>
          </p:cNvSpPr>
          <p:nvPr>
            <p:ph type="title"/>
          </p:nvPr>
        </p:nvSpPr>
        <p:spPr/>
        <p:txBody>
          <a:bodyPr/>
          <a:lstStyle/>
          <a:p>
            <a:r>
              <a:rPr lang="en-US" dirty="0" smtClean="0"/>
              <a:t>Identifiers? </a:t>
            </a:r>
            <a:r>
              <a:rPr lang="en-US" dirty="0"/>
              <a:t>You </a:t>
            </a:r>
            <a:r>
              <a:rPr lang="en-US" dirty="0" smtClean="0"/>
              <a:t>Ask </a:t>
            </a:r>
            <a:r>
              <a:rPr lang="en-US" dirty="0"/>
              <a:t>… </a:t>
            </a:r>
          </a:p>
        </p:txBody>
      </p:sp>
      <p:sp>
        <p:nvSpPr>
          <p:cNvPr id="13" name="Slide Number Placeholder 12"/>
          <p:cNvSpPr>
            <a:spLocks noGrp="1"/>
          </p:cNvSpPr>
          <p:nvPr>
            <p:ph type="sldNum" sz="quarter" idx="12"/>
          </p:nvPr>
        </p:nvSpPr>
        <p:spPr/>
        <p:txBody>
          <a:bodyPr/>
          <a:lstStyle/>
          <a:p>
            <a:fld id="{C51EAA63-D034-42AE-91FA-B13B9518C7BE}" type="slidenum">
              <a:rPr lang="en-US" smtClean="0"/>
              <a:pPr/>
              <a:t>10</a:t>
            </a:fld>
            <a:endParaRPr lang="en-US"/>
          </a:p>
        </p:txBody>
      </p:sp>
      <p:sp>
        <p:nvSpPr>
          <p:cNvPr id="2" name="Footer Placeholder 1"/>
          <p:cNvSpPr>
            <a:spLocks noGrp="1"/>
          </p:cNvSpPr>
          <p:nvPr>
            <p:ph type="ftr" sz="quarter" idx="11"/>
          </p:nvPr>
        </p:nvSpPr>
        <p:spPr/>
        <p:txBody>
          <a:bodyPr/>
          <a:lstStyle/>
          <a:p>
            <a:r>
              <a:rPr lang="en-US" dirty="0" smtClean="0"/>
              <a:t>Copyright © 2015 Symantec Corporation</a:t>
            </a:r>
            <a:endParaRPr lang="en-US" dirty="0"/>
          </a:p>
        </p:txBody>
      </p:sp>
      <p:pic>
        <p:nvPicPr>
          <p:cNvPr id="16" name="Picture 15" descr="Screen Shot 2015-09-03 at 1.29.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11" y="1447801"/>
            <a:ext cx="7696201" cy="3809999"/>
          </a:xfrm>
          <a:prstGeom prst="rect">
            <a:avLst/>
          </a:prstGeom>
        </p:spPr>
      </p:pic>
      <p:graphicFrame>
        <p:nvGraphicFramePr>
          <p:cNvPr id="17" name="Content Placeholder 4"/>
          <p:cNvGraphicFramePr>
            <a:graphicFrameLocks/>
          </p:cNvGraphicFramePr>
          <p:nvPr>
            <p:extLst>
              <p:ext uri="{D42A27DB-BD31-4B8C-83A1-F6EECF244321}">
                <p14:modId xmlns:p14="http://schemas.microsoft.com/office/powerpoint/2010/main" val="1229760953"/>
              </p:ext>
            </p:extLst>
          </p:nvPr>
        </p:nvGraphicFramePr>
        <p:xfrm>
          <a:off x="8151812" y="1905000"/>
          <a:ext cx="3429000" cy="1412081"/>
        </p:xfrm>
        <a:graphic>
          <a:graphicData uri="http://schemas.openxmlformats.org/drawingml/2006/table">
            <a:tbl>
              <a:tblPr bandRow="1">
                <a:tableStyleId>{2D5ABB26-0587-4C30-8999-92F81FD0307C}</a:tableStyleId>
              </a:tblPr>
              <a:tblGrid>
                <a:gridCol w="1524000"/>
                <a:gridCol w="1905000"/>
              </a:tblGrid>
              <a:tr h="381000">
                <a:tc>
                  <a:txBody>
                    <a:bodyPr/>
                    <a:lstStyle/>
                    <a:p>
                      <a:pPr algn="l"/>
                      <a:r>
                        <a:rPr lang="en-US" sz="1200" b="0" dirty="0" smtClean="0">
                          <a:solidFill>
                            <a:schemeClr val="bg1"/>
                          </a:solidFill>
                          <a:latin typeface="+mn-lt"/>
                        </a:rPr>
                        <a:t>Google Play</a:t>
                      </a:r>
                      <a:endParaRPr lang="en-US" sz="1200" b="0" dirty="0">
                        <a:solidFill>
                          <a:schemeClr val="bg1"/>
                        </a:solidFill>
                        <a:latin typeface="+mn-lt"/>
                      </a:endParaRPr>
                    </a:p>
                  </a:txBody>
                  <a:tcPr marL="137160" marR="137160" marT="137160" marB="137160" anchor="ctr">
                    <a:lnB w="19050" cap="flat" cmpd="sng" algn="ctr">
                      <a:solidFill>
                        <a:schemeClr val="bg1"/>
                      </a:solidFill>
                      <a:prstDash val="solid"/>
                      <a:round/>
                      <a:headEnd type="none" w="med" len="med"/>
                      <a:tailEnd type="none" w="med" len="med"/>
                    </a:lnB>
                    <a:solidFill>
                      <a:schemeClr val="accent1"/>
                    </a:solidFill>
                  </a:tcPr>
                </a:tc>
                <a:tc>
                  <a:txBody>
                    <a:bodyPr/>
                    <a:lstStyle/>
                    <a:p>
                      <a:pPr algn="l"/>
                      <a:r>
                        <a:rPr lang="en-US" sz="1200" b="1" i="1" dirty="0" err="1" smtClean="0">
                          <a:latin typeface="+mn-lt"/>
                        </a:rPr>
                        <a:t>com.rovio.angrybirds</a:t>
                      </a:r>
                      <a:endParaRPr lang="en-US" sz="1200" b="1" i="1" dirty="0">
                        <a:latin typeface="+mn-lt"/>
                      </a:endParaRPr>
                    </a:p>
                  </a:txBody>
                  <a:tcPr marL="137160" marR="137160" marT="137160" marB="137160" anchor="ctr">
                    <a:lnB w="19050" cap="flat" cmpd="sng" algn="ctr">
                      <a:solidFill>
                        <a:schemeClr val="bg1"/>
                      </a:solidFill>
                      <a:prstDash val="solid"/>
                      <a:round/>
                      <a:headEnd type="none" w="med" len="med"/>
                      <a:tailEnd type="none" w="med" len="med"/>
                    </a:lnB>
                  </a:tcPr>
                </a:tc>
              </a:tr>
              <a:tr h="426720">
                <a:tc>
                  <a:txBody>
                    <a:bodyPr/>
                    <a:lstStyle/>
                    <a:p>
                      <a:pPr algn="l"/>
                      <a:r>
                        <a:rPr lang="en-US" sz="1200" b="0" dirty="0" smtClean="0">
                          <a:solidFill>
                            <a:schemeClr val="bg1"/>
                          </a:solidFill>
                          <a:latin typeface="+mn-lt"/>
                        </a:rPr>
                        <a:t>Apple iTunes</a:t>
                      </a:r>
                      <a:endParaRPr lang="en-US" sz="1200" b="0" dirty="0">
                        <a:solidFill>
                          <a:schemeClr val="bg1"/>
                        </a:solidFill>
                        <a:latin typeface="+mn-lt"/>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algn="l"/>
                      <a:r>
                        <a:rPr lang="en-US" sz="1200" b="1" i="1" dirty="0" smtClean="0">
                          <a:latin typeface="+mn-lt"/>
                        </a:rPr>
                        <a:t>409807569</a:t>
                      </a:r>
                      <a:endParaRPr lang="en-US" sz="1200" b="1" i="1" dirty="0">
                        <a:latin typeface="+mn-lt"/>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497681">
                <a:tc>
                  <a:txBody>
                    <a:bodyPr/>
                    <a:lstStyle/>
                    <a:p>
                      <a:pPr algn="l"/>
                      <a:r>
                        <a:rPr lang="en-US" sz="1200" b="0" dirty="0" smtClean="0">
                          <a:solidFill>
                            <a:schemeClr val="bg1"/>
                          </a:solidFill>
                          <a:latin typeface="+mn-lt"/>
                        </a:rPr>
                        <a:t>Nokia OVI</a:t>
                      </a:r>
                      <a:r>
                        <a:rPr lang="en-US" sz="1200" b="0" baseline="0" dirty="0" smtClean="0">
                          <a:solidFill>
                            <a:schemeClr val="bg1"/>
                          </a:solidFill>
                          <a:latin typeface="+mn-lt"/>
                        </a:rPr>
                        <a:t> store</a:t>
                      </a:r>
                      <a:endParaRPr lang="en-US" sz="1200" b="0" dirty="0">
                        <a:solidFill>
                          <a:schemeClr val="bg1"/>
                        </a:solidFill>
                        <a:latin typeface="+mn-lt"/>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algn="l"/>
                      <a:r>
                        <a:rPr lang="en-US" sz="1200" b="1" i="1" dirty="0" smtClean="0">
                          <a:latin typeface="+mn-lt"/>
                        </a:rPr>
                        <a:t>23158</a:t>
                      </a:r>
                      <a:endParaRPr lang="en-US" sz="1200" b="1" i="1" dirty="0">
                        <a:latin typeface="+mn-lt"/>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bl>
          </a:graphicData>
        </a:graphic>
      </p:graphicFrame>
      <p:sp>
        <p:nvSpPr>
          <p:cNvPr id="23" name="TextBox 22"/>
          <p:cNvSpPr txBox="1"/>
          <p:nvPr/>
        </p:nvSpPr>
        <p:spPr>
          <a:xfrm>
            <a:off x="1737269" y="6096000"/>
            <a:ext cx="914400" cy="914400"/>
          </a:xfrm>
          <a:prstGeom prst="rect">
            <a:avLst/>
          </a:prstGeom>
          <a:noFill/>
        </p:spPr>
        <p:txBody>
          <a:bodyPr wrap="none" lIns="0" tIns="0" rIns="0" bIns="0" rtlCol="0">
            <a:noAutofit/>
          </a:bodyPr>
          <a:lstStyle/>
          <a:p>
            <a:pPr>
              <a:lnSpc>
                <a:spcPct val="90000"/>
              </a:lnSpc>
            </a:pPr>
            <a:endParaRPr lang="en-US" dirty="0"/>
          </a:p>
        </p:txBody>
      </p:sp>
      <p:sp>
        <p:nvSpPr>
          <p:cNvPr id="24" name="Rectangle 23"/>
          <p:cNvSpPr/>
          <p:nvPr/>
        </p:nvSpPr>
        <p:spPr bwMode="gray">
          <a:xfrm>
            <a:off x="4646612" y="1371600"/>
            <a:ext cx="1828800" cy="457200"/>
          </a:xfrm>
          <a:prstGeom prst="rect">
            <a:avLst/>
          </a:prstGeom>
          <a:noFill/>
          <a:ln w="25400">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5" name="Bent-Up Arrow 24"/>
          <p:cNvSpPr/>
          <p:nvPr/>
        </p:nvSpPr>
        <p:spPr bwMode="gray">
          <a:xfrm flipH="1">
            <a:off x="5561012" y="1828800"/>
            <a:ext cx="2667000" cy="381000"/>
          </a:xfrm>
          <a:prstGeom prst="bentUpArrow">
            <a:avLst>
              <a:gd name="adj1" fmla="val 15981"/>
              <a:gd name="adj2" fmla="val 23303"/>
              <a:gd name="adj3" fmla="val 40396"/>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1" name="Text Placeholder 2"/>
          <p:cNvSpPr txBox="1">
            <a:spLocks/>
          </p:cNvSpPr>
          <p:nvPr/>
        </p:nvSpPr>
        <p:spPr>
          <a:xfrm>
            <a:off x="608012" y="4953000"/>
            <a:ext cx="10972800" cy="914400"/>
          </a:xfrm>
          <a:prstGeom prst="rect">
            <a:avLst/>
          </a:prstGeom>
          <a:solidFill>
            <a:schemeClr val="bg1"/>
          </a:solidFill>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r>
              <a:rPr lang="en-US" sz="2000" b="1" dirty="0" err="1"/>
              <a:t>c</a:t>
            </a:r>
            <a:r>
              <a:rPr lang="en-US" sz="2000" b="1" dirty="0" err="1"/>
              <a:t>fbundleide</a:t>
            </a:r>
            <a:r>
              <a:rPr lang="en-US" sz="2000" b="1" dirty="0" err="1"/>
              <a:t>ntifier</a:t>
            </a:r>
            <a:r>
              <a:rPr lang="en-US" sz="2000" b="1" dirty="0"/>
              <a:t>  </a:t>
            </a:r>
            <a:r>
              <a:rPr lang="en-US" sz="2000" b="1" dirty="0" smtClean="0"/>
              <a:t>             | </a:t>
            </a:r>
            <a:r>
              <a:rPr lang="en-US" sz="2000" b="1" dirty="0" err="1" smtClean="0"/>
              <a:t>cfbundledisplayname</a:t>
            </a:r>
            <a:r>
              <a:rPr lang="en-US" sz="2000" b="1" dirty="0" smtClean="0"/>
              <a:t> | </a:t>
            </a:r>
            <a:r>
              <a:rPr lang="en-US" sz="2000" b="1" dirty="0" err="1" smtClean="0"/>
              <a:t>cfbundleexecutable</a:t>
            </a:r>
            <a:r>
              <a:rPr lang="en-US" sz="2000" b="1" dirty="0" smtClean="0"/>
              <a:t>      | </a:t>
            </a:r>
            <a:r>
              <a:rPr lang="en-US" sz="2000" b="1" dirty="0" err="1" smtClean="0"/>
              <a:t>cfbundlename</a:t>
            </a:r>
            <a:endParaRPr lang="en-US" sz="2000" b="1" dirty="0" smtClean="0"/>
          </a:p>
          <a:p>
            <a:pPr marL="0" indent="0">
              <a:buNone/>
            </a:pPr>
            <a:r>
              <a:rPr lang="en-US" sz="2000" b="1" dirty="0" err="1" smtClean="0">
                <a:solidFill>
                  <a:srgbClr val="B95A19"/>
                </a:solidFill>
              </a:rPr>
              <a:t>com.rovio.angrybirdsfree</a:t>
            </a:r>
            <a:r>
              <a:rPr lang="en-US" sz="2000" b="1" dirty="0" smtClean="0"/>
              <a:t> | </a:t>
            </a:r>
            <a:r>
              <a:rPr lang="en-US" sz="2000" b="1" dirty="0" smtClean="0">
                <a:solidFill>
                  <a:srgbClr val="B95A19"/>
                </a:solidFill>
              </a:rPr>
              <a:t>Angry Birds                    </a:t>
            </a:r>
            <a:r>
              <a:rPr lang="en-US" sz="2000" b="1" dirty="0" smtClean="0"/>
              <a:t>| </a:t>
            </a:r>
            <a:r>
              <a:rPr lang="en-US" sz="2000" b="1" dirty="0" err="1" smtClean="0">
                <a:solidFill>
                  <a:srgbClr val="B95A19"/>
                </a:solidFill>
              </a:rPr>
              <a:t>AngryBirdsClassicLight</a:t>
            </a:r>
            <a:r>
              <a:rPr lang="en-US" sz="2000" b="1" dirty="0" smtClean="0"/>
              <a:t> | </a:t>
            </a:r>
            <a:r>
              <a:rPr lang="en-US" sz="2000" b="1" dirty="0" smtClean="0">
                <a:solidFill>
                  <a:srgbClr val="B95A19"/>
                </a:solidFill>
              </a:rPr>
              <a:t>Angry Birds Free </a:t>
            </a:r>
          </a:p>
          <a:p>
            <a:pPr marL="0" indent="0" algn="ctr">
              <a:buNone/>
            </a:pPr>
            <a:endParaRPr lang="en-US" sz="2000" dirty="0"/>
          </a:p>
        </p:txBody>
      </p:sp>
    </p:spTree>
    <p:extLst>
      <p:ext uri="{BB962C8B-B14F-4D97-AF65-F5344CB8AC3E}">
        <p14:creationId xmlns:p14="http://schemas.microsoft.com/office/powerpoint/2010/main" val="12018789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 HTTP </a:t>
            </a:r>
            <a:r>
              <a:rPr lang="en-US" dirty="0"/>
              <a:t>GET Request </a:t>
            </a:r>
            <a:r>
              <a:rPr lang="en-US" dirty="0" smtClean="0"/>
              <a:t>on Android … </a:t>
            </a:r>
            <a:endParaRPr lang="en-US" dirty="0"/>
          </a:p>
        </p:txBody>
      </p:sp>
      <p:sp>
        <p:nvSpPr>
          <p:cNvPr id="13" name="Slide Number Placeholder 12"/>
          <p:cNvSpPr>
            <a:spLocks noGrp="1"/>
          </p:cNvSpPr>
          <p:nvPr>
            <p:ph type="sldNum" sz="quarter" idx="12"/>
          </p:nvPr>
        </p:nvSpPr>
        <p:spPr/>
        <p:txBody>
          <a:bodyPr/>
          <a:lstStyle/>
          <a:p>
            <a:fld id="{C51EAA63-D034-42AE-91FA-B13B9518C7BE}" type="slidenum">
              <a:rPr lang="en-US" smtClean="0"/>
              <a:pPr/>
              <a:t>11</a:t>
            </a:fld>
            <a:endParaRPr lang="en-US"/>
          </a:p>
        </p:txBody>
      </p:sp>
      <p:sp>
        <p:nvSpPr>
          <p:cNvPr id="2" name="Footer Placeholder 1"/>
          <p:cNvSpPr>
            <a:spLocks noGrp="1"/>
          </p:cNvSpPr>
          <p:nvPr>
            <p:ph type="ftr" sz="quarter" idx="11"/>
          </p:nvPr>
        </p:nvSpPr>
        <p:spPr/>
        <p:txBody>
          <a:bodyPr/>
          <a:lstStyle/>
          <a:p>
            <a:r>
              <a:rPr lang="en-US" dirty="0" smtClean="0"/>
              <a:t>Copyright © 2015 Symantec Corporation</a:t>
            </a:r>
            <a:endParaRPr lang="en-US" dirty="0"/>
          </a:p>
        </p:txBody>
      </p:sp>
      <p:sp>
        <p:nvSpPr>
          <p:cNvPr id="23" name="TextBox 22"/>
          <p:cNvSpPr txBox="1"/>
          <p:nvPr/>
        </p:nvSpPr>
        <p:spPr>
          <a:xfrm>
            <a:off x="1737269" y="6096000"/>
            <a:ext cx="914400" cy="914400"/>
          </a:xfrm>
          <a:prstGeom prst="rect">
            <a:avLst/>
          </a:prstGeom>
          <a:noFill/>
        </p:spPr>
        <p:txBody>
          <a:bodyPr wrap="none" lIns="0" tIns="0" rIns="0" bIns="0" rtlCol="0">
            <a:noAutofit/>
          </a:bodyPr>
          <a:lstStyle/>
          <a:p>
            <a:pPr>
              <a:lnSpc>
                <a:spcPct val="90000"/>
              </a:lnSpc>
            </a:pPr>
            <a:endParaRPr lang="en-US" dirty="0"/>
          </a:p>
        </p:txBody>
      </p:sp>
      <p:sp>
        <p:nvSpPr>
          <p:cNvPr id="5" name="Text Placeholder 4"/>
          <p:cNvSpPr>
            <a:spLocks noGrp="1"/>
          </p:cNvSpPr>
          <p:nvPr>
            <p:ph type="body" sz="half" idx="2"/>
          </p:nvPr>
        </p:nvSpPr>
        <p:spPr>
          <a:xfrm>
            <a:off x="8151813" y="1828800"/>
            <a:ext cx="3427572" cy="3505200"/>
          </a:xfrm>
          <a:solidFill>
            <a:schemeClr val="bg1"/>
          </a:solidFill>
        </p:spPr>
        <p:txBody>
          <a:bodyPr/>
          <a:lstStyle/>
          <a:p>
            <a:pPr>
              <a:lnSpc>
                <a:spcPct val="50000"/>
              </a:lnSpc>
            </a:pPr>
            <a:endParaRPr lang="en-US" sz="1400" b="1" dirty="0" smtClean="0"/>
          </a:p>
          <a:p>
            <a:pPr>
              <a:lnSpc>
                <a:spcPct val="50000"/>
              </a:lnSpc>
            </a:pPr>
            <a:r>
              <a:rPr lang="en-US" sz="1400" b="1" dirty="0" smtClean="0"/>
              <a:t>200 OK</a:t>
            </a:r>
          </a:p>
          <a:p>
            <a:pPr>
              <a:lnSpc>
                <a:spcPct val="50000"/>
              </a:lnSpc>
            </a:pPr>
            <a:r>
              <a:rPr lang="en-US" sz="1400" dirty="0" smtClean="0"/>
              <a:t>…</a:t>
            </a:r>
          </a:p>
          <a:p>
            <a:pPr>
              <a:lnSpc>
                <a:spcPct val="50000"/>
              </a:lnSpc>
            </a:pPr>
            <a:r>
              <a:rPr lang="en-US" sz="1400" b="1" dirty="0" smtClean="0"/>
              <a:t>Client: </a:t>
            </a:r>
            <a:r>
              <a:rPr lang="en-US" sz="1400" dirty="0" smtClean="0"/>
              <a:t>192.168.1.10 </a:t>
            </a:r>
            <a:r>
              <a:rPr lang="en-US" sz="1400" dirty="0" err="1" smtClean="0"/>
              <a:t>Scheme:http</a:t>
            </a:r>
            <a:r>
              <a:rPr lang="en-US" sz="1400" dirty="0" smtClean="0"/>
              <a:t> </a:t>
            </a:r>
          </a:p>
          <a:p>
            <a:pPr>
              <a:lnSpc>
                <a:spcPct val="50000"/>
              </a:lnSpc>
            </a:pPr>
            <a:r>
              <a:rPr lang="en-US" sz="1400" b="1" dirty="0" smtClean="0"/>
              <a:t>GET</a:t>
            </a:r>
            <a:r>
              <a:rPr lang="en-US" sz="1400" dirty="0" smtClean="0"/>
              <a:t> </a:t>
            </a:r>
          </a:p>
          <a:p>
            <a:pPr>
              <a:lnSpc>
                <a:spcPct val="50000"/>
              </a:lnSpc>
            </a:pPr>
            <a:r>
              <a:rPr lang="en-US" sz="1400" b="1" dirty="0" smtClean="0"/>
              <a:t>User-Agent:</a:t>
            </a:r>
            <a:r>
              <a:rPr lang="en-US" sz="1400" dirty="0" smtClean="0"/>
              <a:t> Mozilla/4.0 (Linux; U; </a:t>
            </a:r>
            <a:r>
              <a:rPr lang="en-US" sz="1400" b="1" dirty="0" smtClean="0">
                <a:solidFill>
                  <a:schemeClr val="accent3"/>
                </a:solidFill>
              </a:rPr>
              <a:t>Android</a:t>
            </a:r>
            <a:r>
              <a:rPr lang="en-US" sz="1400" dirty="0" smtClean="0"/>
              <a:t> </a:t>
            </a:r>
          </a:p>
          <a:p>
            <a:pPr>
              <a:lnSpc>
                <a:spcPct val="50000"/>
              </a:lnSpc>
            </a:pPr>
            <a:r>
              <a:rPr lang="en-US" sz="1400" dirty="0" smtClean="0"/>
              <a:t> 4.3; …)</a:t>
            </a:r>
            <a:endParaRPr lang="en-US" sz="1400" b="1" dirty="0" smtClean="0"/>
          </a:p>
          <a:p>
            <a:pPr>
              <a:lnSpc>
                <a:spcPct val="50000"/>
              </a:lnSpc>
            </a:pPr>
            <a:r>
              <a:rPr lang="en-US" sz="1400" b="1" dirty="0" smtClean="0"/>
              <a:t>Connection:</a:t>
            </a:r>
            <a:r>
              <a:rPr lang="en-US" sz="1400" dirty="0" smtClean="0"/>
              <a:t> Keep-Alive  </a:t>
            </a:r>
          </a:p>
          <a:p>
            <a:pPr>
              <a:lnSpc>
                <a:spcPct val="50000"/>
              </a:lnSpc>
            </a:pPr>
            <a:r>
              <a:rPr lang="en-US" sz="1400" dirty="0" smtClean="0"/>
              <a:t>.</a:t>
            </a:r>
          </a:p>
          <a:p>
            <a:pPr>
              <a:lnSpc>
                <a:spcPct val="10000"/>
              </a:lnSpc>
            </a:pPr>
            <a:endParaRPr lang="en-US" sz="1400" dirty="0" smtClean="0"/>
          </a:p>
          <a:p>
            <a:pPr>
              <a:lnSpc>
                <a:spcPct val="10000"/>
              </a:lnSpc>
            </a:pPr>
            <a:r>
              <a:rPr lang="en-US" sz="1400" dirty="0" smtClean="0"/>
              <a:t>? … &amp;</a:t>
            </a:r>
            <a:r>
              <a:rPr lang="en-US" sz="1400" b="1" dirty="0" err="1" smtClean="0"/>
              <a:t>msid</a:t>
            </a:r>
            <a:r>
              <a:rPr lang="en-US" sz="1400" dirty="0" smtClean="0"/>
              <a:t>=</a:t>
            </a:r>
            <a:r>
              <a:rPr lang="en-US" sz="1400" b="1" i="1" dirty="0" smtClean="0">
                <a:solidFill>
                  <a:srgbClr val="B95A19"/>
                </a:solidFill>
              </a:rPr>
              <a:t>com.rovio.angrybirds</a:t>
            </a:r>
            <a:r>
              <a:rPr lang="en-US" sz="1400" dirty="0" smtClean="0"/>
              <a:t>&amp; …</a:t>
            </a:r>
          </a:p>
          <a:p>
            <a:pPr>
              <a:lnSpc>
                <a:spcPct val="50000"/>
              </a:lnSpc>
            </a:pPr>
            <a:endParaRPr lang="en-US" sz="1400" dirty="0" smtClean="0"/>
          </a:p>
          <a:p>
            <a:pPr algn="ctr">
              <a:lnSpc>
                <a:spcPct val="50000"/>
              </a:lnSpc>
            </a:pPr>
            <a:endParaRPr lang="en-US" sz="1400" dirty="0"/>
          </a:p>
          <a:p>
            <a:pPr algn="ctr">
              <a:lnSpc>
                <a:spcPct val="50000"/>
              </a:lnSpc>
            </a:pPr>
            <a:r>
              <a:rPr lang="en-US" sz="1400" dirty="0" smtClean="0"/>
              <a:t>The market place identifier! </a:t>
            </a:r>
            <a:endParaRPr lang="en-US" sz="1400" dirty="0"/>
          </a:p>
          <a:p>
            <a:pPr>
              <a:lnSpc>
                <a:spcPct val="50000"/>
              </a:lnSpc>
            </a:pPr>
            <a:endParaRPr lang="en-US" sz="1400" dirty="0" smtClean="0"/>
          </a:p>
        </p:txBody>
      </p:sp>
      <p:sp>
        <p:nvSpPr>
          <p:cNvPr id="6" name="Rounded Rectangle 5"/>
          <p:cNvSpPr/>
          <p:nvPr/>
        </p:nvSpPr>
        <p:spPr bwMode="gray">
          <a:xfrm>
            <a:off x="8532812" y="4191000"/>
            <a:ext cx="2438400" cy="304800"/>
          </a:xfrm>
          <a:prstGeom prst="roundRect">
            <a:avLst/>
          </a:prstGeom>
          <a:noFill/>
          <a:ln w="25400">
            <a:solidFill>
              <a:schemeClr val="bg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7" name="Rectangle 6"/>
          <p:cNvSpPr/>
          <p:nvPr/>
        </p:nvSpPr>
        <p:spPr bwMode="gray">
          <a:xfrm>
            <a:off x="8380412" y="4038600"/>
            <a:ext cx="2667000" cy="457200"/>
          </a:xfrm>
          <a:prstGeom prst="rect">
            <a:avLst/>
          </a:prstGeom>
          <a:noFill/>
          <a:ln w="25400">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8" name="Up Arrow 7"/>
          <p:cNvSpPr/>
          <p:nvPr/>
        </p:nvSpPr>
        <p:spPr bwMode="gray">
          <a:xfrm>
            <a:off x="9523412" y="4495800"/>
            <a:ext cx="152400" cy="457200"/>
          </a:xfrm>
          <a:prstGeom prst="upArrow">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pic>
        <p:nvPicPr>
          <p:cNvPr id="14" name="Picture 13" descr="101015-angry-birds-android-fu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12" y="1447800"/>
            <a:ext cx="7696200" cy="3886200"/>
          </a:xfrm>
          <a:prstGeom prst="rect">
            <a:avLst/>
          </a:prstGeom>
        </p:spPr>
      </p:pic>
      <p:sp>
        <p:nvSpPr>
          <p:cNvPr id="25" name="Text Placeholder 2"/>
          <p:cNvSpPr txBox="1">
            <a:spLocks/>
          </p:cNvSpPr>
          <p:nvPr/>
        </p:nvSpPr>
        <p:spPr>
          <a:xfrm>
            <a:off x="8151812" y="1447800"/>
            <a:ext cx="3290983" cy="303211"/>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r>
              <a:rPr lang="en-US" b="1" dirty="0" smtClean="0"/>
              <a:t>HTTP Header</a:t>
            </a:r>
          </a:p>
        </p:txBody>
      </p:sp>
      <p:sp>
        <p:nvSpPr>
          <p:cNvPr id="26" name="Right Arrow 25"/>
          <p:cNvSpPr/>
          <p:nvPr/>
        </p:nvSpPr>
        <p:spPr bwMode="gray">
          <a:xfrm>
            <a:off x="7008812" y="3429000"/>
            <a:ext cx="1066800" cy="228600"/>
          </a:xfrm>
          <a:prstGeom prst="rightArrow">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Tree>
    <p:extLst>
      <p:ext uri="{BB962C8B-B14F-4D97-AF65-F5344CB8AC3E}">
        <p14:creationId xmlns:p14="http://schemas.microsoft.com/office/powerpoint/2010/main" val="9321577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Identifiers and Lexical Snippets</a:t>
            </a:r>
            <a:endParaRPr lang="en-US" dirty="0"/>
          </a:p>
        </p:txBody>
      </p:sp>
      <p:sp>
        <p:nvSpPr>
          <p:cNvPr id="13" name="Slide Number Placeholder 12"/>
          <p:cNvSpPr>
            <a:spLocks noGrp="1"/>
          </p:cNvSpPr>
          <p:nvPr>
            <p:ph type="sldNum" sz="quarter" idx="12"/>
          </p:nvPr>
        </p:nvSpPr>
        <p:spPr/>
        <p:txBody>
          <a:bodyPr/>
          <a:lstStyle/>
          <a:p>
            <a:fld id="{C51EAA63-D034-42AE-91FA-B13B9518C7BE}" type="slidenum">
              <a:rPr lang="en-US" smtClean="0"/>
              <a:pPr/>
              <a:t>12</a:t>
            </a:fld>
            <a:endParaRPr lang="en-US"/>
          </a:p>
        </p:txBody>
      </p:sp>
      <p:sp>
        <p:nvSpPr>
          <p:cNvPr id="2" name="Footer Placeholder 1"/>
          <p:cNvSpPr>
            <a:spLocks noGrp="1"/>
          </p:cNvSpPr>
          <p:nvPr>
            <p:ph type="ftr" sz="quarter" idx="11"/>
          </p:nvPr>
        </p:nvSpPr>
        <p:spPr/>
        <p:txBody>
          <a:bodyPr/>
          <a:lstStyle/>
          <a:p>
            <a:r>
              <a:rPr lang="en-US" dirty="0" smtClean="0"/>
              <a:t>Copyright © 2015 Symantec Corporation</a:t>
            </a:r>
            <a:endParaRPr lang="en-US" dirty="0"/>
          </a:p>
        </p:txBody>
      </p:sp>
      <p:sp>
        <p:nvSpPr>
          <p:cNvPr id="23" name="TextBox 22"/>
          <p:cNvSpPr txBox="1"/>
          <p:nvPr/>
        </p:nvSpPr>
        <p:spPr>
          <a:xfrm>
            <a:off x="1737269" y="6096000"/>
            <a:ext cx="914400" cy="914400"/>
          </a:xfrm>
          <a:prstGeom prst="rect">
            <a:avLst/>
          </a:prstGeom>
          <a:noFill/>
        </p:spPr>
        <p:txBody>
          <a:bodyPr wrap="none" lIns="0" tIns="0" rIns="0" bIns="0" rtlCol="0">
            <a:noAutofit/>
          </a:bodyPr>
          <a:lstStyle/>
          <a:p>
            <a:pPr>
              <a:lnSpc>
                <a:spcPct val="90000"/>
              </a:lnSpc>
            </a:pPr>
            <a:endParaRPr lang="en-US" dirty="0"/>
          </a:p>
        </p:txBody>
      </p:sp>
      <p:pic>
        <p:nvPicPr>
          <p:cNvPr id="10" name="Picture 9" descr="Screen Shot 2015-09-03 at 1.53.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12" y="1447801"/>
            <a:ext cx="7696200" cy="3886199"/>
          </a:xfrm>
          <a:prstGeom prst="rect">
            <a:avLst/>
          </a:prstGeom>
        </p:spPr>
      </p:pic>
      <p:sp>
        <p:nvSpPr>
          <p:cNvPr id="26" name="Text Placeholder 4"/>
          <p:cNvSpPr>
            <a:spLocks noGrp="1"/>
          </p:cNvSpPr>
          <p:nvPr>
            <p:ph type="body" sz="half" idx="2"/>
          </p:nvPr>
        </p:nvSpPr>
        <p:spPr>
          <a:xfrm>
            <a:off x="8151813" y="1828801"/>
            <a:ext cx="3427572" cy="1295399"/>
          </a:xfrm>
          <a:solidFill>
            <a:schemeClr val="bg1"/>
          </a:solidFill>
        </p:spPr>
        <p:txBody>
          <a:bodyPr/>
          <a:lstStyle/>
          <a:p>
            <a:pPr>
              <a:lnSpc>
                <a:spcPct val="50000"/>
              </a:lnSpc>
            </a:pPr>
            <a:endParaRPr lang="en-US" sz="1400" b="1" dirty="0"/>
          </a:p>
          <a:p>
            <a:pPr>
              <a:lnSpc>
                <a:spcPct val="50000"/>
              </a:lnSpc>
            </a:pPr>
            <a:r>
              <a:rPr lang="en-US" sz="1400" b="1" dirty="0" smtClean="0"/>
              <a:t>Of various types </a:t>
            </a:r>
          </a:p>
          <a:p>
            <a:pPr>
              <a:lnSpc>
                <a:spcPct val="50000"/>
              </a:lnSpc>
            </a:pPr>
            <a:r>
              <a:rPr lang="en-US" sz="1400" b="1" dirty="0" smtClean="0"/>
              <a:t>In different fields</a:t>
            </a:r>
          </a:p>
          <a:p>
            <a:pPr>
              <a:lnSpc>
                <a:spcPct val="50000"/>
              </a:lnSpc>
            </a:pPr>
            <a:r>
              <a:rPr lang="en-US" sz="1400" b="1" dirty="0" smtClean="0"/>
              <a:t>For multiple applications </a:t>
            </a:r>
          </a:p>
          <a:p>
            <a:pPr>
              <a:lnSpc>
                <a:spcPct val="50000"/>
              </a:lnSpc>
            </a:pPr>
            <a:r>
              <a:rPr lang="en-US" sz="1400" b="1" dirty="0" smtClean="0"/>
              <a:t>On all platforms</a:t>
            </a:r>
          </a:p>
          <a:p>
            <a:pPr>
              <a:lnSpc>
                <a:spcPct val="50000"/>
              </a:lnSpc>
            </a:pPr>
            <a:endParaRPr lang="en-US" sz="1400" b="1" dirty="0"/>
          </a:p>
          <a:p>
            <a:pPr>
              <a:lnSpc>
                <a:spcPct val="50000"/>
              </a:lnSpc>
            </a:pPr>
            <a:endParaRPr lang="en-US" sz="1400" b="1" dirty="0" smtClean="0"/>
          </a:p>
          <a:p>
            <a:pPr>
              <a:lnSpc>
                <a:spcPct val="50000"/>
              </a:lnSpc>
            </a:pPr>
            <a:r>
              <a:rPr lang="en-US" sz="1400" b="1" dirty="0" smtClean="0"/>
              <a:t> </a:t>
            </a:r>
          </a:p>
        </p:txBody>
      </p:sp>
      <p:sp>
        <p:nvSpPr>
          <p:cNvPr id="27" name="Text Placeholder 2"/>
          <p:cNvSpPr txBox="1">
            <a:spLocks/>
          </p:cNvSpPr>
          <p:nvPr/>
        </p:nvSpPr>
        <p:spPr>
          <a:xfrm>
            <a:off x="8151812" y="1447800"/>
            <a:ext cx="3290983" cy="303211"/>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r>
              <a:rPr lang="en-US" b="1" dirty="0" smtClean="0"/>
              <a:t>Identifiers in HTTP Headers</a:t>
            </a:r>
          </a:p>
        </p:txBody>
      </p:sp>
      <p:sp>
        <p:nvSpPr>
          <p:cNvPr id="28" name="Text Placeholder 2"/>
          <p:cNvSpPr txBox="1">
            <a:spLocks/>
          </p:cNvSpPr>
          <p:nvPr/>
        </p:nvSpPr>
        <p:spPr>
          <a:xfrm>
            <a:off x="8151812" y="3354389"/>
            <a:ext cx="3290983" cy="303211"/>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r>
              <a:rPr lang="en-US" b="1" dirty="0" smtClean="0"/>
              <a:t>Lexical Snippet</a:t>
            </a:r>
          </a:p>
        </p:txBody>
      </p:sp>
      <p:sp>
        <p:nvSpPr>
          <p:cNvPr id="29" name="Text Placeholder 4"/>
          <p:cNvSpPr txBox="1">
            <a:spLocks/>
          </p:cNvSpPr>
          <p:nvPr/>
        </p:nvSpPr>
        <p:spPr>
          <a:xfrm>
            <a:off x="8151812" y="3733800"/>
            <a:ext cx="3427572" cy="1600200"/>
          </a:xfrm>
          <a:prstGeom prst="rect">
            <a:avLst/>
          </a:prstGeom>
          <a:solidFill>
            <a:schemeClr val="bg1"/>
          </a:solidFill>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pPr>
              <a:lnSpc>
                <a:spcPct val="50000"/>
              </a:lnSpc>
            </a:pPr>
            <a:endParaRPr lang="en-US" sz="1400" b="1" dirty="0" smtClean="0"/>
          </a:p>
          <a:p>
            <a:pPr>
              <a:lnSpc>
                <a:spcPct val="50000"/>
              </a:lnSpc>
            </a:pPr>
            <a:r>
              <a:rPr lang="en-US" sz="1400" b="1" dirty="0" smtClean="0">
                <a:solidFill>
                  <a:schemeClr val="accent2"/>
                </a:solidFill>
              </a:rPr>
              <a:t>A sub-string in the HTTP header (or payload) </a:t>
            </a:r>
          </a:p>
          <a:p>
            <a:pPr>
              <a:lnSpc>
                <a:spcPct val="50000"/>
              </a:lnSpc>
            </a:pPr>
            <a:r>
              <a:rPr lang="en-US" sz="1400" b="1" dirty="0" smtClean="0">
                <a:solidFill>
                  <a:schemeClr val="accent2"/>
                </a:solidFill>
              </a:rPr>
              <a:t>that contains in it an application identifier.  </a:t>
            </a:r>
          </a:p>
        </p:txBody>
      </p:sp>
    </p:spTree>
    <p:extLst>
      <p:ext uri="{BB962C8B-B14F-4D97-AF65-F5344CB8AC3E}">
        <p14:creationId xmlns:p14="http://schemas.microsoft.com/office/powerpoint/2010/main" val="1848134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Putting Things in Context … </a:t>
            </a:r>
            <a:endParaRPr lang="en-US" dirty="0">
              <a:solidFill>
                <a:schemeClr val="tx1"/>
              </a:solidFill>
            </a:endParaRPr>
          </a:p>
        </p:txBody>
      </p:sp>
      <p:sp>
        <p:nvSpPr>
          <p:cNvPr id="3" name="Content Placeholder 2"/>
          <p:cNvSpPr>
            <a:spLocks noGrp="1"/>
          </p:cNvSpPr>
          <p:nvPr>
            <p:ph idx="1"/>
          </p:nvPr>
        </p:nvSpPr>
        <p:spPr/>
        <p:txBody>
          <a:bodyPr/>
          <a:lstStyle/>
          <a:p>
            <a:r>
              <a:rPr lang="en-US" dirty="0">
                <a:solidFill>
                  <a:schemeClr val="accent1"/>
                </a:solidFill>
              </a:rPr>
              <a:t>For each observed lexical snippet, we ask:   </a:t>
            </a:r>
          </a:p>
          <a:p>
            <a:pPr lvl="1"/>
            <a:r>
              <a:rPr lang="en-US" b="1" i="1" dirty="0">
                <a:solidFill>
                  <a:schemeClr val="accent2"/>
                </a:solidFill>
              </a:rPr>
              <a:t>Which</a:t>
            </a:r>
            <a:r>
              <a:rPr lang="en-US" dirty="0"/>
              <a:t> identifier type is it? </a:t>
            </a:r>
          </a:p>
          <a:p>
            <a:pPr lvl="1"/>
            <a:r>
              <a:rPr lang="en-US" b="1" i="1" dirty="0">
                <a:solidFill>
                  <a:schemeClr val="accent3"/>
                </a:solidFill>
              </a:rPr>
              <a:t>Where</a:t>
            </a:r>
            <a:r>
              <a:rPr lang="en-US" dirty="0"/>
              <a:t> in the header/payload does it occur? </a:t>
            </a:r>
          </a:p>
          <a:p>
            <a:pPr lvl="1"/>
            <a:r>
              <a:rPr lang="en-US" b="1" i="1" dirty="0">
                <a:solidFill>
                  <a:schemeClr val="accent5"/>
                </a:solidFill>
              </a:rPr>
              <a:t>What</a:t>
            </a:r>
            <a:r>
              <a:rPr lang="en-US" dirty="0"/>
              <a:t> </a:t>
            </a:r>
            <a:r>
              <a:rPr lang="en-US" dirty="0" smtClean="0"/>
              <a:t>surrounds </a:t>
            </a:r>
            <a:r>
              <a:rPr lang="en-US" dirty="0"/>
              <a:t>its occurrence? </a:t>
            </a:r>
            <a:endParaRPr lang="en-US" dirty="0" smtClean="0"/>
          </a:p>
          <a:p>
            <a:pPr lvl="1"/>
            <a:endParaRPr lang="en-US" dirty="0" smtClean="0"/>
          </a:p>
          <a:p>
            <a:pPr marL="274320" lvl="1" indent="0">
              <a:buNone/>
            </a:pPr>
            <a:endParaRPr lang="en-US" dirty="0"/>
          </a:p>
        </p:txBody>
      </p:sp>
      <p:sp>
        <p:nvSpPr>
          <p:cNvPr id="5" name="Slide Number Placeholder 4"/>
          <p:cNvSpPr>
            <a:spLocks noGrp="1"/>
          </p:cNvSpPr>
          <p:nvPr>
            <p:ph type="sldNum" sz="quarter" idx="12"/>
          </p:nvPr>
        </p:nvSpPr>
        <p:spPr/>
        <p:txBody>
          <a:bodyPr/>
          <a:lstStyle/>
          <a:p>
            <a:fld id="{2D88F0F9-74A8-45E4-B405-052EDB68E8BD}" type="slidenum">
              <a:rPr lang="en-US" smtClean="0"/>
              <a:t>13</a:t>
            </a:fld>
            <a:endParaRPr lang="en-US"/>
          </a:p>
        </p:txBody>
      </p:sp>
      <p:sp>
        <p:nvSpPr>
          <p:cNvPr id="4" name="Footer Placeholder 3"/>
          <p:cNvSpPr>
            <a:spLocks noGrp="1"/>
          </p:cNvSpPr>
          <p:nvPr>
            <p:ph type="ftr" sz="quarter" idx="11"/>
          </p:nvPr>
        </p:nvSpPr>
        <p:spPr/>
        <p:txBody>
          <a:bodyPr/>
          <a:lstStyle/>
          <a:p>
            <a:r>
              <a:rPr lang="en-US" dirty="0" smtClean="0"/>
              <a:t>Copyright © 2015 Symantec Corporation</a:t>
            </a:r>
            <a:endParaRPr lang="en-US" dirty="0"/>
          </a:p>
        </p:txBody>
      </p:sp>
      <p:sp>
        <p:nvSpPr>
          <p:cNvPr id="6" name="TextBox 5"/>
          <p:cNvSpPr txBox="1"/>
          <p:nvPr/>
        </p:nvSpPr>
        <p:spPr>
          <a:xfrm>
            <a:off x="6932612" y="1524000"/>
            <a:ext cx="4579284" cy="4154984"/>
          </a:xfrm>
          <a:prstGeom prst="rect">
            <a:avLst/>
          </a:prstGeom>
          <a:noFill/>
        </p:spPr>
        <p:txBody>
          <a:bodyPr wrap="square" rtlCol="0">
            <a:spAutoFit/>
          </a:bodyPr>
          <a:lstStyle/>
          <a:p>
            <a:r>
              <a:rPr lang="en-US" b="1" dirty="0" smtClean="0"/>
              <a:t>HST:</a:t>
            </a:r>
            <a:r>
              <a:rPr lang="en-US" dirty="0" smtClean="0"/>
              <a:t> </a:t>
            </a:r>
            <a:r>
              <a:rPr lang="en-US" dirty="0" err="1"/>
              <a:t>a.vserv.mobi</a:t>
            </a:r>
            <a:endParaRPr lang="en-US" dirty="0"/>
          </a:p>
          <a:p>
            <a:r>
              <a:rPr lang="en-US" b="1" dirty="0" smtClean="0"/>
              <a:t>SIP:</a:t>
            </a:r>
            <a:r>
              <a:rPr lang="en-US" dirty="0" smtClean="0"/>
              <a:t> 10.0.2.15</a:t>
            </a:r>
            <a:endParaRPr lang="en-US" dirty="0"/>
          </a:p>
          <a:p>
            <a:r>
              <a:rPr lang="en-US" b="1" dirty="0" smtClean="0"/>
              <a:t>MET:</a:t>
            </a:r>
            <a:r>
              <a:rPr lang="en-US" dirty="0" smtClean="0"/>
              <a:t> </a:t>
            </a:r>
            <a:r>
              <a:rPr lang="en-US" dirty="0"/>
              <a:t>POST</a:t>
            </a:r>
          </a:p>
          <a:p>
            <a:r>
              <a:rPr lang="en-US" b="1" dirty="0" smtClean="0"/>
              <a:t>TS:</a:t>
            </a:r>
            <a:r>
              <a:rPr lang="en-US" dirty="0" smtClean="0"/>
              <a:t> 4061433202</a:t>
            </a:r>
            <a:endParaRPr lang="en-US" dirty="0"/>
          </a:p>
          <a:p>
            <a:r>
              <a:rPr lang="en-US" b="1" dirty="0" smtClean="0"/>
              <a:t>DIP:</a:t>
            </a:r>
            <a:r>
              <a:rPr lang="en-US" dirty="0" smtClean="0"/>
              <a:t> 54.214.39.142</a:t>
            </a:r>
          </a:p>
          <a:p>
            <a:r>
              <a:rPr lang="en-US" b="1" dirty="0" smtClean="0"/>
              <a:t>TPL: </a:t>
            </a:r>
            <a:r>
              <a:rPr lang="en-US" dirty="0" err="1" smtClean="0"/>
              <a:t>ua</a:t>
            </a:r>
            <a:r>
              <a:rPr lang="en-US" dirty="0" smtClean="0"/>
              <a:t>=</a:t>
            </a:r>
            <a:r>
              <a:rPr lang="en-US" dirty="0"/>
              <a:t>Nokia502%2F14.0.1</a:t>
            </a:r>
            <a:r>
              <a:rPr lang="en-US" dirty="0" smtClean="0"/>
              <a:t>%2Fjava_runtime_version=</a:t>
            </a:r>
            <a:r>
              <a:rPr lang="en-US" dirty="0"/>
              <a:t>Nokia_Asha_1_2%</a:t>
            </a:r>
            <a:r>
              <a:rPr lang="en-US" dirty="0" smtClean="0"/>
              <a:t>20Profile%2FMIDP%2D2.1%20Configuration%2FCLDC%2D1.1&amp;sw=240&amp;sh=302&amp;vr=j0.1.15&amp;app=1&amp;</a:t>
            </a:r>
            <a:r>
              <a:rPr lang="en-US" b="1" dirty="0"/>
              <a:t>mn=</a:t>
            </a:r>
            <a:r>
              <a:rPr lang="en-US" b="1" dirty="0">
                <a:solidFill>
                  <a:schemeClr val="accent5"/>
                </a:solidFill>
              </a:rPr>
              <a:t>1916%20Dogfight</a:t>
            </a:r>
            <a:r>
              <a:rPr lang="en-US" dirty="0" smtClean="0"/>
              <a:t>&amp;vs3=1&amp;sg=1&amp;ts=1&amp;ps=1&amp;lc=</a:t>
            </a:r>
            <a:r>
              <a:rPr lang="en-US" dirty="0" err="1" smtClean="0"/>
              <a:t>en&amp;im</a:t>
            </a:r>
            <a:r>
              <a:rPr lang="en-US" dirty="0" smtClean="0"/>
              <a:t>=18997660069511359566&amp;smsc=123456&amp;pd=30%2F6%2F2014&amp;pt=11%3A44%3A31&amp;av=1.0.0&amp;showat=start&amp; …</a:t>
            </a:r>
            <a:endParaRPr lang="en-US" sz="1200" dirty="0"/>
          </a:p>
          <a:p>
            <a:r>
              <a:rPr lang="en-US" sz="1200" dirty="0" smtClean="0"/>
              <a:t>… </a:t>
            </a:r>
          </a:p>
        </p:txBody>
      </p:sp>
      <p:sp>
        <p:nvSpPr>
          <p:cNvPr id="10" name="Rounded Rectangular Callout 9"/>
          <p:cNvSpPr/>
          <p:nvPr/>
        </p:nvSpPr>
        <p:spPr bwMode="gray">
          <a:xfrm>
            <a:off x="8990012" y="914400"/>
            <a:ext cx="2057400" cy="533400"/>
          </a:xfrm>
          <a:prstGeom prst="wedgeRoundRectCallout">
            <a:avLst>
              <a:gd name="adj1" fmla="val -92432"/>
              <a:gd name="adj2" fmla="val 595833"/>
              <a:gd name="adj3" fmla="val 16667"/>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b="1" dirty="0" smtClean="0"/>
              <a:t>App Name</a:t>
            </a:r>
            <a:endParaRPr lang="en-US" b="1" dirty="0"/>
          </a:p>
        </p:txBody>
      </p:sp>
      <p:sp>
        <p:nvSpPr>
          <p:cNvPr id="12" name="Rounded Rectangular Callout 11"/>
          <p:cNvSpPr/>
          <p:nvPr/>
        </p:nvSpPr>
        <p:spPr bwMode="gray">
          <a:xfrm>
            <a:off x="6856412" y="990600"/>
            <a:ext cx="1752600" cy="457200"/>
          </a:xfrm>
          <a:prstGeom prst="wedgeRoundRectCallout">
            <a:avLst>
              <a:gd name="adj1" fmla="val -31460"/>
              <a:gd name="adj2" fmla="val 388426"/>
              <a:gd name="adj3" fmla="val 16667"/>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b="1" dirty="0" smtClean="0"/>
              <a:t>TPL</a:t>
            </a:r>
            <a:endParaRPr lang="en-US" b="1" dirty="0"/>
          </a:p>
        </p:txBody>
      </p:sp>
      <p:sp>
        <p:nvSpPr>
          <p:cNvPr id="13" name="Rounded Rectangular Callout 12"/>
          <p:cNvSpPr/>
          <p:nvPr/>
        </p:nvSpPr>
        <p:spPr bwMode="gray">
          <a:xfrm>
            <a:off x="2513012" y="3124200"/>
            <a:ext cx="3124200" cy="457200"/>
          </a:xfrm>
          <a:prstGeom prst="wedgeRoundRectCallout">
            <a:avLst>
              <a:gd name="adj1" fmla="val 94368"/>
              <a:gd name="adj2" fmla="val 214353"/>
              <a:gd name="adj3" fmla="val 16667"/>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b="1" dirty="0" smtClean="0"/>
              <a:t>Prefix: …&amp;app=1&amp;mn= </a:t>
            </a:r>
          </a:p>
          <a:p>
            <a:pPr algn="ctr">
              <a:lnSpc>
                <a:spcPct val="90000"/>
              </a:lnSpc>
            </a:pPr>
            <a:r>
              <a:rPr lang="en-US" b="1" dirty="0" smtClean="0"/>
              <a:t>Suffix: &amp;vs3=1&amp;sg=1&amp;… </a:t>
            </a:r>
            <a:endParaRPr lang="en-US" b="1" dirty="0"/>
          </a:p>
        </p:txBody>
      </p:sp>
    </p:spTree>
    <p:extLst>
      <p:ext uri="{BB962C8B-B14F-4D97-AF65-F5344CB8AC3E}">
        <p14:creationId xmlns:p14="http://schemas.microsoft.com/office/powerpoint/2010/main" val="32686059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Identification: The Three Step Process</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14</a:t>
            </a:fld>
            <a:endParaRPr lang="en-US"/>
          </a:p>
        </p:txBody>
      </p:sp>
      <p:sp>
        <p:nvSpPr>
          <p:cNvPr id="3" name="Footer Placeholder 2"/>
          <p:cNvSpPr>
            <a:spLocks noGrp="1"/>
          </p:cNvSpPr>
          <p:nvPr>
            <p:ph type="ftr" sz="quarter" idx="11"/>
          </p:nvPr>
        </p:nvSpPr>
        <p:spPr/>
        <p:txBody>
          <a:bodyPr/>
          <a:lstStyle/>
          <a:p>
            <a:r>
              <a:rPr lang="en-US" dirty="0" smtClean="0"/>
              <a:t>Copyright © 2015 Symantec Corporation</a:t>
            </a:r>
            <a:endParaRPr lang="en-US" dirty="0"/>
          </a:p>
        </p:txBody>
      </p:sp>
      <p:sp>
        <p:nvSpPr>
          <p:cNvPr id="7" name="TextBox 6"/>
          <p:cNvSpPr txBox="1"/>
          <p:nvPr/>
        </p:nvSpPr>
        <p:spPr>
          <a:xfrm>
            <a:off x="4494212" y="1600200"/>
            <a:ext cx="3664884" cy="1600438"/>
          </a:xfrm>
          <a:prstGeom prst="rect">
            <a:avLst/>
          </a:prstGeom>
          <a:noFill/>
        </p:spPr>
        <p:txBody>
          <a:bodyPr wrap="square" rtlCol="0">
            <a:spAutoFit/>
          </a:bodyPr>
          <a:lstStyle/>
          <a:p>
            <a:r>
              <a:rPr lang="en-US" b="1" dirty="0" smtClean="0"/>
              <a:t>Extract</a:t>
            </a:r>
            <a:r>
              <a:rPr lang="en-US" dirty="0" smtClean="0"/>
              <a:t> FROM </a:t>
            </a:r>
            <a:r>
              <a:rPr lang="en-US" b="1" dirty="0" smtClean="0"/>
              <a:t>TPL, </a:t>
            </a:r>
          </a:p>
          <a:p>
            <a:r>
              <a:rPr lang="en-US" b="1" dirty="0" smtClean="0"/>
              <a:t>Pattern </a:t>
            </a:r>
            <a:r>
              <a:rPr lang="en-US" b="1" dirty="0">
                <a:solidFill>
                  <a:schemeClr val="tx2"/>
                </a:solidFill>
              </a:rPr>
              <a:t>\</a:t>
            </a:r>
            <a:r>
              <a:rPr lang="en-US" b="1" dirty="0" smtClean="0">
                <a:solidFill>
                  <a:schemeClr val="tx2"/>
                </a:solidFill>
              </a:rPr>
              <a:t>b </a:t>
            </a:r>
            <a:r>
              <a:rPr lang="en-US" b="1" dirty="0" err="1" smtClean="0">
                <a:solidFill>
                  <a:srgbClr val="000000"/>
                </a:solidFill>
              </a:rPr>
              <a:t>mn</a:t>
            </a:r>
            <a:r>
              <a:rPr lang="en-US" b="1" dirty="0">
                <a:solidFill>
                  <a:srgbClr val="000000"/>
                </a:solidFill>
              </a:rPr>
              <a:t>=</a:t>
            </a:r>
            <a:r>
              <a:rPr lang="en-US" b="1" dirty="0">
                <a:solidFill>
                  <a:schemeClr val="accent2"/>
                </a:solidFill>
              </a:rPr>
              <a:t>(.*?)</a:t>
            </a:r>
            <a:r>
              <a:rPr lang="en-US" b="1" dirty="0" smtClean="0">
                <a:solidFill>
                  <a:srgbClr val="3366FF"/>
                </a:solidFill>
              </a:rPr>
              <a:t>&amp;</a:t>
            </a:r>
            <a:r>
              <a:rPr lang="en-US" b="1" dirty="0" smtClean="0">
                <a:solidFill>
                  <a:srgbClr val="FF0000"/>
                </a:solidFill>
              </a:rPr>
              <a:t> </a:t>
            </a:r>
            <a:r>
              <a:rPr lang="en-US" dirty="0" smtClean="0"/>
              <a:t> AND </a:t>
            </a:r>
          </a:p>
          <a:p>
            <a:r>
              <a:rPr lang="en-US" b="1" dirty="0" err="1" smtClean="0"/>
              <a:t>LookUp</a:t>
            </a:r>
            <a:r>
              <a:rPr lang="en-US" b="1" dirty="0" smtClean="0"/>
              <a:t> IN </a:t>
            </a:r>
            <a:r>
              <a:rPr lang="en-US" b="1" dirty="0" smtClean="0">
                <a:solidFill>
                  <a:schemeClr val="accent1"/>
                </a:solidFill>
              </a:rPr>
              <a:t>{app name} </a:t>
            </a:r>
            <a:endParaRPr lang="en-US" dirty="0">
              <a:solidFill>
                <a:schemeClr val="accent1"/>
              </a:solidFill>
            </a:endParaRPr>
          </a:p>
          <a:p>
            <a:r>
              <a:rPr lang="en-US" dirty="0" smtClean="0"/>
              <a:t>IF </a:t>
            </a:r>
            <a:r>
              <a:rPr lang="en-US" b="1" dirty="0" smtClean="0"/>
              <a:t>MET</a:t>
            </a:r>
            <a:r>
              <a:rPr lang="en-US" dirty="0" smtClean="0"/>
              <a:t> IN {GET, POST, HEAD } AND </a:t>
            </a:r>
            <a:r>
              <a:rPr lang="en-US" b="1" dirty="0" smtClean="0"/>
              <a:t>PLATFORM</a:t>
            </a:r>
            <a:r>
              <a:rPr lang="en-US" dirty="0" smtClean="0"/>
              <a:t> IN {NOKIA}. </a:t>
            </a:r>
          </a:p>
          <a:p>
            <a:endParaRPr lang="en-US" sz="800" dirty="0" smtClean="0"/>
          </a:p>
        </p:txBody>
      </p:sp>
      <p:sp>
        <p:nvSpPr>
          <p:cNvPr id="8" name="TextBox 7"/>
          <p:cNvSpPr txBox="1"/>
          <p:nvPr/>
        </p:nvSpPr>
        <p:spPr>
          <a:xfrm>
            <a:off x="8151812" y="2209800"/>
            <a:ext cx="3323908" cy="1477328"/>
          </a:xfrm>
          <a:prstGeom prst="rect">
            <a:avLst/>
          </a:prstGeom>
          <a:noFill/>
        </p:spPr>
        <p:txBody>
          <a:bodyPr wrap="square" rtlCol="0">
            <a:spAutoFit/>
          </a:bodyPr>
          <a:lstStyle/>
          <a:p>
            <a:r>
              <a:rPr lang="en-US" dirty="0" smtClean="0">
                <a:solidFill>
                  <a:schemeClr val="accent2"/>
                </a:solidFill>
              </a:rPr>
              <a:t>Extracted String              </a:t>
            </a:r>
            <a:r>
              <a:rPr lang="en-US" dirty="0" err="1" smtClean="0">
                <a:solidFill>
                  <a:schemeClr val="accent3"/>
                </a:solidFill>
              </a:rPr>
              <a:t>appId</a:t>
            </a:r>
            <a:endParaRPr lang="en-US" dirty="0" smtClean="0">
              <a:solidFill>
                <a:schemeClr val="accent3"/>
              </a:solidFill>
            </a:endParaRPr>
          </a:p>
          <a:p>
            <a:endParaRPr lang="en-US" dirty="0" smtClean="0"/>
          </a:p>
          <a:p>
            <a:r>
              <a:rPr lang="en-US" b="1" dirty="0" smtClean="0">
                <a:solidFill>
                  <a:srgbClr val="B95A19"/>
                </a:solidFill>
              </a:rPr>
              <a:t>1916%20Dogfight</a:t>
            </a:r>
            <a:r>
              <a:rPr lang="en-US" dirty="0" smtClean="0"/>
              <a:t>           </a:t>
            </a:r>
            <a:r>
              <a:rPr lang="en-US" b="1" dirty="0">
                <a:solidFill>
                  <a:schemeClr val="accent3"/>
                </a:solidFill>
              </a:rPr>
              <a:t>361323</a:t>
            </a:r>
          </a:p>
          <a:p>
            <a:r>
              <a:rPr lang="en-US" dirty="0" smtClean="0"/>
              <a:t>1916+Dogfight                 361323</a:t>
            </a:r>
          </a:p>
          <a:p>
            <a:r>
              <a:rPr lang="en-US" dirty="0" smtClean="0"/>
              <a:t>…</a:t>
            </a:r>
            <a:endParaRPr lang="en-US" dirty="0"/>
          </a:p>
        </p:txBody>
      </p:sp>
      <p:sp>
        <p:nvSpPr>
          <p:cNvPr id="10" name="TextBox 9"/>
          <p:cNvSpPr txBox="1"/>
          <p:nvPr/>
        </p:nvSpPr>
        <p:spPr>
          <a:xfrm>
            <a:off x="8380412" y="1600200"/>
            <a:ext cx="2745950" cy="369332"/>
          </a:xfrm>
          <a:prstGeom prst="rect">
            <a:avLst/>
          </a:prstGeom>
          <a:noFill/>
        </p:spPr>
        <p:txBody>
          <a:bodyPr wrap="square" rtlCol="0">
            <a:spAutoFit/>
          </a:bodyPr>
          <a:lstStyle/>
          <a:p>
            <a:pPr algn="ctr"/>
            <a:r>
              <a:rPr lang="en-US" b="1" dirty="0" smtClean="0">
                <a:solidFill>
                  <a:schemeClr val="accent2"/>
                </a:solidFill>
              </a:rPr>
              <a:t>Dictionary: app name</a:t>
            </a:r>
            <a:endParaRPr lang="en-US" b="1" dirty="0">
              <a:solidFill>
                <a:schemeClr val="accent2"/>
              </a:solidFill>
            </a:endParaRPr>
          </a:p>
        </p:txBody>
      </p:sp>
      <p:sp>
        <p:nvSpPr>
          <p:cNvPr id="17" name="Right Arrow 16"/>
          <p:cNvSpPr/>
          <p:nvPr/>
        </p:nvSpPr>
        <p:spPr bwMode="gray">
          <a:xfrm>
            <a:off x="4570412" y="3124200"/>
            <a:ext cx="3200400" cy="228600"/>
          </a:xfrm>
          <a:prstGeom prst="rightArrow">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chemeClr val="accent5"/>
              </a:solidFill>
            </a:endParaRPr>
          </a:p>
        </p:txBody>
      </p:sp>
      <p:sp>
        <p:nvSpPr>
          <p:cNvPr id="18" name="Right Arrow 17"/>
          <p:cNvSpPr/>
          <p:nvPr/>
        </p:nvSpPr>
        <p:spPr bwMode="gray">
          <a:xfrm rot="5400000">
            <a:off x="9599612" y="4267200"/>
            <a:ext cx="990600" cy="228600"/>
          </a:xfrm>
          <a:prstGeom prst="rightArrow">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5" name="Rounded Rectangle 4"/>
          <p:cNvSpPr/>
          <p:nvPr/>
        </p:nvSpPr>
        <p:spPr bwMode="gray">
          <a:xfrm>
            <a:off x="8380412" y="5105400"/>
            <a:ext cx="3200400" cy="838200"/>
          </a:xfrm>
          <a:prstGeom prst="roundRect">
            <a:avLst/>
          </a:prstGeom>
          <a:solidFill>
            <a:schemeClr val="accent3"/>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b="1" dirty="0" smtClean="0"/>
              <a:t>A(F) = 36123</a:t>
            </a:r>
            <a:endParaRPr lang="en-US" b="1" dirty="0"/>
          </a:p>
        </p:txBody>
      </p:sp>
      <p:sp>
        <p:nvSpPr>
          <p:cNvPr id="19" name="TextBox 18"/>
          <p:cNvSpPr txBox="1"/>
          <p:nvPr/>
        </p:nvSpPr>
        <p:spPr>
          <a:xfrm>
            <a:off x="608012" y="1828800"/>
            <a:ext cx="4579284" cy="4154984"/>
          </a:xfrm>
          <a:prstGeom prst="rect">
            <a:avLst/>
          </a:prstGeom>
          <a:noFill/>
        </p:spPr>
        <p:txBody>
          <a:bodyPr wrap="square" rtlCol="0">
            <a:spAutoFit/>
          </a:bodyPr>
          <a:lstStyle/>
          <a:p>
            <a:r>
              <a:rPr lang="en-US" b="1" dirty="0" smtClean="0"/>
              <a:t>HST:</a:t>
            </a:r>
            <a:r>
              <a:rPr lang="en-US" dirty="0" smtClean="0"/>
              <a:t> </a:t>
            </a:r>
            <a:r>
              <a:rPr lang="en-US" dirty="0" err="1"/>
              <a:t>a.vserv.mobi</a:t>
            </a:r>
            <a:endParaRPr lang="en-US" dirty="0"/>
          </a:p>
          <a:p>
            <a:r>
              <a:rPr lang="en-US" b="1" dirty="0" smtClean="0"/>
              <a:t>SIP:</a:t>
            </a:r>
            <a:r>
              <a:rPr lang="en-US" dirty="0" smtClean="0"/>
              <a:t> 10.0.2.15</a:t>
            </a:r>
            <a:endParaRPr lang="en-US" dirty="0"/>
          </a:p>
          <a:p>
            <a:r>
              <a:rPr lang="en-US" b="1" dirty="0" smtClean="0"/>
              <a:t>MET:</a:t>
            </a:r>
            <a:r>
              <a:rPr lang="en-US" dirty="0" smtClean="0"/>
              <a:t> </a:t>
            </a:r>
            <a:r>
              <a:rPr lang="en-US" dirty="0"/>
              <a:t>POST</a:t>
            </a:r>
          </a:p>
          <a:p>
            <a:r>
              <a:rPr lang="en-US" b="1" dirty="0" smtClean="0"/>
              <a:t>TS:</a:t>
            </a:r>
            <a:r>
              <a:rPr lang="en-US" dirty="0" smtClean="0"/>
              <a:t> 4061433202</a:t>
            </a:r>
            <a:endParaRPr lang="en-US" dirty="0"/>
          </a:p>
          <a:p>
            <a:r>
              <a:rPr lang="en-US" b="1" dirty="0" smtClean="0"/>
              <a:t>DIP:</a:t>
            </a:r>
            <a:r>
              <a:rPr lang="en-US" dirty="0" smtClean="0"/>
              <a:t> 54.214.39.142</a:t>
            </a:r>
          </a:p>
          <a:p>
            <a:r>
              <a:rPr lang="en-US" b="1" dirty="0" smtClean="0"/>
              <a:t>TPL: </a:t>
            </a:r>
            <a:r>
              <a:rPr lang="en-US" dirty="0" err="1" smtClean="0"/>
              <a:t>ua</a:t>
            </a:r>
            <a:r>
              <a:rPr lang="en-US" dirty="0" smtClean="0"/>
              <a:t>=</a:t>
            </a:r>
            <a:r>
              <a:rPr lang="en-US" dirty="0"/>
              <a:t>Nokia502%2F14.0.1</a:t>
            </a:r>
            <a:r>
              <a:rPr lang="en-US" dirty="0" smtClean="0"/>
              <a:t>%2Fjava_runtime_version=</a:t>
            </a:r>
            <a:r>
              <a:rPr lang="en-US" dirty="0"/>
              <a:t>Nokia_Asha_1_2%</a:t>
            </a:r>
            <a:r>
              <a:rPr lang="en-US" dirty="0" smtClean="0"/>
              <a:t>20Profile%2FMIDP%2D2.1%20Configuration%2FCLDC%2D1.1&amp;sw=240&amp;sh=302&amp;vr=j0.1.15&amp;app=1&amp;</a:t>
            </a:r>
            <a:r>
              <a:rPr lang="en-US" b="1" dirty="0"/>
              <a:t>mn=</a:t>
            </a:r>
            <a:r>
              <a:rPr lang="en-US" b="1" dirty="0">
                <a:solidFill>
                  <a:schemeClr val="accent5"/>
                </a:solidFill>
              </a:rPr>
              <a:t>1916%20Dogfight</a:t>
            </a:r>
            <a:r>
              <a:rPr lang="en-US" dirty="0" smtClean="0"/>
              <a:t>&amp;vs3=1&amp;sg=1&amp;ts=1&amp;ps=1&amp;lc=</a:t>
            </a:r>
            <a:r>
              <a:rPr lang="en-US" dirty="0" err="1" smtClean="0"/>
              <a:t>en&amp;im</a:t>
            </a:r>
            <a:r>
              <a:rPr lang="en-US" dirty="0" smtClean="0"/>
              <a:t>=18997660069511359566&amp;smsc=123456&amp;pd=30%2F6%2F2014&amp;pt=11%3A44%3A31&amp;av=1.0.0&amp;showat=start …</a:t>
            </a:r>
            <a:endParaRPr lang="en-US" sz="1200" dirty="0"/>
          </a:p>
          <a:p>
            <a:r>
              <a:rPr lang="en-US" sz="1200" dirty="0" smtClean="0"/>
              <a:t>… </a:t>
            </a:r>
          </a:p>
        </p:txBody>
      </p:sp>
      <p:cxnSp>
        <p:nvCxnSpPr>
          <p:cNvPr id="20" name="Straight Connector 19"/>
          <p:cNvCxnSpPr/>
          <p:nvPr/>
        </p:nvCxnSpPr>
        <p:spPr>
          <a:xfrm>
            <a:off x="10133012" y="2286000"/>
            <a:ext cx="0" cy="1295400"/>
          </a:xfrm>
          <a:prstGeom prst="line">
            <a:avLst/>
          </a:prstGeom>
          <a:ln w="31750">
            <a:solidFill>
              <a:schemeClr val="accent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228012" y="2590800"/>
            <a:ext cx="3048000" cy="0"/>
          </a:xfrm>
          <a:prstGeom prst="line">
            <a:avLst/>
          </a:prstGeom>
          <a:ln w="31750">
            <a:solidFill>
              <a:schemeClr val="accent6"/>
            </a:solidFill>
            <a:prstDash val="dash"/>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5439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7" grpId="0" animBg="1"/>
      <p:bldP spid="18" grpId="0" animBg="1"/>
      <p:bldP spid="5"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p:cNvGraphicFramePr>
            <a:graphicFrameLocks/>
          </p:cNvGraphicFramePr>
          <p:nvPr>
            <p:extLst>
              <p:ext uri="{D42A27DB-BD31-4B8C-83A1-F6EECF244321}">
                <p14:modId xmlns:p14="http://schemas.microsoft.com/office/powerpoint/2010/main" val="554679272"/>
              </p:ext>
            </p:extLst>
          </p:nvPr>
        </p:nvGraphicFramePr>
        <p:xfrm>
          <a:off x="608012" y="1447800"/>
          <a:ext cx="10972800" cy="2804160"/>
        </p:xfrm>
        <a:graphic>
          <a:graphicData uri="http://schemas.openxmlformats.org/drawingml/2006/table">
            <a:tbl>
              <a:tblPr bandRow="1">
                <a:tableStyleId>{2D5ABB26-0587-4C30-8999-92F81FD0307C}</a:tableStyleId>
              </a:tblPr>
              <a:tblGrid>
                <a:gridCol w="1371600"/>
                <a:gridCol w="4038600"/>
                <a:gridCol w="5562600"/>
              </a:tblGrid>
              <a:tr h="0">
                <a:tc>
                  <a:txBody>
                    <a:bodyPr/>
                    <a:lstStyle/>
                    <a:p>
                      <a:pPr algn="l"/>
                      <a:r>
                        <a:rPr lang="en-US" sz="2000" b="0" i="0" dirty="0" err="1" smtClean="0">
                          <a:solidFill>
                            <a:schemeClr val="bg1"/>
                          </a:solidFill>
                          <a:latin typeface="+mn-lt"/>
                        </a:rPr>
                        <a:t>AppId</a:t>
                      </a:r>
                      <a:endParaRPr lang="en-US" sz="2000" b="0" i="0" dirty="0">
                        <a:solidFill>
                          <a:schemeClr val="bg1"/>
                        </a:solidFill>
                        <a:latin typeface="+mn-lt"/>
                      </a:endParaRPr>
                    </a:p>
                  </a:txBody>
                  <a:tcPr marL="137160" marR="137160" marT="137160" marB="137160" anchor="ctr">
                    <a:lnB w="19050" cap="flat" cmpd="sng" algn="ctr">
                      <a:solidFill>
                        <a:schemeClr val="bg1"/>
                      </a:solidFill>
                      <a:prstDash val="solid"/>
                      <a:round/>
                      <a:headEnd type="none" w="med" len="med"/>
                      <a:tailEnd type="none" w="med" len="med"/>
                    </a:lnB>
                    <a:solidFill>
                      <a:schemeClr val="accent1"/>
                    </a:solidFill>
                  </a:tcPr>
                </a:tc>
                <a:tc>
                  <a:txBody>
                    <a:bodyPr/>
                    <a:lstStyle/>
                    <a:p>
                      <a:pPr algn="ctr"/>
                      <a:r>
                        <a:rPr lang="en-US" sz="2000" b="1" i="0" dirty="0" smtClean="0">
                          <a:latin typeface="+mn-lt"/>
                        </a:rPr>
                        <a:t>Identifier Type</a:t>
                      </a:r>
                      <a:endParaRPr lang="en-US" sz="2000" b="1" i="0" dirty="0">
                        <a:latin typeface="+mn-lt"/>
                      </a:endParaRPr>
                    </a:p>
                  </a:txBody>
                  <a:tcPr marL="137160" marR="137160" marT="137160" marB="137160" anchor="ctr">
                    <a:lnB w="19050" cap="flat" cmpd="sng" algn="ctr">
                      <a:solidFill>
                        <a:schemeClr val="bg1"/>
                      </a:solidFill>
                      <a:prstDash val="solid"/>
                      <a:round/>
                      <a:headEnd type="none" w="med" len="med"/>
                      <a:tailEnd type="none" w="med" len="med"/>
                    </a:lnB>
                  </a:tcPr>
                </a:tc>
                <a:tc>
                  <a:txBody>
                    <a:bodyPr/>
                    <a:lstStyle/>
                    <a:p>
                      <a:pPr algn="ctr"/>
                      <a:r>
                        <a:rPr lang="en-US" sz="2000" b="1" i="0" dirty="0" smtClean="0">
                          <a:latin typeface="+mn-lt"/>
                        </a:rPr>
                        <a:t>Field</a:t>
                      </a:r>
                      <a:r>
                        <a:rPr lang="en-US" sz="2000" b="1" i="0" baseline="0" dirty="0" smtClean="0">
                          <a:latin typeface="+mn-lt"/>
                        </a:rPr>
                        <a:t> Name: Snippet</a:t>
                      </a:r>
                      <a:endParaRPr lang="en-US" sz="2000" b="1" i="0" dirty="0">
                        <a:latin typeface="+mn-lt"/>
                      </a:endParaRPr>
                    </a:p>
                  </a:txBody>
                  <a:tcPr marL="137160" marR="137160" marT="137160" marB="137160" anchor="ctr">
                    <a:lnB w="19050" cap="flat" cmpd="sng" algn="ctr">
                      <a:solidFill>
                        <a:schemeClr val="bg1"/>
                      </a:solidFill>
                      <a:prstDash val="solid"/>
                      <a:round/>
                      <a:headEnd type="none" w="med" len="med"/>
                      <a:tailEnd type="none" w="med" len="med"/>
                    </a:lnB>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281704574 </a:t>
                      </a:r>
                      <a:endParaRPr lang="en-US" sz="16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tx1"/>
                          </a:solidFill>
                          <a:effectLst/>
                          <a:latin typeface="+mn-lt"/>
                          <a:ea typeface="+mn-ea"/>
                          <a:cs typeface="+mn-cs"/>
                        </a:rPr>
                        <a:t>cfbundlename</a:t>
                      </a:r>
                      <a:r>
                        <a:rPr lang="en-US" sz="1800" kern="1200" dirty="0" smtClean="0">
                          <a:solidFill>
                            <a:schemeClr val="tx1"/>
                          </a:solidFill>
                          <a:effectLst/>
                          <a:latin typeface="+mn-lt"/>
                          <a:ea typeface="+mn-ea"/>
                          <a:cs typeface="+mn-cs"/>
                        </a:rPr>
                        <a:t>/</a:t>
                      </a:r>
                      <a:r>
                        <a:rPr lang="en-US" sz="1800" kern="1200" dirty="0" err="1" smtClean="0">
                          <a:solidFill>
                            <a:schemeClr val="tx1"/>
                          </a:solidFill>
                          <a:effectLst/>
                          <a:latin typeface="+mn-lt"/>
                          <a:ea typeface="+mn-ea"/>
                          <a:cs typeface="+mn-cs"/>
                        </a:rPr>
                        <a:t>displayname</a:t>
                      </a:r>
                      <a:endParaRPr lang="en-US" sz="16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mn-lt"/>
                          <a:ea typeface="+mn-ea"/>
                          <a:cs typeface="+mn-cs"/>
                        </a:rPr>
                        <a:t>AGN:</a:t>
                      </a:r>
                      <a:r>
                        <a:rPr lang="en-US" sz="1800" b="0" kern="1200" dirty="0" smtClean="0">
                          <a:solidFill>
                            <a:schemeClr val="tx1"/>
                          </a:solidFill>
                          <a:effectLst/>
                          <a:latin typeface="+mn-lt"/>
                          <a:ea typeface="+mn-ea"/>
                          <a:cs typeface="+mn-cs"/>
                        </a:rPr>
                        <a:t> </a:t>
                      </a:r>
                      <a:r>
                        <a:rPr lang="en-US" sz="1800" kern="1200" dirty="0" smtClean="0">
                          <a:solidFill>
                            <a:srgbClr val="B03716"/>
                          </a:solidFill>
                          <a:effectLst/>
                          <a:latin typeface="+mn-lt"/>
                          <a:ea typeface="+mn-ea"/>
                          <a:cs typeface="+mn-cs"/>
                        </a:rPr>
                        <a:t>AIM</a:t>
                      </a:r>
                      <a:r>
                        <a:rPr lang="en-US" sz="1800" kern="1200" dirty="0" smtClean="0">
                          <a:solidFill>
                            <a:schemeClr val="tx1"/>
                          </a:solidFill>
                          <a:effectLst/>
                          <a:latin typeface="+mn-lt"/>
                          <a:ea typeface="+mn-ea"/>
                          <a:cs typeface="+mn-cs"/>
                        </a:rPr>
                        <a:t>/5.1.3.11 </a:t>
                      </a:r>
                      <a:r>
                        <a:rPr lang="en-US" sz="1800" kern="1200" dirty="0" err="1" smtClean="0">
                          <a:solidFill>
                            <a:schemeClr val="tx1"/>
                          </a:solidFill>
                          <a:effectLst/>
                          <a:latin typeface="+mn-lt"/>
                          <a:ea typeface="+mn-ea"/>
                          <a:cs typeface="+mn-cs"/>
                        </a:rPr>
                        <a:t>CFNetwork</a:t>
                      </a:r>
                      <a:r>
                        <a:rPr lang="en-US" sz="1800" kern="1200" dirty="0" smtClean="0">
                          <a:solidFill>
                            <a:schemeClr val="tx1"/>
                          </a:solidFill>
                          <a:effectLst/>
                          <a:latin typeface="+mn-lt"/>
                          <a:ea typeface="+mn-ea"/>
                          <a:cs typeface="+mn-cs"/>
                        </a:rPr>
                        <a:t>/548.1.4 Darwin/11.0.0 </a:t>
                      </a:r>
                      <a:endParaRPr lang="en-US" sz="16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4441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281935788 </a:t>
                      </a:r>
                      <a:endParaRPr lang="en-US" sz="16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tx1"/>
                          </a:solidFill>
                          <a:effectLst/>
                          <a:latin typeface="+mn-lt"/>
                          <a:ea typeface="+mn-ea"/>
                          <a:cs typeface="+mn-cs"/>
                        </a:rPr>
                        <a:t>cfbundlename</a:t>
                      </a:r>
                      <a:r>
                        <a:rPr lang="en-US" sz="1800" kern="1200" dirty="0" smtClean="0">
                          <a:solidFill>
                            <a:schemeClr val="tx1"/>
                          </a:solidFill>
                          <a:effectLst/>
                          <a:latin typeface="+mn-lt"/>
                          <a:ea typeface="+mn-ea"/>
                          <a:cs typeface="+mn-cs"/>
                        </a:rPr>
                        <a:t>/executable</a:t>
                      </a:r>
                      <a:endParaRPr lang="en-US" sz="16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mn-lt"/>
                          <a:ea typeface="+mn-ea"/>
                          <a:cs typeface="+mn-cs"/>
                        </a:rPr>
                        <a:t>AGN:</a:t>
                      </a:r>
                      <a:r>
                        <a:rPr lang="en-US" sz="1800" b="0" kern="1200" dirty="0" smtClean="0">
                          <a:solidFill>
                            <a:schemeClr val="tx1"/>
                          </a:solidFill>
                          <a:effectLst/>
                          <a:latin typeface="+mn-lt"/>
                          <a:ea typeface="+mn-ea"/>
                          <a:cs typeface="+mn-cs"/>
                        </a:rPr>
                        <a:t> </a:t>
                      </a:r>
                      <a:r>
                        <a:rPr lang="en-US" sz="1800" kern="1200" dirty="0" smtClean="0">
                          <a:solidFill>
                            <a:srgbClr val="B03716"/>
                          </a:solidFill>
                          <a:effectLst/>
                          <a:latin typeface="+mn-lt"/>
                          <a:ea typeface="+mn-ea"/>
                          <a:cs typeface="+mn-cs"/>
                        </a:rPr>
                        <a:t>Essentials</a:t>
                      </a:r>
                      <a:r>
                        <a:rPr lang="en-US" sz="1800" kern="1200" dirty="0" smtClean="0">
                          <a:solidFill>
                            <a:schemeClr val="tx1"/>
                          </a:solidFill>
                          <a:effectLst/>
                          <a:latin typeface="+mn-lt"/>
                          <a:ea typeface="+mn-ea"/>
                          <a:cs typeface="+mn-cs"/>
                        </a:rPr>
                        <a:t>/1309241730 </a:t>
                      </a:r>
                      <a:r>
                        <a:rPr lang="en-US" sz="1800" kern="1200" dirty="0" err="1" smtClean="0">
                          <a:solidFill>
                            <a:schemeClr val="tx1"/>
                          </a:solidFill>
                          <a:effectLst/>
                          <a:latin typeface="+mn-lt"/>
                          <a:ea typeface="+mn-ea"/>
                          <a:cs typeface="+mn-cs"/>
                        </a:rPr>
                        <a:t>CFNetwork</a:t>
                      </a:r>
                      <a:r>
                        <a:rPr lang="en-US" sz="1800" kern="1200" dirty="0" smtClean="0">
                          <a:solidFill>
                            <a:schemeClr val="tx1"/>
                          </a:solidFill>
                          <a:effectLst/>
                          <a:latin typeface="+mn-lt"/>
                          <a:ea typeface="+mn-ea"/>
                          <a:cs typeface="+mn-cs"/>
                        </a:rPr>
                        <a:t>/609.1.4</a:t>
                      </a:r>
                      <a:r>
                        <a:rPr lang="en-US" sz="1800" kern="1200" baseline="0" dirty="0" smtClean="0">
                          <a:solidFill>
                            <a:schemeClr val="tx1"/>
                          </a:solidFill>
                          <a:effectLst/>
                          <a:latin typeface="+mn-lt"/>
                          <a:ea typeface="+mn-ea"/>
                          <a:cs typeface="+mn-cs"/>
                        </a:rPr>
                        <a:t> …</a:t>
                      </a:r>
                      <a:endParaRPr lang="en-US" sz="16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3701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282935706 </a:t>
                      </a:r>
                      <a:endParaRPr lang="en-US" sz="16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tx1"/>
                          </a:solidFill>
                          <a:effectLst/>
                          <a:latin typeface="+mn-lt"/>
                          <a:ea typeface="+mn-ea"/>
                          <a:cs typeface="+mn-cs"/>
                        </a:rPr>
                        <a:t>cfbundlename</a:t>
                      </a:r>
                      <a:r>
                        <a:rPr lang="en-US" sz="1800" kern="1200" dirty="0" smtClean="0">
                          <a:solidFill>
                            <a:schemeClr val="tx1"/>
                          </a:solidFill>
                          <a:effectLst/>
                          <a:latin typeface="+mn-lt"/>
                          <a:ea typeface="+mn-ea"/>
                          <a:cs typeface="+mn-cs"/>
                        </a:rPr>
                        <a:t>/</a:t>
                      </a:r>
                      <a:r>
                        <a:rPr lang="en-US" sz="1800" kern="1200" dirty="0" err="1" smtClean="0">
                          <a:solidFill>
                            <a:schemeClr val="tx1"/>
                          </a:solidFill>
                          <a:effectLst/>
                          <a:latin typeface="+mn-lt"/>
                          <a:ea typeface="+mn-ea"/>
                          <a:cs typeface="+mn-cs"/>
                        </a:rPr>
                        <a:t>displayname</a:t>
                      </a:r>
                      <a:r>
                        <a:rPr lang="en-US" sz="1800" kern="1200" dirty="0" smtClean="0">
                          <a:solidFill>
                            <a:schemeClr val="tx1"/>
                          </a:solidFill>
                          <a:effectLst/>
                          <a:latin typeface="+mn-lt"/>
                          <a:ea typeface="+mn-ea"/>
                          <a:cs typeface="+mn-cs"/>
                        </a:rPr>
                        <a:t>/executable </a:t>
                      </a:r>
                      <a:endParaRPr lang="en-US" sz="16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mn-lt"/>
                          <a:ea typeface="+mn-ea"/>
                          <a:cs typeface="+mn-cs"/>
                        </a:rPr>
                        <a:t>AGN: </a:t>
                      </a:r>
                      <a:r>
                        <a:rPr lang="en-US" sz="1800" kern="1200" dirty="0" smtClean="0">
                          <a:solidFill>
                            <a:srgbClr val="B03716"/>
                          </a:solidFill>
                          <a:effectLst/>
                          <a:latin typeface="+mn-lt"/>
                          <a:ea typeface="+mn-ea"/>
                          <a:cs typeface="+mn-cs"/>
                        </a:rPr>
                        <a:t>Bible</a:t>
                      </a:r>
                      <a:r>
                        <a:rPr lang="en-US" sz="1800" kern="1200" dirty="0" smtClean="0">
                          <a:solidFill>
                            <a:schemeClr val="tx1"/>
                          </a:solidFill>
                          <a:effectLst/>
                          <a:latin typeface="+mn-lt"/>
                          <a:ea typeface="+mn-ea"/>
                          <a:cs typeface="+mn-cs"/>
                        </a:rPr>
                        <a:t>/4.0.1 </a:t>
                      </a:r>
                      <a:r>
                        <a:rPr lang="en-US" sz="1800" kern="1200" dirty="0" err="1" smtClean="0">
                          <a:solidFill>
                            <a:schemeClr val="tx1"/>
                          </a:solidFill>
                          <a:effectLst/>
                          <a:latin typeface="+mn-lt"/>
                          <a:ea typeface="+mn-ea"/>
                          <a:cs typeface="+mn-cs"/>
                        </a:rPr>
                        <a:t>CFNetwork</a:t>
                      </a:r>
                      <a:r>
                        <a:rPr lang="en-US" sz="1800" kern="1200" dirty="0" smtClean="0">
                          <a:solidFill>
                            <a:schemeClr val="tx1"/>
                          </a:solidFill>
                          <a:effectLst/>
                          <a:latin typeface="+mn-lt"/>
                          <a:ea typeface="+mn-ea"/>
                          <a:cs typeface="+mn-cs"/>
                        </a:rPr>
                        <a:t>/548.0.4 Darwin/11.0.0 </a:t>
                      </a:r>
                      <a:endParaRPr lang="en-US" sz="16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0">
                <a:tc gridSpan="2">
                  <a:txBody>
                    <a:bodyPr/>
                    <a:lstStyle/>
                    <a:p>
                      <a:pPr algn="r"/>
                      <a:r>
                        <a:rPr lang="en-US" sz="2000" b="0" i="0" dirty="0" smtClean="0">
                          <a:solidFill>
                            <a:schemeClr val="bg1"/>
                          </a:solidFill>
                          <a:latin typeface="+mn-lt"/>
                        </a:rPr>
                        <a:t>Lexical Context</a:t>
                      </a:r>
                      <a:r>
                        <a:rPr lang="en-US" sz="2000" b="0" i="0" baseline="0" dirty="0" smtClean="0">
                          <a:solidFill>
                            <a:schemeClr val="bg1"/>
                          </a:solidFill>
                          <a:latin typeface="+mn-lt"/>
                        </a:rPr>
                        <a:t>:</a:t>
                      </a:r>
                      <a:r>
                        <a:rPr lang="en-US" sz="1600" b="0" i="0" baseline="0" dirty="0" smtClean="0">
                          <a:solidFill>
                            <a:schemeClr val="bg1"/>
                          </a:solidFill>
                          <a:latin typeface="+mn-lt"/>
                        </a:rPr>
                        <a:t> </a:t>
                      </a:r>
                      <a:endParaRPr lang="en-US" sz="1600" b="0" i="0" dirty="0">
                        <a:solidFill>
                          <a:schemeClr val="bg1"/>
                        </a:solidFill>
                        <a:latin typeface="+mn-lt"/>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mn-lt"/>
                          <a:ea typeface="+mn-ea"/>
                          <a:cs typeface="+mn-cs"/>
                        </a:rPr>
                        <a:t>AGN:</a:t>
                      </a:r>
                      <a:r>
                        <a:rPr lang="en-US" sz="1800" b="0" kern="1200" dirty="0" smtClean="0">
                          <a:solidFill>
                            <a:schemeClr val="tx1"/>
                          </a:solidFill>
                          <a:effectLst/>
                          <a:latin typeface="+mn-lt"/>
                          <a:ea typeface="+mn-ea"/>
                          <a:cs typeface="+mn-cs"/>
                        </a:rPr>
                        <a:t> </a:t>
                      </a:r>
                      <a:r>
                        <a:rPr lang="en-US" sz="1800" b="0" kern="1200" dirty="0" smtClean="0">
                          <a:solidFill>
                            <a:srgbClr val="B03716"/>
                          </a:solidFill>
                          <a:effectLst/>
                          <a:latin typeface="+mn-lt"/>
                          <a:ea typeface="+mn-ea"/>
                          <a:cs typeface="+mn-cs"/>
                        </a:rPr>
                        <a:t>ˆ</a:t>
                      </a:r>
                      <a:r>
                        <a:rPr lang="en-US" sz="1800" kern="1200" dirty="0" smtClean="0">
                          <a:solidFill>
                            <a:srgbClr val="B03716"/>
                          </a:solidFill>
                          <a:effectLst/>
                          <a:latin typeface="+mn-lt"/>
                          <a:ea typeface="+mn-ea"/>
                          <a:cs typeface="+mn-cs"/>
                        </a:rPr>
                        <a:t>(.+)</a:t>
                      </a:r>
                      <a:r>
                        <a:rPr lang="en-US" sz="1800" kern="1200" dirty="0" smtClean="0">
                          <a:solidFill>
                            <a:schemeClr val="tx1"/>
                          </a:solidFill>
                          <a:effectLst/>
                          <a:latin typeface="+mn-lt"/>
                          <a:ea typeface="+mn-ea"/>
                          <a:cs typeface="+mn-cs"/>
                        </a:rPr>
                        <a:t>/[0-9].+ </a:t>
                      </a:r>
                      <a:r>
                        <a:rPr lang="en-US" sz="1800" kern="1200" dirty="0" err="1" smtClean="0">
                          <a:solidFill>
                            <a:schemeClr val="tx1"/>
                          </a:solidFill>
                          <a:effectLst/>
                          <a:latin typeface="+mn-lt"/>
                          <a:ea typeface="+mn-ea"/>
                          <a:cs typeface="+mn-cs"/>
                        </a:rPr>
                        <a:t>CFNetwork</a:t>
                      </a:r>
                      <a:r>
                        <a:rPr lang="en-US" sz="1800" kern="1200" dirty="0" smtClean="0">
                          <a:solidFill>
                            <a:schemeClr val="tx1"/>
                          </a:solidFill>
                          <a:effectLst/>
                          <a:latin typeface="+mn-lt"/>
                          <a:ea typeface="+mn-ea"/>
                          <a:cs typeface="+mn-cs"/>
                        </a:rPr>
                        <a:t>/[0-9].+ Darwin/[0-9].+ </a:t>
                      </a:r>
                      <a:endParaRPr lang="en-US" sz="16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r>
              <a:rPr lang="en-US" dirty="0" smtClean="0"/>
              <a:t>From Context to Conjunctive Rules </a:t>
            </a:r>
            <a:endParaRPr lang="en-US" dirty="0"/>
          </a:p>
        </p:txBody>
      </p:sp>
      <p:sp>
        <p:nvSpPr>
          <p:cNvPr id="3" name="Footer Placeholder 2"/>
          <p:cNvSpPr>
            <a:spLocks noGrp="1"/>
          </p:cNvSpPr>
          <p:nvPr>
            <p:ph type="ftr" sz="quarter" idx="11"/>
          </p:nvPr>
        </p:nvSpPr>
        <p:spPr/>
        <p:txBody>
          <a:bodyPr/>
          <a:lstStyle/>
          <a:p>
            <a:r>
              <a:rPr lang="en-US" dirty="0" smtClean="0"/>
              <a:t>Copyright © 2015 Symantec Corporation</a:t>
            </a:r>
            <a:endParaRPr lang="en-US" dirty="0"/>
          </a:p>
        </p:txBody>
      </p:sp>
      <p:sp>
        <p:nvSpPr>
          <p:cNvPr id="4" name="Slide Number Placeholder 3"/>
          <p:cNvSpPr>
            <a:spLocks noGrp="1"/>
          </p:cNvSpPr>
          <p:nvPr>
            <p:ph type="sldNum" sz="quarter" idx="12"/>
          </p:nvPr>
        </p:nvSpPr>
        <p:spPr/>
        <p:txBody>
          <a:bodyPr/>
          <a:lstStyle/>
          <a:p>
            <a:fld id="{2D88F0F9-74A8-45E4-B405-052EDB68E8BD}" type="slidenum">
              <a:rPr lang="en-US" smtClean="0"/>
              <a:t>15</a:t>
            </a:fld>
            <a:endParaRPr lang="en-US"/>
          </a:p>
        </p:txBody>
      </p:sp>
      <p:sp>
        <p:nvSpPr>
          <p:cNvPr id="10" name="Text Placeholder 2"/>
          <p:cNvSpPr txBox="1">
            <a:spLocks/>
          </p:cNvSpPr>
          <p:nvPr/>
        </p:nvSpPr>
        <p:spPr>
          <a:xfrm>
            <a:off x="608012" y="4953000"/>
            <a:ext cx="10972800" cy="914400"/>
          </a:xfrm>
          <a:prstGeom prst="rect">
            <a:avLst/>
          </a:prstGeom>
          <a:solidFill>
            <a:schemeClr val="bg1"/>
          </a:solidFill>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r>
              <a:rPr lang="en-US" b="1" dirty="0"/>
              <a:t>Extract</a:t>
            </a:r>
            <a:r>
              <a:rPr lang="en-US" dirty="0"/>
              <a:t> FROM </a:t>
            </a:r>
            <a:r>
              <a:rPr lang="en-US" b="1" dirty="0"/>
              <a:t>AGN</a:t>
            </a:r>
            <a:r>
              <a:rPr lang="en-US" dirty="0"/>
              <a:t>, </a:t>
            </a:r>
            <a:r>
              <a:rPr lang="en-US" b="1" dirty="0"/>
              <a:t>Pattern:</a:t>
            </a:r>
            <a:r>
              <a:rPr lang="en-US" dirty="0">
                <a:solidFill>
                  <a:srgbClr val="B03716"/>
                </a:solidFill>
              </a:rPr>
              <a:t>^(.+)</a:t>
            </a:r>
            <a:r>
              <a:rPr lang="en-US" dirty="0">
                <a:solidFill>
                  <a:srgbClr val="3366FF"/>
                </a:solidFill>
              </a:rPr>
              <a:t>/[0-9].+ </a:t>
            </a:r>
            <a:r>
              <a:rPr lang="en-US" dirty="0" err="1">
                <a:solidFill>
                  <a:srgbClr val="3366FF"/>
                </a:solidFill>
              </a:rPr>
              <a:t>CFNetwork</a:t>
            </a:r>
            <a:r>
              <a:rPr lang="en-US" dirty="0">
                <a:solidFill>
                  <a:srgbClr val="3366FF"/>
                </a:solidFill>
              </a:rPr>
              <a:t>/[0-9].+ Darwin/[0-9].+</a:t>
            </a:r>
            <a:r>
              <a:rPr lang="en-US" dirty="0"/>
              <a:t>,</a:t>
            </a:r>
            <a:br>
              <a:rPr lang="en-US" dirty="0"/>
            </a:br>
            <a:r>
              <a:rPr lang="en-US" dirty="0"/>
              <a:t>AND </a:t>
            </a:r>
            <a:r>
              <a:rPr lang="en-US" b="1" dirty="0"/>
              <a:t>Lookup </a:t>
            </a:r>
            <a:r>
              <a:rPr lang="en-US" b="1" dirty="0" smtClean="0"/>
              <a:t>IN </a:t>
            </a:r>
            <a:r>
              <a:rPr lang="en-US" dirty="0">
                <a:solidFill>
                  <a:schemeClr val="accent1"/>
                </a:solidFill>
              </a:rPr>
              <a:t>{cfbundleexecutable / </a:t>
            </a:r>
            <a:r>
              <a:rPr lang="en-US" dirty="0" err="1">
                <a:solidFill>
                  <a:schemeClr val="accent1"/>
                </a:solidFill>
              </a:rPr>
              <a:t>cfbundlename</a:t>
            </a:r>
            <a:r>
              <a:rPr lang="en-US" dirty="0">
                <a:solidFill>
                  <a:schemeClr val="accent1"/>
                </a:solidFill>
              </a:rPr>
              <a:t> / </a:t>
            </a:r>
            <a:r>
              <a:rPr lang="en-US" dirty="0" err="1" smtClean="0">
                <a:solidFill>
                  <a:schemeClr val="accent1"/>
                </a:solidFill>
              </a:rPr>
              <a:t>cfbundledisplayname</a:t>
            </a:r>
            <a:r>
              <a:rPr lang="en-US" dirty="0">
                <a:solidFill>
                  <a:schemeClr val="accent1"/>
                </a:solidFill>
              </a:rPr>
              <a:t>}</a:t>
            </a:r>
            <a:r>
              <a:rPr lang="en-US" dirty="0"/>
              <a:t>. </a:t>
            </a:r>
          </a:p>
        </p:txBody>
      </p:sp>
      <p:sp>
        <p:nvSpPr>
          <p:cNvPr id="11" name="Text Placeholder 2"/>
          <p:cNvSpPr txBox="1">
            <a:spLocks/>
          </p:cNvSpPr>
          <p:nvPr/>
        </p:nvSpPr>
        <p:spPr>
          <a:xfrm>
            <a:off x="684212" y="4495800"/>
            <a:ext cx="4495800" cy="304800"/>
          </a:xfrm>
          <a:prstGeom prst="rect">
            <a:avLst/>
          </a:prstGeom>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r>
              <a:rPr lang="en-US" b="1" dirty="0" smtClean="0"/>
              <a:t>App-</a:t>
            </a:r>
            <a:r>
              <a:rPr lang="en-US" b="1" dirty="0" err="1" smtClean="0"/>
              <a:t>Ident</a:t>
            </a:r>
            <a:r>
              <a:rPr lang="en-US" b="1" dirty="0" smtClean="0"/>
              <a:t>-Rule:</a:t>
            </a:r>
          </a:p>
        </p:txBody>
      </p:sp>
    </p:spTree>
    <p:extLst>
      <p:ext uri="{BB962C8B-B14F-4D97-AF65-F5344CB8AC3E}">
        <p14:creationId xmlns:p14="http://schemas.microsoft.com/office/powerpoint/2010/main" val="32739503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p:cNvGraphicFramePr>
            <a:graphicFrameLocks/>
          </p:cNvGraphicFramePr>
          <p:nvPr>
            <p:extLst>
              <p:ext uri="{D42A27DB-BD31-4B8C-83A1-F6EECF244321}">
                <p14:modId xmlns:p14="http://schemas.microsoft.com/office/powerpoint/2010/main" val="3942678194"/>
              </p:ext>
            </p:extLst>
          </p:nvPr>
        </p:nvGraphicFramePr>
        <p:xfrm>
          <a:off x="608012" y="1447800"/>
          <a:ext cx="10972800" cy="2804160"/>
        </p:xfrm>
        <a:graphic>
          <a:graphicData uri="http://schemas.openxmlformats.org/drawingml/2006/table">
            <a:tbl>
              <a:tblPr bandRow="1">
                <a:tableStyleId>{2D5ABB26-0587-4C30-8999-92F81FD0307C}</a:tableStyleId>
              </a:tblPr>
              <a:tblGrid>
                <a:gridCol w="1371600"/>
                <a:gridCol w="4038600"/>
                <a:gridCol w="5562600"/>
              </a:tblGrid>
              <a:tr h="0">
                <a:tc>
                  <a:txBody>
                    <a:bodyPr/>
                    <a:lstStyle/>
                    <a:p>
                      <a:pPr algn="l"/>
                      <a:r>
                        <a:rPr lang="en-US" sz="2000" b="0" i="0" dirty="0" err="1" smtClean="0">
                          <a:solidFill>
                            <a:schemeClr val="bg1"/>
                          </a:solidFill>
                          <a:latin typeface="+mn-lt"/>
                        </a:rPr>
                        <a:t>AppId</a:t>
                      </a:r>
                      <a:endParaRPr lang="en-US" sz="2000" b="0" i="0" dirty="0">
                        <a:solidFill>
                          <a:schemeClr val="bg1"/>
                        </a:solidFill>
                        <a:latin typeface="+mn-lt"/>
                      </a:endParaRPr>
                    </a:p>
                  </a:txBody>
                  <a:tcPr marL="137160" marR="137160" marT="137160" marB="137160" anchor="ctr">
                    <a:lnB w="19050" cap="flat" cmpd="sng" algn="ctr">
                      <a:solidFill>
                        <a:schemeClr val="bg1"/>
                      </a:solidFill>
                      <a:prstDash val="solid"/>
                      <a:round/>
                      <a:headEnd type="none" w="med" len="med"/>
                      <a:tailEnd type="none" w="med" len="med"/>
                    </a:lnB>
                    <a:solidFill>
                      <a:schemeClr val="accent1"/>
                    </a:solidFill>
                  </a:tcPr>
                </a:tc>
                <a:tc>
                  <a:txBody>
                    <a:bodyPr/>
                    <a:lstStyle/>
                    <a:p>
                      <a:pPr algn="ctr"/>
                      <a:r>
                        <a:rPr lang="en-US" sz="2000" b="1" i="0" dirty="0" smtClean="0">
                          <a:latin typeface="+mn-lt"/>
                        </a:rPr>
                        <a:t>Identifier Type</a:t>
                      </a:r>
                      <a:endParaRPr lang="en-US" sz="2000" b="1" i="0" dirty="0">
                        <a:latin typeface="+mn-lt"/>
                      </a:endParaRPr>
                    </a:p>
                  </a:txBody>
                  <a:tcPr marL="137160" marR="137160" marT="137160" marB="137160" anchor="ctr">
                    <a:lnB w="19050" cap="flat" cmpd="sng" algn="ctr">
                      <a:solidFill>
                        <a:schemeClr val="bg1"/>
                      </a:solidFill>
                      <a:prstDash val="solid"/>
                      <a:round/>
                      <a:headEnd type="none" w="med" len="med"/>
                      <a:tailEnd type="none" w="med" len="med"/>
                    </a:lnB>
                  </a:tcPr>
                </a:tc>
                <a:tc>
                  <a:txBody>
                    <a:bodyPr/>
                    <a:lstStyle/>
                    <a:p>
                      <a:pPr algn="l"/>
                      <a:r>
                        <a:rPr lang="en-US" sz="2000" b="1" i="0" dirty="0" smtClean="0">
                          <a:latin typeface="+mn-lt"/>
                        </a:rPr>
                        <a:t>Field</a:t>
                      </a:r>
                      <a:r>
                        <a:rPr lang="en-US" sz="2000" b="1" i="0" baseline="0" dirty="0" smtClean="0">
                          <a:latin typeface="+mn-lt"/>
                        </a:rPr>
                        <a:t> Name: Snippet</a:t>
                      </a:r>
                      <a:endParaRPr lang="en-US" sz="2000" b="1" i="0" dirty="0">
                        <a:latin typeface="+mn-lt"/>
                      </a:endParaRPr>
                    </a:p>
                  </a:txBody>
                  <a:tcPr marL="137160" marR="137160" marT="137160" marB="137160" anchor="ctr">
                    <a:lnB w="19050" cap="flat" cmpd="sng" algn="ctr">
                      <a:solidFill>
                        <a:schemeClr val="bg1"/>
                      </a:solidFill>
                      <a:prstDash val="solid"/>
                      <a:round/>
                      <a:headEnd type="none" w="med" len="med"/>
                      <a:tailEnd type="none" w="med" len="med"/>
                    </a:lnB>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286851614  </a:t>
                      </a:r>
                      <a:endParaRPr lang="en-US" sz="16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App Id</a:t>
                      </a: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en-US" sz="1800" b="1" kern="1200" dirty="0" smtClean="0">
                          <a:solidFill>
                            <a:schemeClr val="tx1"/>
                          </a:solidFill>
                          <a:effectLst/>
                          <a:latin typeface="+mn-lt"/>
                          <a:ea typeface="+mn-ea"/>
                          <a:cs typeface="+mn-cs"/>
                        </a:rPr>
                        <a:t>PAR:</a:t>
                      </a:r>
                      <a:r>
                        <a:rPr lang="en-US" sz="1800" b="0" kern="1200" dirty="0" smtClean="0">
                          <a:solidFill>
                            <a:schemeClr val="tx1"/>
                          </a:solidFill>
                          <a:effectLst/>
                          <a:latin typeface="+mn-lt"/>
                          <a:ea typeface="+mn-ea"/>
                          <a:cs typeface="+mn-cs"/>
                        </a:rPr>
                        <a:t> </a:t>
                      </a:r>
                      <a:r>
                        <a:rPr lang="da-DK" sz="1800" kern="1200" dirty="0" smtClean="0">
                          <a:solidFill>
                            <a:schemeClr val="tx1"/>
                          </a:solidFill>
                          <a:effectLst/>
                          <a:latin typeface="+mn-lt"/>
                          <a:ea typeface="+mn-ea"/>
                          <a:cs typeface="+mn-cs"/>
                        </a:rPr>
                        <a:t>... &amp;</a:t>
                      </a:r>
                      <a:r>
                        <a:rPr lang="da-DK" sz="1800" b="1" kern="1200" dirty="0" err="1" smtClean="0">
                          <a:solidFill>
                            <a:schemeClr val="tx1"/>
                          </a:solidFill>
                          <a:effectLst/>
                          <a:latin typeface="+mn-lt"/>
                          <a:ea typeface="+mn-ea"/>
                          <a:cs typeface="+mn-cs"/>
                        </a:rPr>
                        <a:t>msid</a:t>
                      </a:r>
                      <a:r>
                        <a:rPr lang="da-DK" sz="1800" b="1" kern="1200" dirty="0" smtClean="0">
                          <a:solidFill>
                            <a:schemeClr val="tx1"/>
                          </a:solidFill>
                          <a:effectLst/>
                          <a:latin typeface="+mn-lt"/>
                          <a:ea typeface="+mn-ea"/>
                          <a:cs typeface="+mn-cs"/>
                        </a:rPr>
                        <a:t>=</a:t>
                      </a:r>
                      <a:r>
                        <a:rPr lang="da-DK" sz="1800" kern="1200" dirty="0" smtClean="0">
                          <a:solidFill>
                            <a:schemeClr val="accent2"/>
                          </a:solidFill>
                          <a:effectLst/>
                          <a:latin typeface="+mn-lt"/>
                          <a:ea typeface="+mn-ea"/>
                          <a:cs typeface="+mn-cs"/>
                        </a:rPr>
                        <a:t>286851614</a:t>
                      </a:r>
                      <a:r>
                        <a:rPr lang="da-DK" sz="1800" kern="1200" dirty="0" smtClean="0">
                          <a:solidFill>
                            <a:schemeClr val="tx1"/>
                          </a:solidFill>
                          <a:effectLst/>
                          <a:latin typeface="+mn-lt"/>
                          <a:ea typeface="+mn-ea"/>
                          <a:cs typeface="+mn-cs"/>
                        </a:rPr>
                        <a:t>&amp; ... </a:t>
                      </a:r>
                      <a:endParaRPr lang="da-DK" dirty="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444137">
                <a:tc>
                  <a:txBody>
                    <a:bodyPr/>
                    <a:lstStyle/>
                    <a:p>
                      <a:r>
                        <a:rPr lang="en-US" sz="1800" kern="1200" dirty="0" smtClean="0">
                          <a:solidFill>
                            <a:schemeClr val="tx1"/>
                          </a:solidFill>
                          <a:effectLst/>
                          <a:latin typeface="+mn-lt"/>
                          <a:ea typeface="+mn-ea"/>
                          <a:cs typeface="+mn-cs"/>
                        </a:rPr>
                        <a:t>288553125 </a:t>
                      </a:r>
                      <a:endParaRPr lang="en-US" dirty="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App Id</a:t>
                      </a: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mn-lt"/>
                          <a:ea typeface="+mn-ea"/>
                          <a:cs typeface="+mn-cs"/>
                        </a:rPr>
                        <a:t>PAR:</a:t>
                      </a:r>
                      <a:r>
                        <a:rPr lang="en-US" sz="1800" b="0" kern="1200" dirty="0" smtClean="0">
                          <a:solidFill>
                            <a:schemeClr val="tx1"/>
                          </a:solidFill>
                          <a:effectLst/>
                          <a:latin typeface="+mn-lt"/>
                          <a:ea typeface="+mn-ea"/>
                          <a:cs typeface="+mn-cs"/>
                        </a:rPr>
                        <a:t> </a:t>
                      </a:r>
                      <a:r>
                        <a:rPr lang="da-DK" sz="1800" kern="1200" dirty="0" smtClean="0">
                          <a:solidFill>
                            <a:schemeClr val="tx1"/>
                          </a:solidFill>
                          <a:effectLst/>
                          <a:latin typeface="+mn-lt"/>
                          <a:ea typeface="+mn-ea"/>
                          <a:cs typeface="+mn-cs"/>
                        </a:rPr>
                        <a:t>... &amp;</a:t>
                      </a:r>
                      <a:r>
                        <a:rPr lang="da-DK" sz="1800" b="1" kern="1200" dirty="0" err="1" smtClean="0">
                          <a:solidFill>
                            <a:schemeClr val="tx1"/>
                          </a:solidFill>
                          <a:effectLst/>
                          <a:latin typeface="+mn-lt"/>
                          <a:ea typeface="+mn-ea"/>
                          <a:cs typeface="+mn-cs"/>
                        </a:rPr>
                        <a:t>msid</a:t>
                      </a:r>
                      <a:r>
                        <a:rPr lang="da-DK" sz="1800" b="1" kern="1200" dirty="0" smtClean="0">
                          <a:solidFill>
                            <a:schemeClr val="tx1"/>
                          </a:solidFill>
                          <a:effectLst/>
                          <a:latin typeface="+mn-lt"/>
                          <a:ea typeface="+mn-ea"/>
                          <a:cs typeface="+mn-cs"/>
                        </a:rPr>
                        <a:t>=</a:t>
                      </a:r>
                      <a:r>
                        <a:rPr lang="da-DK" sz="1800" kern="1200" dirty="0" smtClean="0">
                          <a:solidFill>
                            <a:schemeClr val="accent2"/>
                          </a:solidFill>
                          <a:effectLst/>
                          <a:latin typeface="+mn-lt"/>
                          <a:ea typeface="+mn-ea"/>
                          <a:cs typeface="+mn-cs"/>
                        </a:rPr>
                        <a:t>288553125</a:t>
                      </a:r>
                      <a:r>
                        <a:rPr lang="da-DK" sz="1800" kern="1200" dirty="0" smtClean="0">
                          <a:solidFill>
                            <a:schemeClr val="tx1"/>
                          </a:solidFill>
                          <a:effectLst/>
                          <a:latin typeface="+mn-lt"/>
                          <a:ea typeface="+mn-ea"/>
                          <a:cs typeface="+mn-cs"/>
                        </a:rPr>
                        <a:t>&amp; ... </a:t>
                      </a:r>
                      <a:endParaRPr lang="da-DK"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3701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291826753  </a:t>
                      </a:r>
                      <a:endParaRPr lang="en-US" sz="16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App Id</a:t>
                      </a: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mn-lt"/>
                          <a:ea typeface="+mn-ea"/>
                          <a:cs typeface="+mn-cs"/>
                        </a:rPr>
                        <a:t>PAR:</a:t>
                      </a:r>
                      <a:r>
                        <a:rPr lang="en-US" sz="1800" b="0" kern="1200" dirty="0" smtClean="0">
                          <a:solidFill>
                            <a:schemeClr val="tx1"/>
                          </a:solidFill>
                          <a:effectLst/>
                          <a:latin typeface="+mn-lt"/>
                          <a:ea typeface="+mn-ea"/>
                          <a:cs typeface="+mn-cs"/>
                        </a:rPr>
                        <a:t> </a:t>
                      </a:r>
                      <a:r>
                        <a:rPr lang="da-DK" sz="1800" kern="1200" dirty="0" smtClean="0">
                          <a:solidFill>
                            <a:schemeClr val="tx1"/>
                          </a:solidFill>
                          <a:effectLst/>
                          <a:latin typeface="+mn-lt"/>
                          <a:ea typeface="+mn-ea"/>
                          <a:cs typeface="+mn-cs"/>
                        </a:rPr>
                        <a:t>... &amp;</a:t>
                      </a:r>
                      <a:r>
                        <a:rPr lang="da-DK" sz="1800" b="1" kern="1200" dirty="0" err="1" smtClean="0">
                          <a:solidFill>
                            <a:schemeClr val="tx1"/>
                          </a:solidFill>
                          <a:effectLst/>
                          <a:latin typeface="+mn-lt"/>
                          <a:ea typeface="+mn-ea"/>
                          <a:cs typeface="+mn-cs"/>
                        </a:rPr>
                        <a:t>msid</a:t>
                      </a:r>
                      <a:r>
                        <a:rPr lang="da-DK" sz="1800" b="1" kern="1200" dirty="0" smtClean="0">
                          <a:solidFill>
                            <a:schemeClr val="tx1"/>
                          </a:solidFill>
                          <a:effectLst/>
                          <a:latin typeface="+mn-lt"/>
                          <a:ea typeface="+mn-ea"/>
                          <a:cs typeface="+mn-cs"/>
                        </a:rPr>
                        <a:t>=</a:t>
                      </a:r>
                      <a:r>
                        <a:rPr lang="da-DK" sz="1800" b="0" kern="1200" dirty="0" smtClean="0">
                          <a:solidFill>
                            <a:schemeClr val="accent2"/>
                          </a:solidFill>
                          <a:effectLst/>
                          <a:latin typeface="+mn-lt"/>
                          <a:ea typeface="+mn-ea"/>
                          <a:cs typeface="+mn-cs"/>
                        </a:rPr>
                        <a:t>291826753</a:t>
                      </a:r>
                      <a:r>
                        <a:rPr lang="da-DK" sz="1800" kern="1200" dirty="0" smtClean="0">
                          <a:solidFill>
                            <a:schemeClr val="tx1"/>
                          </a:solidFill>
                          <a:effectLst/>
                          <a:latin typeface="+mn-lt"/>
                          <a:ea typeface="+mn-ea"/>
                          <a:cs typeface="+mn-cs"/>
                        </a:rPr>
                        <a:t>&amp; ... </a:t>
                      </a:r>
                      <a:endParaRPr lang="da-DK"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0">
                <a:tc gridSpan="2">
                  <a:txBody>
                    <a:bodyPr/>
                    <a:lstStyle/>
                    <a:p>
                      <a:pPr algn="r"/>
                      <a:r>
                        <a:rPr lang="en-US" sz="2000" b="0" i="0" dirty="0" smtClean="0">
                          <a:solidFill>
                            <a:schemeClr val="bg1"/>
                          </a:solidFill>
                          <a:latin typeface="+mn-lt"/>
                        </a:rPr>
                        <a:t>Lexical Context</a:t>
                      </a:r>
                      <a:r>
                        <a:rPr lang="en-US" sz="2000" b="0" i="0" baseline="0" dirty="0" smtClean="0">
                          <a:solidFill>
                            <a:schemeClr val="bg1"/>
                          </a:solidFill>
                          <a:latin typeface="+mn-lt"/>
                        </a:rPr>
                        <a:t>:</a:t>
                      </a:r>
                      <a:r>
                        <a:rPr lang="en-US" sz="1600" b="0" i="0" baseline="0" dirty="0" smtClean="0">
                          <a:solidFill>
                            <a:schemeClr val="bg1"/>
                          </a:solidFill>
                          <a:latin typeface="+mn-lt"/>
                        </a:rPr>
                        <a:t> </a:t>
                      </a:r>
                      <a:endParaRPr lang="en-US" sz="1600" b="0" i="0" dirty="0">
                        <a:solidFill>
                          <a:schemeClr val="bg1"/>
                        </a:solidFill>
                        <a:latin typeface="+mn-lt"/>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mn-lt"/>
                          <a:ea typeface="+mn-ea"/>
                          <a:cs typeface="+mn-cs"/>
                        </a:rPr>
                        <a:t>PAR:</a:t>
                      </a:r>
                      <a:r>
                        <a:rPr lang="en-US" sz="1800" b="0" kern="1200" dirty="0" smtClean="0">
                          <a:solidFill>
                            <a:schemeClr val="tx1"/>
                          </a:solidFill>
                          <a:effectLst/>
                          <a:latin typeface="+mn-lt"/>
                          <a:ea typeface="+mn-ea"/>
                          <a:cs typeface="+mn-cs"/>
                        </a:rPr>
                        <a:t> </a:t>
                      </a:r>
                      <a:r>
                        <a:rPr lang="da-DK" sz="1800" b="1" kern="1200" dirty="0" smtClean="0">
                          <a:solidFill>
                            <a:schemeClr val="tx1"/>
                          </a:solidFill>
                          <a:effectLst/>
                          <a:latin typeface="+mn-lt"/>
                          <a:ea typeface="+mn-ea"/>
                          <a:cs typeface="+mn-cs"/>
                        </a:rPr>
                        <a:t>\b</a:t>
                      </a:r>
                      <a:r>
                        <a:rPr lang="da-DK" sz="1800" kern="1200" dirty="0" smtClean="0">
                          <a:solidFill>
                            <a:schemeClr val="tx1"/>
                          </a:solidFill>
                          <a:effectLst/>
                          <a:latin typeface="+mn-lt"/>
                          <a:ea typeface="+mn-ea"/>
                          <a:cs typeface="+mn-cs"/>
                        </a:rPr>
                        <a:t> </a:t>
                      </a:r>
                      <a:r>
                        <a:rPr lang="da-DK" sz="1800" b="1" kern="1200" dirty="0" err="1" smtClean="0">
                          <a:solidFill>
                            <a:schemeClr val="tx1"/>
                          </a:solidFill>
                          <a:effectLst/>
                          <a:latin typeface="+mn-lt"/>
                          <a:ea typeface="+mn-ea"/>
                          <a:cs typeface="+mn-cs"/>
                        </a:rPr>
                        <a:t>msid</a:t>
                      </a:r>
                      <a:r>
                        <a:rPr lang="da-DK" sz="1800" b="1" kern="1200" dirty="0" smtClean="0">
                          <a:solidFill>
                            <a:schemeClr val="tx1"/>
                          </a:solidFill>
                          <a:effectLst/>
                          <a:latin typeface="+mn-lt"/>
                          <a:ea typeface="+mn-ea"/>
                          <a:cs typeface="+mn-cs"/>
                        </a:rPr>
                        <a:t>=</a:t>
                      </a:r>
                      <a:r>
                        <a:rPr lang="da-DK" sz="1800" kern="1200" dirty="0" smtClean="0">
                          <a:solidFill>
                            <a:schemeClr val="accent2"/>
                          </a:solidFill>
                          <a:effectLst/>
                          <a:latin typeface="+mn-lt"/>
                          <a:ea typeface="+mn-ea"/>
                          <a:cs typeface="+mn-cs"/>
                        </a:rPr>
                        <a:t>(\d{9})</a:t>
                      </a:r>
                      <a:r>
                        <a:rPr lang="da-DK" sz="1800" kern="1200" dirty="0" smtClean="0">
                          <a:solidFill>
                            <a:schemeClr val="tx1"/>
                          </a:solidFill>
                          <a:effectLst/>
                          <a:latin typeface="+mn-lt"/>
                          <a:ea typeface="+mn-ea"/>
                          <a:cs typeface="+mn-cs"/>
                        </a:rPr>
                        <a:t> </a:t>
                      </a:r>
                      <a:r>
                        <a:rPr lang="da-DK" sz="1800" b="1" kern="1200" dirty="0" smtClean="0">
                          <a:solidFill>
                            <a:srgbClr val="3366FF"/>
                          </a:solidFill>
                          <a:effectLst/>
                          <a:latin typeface="+mn-lt"/>
                          <a:ea typeface="+mn-ea"/>
                          <a:cs typeface="+mn-cs"/>
                        </a:rPr>
                        <a:t>\b</a:t>
                      </a:r>
                      <a:r>
                        <a:rPr lang="da-DK" sz="1800" kern="1200" dirty="0" smtClean="0">
                          <a:solidFill>
                            <a:srgbClr val="3366FF"/>
                          </a:solidFill>
                          <a:effectLst/>
                          <a:latin typeface="+mn-lt"/>
                          <a:ea typeface="+mn-ea"/>
                          <a:cs typeface="+mn-cs"/>
                        </a:rPr>
                        <a:t> </a:t>
                      </a:r>
                      <a:endParaRPr lang="da-DK" sz="1800" dirty="0" smtClean="0">
                        <a:solidFill>
                          <a:srgbClr val="3366FF"/>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r>
              <a:rPr lang="en-US" dirty="0" smtClean="0"/>
              <a:t>From Context to Conjunctive Rules</a:t>
            </a:r>
            <a:endParaRPr lang="en-US" dirty="0"/>
          </a:p>
        </p:txBody>
      </p:sp>
      <p:sp>
        <p:nvSpPr>
          <p:cNvPr id="3" name="Footer Placeholder 2"/>
          <p:cNvSpPr>
            <a:spLocks noGrp="1"/>
          </p:cNvSpPr>
          <p:nvPr>
            <p:ph type="ftr" sz="quarter" idx="11"/>
          </p:nvPr>
        </p:nvSpPr>
        <p:spPr/>
        <p:txBody>
          <a:bodyPr/>
          <a:lstStyle/>
          <a:p>
            <a:r>
              <a:rPr lang="en-US" dirty="0" smtClean="0"/>
              <a:t>Copyright © 2015 Symantec Corporation</a:t>
            </a:r>
            <a:endParaRPr lang="en-US" dirty="0"/>
          </a:p>
        </p:txBody>
      </p:sp>
      <p:sp>
        <p:nvSpPr>
          <p:cNvPr id="4" name="Slide Number Placeholder 3"/>
          <p:cNvSpPr>
            <a:spLocks noGrp="1"/>
          </p:cNvSpPr>
          <p:nvPr>
            <p:ph type="sldNum" sz="quarter" idx="12"/>
          </p:nvPr>
        </p:nvSpPr>
        <p:spPr/>
        <p:txBody>
          <a:bodyPr/>
          <a:lstStyle/>
          <a:p>
            <a:fld id="{2D88F0F9-74A8-45E4-B405-052EDB68E8BD}" type="slidenum">
              <a:rPr lang="en-US" smtClean="0"/>
              <a:t>16</a:t>
            </a:fld>
            <a:endParaRPr lang="en-US"/>
          </a:p>
        </p:txBody>
      </p:sp>
      <p:sp>
        <p:nvSpPr>
          <p:cNvPr id="10" name="Text Placeholder 2"/>
          <p:cNvSpPr txBox="1">
            <a:spLocks/>
          </p:cNvSpPr>
          <p:nvPr/>
        </p:nvSpPr>
        <p:spPr>
          <a:xfrm>
            <a:off x="608012" y="4953000"/>
            <a:ext cx="10972800" cy="914400"/>
          </a:xfrm>
          <a:prstGeom prst="rect">
            <a:avLst/>
          </a:prstGeom>
          <a:solidFill>
            <a:schemeClr val="bg1"/>
          </a:solidFill>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r>
              <a:rPr lang="en-US" b="1" dirty="0"/>
              <a:t>Extract</a:t>
            </a:r>
            <a:r>
              <a:rPr lang="en-US" dirty="0"/>
              <a:t> FROM </a:t>
            </a:r>
            <a:r>
              <a:rPr lang="en-US" b="1" dirty="0" smtClean="0"/>
              <a:t>PAR</a:t>
            </a:r>
            <a:r>
              <a:rPr lang="en-US" dirty="0" smtClean="0"/>
              <a:t>, </a:t>
            </a:r>
            <a:r>
              <a:rPr lang="en-US" b="1" dirty="0"/>
              <a:t>Pattern</a:t>
            </a:r>
            <a:r>
              <a:rPr lang="en-US" b="1" dirty="0" smtClean="0"/>
              <a:t>:\b </a:t>
            </a:r>
            <a:r>
              <a:rPr lang="en-US" b="1" dirty="0" err="1" smtClean="0"/>
              <a:t>msid</a:t>
            </a:r>
            <a:r>
              <a:rPr lang="en-US" b="1" dirty="0" smtClean="0"/>
              <a:t>=</a:t>
            </a:r>
            <a:r>
              <a:rPr lang="en-US" dirty="0" smtClean="0">
                <a:solidFill>
                  <a:srgbClr val="B03716"/>
                </a:solidFill>
              </a:rPr>
              <a:t>(\d{9})</a:t>
            </a:r>
            <a:r>
              <a:rPr lang="en-US" dirty="0" smtClean="0">
                <a:solidFill>
                  <a:srgbClr val="3366FF"/>
                </a:solidFill>
              </a:rPr>
              <a:t> \b</a:t>
            </a:r>
            <a:r>
              <a:rPr lang="en-US" dirty="0" smtClean="0"/>
              <a:t>,</a:t>
            </a:r>
            <a:r>
              <a:rPr lang="en-US" dirty="0"/>
              <a:t> </a:t>
            </a:r>
            <a:r>
              <a:rPr lang="en-US" dirty="0" smtClean="0"/>
              <a:t>AND </a:t>
            </a:r>
            <a:r>
              <a:rPr lang="en-US" b="1" dirty="0"/>
              <a:t>Lookup </a:t>
            </a:r>
            <a:r>
              <a:rPr lang="en-US" b="1" dirty="0" smtClean="0"/>
              <a:t>IN </a:t>
            </a:r>
            <a:r>
              <a:rPr lang="en-US" dirty="0" smtClean="0">
                <a:solidFill>
                  <a:schemeClr val="accent1"/>
                </a:solidFill>
              </a:rPr>
              <a:t>{</a:t>
            </a:r>
            <a:r>
              <a:rPr lang="en-US" dirty="0" err="1" smtClean="0">
                <a:solidFill>
                  <a:schemeClr val="accent1"/>
                </a:solidFill>
              </a:rPr>
              <a:t>appid</a:t>
            </a:r>
            <a:r>
              <a:rPr lang="en-US" dirty="0" smtClean="0">
                <a:solidFill>
                  <a:schemeClr val="accent1"/>
                </a:solidFill>
              </a:rPr>
              <a:t>} </a:t>
            </a:r>
            <a:r>
              <a:rPr lang="en-US" dirty="0" smtClean="0"/>
              <a:t>IF</a:t>
            </a:r>
            <a:r>
              <a:rPr lang="en-US" dirty="0" smtClean="0">
                <a:solidFill>
                  <a:schemeClr val="accent1"/>
                </a:solidFill>
              </a:rPr>
              <a:t> </a:t>
            </a:r>
            <a:r>
              <a:rPr lang="en-US" b="1" dirty="0"/>
              <a:t>HST</a:t>
            </a:r>
            <a:r>
              <a:rPr lang="en-US" dirty="0"/>
              <a:t>: </a:t>
            </a:r>
            <a:r>
              <a:rPr lang="en-US" i="1" dirty="0" err="1" smtClean="0">
                <a:solidFill>
                  <a:schemeClr val="accent3"/>
                </a:solidFill>
              </a:rPr>
              <a:t>googleads</a:t>
            </a:r>
            <a:r>
              <a:rPr lang="en-US" i="1" dirty="0" smtClean="0">
                <a:solidFill>
                  <a:schemeClr val="accent3"/>
                </a:solidFill>
              </a:rPr>
              <a:t>.*.</a:t>
            </a:r>
            <a:r>
              <a:rPr lang="en-US" i="1" dirty="0" err="1" smtClean="0">
                <a:solidFill>
                  <a:schemeClr val="accent3"/>
                </a:solidFill>
              </a:rPr>
              <a:t>doubleclick.</a:t>
            </a:r>
            <a:r>
              <a:rPr lang="en-US" i="1" dirty="0" err="1">
                <a:solidFill>
                  <a:schemeClr val="accent3"/>
                </a:solidFill>
              </a:rPr>
              <a:t>net</a:t>
            </a:r>
            <a:r>
              <a:rPr lang="en-US" dirty="0" smtClean="0"/>
              <a:t>. </a:t>
            </a:r>
            <a:endParaRPr lang="en-US" dirty="0"/>
          </a:p>
        </p:txBody>
      </p:sp>
      <p:sp>
        <p:nvSpPr>
          <p:cNvPr id="11" name="Text Placeholder 2"/>
          <p:cNvSpPr txBox="1">
            <a:spLocks/>
          </p:cNvSpPr>
          <p:nvPr/>
        </p:nvSpPr>
        <p:spPr>
          <a:xfrm>
            <a:off x="684212" y="4495800"/>
            <a:ext cx="4495800" cy="304800"/>
          </a:xfrm>
          <a:prstGeom prst="rect">
            <a:avLst/>
          </a:prstGeom>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r>
              <a:rPr lang="en-US" b="1" dirty="0" smtClean="0"/>
              <a:t>App-</a:t>
            </a:r>
            <a:r>
              <a:rPr lang="en-US" b="1" dirty="0" err="1" smtClean="0"/>
              <a:t>Ident</a:t>
            </a:r>
            <a:r>
              <a:rPr lang="en-US" b="1" dirty="0" smtClean="0"/>
              <a:t>-Rule:</a:t>
            </a:r>
          </a:p>
        </p:txBody>
      </p:sp>
    </p:spTree>
    <p:extLst>
      <p:ext uri="{BB962C8B-B14F-4D97-AF65-F5344CB8AC3E}">
        <p14:creationId xmlns:p14="http://schemas.microsoft.com/office/powerpoint/2010/main" val="6676606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there be SAMPLES … </a:t>
            </a:r>
            <a:endParaRPr lang="en-US" dirty="0"/>
          </a:p>
        </p:txBody>
      </p:sp>
      <p:sp>
        <p:nvSpPr>
          <p:cNvPr id="3" name="Content Placeholder 2"/>
          <p:cNvSpPr>
            <a:spLocks noGrp="1"/>
          </p:cNvSpPr>
          <p:nvPr>
            <p:ph idx="1"/>
          </p:nvPr>
        </p:nvSpPr>
        <p:spPr/>
        <p:txBody>
          <a:bodyPr>
            <a:normAutofit/>
          </a:bodyPr>
          <a:lstStyle/>
          <a:p>
            <a:r>
              <a:rPr lang="en-US" dirty="0" smtClean="0">
                <a:solidFill>
                  <a:srgbClr val="D89102"/>
                </a:solidFill>
              </a:rPr>
              <a:t>Self Adaptive Mining of Persistent Lexical Snippets</a:t>
            </a:r>
          </a:p>
          <a:p>
            <a:pPr lvl="1"/>
            <a:r>
              <a:rPr lang="en-US" dirty="0" smtClean="0"/>
              <a:t>Self adaptively trains a rule generator using a small fraction of apps (fewer than 2% per platform). </a:t>
            </a:r>
          </a:p>
          <a:p>
            <a:pPr lvl="1"/>
            <a:r>
              <a:rPr lang="en-US" dirty="0" smtClean="0"/>
              <a:t>Small system memory footprint (fewer than 100 rules in all).    </a:t>
            </a:r>
          </a:p>
          <a:p>
            <a:pPr lvl="1"/>
            <a:r>
              <a:rPr lang="en-US" dirty="0" smtClean="0"/>
              <a:t>High coverage and accuracy (13 M flows from 700 K mobile apps, lower than 1% false +</a:t>
            </a:r>
            <a:r>
              <a:rPr lang="en-US" dirty="0" err="1" smtClean="0"/>
              <a:t>ve</a:t>
            </a:r>
            <a:r>
              <a:rPr lang="en-US" dirty="0" smtClean="0"/>
              <a:t> rate). </a:t>
            </a:r>
          </a:p>
          <a:p>
            <a:pPr lvl="1"/>
            <a:r>
              <a:rPr lang="en-US" dirty="0" smtClean="0"/>
              <a:t>Achieves high </a:t>
            </a:r>
            <a:r>
              <a:rPr lang="en-US" i="1" dirty="0" err="1" smtClean="0"/>
              <a:t>goodput</a:t>
            </a:r>
            <a:r>
              <a:rPr lang="en-US" i="1" dirty="0" smtClean="0"/>
              <a:t> </a:t>
            </a:r>
            <a:r>
              <a:rPr lang="en-US" dirty="0" smtClean="0"/>
              <a:t> which bodes well for a real world deployment. </a:t>
            </a:r>
            <a:endParaRPr lang="en-US" dirty="0"/>
          </a:p>
          <a:p>
            <a:endParaRPr lang="en-US" dirty="0"/>
          </a:p>
        </p:txBody>
      </p:sp>
      <p:sp>
        <p:nvSpPr>
          <p:cNvPr id="5" name="Slide Number Placeholder 4"/>
          <p:cNvSpPr>
            <a:spLocks noGrp="1"/>
          </p:cNvSpPr>
          <p:nvPr>
            <p:ph type="sldNum" sz="quarter" idx="12"/>
          </p:nvPr>
        </p:nvSpPr>
        <p:spPr/>
        <p:txBody>
          <a:bodyPr/>
          <a:lstStyle/>
          <a:p>
            <a:fld id="{2D88F0F9-74A8-45E4-B405-052EDB68E8BD}" type="slidenum">
              <a:rPr lang="en-US" smtClean="0"/>
              <a:t>17</a:t>
            </a:fld>
            <a:endParaRPr lang="en-US"/>
          </a:p>
        </p:txBody>
      </p:sp>
      <p:sp>
        <p:nvSpPr>
          <p:cNvPr id="4" name="Footer Placeholder 3"/>
          <p:cNvSpPr>
            <a:spLocks noGrp="1"/>
          </p:cNvSpPr>
          <p:nvPr>
            <p:ph type="ftr" sz="quarter" idx="11"/>
          </p:nvPr>
        </p:nvSpPr>
        <p:spPr/>
        <p:txBody>
          <a:bodyPr/>
          <a:lstStyle/>
          <a:p>
            <a:r>
              <a:rPr lang="en-US" dirty="0" smtClean="0"/>
              <a:t>Copyright © 2015 Symantec Corporation</a:t>
            </a:r>
            <a:endParaRPr lang="en-US" dirty="0"/>
          </a:p>
        </p:txBody>
      </p:sp>
      <p:sp>
        <p:nvSpPr>
          <p:cNvPr id="8" name="Text Placeholder 2"/>
          <p:cNvSpPr txBox="1">
            <a:spLocks/>
          </p:cNvSpPr>
          <p:nvPr/>
        </p:nvSpPr>
        <p:spPr>
          <a:xfrm>
            <a:off x="608012" y="4953000"/>
            <a:ext cx="10972800" cy="914400"/>
          </a:xfrm>
          <a:prstGeom prst="rect">
            <a:avLst/>
          </a:prstGeom>
          <a:solidFill>
            <a:schemeClr val="bg1"/>
          </a:solidFill>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lgn="ctr">
              <a:buNone/>
            </a:pPr>
            <a:r>
              <a:rPr lang="en-US" sz="2000" b="1" dirty="0" smtClean="0">
                <a:solidFill>
                  <a:schemeClr val="accent2"/>
                </a:solidFill>
              </a:rPr>
              <a:t>And the key to it all is to Identify the Identifiers!</a:t>
            </a:r>
            <a:endParaRPr lang="en-US" sz="2000" b="1" dirty="0">
              <a:solidFill>
                <a:schemeClr val="accent2"/>
              </a:solidFill>
            </a:endParaRPr>
          </a:p>
        </p:txBody>
      </p:sp>
    </p:spTree>
    <p:extLst>
      <p:ext uri="{BB962C8B-B14F-4D97-AF65-F5344CB8AC3E}">
        <p14:creationId xmlns:p14="http://schemas.microsoft.com/office/powerpoint/2010/main" val="42465423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SAMPLES WAR-MACHINE </a:t>
            </a:r>
            <a:endParaRPr lang="en-US" dirty="0"/>
          </a:p>
        </p:txBody>
      </p:sp>
      <p:sp>
        <p:nvSpPr>
          <p:cNvPr id="13" name="Slide Number Placeholder 12"/>
          <p:cNvSpPr>
            <a:spLocks noGrp="1"/>
          </p:cNvSpPr>
          <p:nvPr>
            <p:ph type="sldNum" sz="quarter" idx="12"/>
          </p:nvPr>
        </p:nvSpPr>
        <p:spPr/>
        <p:txBody>
          <a:bodyPr/>
          <a:lstStyle/>
          <a:p>
            <a:fld id="{C51EAA63-D034-42AE-91FA-B13B9518C7BE}" type="slidenum">
              <a:rPr lang="en-US" smtClean="0"/>
              <a:pPr/>
              <a:t>18</a:t>
            </a:fld>
            <a:endParaRPr lang="en-US"/>
          </a:p>
        </p:txBody>
      </p:sp>
      <p:sp>
        <p:nvSpPr>
          <p:cNvPr id="2" name="Footer Placeholder 1"/>
          <p:cNvSpPr>
            <a:spLocks noGrp="1"/>
          </p:cNvSpPr>
          <p:nvPr>
            <p:ph type="ftr" sz="quarter" idx="11"/>
          </p:nvPr>
        </p:nvSpPr>
        <p:spPr/>
        <p:txBody>
          <a:bodyPr/>
          <a:lstStyle/>
          <a:p>
            <a:r>
              <a:rPr lang="en-US" dirty="0" smtClean="0"/>
              <a:t>Copyright © 2015 Symantec Corporation</a:t>
            </a:r>
            <a:endParaRPr lang="en-US" dirty="0"/>
          </a:p>
        </p:txBody>
      </p:sp>
      <p:sp>
        <p:nvSpPr>
          <p:cNvPr id="23" name="TextBox 22"/>
          <p:cNvSpPr txBox="1"/>
          <p:nvPr/>
        </p:nvSpPr>
        <p:spPr>
          <a:xfrm>
            <a:off x="1737269" y="6096000"/>
            <a:ext cx="914400" cy="914400"/>
          </a:xfrm>
          <a:prstGeom prst="rect">
            <a:avLst/>
          </a:prstGeom>
          <a:noFill/>
        </p:spPr>
        <p:txBody>
          <a:bodyPr wrap="none" lIns="0" tIns="0" rIns="0" bIns="0" rtlCol="0">
            <a:noAutofit/>
          </a:bodyPr>
          <a:lstStyle/>
          <a:p>
            <a:pPr>
              <a:lnSpc>
                <a:spcPct val="90000"/>
              </a:lnSpc>
            </a:pPr>
            <a:endParaRPr lang="en-US" dirty="0"/>
          </a:p>
        </p:txBody>
      </p:sp>
      <p:pic>
        <p:nvPicPr>
          <p:cNvPr id="9" name="Picture 8" descr="Screen Shot 2015-09-03 at 9.08.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12" y="1447801"/>
            <a:ext cx="7696200" cy="3809999"/>
          </a:xfrm>
          <a:prstGeom prst="rect">
            <a:avLst/>
          </a:prstGeom>
        </p:spPr>
      </p:pic>
      <p:sp>
        <p:nvSpPr>
          <p:cNvPr id="10" name="TextBox 9"/>
          <p:cNvSpPr txBox="1"/>
          <p:nvPr/>
        </p:nvSpPr>
        <p:spPr>
          <a:xfrm>
            <a:off x="9448800" y="1574800"/>
            <a:ext cx="914400" cy="914400"/>
          </a:xfrm>
          <a:prstGeom prst="rect">
            <a:avLst/>
          </a:prstGeom>
          <a:noFill/>
        </p:spPr>
        <p:txBody>
          <a:bodyPr wrap="none" lIns="0" tIns="0" rIns="0" bIns="0" rtlCol="0">
            <a:noAutofit/>
          </a:bodyPr>
          <a:lstStyle/>
          <a:p>
            <a:pPr>
              <a:lnSpc>
                <a:spcPct val="90000"/>
              </a:lnSpc>
            </a:pPr>
            <a:endParaRPr lang="en-US" dirty="0"/>
          </a:p>
        </p:txBody>
      </p:sp>
    </p:spTree>
    <p:extLst>
      <p:ext uri="{BB962C8B-B14F-4D97-AF65-F5344CB8AC3E}">
        <p14:creationId xmlns:p14="http://schemas.microsoft.com/office/powerpoint/2010/main" val="1680451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SAMPLES WAR-MACHINE </a:t>
            </a:r>
            <a:endParaRPr lang="en-US" dirty="0"/>
          </a:p>
        </p:txBody>
      </p:sp>
      <p:sp>
        <p:nvSpPr>
          <p:cNvPr id="13" name="Slide Number Placeholder 12"/>
          <p:cNvSpPr>
            <a:spLocks noGrp="1"/>
          </p:cNvSpPr>
          <p:nvPr>
            <p:ph type="sldNum" sz="quarter" idx="12"/>
          </p:nvPr>
        </p:nvSpPr>
        <p:spPr/>
        <p:txBody>
          <a:bodyPr/>
          <a:lstStyle/>
          <a:p>
            <a:fld id="{C51EAA63-D034-42AE-91FA-B13B9518C7BE}" type="slidenum">
              <a:rPr lang="en-US" smtClean="0"/>
              <a:pPr/>
              <a:t>19</a:t>
            </a:fld>
            <a:endParaRPr lang="en-US"/>
          </a:p>
        </p:txBody>
      </p:sp>
      <p:sp>
        <p:nvSpPr>
          <p:cNvPr id="2" name="Footer Placeholder 1"/>
          <p:cNvSpPr>
            <a:spLocks noGrp="1"/>
          </p:cNvSpPr>
          <p:nvPr>
            <p:ph type="ftr" sz="quarter" idx="11"/>
          </p:nvPr>
        </p:nvSpPr>
        <p:spPr/>
        <p:txBody>
          <a:bodyPr/>
          <a:lstStyle/>
          <a:p>
            <a:r>
              <a:rPr lang="en-US" dirty="0" smtClean="0"/>
              <a:t>Copyright © 2015 Symantec Corporation</a:t>
            </a:r>
            <a:endParaRPr lang="en-US" dirty="0"/>
          </a:p>
        </p:txBody>
      </p:sp>
      <p:sp>
        <p:nvSpPr>
          <p:cNvPr id="23" name="TextBox 22"/>
          <p:cNvSpPr txBox="1"/>
          <p:nvPr/>
        </p:nvSpPr>
        <p:spPr>
          <a:xfrm>
            <a:off x="1737269" y="6096000"/>
            <a:ext cx="914400" cy="914400"/>
          </a:xfrm>
          <a:prstGeom prst="rect">
            <a:avLst/>
          </a:prstGeom>
          <a:noFill/>
        </p:spPr>
        <p:txBody>
          <a:bodyPr wrap="none" lIns="0" tIns="0" rIns="0" bIns="0" rtlCol="0">
            <a:noAutofit/>
          </a:bodyPr>
          <a:lstStyle/>
          <a:p>
            <a:pPr>
              <a:lnSpc>
                <a:spcPct val="90000"/>
              </a:lnSpc>
            </a:pPr>
            <a:endParaRPr lang="en-US" dirty="0"/>
          </a:p>
        </p:txBody>
      </p:sp>
      <p:sp>
        <p:nvSpPr>
          <p:cNvPr id="5" name="Text Placeholder 4"/>
          <p:cNvSpPr>
            <a:spLocks noGrp="1"/>
          </p:cNvSpPr>
          <p:nvPr>
            <p:ph type="body" sz="half" idx="2"/>
          </p:nvPr>
        </p:nvSpPr>
        <p:spPr>
          <a:xfrm>
            <a:off x="8151813" y="1828800"/>
            <a:ext cx="3427572" cy="1143000"/>
          </a:xfrm>
          <a:solidFill>
            <a:schemeClr val="bg1"/>
          </a:solidFill>
        </p:spPr>
        <p:txBody>
          <a:bodyPr/>
          <a:lstStyle/>
          <a:p>
            <a:pPr>
              <a:lnSpc>
                <a:spcPct val="50000"/>
              </a:lnSpc>
            </a:pPr>
            <a:endParaRPr lang="en-US" sz="1400" dirty="0"/>
          </a:p>
          <a:p>
            <a:pPr>
              <a:lnSpc>
                <a:spcPct val="50000"/>
              </a:lnSpc>
            </a:pPr>
            <a:r>
              <a:rPr lang="en-US" sz="1400" b="1" dirty="0" smtClean="0"/>
              <a:t>Crawl and download applications </a:t>
            </a:r>
          </a:p>
          <a:p>
            <a:pPr marL="342900" indent="-342900">
              <a:lnSpc>
                <a:spcPct val="50000"/>
              </a:lnSpc>
              <a:buAutoNum type="arabicPeriod"/>
            </a:pPr>
            <a:r>
              <a:rPr lang="en-US" sz="1400" b="1" dirty="0" smtClean="0"/>
              <a:t>Application webpage </a:t>
            </a:r>
          </a:p>
          <a:p>
            <a:pPr marL="342900" indent="-342900">
              <a:lnSpc>
                <a:spcPct val="50000"/>
              </a:lnSpc>
              <a:buAutoNum type="arabicPeriod"/>
            </a:pPr>
            <a:r>
              <a:rPr lang="en-US" sz="1400" b="1" dirty="0" smtClean="0"/>
              <a:t>Application executable (Free apps)</a:t>
            </a:r>
          </a:p>
          <a:p>
            <a:pPr>
              <a:lnSpc>
                <a:spcPct val="50000"/>
              </a:lnSpc>
            </a:pPr>
            <a:endParaRPr lang="en-US" sz="1400" b="1" dirty="0" smtClean="0"/>
          </a:p>
        </p:txBody>
      </p:sp>
      <p:sp>
        <p:nvSpPr>
          <p:cNvPr id="25" name="Text Placeholder 2"/>
          <p:cNvSpPr txBox="1">
            <a:spLocks/>
          </p:cNvSpPr>
          <p:nvPr/>
        </p:nvSpPr>
        <p:spPr>
          <a:xfrm>
            <a:off x="8151812" y="1447800"/>
            <a:ext cx="3290983" cy="303211"/>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r>
              <a:rPr lang="en-US" b="1" dirty="0" smtClean="0"/>
              <a:t>For a given app marketplace: </a:t>
            </a:r>
          </a:p>
        </p:txBody>
      </p:sp>
      <p:pic>
        <p:nvPicPr>
          <p:cNvPr id="9" name="Picture 8" descr="Screen Shot 2015-09-03 at 9.08.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12" y="1447801"/>
            <a:ext cx="7696200" cy="3809999"/>
          </a:xfrm>
          <a:prstGeom prst="rect">
            <a:avLst/>
          </a:prstGeom>
        </p:spPr>
      </p:pic>
      <p:sp>
        <p:nvSpPr>
          <p:cNvPr id="10" name="TextBox 9"/>
          <p:cNvSpPr txBox="1"/>
          <p:nvPr/>
        </p:nvSpPr>
        <p:spPr>
          <a:xfrm>
            <a:off x="9448800" y="1574800"/>
            <a:ext cx="914400" cy="914400"/>
          </a:xfrm>
          <a:prstGeom prst="rect">
            <a:avLst/>
          </a:prstGeom>
          <a:noFill/>
        </p:spPr>
        <p:txBody>
          <a:bodyPr wrap="none" lIns="0" tIns="0" rIns="0" bIns="0" rtlCol="0">
            <a:noAutofit/>
          </a:bodyPr>
          <a:lstStyle/>
          <a:p>
            <a:pPr>
              <a:lnSpc>
                <a:spcPct val="90000"/>
              </a:lnSpc>
            </a:pPr>
            <a:endParaRPr lang="en-US" dirty="0"/>
          </a:p>
        </p:txBody>
      </p:sp>
      <p:sp>
        <p:nvSpPr>
          <p:cNvPr id="7" name="Rectangle 6"/>
          <p:cNvSpPr/>
          <p:nvPr/>
        </p:nvSpPr>
        <p:spPr bwMode="gray">
          <a:xfrm>
            <a:off x="303212" y="2971800"/>
            <a:ext cx="1600200" cy="1295400"/>
          </a:xfrm>
          <a:prstGeom prst="rect">
            <a:avLst/>
          </a:prstGeom>
          <a:noFill/>
          <a:ln w="63500">
            <a:solidFill>
              <a:srgbClr val="FF0000"/>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Text Placeholder 2"/>
          <p:cNvSpPr txBox="1">
            <a:spLocks/>
          </p:cNvSpPr>
          <p:nvPr/>
        </p:nvSpPr>
        <p:spPr>
          <a:xfrm>
            <a:off x="8151812" y="3354389"/>
            <a:ext cx="3290983" cy="303211"/>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r>
              <a:rPr lang="en-US" b="1" dirty="0" smtClean="0"/>
              <a:t>Operational result:</a:t>
            </a:r>
          </a:p>
        </p:txBody>
      </p:sp>
      <p:sp>
        <p:nvSpPr>
          <p:cNvPr id="17" name="Text Placeholder 4"/>
          <p:cNvSpPr txBox="1">
            <a:spLocks/>
          </p:cNvSpPr>
          <p:nvPr/>
        </p:nvSpPr>
        <p:spPr>
          <a:xfrm>
            <a:off x="8151812" y="3733800"/>
            <a:ext cx="3427572" cy="1600200"/>
          </a:xfrm>
          <a:prstGeom prst="rect">
            <a:avLst/>
          </a:prstGeom>
          <a:solidFill>
            <a:schemeClr val="bg1"/>
          </a:solidFill>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pPr>
              <a:lnSpc>
                <a:spcPct val="50000"/>
              </a:lnSpc>
            </a:pPr>
            <a:endParaRPr lang="en-US" sz="1400" b="1" dirty="0" smtClean="0"/>
          </a:p>
          <a:p>
            <a:pPr>
              <a:lnSpc>
                <a:spcPct val="50000"/>
              </a:lnSpc>
            </a:pPr>
            <a:r>
              <a:rPr lang="en-US" sz="1400" b="1" dirty="0" smtClean="0">
                <a:solidFill>
                  <a:schemeClr val="accent2"/>
                </a:solidFill>
              </a:rPr>
              <a:t>Application repository: web-pages and </a:t>
            </a:r>
          </a:p>
          <a:p>
            <a:pPr>
              <a:lnSpc>
                <a:spcPct val="50000"/>
              </a:lnSpc>
            </a:pPr>
            <a:r>
              <a:rPr lang="en-US" sz="1400" b="1" dirty="0" smtClean="0">
                <a:solidFill>
                  <a:schemeClr val="accent2"/>
                </a:solidFill>
              </a:rPr>
              <a:t>app-executables. </a:t>
            </a:r>
          </a:p>
        </p:txBody>
      </p:sp>
    </p:spTree>
    <p:extLst>
      <p:ext uri="{BB962C8B-B14F-4D97-AF65-F5344CB8AC3E}">
        <p14:creationId xmlns:p14="http://schemas.microsoft.com/office/powerpoint/2010/main" val="29873862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pPr>
              <a:lnSpc>
                <a:spcPct val="50000"/>
              </a:lnSpc>
            </a:pPr>
            <a:r>
              <a:rPr lang="en-US" sz="2400" dirty="0">
                <a:solidFill>
                  <a:srgbClr val="FDC451"/>
                </a:solidFill>
              </a:rPr>
              <a:t>Hongyi </a:t>
            </a:r>
            <a:r>
              <a:rPr lang="en-US" sz="2400" dirty="0" smtClean="0">
                <a:solidFill>
                  <a:srgbClr val="FDC451"/>
                </a:solidFill>
              </a:rPr>
              <a:t>Yao</a:t>
            </a:r>
          </a:p>
          <a:p>
            <a:pPr>
              <a:lnSpc>
                <a:spcPct val="50000"/>
              </a:lnSpc>
            </a:pPr>
            <a:endParaRPr lang="en-US" sz="2400" dirty="0">
              <a:solidFill>
                <a:srgbClr val="FDC451"/>
              </a:solidFill>
            </a:endParaRPr>
          </a:p>
          <a:p>
            <a:pPr>
              <a:lnSpc>
                <a:spcPct val="50000"/>
              </a:lnSpc>
            </a:pPr>
            <a:r>
              <a:rPr lang="en-US" dirty="0"/>
              <a:t>University of Michigan</a:t>
            </a:r>
            <a:r>
              <a:rPr lang="en-US" dirty="0" smtClean="0"/>
              <a:t>,</a:t>
            </a:r>
          </a:p>
          <a:p>
            <a:pPr>
              <a:lnSpc>
                <a:spcPct val="50000"/>
              </a:lnSpc>
            </a:pPr>
            <a:r>
              <a:rPr lang="en-US" dirty="0" smtClean="0"/>
              <a:t> </a:t>
            </a:r>
            <a:endParaRPr lang="en-US" dirty="0"/>
          </a:p>
          <a:p>
            <a:pPr>
              <a:lnSpc>
                <a:spcPct val="50000"/>
              </a:lnSpc>
            </a:pPr>
            <a:r>
              <a:rPr lang="en-US" dirty="0"/>
              <a:t>Anne Arbor, MI, USA</a:t>
            </a:r>
            <a:r>
              <a:rPr lang="en-US" dirty="0" smtClean="0"/>
              <a:t>.</a:t>
            </a:r>
          </a:p>
          <a:p>
            <a:pPr>
              <a:lnSpc>
                <a:spcPct val="50000"/>
              </a:lnSpc>
            </a:pPr>
            <a:r>
              <a:rPr lang="en-US" dirty="0" smtClean="0"/>
              <a:t> </a:t>
            </a:r>
            <a:endParaRPr lang="en-US" dirty="0"/>
          </a:p>
          <a:p>
            <a:pPr>
              <a:lnSpc>
                <a:spcPct val="50000"/>
              </a:lnSpc>
            </a:pPr>
            <a:r>
              <a:rPr lang="en-US" i="1" dirty="0">
                <a:solidFill>
                  <a:schemeClr val="accent1">
                    <a:lumMod val="60000"/>
                    <a:lumOff val="40000"/>
                  </a:schemeClr>
                </a:solidFill>
              </a:rPr>
              <a:t>hyyao@umich.edu</a:t>
            </a:r>
          </a:p>
        </p:txBody>
      </p:sp>
      <p:sp>
        <p:nvSpPr>
          <p:cNvPr id="7" name="Text Placeholder 6"/>
          <p:cNvSpPr>
            <a:spLocks noGrp="1"/>
          </p:cNvSpPr>
          <p:nvPr>
            <p:ph type="body" sz="half" idx="14"/>
          </p:nvPr>
        </p:nvSpPr>
        <p:spPr/>
        <p:txBody>
          <a:bodyPr/>
          <a:lstStyle/>
          <a:p>
            <a:pPr>
              <a:lnSpc>
                <a:spcPct val="50000"/>
              </a:lnSpc>
            </a:pPr>
            <a:endParaRPr lang="en-US" sz="2400" dirty="0" smtClean="0">
              <a:solidFill>
                <a:srgbClr val="FDC451"/>
              </a:solidFill>
            </a:endParaRPr>
          </a:p>
          <a:p>
            <a:pPr>
              <a:lnSpc>
                <a:spcPct val="50000"/>
              </a:lnSpc>
            </a:pPr>
            <a:endParaRPr lang="en-US" sz="2400" dirty="0">
              <a:solidFill>
                <a:srgbClr val="FDC451"/>
              </a:solidFill>
            </a:endParaRPr>
          </a:p>
          <a:p>
            <a:pPr>
              <a:lnSpc>
                <a:spcPct val="50000"/>
              </a:lnSpc>
            </a:pPr>
            <a:endParaRPr lang="en-US" sz="2400" dirty="0" smtClean="0">
              <a:solidFill>
                <a:srgbClr val="FDC451"/>
              </a:solidFill>
            </a:endParaRPr>
          </a:p>
          <a:p>
            <a:pPr>
              <a:lnSpc>
                <a:spcPct val="50000"/>
              </a:lnSpc>
            </a:pPr>
            <a:endParaRPr lang="en-US" sz="2400" dirty="0">
              <a:solidFill>
                <a:srgbClr val="FDC451"/>
              </a:solidFill>
            </a:endParaRPr>
          </a:p>
          <a:p>
            <a:pPr>
              <a:lnSpc>
                <a:spcPct val="50000"/>
              </a:lnSpc>
            </a:pPr>
            <a:r>
              <a:rPr lang="en-US" sz="2400" dirty="0" smtClean="0">
                <a:solidFill>
                  <a:srgbClr val="FDC451"/>
                </a:solidFill>
              </a:rPr>
              <a:t>Yong Liao</a:t>
            </a:r>
          </a:p>
          <a:p>
            <a:pPr>
              <a:lnSpc>
                <a:spcPct val="50000"/>
              </a:lnSpc>
            </a:pPr>
            <a:endParaRPr lang="en-US" sz="2400" dirty="0">
              <a:solidFill>
                <a:srgbClr val="FDC451"/>
              </a:solidFill>
            </a:endParaRPr>
          </a:p>
          <a:p>
            <a:pPr>
              <a:lnSpc>
                <a:spcPct val="50000"/>
              </a:lnSpc>
            </a:pPr>
            <a:r>
              <a:rPr lang="en-US" dirty="0"/>
              <a:t>Symantec Corporation, </a:t>
            </a:r>
          </a:p>
          <a:p>
            <a:pPr>
              <a:lnSpc>
                <a:spcPct val="50000"/>
              </a:lnSpc>
            </a:pPr>
            <a:endParaRPr lang="en-US" dirty="0" smtClean="0"/>
          </a:p>
          <a:p>
            <a:pPr>
              <a:lnSpc>
                <a:spcPct val="50000"/>
              </a:lnSpc>
            </a:pPr>
            <a:r>
              <a:rPr lang="en-US" dirty="0" smtClean="0"/>
              <a:t>Mountain </a:t>
            </a:r>
            <a:r>
              <a:rPr lang="en-US" dirty="0"/>
              <a:t>View, CA, USA. </a:t>
            </a:r>
            <a:endParaRPr lang="en-US" dirty="0" smtClean="0"/>
          </a:p>
          <a:p>
            <a:pPr>
              <a:lnSpc>
                <a:spcPct val="50000"/>
              </a:lnSpc>
            </a:pPr>
            <a:endParaRPr lang="en-US" i="1" dirty="0">
              <a:solidFill>
                <a:srgbClr val="FDC451"/>
              </a:solidFill>
            </a:endParaRPr>
          </a:p>
          <a:p>
            <a:pPr>
              <a:lnSpc>
                <a:spcPct val="50000"/>
              </a:lnSpc>
            </a:pPr>
            <a:r>
              <a:rPr lang="en-US" i="1" dirty="0" smtClean="0">
                <a:solidFill>
                  <a:srgbClr val="FDC451"/>
                </a:solidFill>
              </a:rPr>
              <a:t>yong_liao</a:t>
            </a:r>
            <a:r>
              <a:rPr lang="en-US" i="1" dirty="0">
                <a:solidFill>
                  <a:srgbClr val="FDC451"/>
                </a:solidFill>
              </a:rPr>
              <a:t>@symantec.com</a:t>
            </a:r>
          </a:p>
          <a:p>
            <a:endParaRPr lang="en-US" dirty="0"/>
          </a:p>
        </p:txBody>
      </p:sp>
      <p:sp>
        <p:nvSpPr>
          <p:cNvPr id="10" name="Text Placeholder 9"/>
          <p:cNvSpPr>
            <a:spLocks noGrp="1"/>
          </p:cNvSpPr>
          <p:nvPr>
            <p:ph type="body" sz="half" idx="16"/>
          </p:nvPr>
        </p:nvSpPr>
        <p:spPr>
          <a:xfrm>
            <a:off x="9138030" y="1677988"/>
            <a:ext cx="2823782" cy="1643792"/>
          </a:xfrm>
        </p:spPr>
        <p:txBody>
          <a:bodyPr/>
          <a:lstStyle/>
          <a:p>
            <a:pPr>
              <a:lnSpc>
                <a:spcPct val="50000"/>
              </a:lnSpc>
            </a:pPr>
            <a:r>
              <a:rPr lang="en-US" sz="2400" dirty="0" smtClean="0">
                <a:solidFill>
                  <a:srgbClr val="FDC451"/>
                </a:solidFill>
              </a:rPr>
              <a:t>Alok Tongaonkar</a:t>
            </a:r>
            <a:endParaRPr lang="en-US" sz="2400" dirty="0">
              <a:solidFill>
                <a:srgbClr val="FDC451"/>
              </a:solidFill>
            </a:endParaRPr>
          </a:p>
          <a:p>
            <a:pPr>
              <a:lnSpc>
                <a:spcPct val="50000"/>
              </a:lnSpc>
            </a:pPr>
            <a:endParaRPr lang="en-US" sz="2400" dirty="0" smtClean="0">
              <a:solidFill>
                <a:srgbClr val="FDC451"/>
              </a:solidFill>
            </a:endParaRPr>
          </a:p>
          <a:p>
            <a:pPr>
              <a:lnSpc>
                <a:spcPct val="50000"/>
              </a:lnSpc>
            </a:pPr>
            <a:r>
              <a:rPr lang="en-US" dirty="0" smtClean="0"/>
              <a:t>Symantec Corporation,</a:t>
            </a:r>
          </a:p>
          <a:p>
            <a:pPr>
              <a:lnSpc>
                <a:spcPct val="50000"/>
              </a:lnSpc>
            </a:pPr>
            <a:r>
              <a:rPr lang="en-US" dirty="0" smtClean="0"/>
              <a:t> </a:t>
            </a:r>
            <a:endParaRPr lang="en-US" dirty="0"/>
          </a:p>
          <a:p>
            <a:pPr>
              <a:lnSpc>
                <a:spcPct val="50000"/>
              </a:lnSpc>
            </a:pPr>
            <a:r>
              <a:rPr lang="en-US" dirty="0" smtClean="0"/>
              <a:t>Mountain View, CA, </a:t>
            </a:r>
            <a:r>
              <a:rPr lang="en-US" dirty="0"/>
              <a:t>USA.</a:t>
            </a:r>
          </a:p>
          <a:p>
            <a:pPr>
              <a:lnSpc>
                <a:spcPct val="50000"/>
              </a:lnSpc>
            </a:pPr>
            <a:r>
              <a:rPr lang="en-US" dirty="0"/>
              <a:t> </a:t>
            </a:r>
          </a:p>
          <a:p>
            <a:pPr>
              <a:lnSpc>
                <a:spcPct val="50000"/>
              </a:lnSpc>
            </a:pPr>
            <a:r>
              <a:rPr lang="en-US" i="1" dirty="0" smtClean="0">
                <a:solidFill>
                  <a:schemeClr val="accent1">
                    <a:lumMod val="60000"/>
                    <a:lumOff val="40000"/>
                  </a:schemeClr>
                </a:solidFill>
              </a:rPr>
              <a:t>alok_tongaonkar@symantec.com</a:t>
            </a:r>
            <a:endParaRPr lang="en-US" i="1" dirty="0">
              <a:solidFill>
                <a:schemeClr val="accent1">
                  <a:lumMod val="60000"/>
                  <a:lumOff val="40000"/>
                </a:schemeClr>
              </a:solidFill>
            </a:endParaRPr>
          </a:p>
          <a:p>
            <a:endParaRPr lang="en-US" dirty="0"/>
          </a:p>
        </p:txBody>
      </p:sp>
      <p:sp>
        <p:nvSpPr>
          <p:cNvPr id="4" name="Title 3"/>
          <p:cNvSpPr>
            <a:spLocks noGrp="1"/>
          </p:cNvSpPr>
          <p:nvPr>
            <p:ph type="title"/>
          </p:nvPr>
        </p:nvSpPr>
        <p:spPr/>
        <p:txBody>
          <a:bodyPr/>
          <a:lstStyle/>
          <a:p>
            <a:r>
              <a:rPr lang="en-US" dirty="0" err="1" smtClean="0"/>
              <a:t>Partenaires</a:t>
            </a:r>
            <a:r>
              <a:rPr lang="en-US" dirty="0" smtClean="0"/>
              <a:t> </a:t>
            </a:r>
            <a:r>
              <a:rPr lang="en-US" dirty="0" err="1"/>
              <a:t>d</a:t>
            </a:r>
            <a:r>
              <a:rPr lang="en-US" dirty="0" err="1" smtClean="0"/>
              <a:t>ans</a:t>
            </a:r>
            <a:r>
              <a:rPr lang="en-US" dirty="0" smtClean="0"/>
              <a:t> </a:t>
            </a:r>
            <a:r>
              <a:rPr lang="en-US" dirty="0"/>
              <a:t>l</a:t>
            </a:r>
            <a:r>
              <a:rPr lang="en-US" dirty="0" smtClean="0"/>
              <a:t>e Crime</a:t>
            </a:r>
            <a:endParaRPr lang="en-US" dirty="0"/>
          </a:p>
        </p:txBody>
      </p:sp>
      <p:sp>
        <p:nvSpPr>
          <p:cNvPr id="13" name="Text Placeholder 12"/>
          <p:cNvSpPr>
            <a:spLocks noGrp="1"/>
          </p:cNvSpPr>
          <p:nvPr>
            <p:ph type="body" sz="half" idx="21"/>
          </p:nvPr>
        </p:nvSpPr>
        <p:spPr/>
        <p:txBody>
          <a:bodyPr/>
          <a:lstStyle/>
          <a:p>
            <a:pPr>
              <a:lnSpc>
                <a:spcPct val="50000"/>
              </a:lnSpc>
            </a:pPr>
            <a:endParaRPr lang="en-US" sz="2400" dirty="0" smtClean="0">
              <a:solidFill>
                <a:srgbClr val="FDC451"/>
              </a:solidFill>
            </a:endParaRPr>
          </a:p>
          <a:p>
            <a:pPr>
              <a:lnSpc>
                <a:spcPct val="50000"/>
              </a:lnSpc>
            </a:pPr>
            <a:endParaRPr lang="en-US" sz="2400" dirty="0">
              <a:solidFill>
                <a:srgbClr val="FDC451"/>
              </a:solidFill>
            </a:endParaRPr>
          </a:p>
          <a:p>
            <a:pPr>
              <a:lnSpc>
                <a:spcPct val="50000"/>
              </a:lnSpc>
            </a:pPr>
            <a:endParaRPr lang="en-US" sz="2400" dirty="0" smtClean="0">
              <a:solidFill>
                <a:srgbClr val="FDC451"/>
              </a:solidFill>
            </a:endParaRPr>
          </a:p>
          <a:p>
            <a:pPr>
              <a:lnSpc>
                <a:spcPct val="50000"/>
              </a:lnSpc>
            </a:pPr>
            <a:r>
              <a:rPr lang="en-US" sz="2400" dirty="0" smtClean="0">
                <a:solidFill>
                  <a:srgbClr val="FDC451"/>
                </a:solidFill>
              </a:rPr>
              <a:t>Z. Morley Mao</a:t>
            </a:r>
            <a:endParaRPr lang="en-US" sz="2400" dirty="0">
              <a:solidFill>
                <a:srgbClr val="FDC451"/>
              </a:solidFill>
            </a:endParaRPr>
          </a:p>
          <a:p>
            <a:pPr>
              <a:lnSpc>
                <a:spcPct val="50000"/>
              </a:lnSpc>
            </a:pPr>
            <a:endParaRPr lang="en-US" sz="2400" dirty="0">
              <a:solidFill>
                <a:srgbClr val="FDC451"/>
              </a:solidFill>
            </a:endParaRPr>
          </a:p>
          <a:p>
            <a:pPr>
              <a:lnSpc>
                <a:spcPct val="50000"/>
              </a:lnSpc>
            </a:pPr>
            <a:r>
              <a:rPr lang="en-US" dirty="0"/>
              <a:t>University of Michigan,</a:t>
            </a:r>
          </a:p>
          <a:p>
            <a:pPr>
              <a:lnSpc>
                <a:spcPct val="50000"/>
              </a:lnSpc>
            </a:pPr>
            <a:r>
              <a:rPr lang="en-US" dirty="0"/>
              <a:t> </a:t>
            </a:r>
          </a:p>
          <a:p>
            <a:pPr>
              <a:lnSpc>
                <a:spcPct val="50000"/>
              </a:lnSpc>
            </a:pPr>
            <a:r>
              <a:rPr lang="en-US" dirty="0"/>
              <a:t>Anne Arbor, MI, USA.</a:t>
            </a:r>
          </a:p>
          <a:p>
            <a:pPr>
              <a:lnSpc>
                <a:spcPct val="50000"/>
              </a:lnSpc>
            </a:pPr>
            <a:r>
              <a:rPr lang="en-US" dirty="0"/>
              <a:t> </a:t>
            </a:r>
          </a:p>
          <a:p>
            <a:pPr>
              <a:lnSpc>
                <a:spcPct val="50000"/>
              </a:lnSpc>
            </a:pPr>
            <a:r>
              <a:rPr lang="en-US" i="1" dirty="0" smtClean="0">
                <a:solidFill>
                  <a:schemeClr val="accent1">
                    <a:lumMod val="60000"/>
                    <a:lumOff val="40000"/>
                  </a:schemeClr>
                </a:solidFill>
              </a:rPr>
              <a:t>zmao</a:t>
            </a:r>
            <a:r>
              <a:rPr lang="en-US" i="1" dirty="0">
                <a:solidFill>
                  <a:schemeClr val="accent1">
                    <a:lumMod val="60000"/>
                    <a:lumOff val="40000"/>
                  </a:schemeClr>
                </a:solidFill>
              </a:rPr>
              <a:t>@umich.edu</a:t>
            </a:r>
          </a:p>
        </p:txBody>
      </p:sp>
      <p:sp>
        <p:nvSpPr>
          <p:cNvPr id="31" name="Slide Number Placeholder 30"/>
          <p:cNvSpPr>
            <a:spLocks noGrp="1"/>
          </p:cNvSpPr>
          <p:nvPr>
            <p:ph type="sldNum" sz="quarter" idx="19"/>
          </p:nvPr>
        </p:nvSpPr>
        <p:spPr/>
        <p:txBody>
          <a:bodyPr/>
          <a:lstStyle/>
          <a:p>
            <a:fld id="{C51EAA63-D034-42AE-91FA-B13B9518C7BE}" type="slidenum">
              <a:rPr lang="en-US" smtClean="0"/>
              <a:pPr/>
              <a:t>2</a:t>
            </a:fld>
            <a:endParaRPr lang="en-US"/>
          </a:p>
        </p:txBody>
      </p:sp>
      <p:sp>
        <p:nvSpPr>
          <p:cNvPr id="2" name="Footer Placeholder 1"/>
          <p:cNvSpPr>
            <a:spLocks noGrp="1"/>
          </p:cNvSpPr>
          <p:nvPr>
            <p:ph type="ftr" sz="quarter" idx="18"/>
          </p:nvPr>
        </p:nvSpPr>
        <p:spPr/>
        <p:txBody>
          <a:bodyPr/>
          <a:lstStyle/>
          <a:p>
            <a:r>
              <a:rPr lang="en-US" dirty="0" smtClean="0"/>
              <a:t>Copyright © 2015 Symantec Corporation</a:t>
            </a:r>
            <a:endParaRPr lang="en-US" dirty="0"/>
          </a:p>
        </p:txBody>
      </p:sp>
      <p:pic>
        <p:nvPicPr>
          <p:cNvPr id="8" name="Picture Placeholder 7" descr="download.jpeg"/>
          <p:cNvPicPr>
            <a:picLocks noGrp="1" noChangeAspect="1"/>
          </p:cNvPicPr>
          <p:nvPr>
            <p:ph type="pic" idx="13"/>
          </p:nvPr>
        </p:nvPicPr>
        <p:blipFill>
          <a:blip r:embed="rId3">
            <a:extLst>
              <a:ext uri="{28A0092B-C50C-407E-A947-70E740481C1C}">
                <a14:useLocalDpi xmlns:a14="http://schemas.microsoft.com/office/drawing/2010/main" val="0"/>
              </a:ext>
            </a:extLst>
          </a:blip>
          <a:srcRect l="1578" r="1578"/>
          <a:stretch>
            <a:fillRect/>
          </a:stretch>
        </p:blipFill>
        <p:spPr/>
      </p:pic>
      <p:pic>
        <p:nvPicPr>
          <p:cNvPr id="11" name="Picture Placeholder 10" descr="Dr_Evil.jpeg"/>
          <p:cNvPicPr>
            <a:picLocks noGrp="1" noChangeAspect="1"/>
          </p:cNvPicPr>
          <p:nvPr>
            <p:ph type="pic" idx="1"/>
          </p:nvPr>
        </p:nvPicPr>
        <p:blipFill>
          <a:blip r:embed="rId4">
            <a:extLst>
              <a:ext uri="{28A0092B-C50C-407E-A947-70E740481C1C}">
                <a14:useLocalDpi xmlns:a14="http://schemas.microsoft.com/office/drawing/2010/main" val="0"/>
              </a:ext>
            </a:extLst>
          </a:blip>
          <a:srcRect t="15146" b="15146"/>
          <a:stretch>
            <a:fillRect/>
          </a:stretch>
        </p:blipFill>
        <p:spPr/>
      </p:pic>
      <p:pic>
        <p:nvPicPr>
          <p:cNvPr id="19" name="Picture Placeholder 18" descr="Screen Shot 2015-09-08 at 9.24.28 PM.png"/>
          <p:cNvPicPr>
            <a:picLocks noGrp="1" noChangeAspect="1"/>
          </p:cNvPicPr>
          <p:nvPr>
            <p:ph type="pic" idx="20"/>
          </p:nvPr>
        </p:nvPicPr>
        <p:blipFill>
          <a:blip r:embed="rId5">
            <a:extLst>
              <a:ext uri="{28A0092B-C50C-407E-A947-70E740481C1C}">
                <a14:useLocalDpi xmlns:a14="http://schemas.microsoft.com/office/drawing/2010/main" val="0"/>
              </a:ext>
            </a:extLst>
          </a:blip>
          <a:srcRect t="15674" b="15674"/>
          <a:stretch>
            <a:fillRect/>
          </a:stretch>
        </p:blipFill>
        <p:spPr/>
      </p:pic>
      <p:pic>
        <p:nvPicPr>
          <p:cNvPr id="21" name="Picture Placeholder 20" descr="Screen Shot 2015-09-08 at 9.25.55 PM.png"/>
          <p:cNvPicPr>
            <a:picLocks noGrp="1" noChangeAspect="1"/>
          </p:cNvPicPr>
          <p:nvPr>
            <p:ph type="pic" idx="15"/>
          </p:nvPr>
        </p:nvPicPr>
        <p:blipFill>
          <a:blip r:embed="rId6">
            <a:extLst>
              <a:ext uri="{28A0092B-C50C-407E-A947-70E740481C1C}">
                <a14:useLocalDpi xmlns:a14="http://schemas.microsoft.com/office/drawing/2010/main" val="0"/>
              </a:ext>
            </a:extLst>
          </a:blip>
          <a:srcRect t="19864" b="19864"/>
          <a:stretch>
            <a:fillRect/>
          </a:stretch>
        </p:blipFill>
        <p:spPr/>
      </p:pic>
    </p:spTree>
    <p:extLst>
      <p:ext uri="{BB962C8B-B14F-4D97-AF65-F5344CB8AC3E}">
        <p14:creationId xmlns:p14="http://schemas.microsoft.com/office/powerpoint/2010/main" val="7520901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SAMPLES WAR-MACHINE </a:t>
            </a:r>
            <a:endParaRPr lang="en-US" dirty="0"/>
          </a:p>
        </p:txBody>
      </p:sp>
      <p:sp>
        <p:nvSpPr>
          <p:cNvPr id="13" name="Slide Number Placeholder 12"/>
          <p:cNvSpPr>
            <a:spLocks noGrp="1"/>
          </p:cNvSpPr>
          <p:nvPr>
            <p:ph type="sldNum" sz="quarter" idx="12"/>
          </p:nvPr>
        </p:nvSpPr>
        <p:spPr/>
        <p:txBody>
          <a:bodyPr/>
          <a:lstStyle/>
          <a:p>
            <a:fld id="{C51EAA63-D034-42AE-91FA-B13B9518C7BE}" type="slidenum">
              <a:rPr lang="en-US" smtClean="0"/>
              <a:pPr/>
              <a:t>20</a:t>
            </a:fld>
            <a:endParaRPr lang="en-US"/>
          </a:p>
        </p:txBody>
      </p:sp>
      <p:sp>
        <p:nvSpPr>
          <p:cNvPr id="2" name="Footer Placeholder 1"/>
          <p:cNvSpPr>
            <a:spLocks noGrp="1"/>
          </p:cNvSpPr>
          <p:nvPr>
            <p:ph type="ftr" sz="quarter" idx="11"/>
          </p:nvPr>
        </p:nvSpPr>
        <p:spPr/>
        <p:txBody>
          <a:bodyPr/>
          <a:lstStyle/>
          <a:p>
            <a:r>
              <a:rPr lang="en-US" dirty="0" smtClean="0"/>
              <a:t>Copyright © 2015 Symantec Corporation</a:t>
            </a:r>
            <a:endParaRPr lang="en-US" dirty="0"/>
          </a:p>
        </p:txBody>
      </p:sp>
      <p:sp>
        <p:nvSpPr>
          <p:cNvPr id="23" name="TextBox 22"/>
          <p:cNvSpPr txBox="1"/>
          <p:nvPr/>
        </p:nvSpPr>
        <p:spPr>
          <a:xfrm>
            <a:off x="1737269" y="6096000"/>
            <a:ext cx="914400" cy="914400"/>
          </a:xfrm>
          <a:prstGeom prst="rect">
            <a:avLst/>
          </a:prstGeom>
          <a:noFill/>
        </p:spPr>
        <p:txBody>
          <a:bodyPr wrap="none" lIns="0" tIns="0" rIns="0" bIns="0" rtlCol="0">
            <a:noAutofit/>
          </a:bodyPr>
          <a:lstStyle/>
          <a:p>
            <a:pPr>
              <a:lnSpc>
                <a:spcPct val="90000"/>
              </a:lnSpc>
            </a:pPr>
            <a:endParaRPr lang="en-US" dirty="0"/>
          </a:p>
        </p:txBody>
      </p:sp>
      <p:sp>
        <p:nvSpPr>
          <p:cNvPr id="5" name="Text Placeholder 4"/>
          <p:cNvSpPr>
            <a:spLocks noGrp="1"/>
          </p:cNvSpPr>
          <p:nvPr>
            <p:ph type="body" sz="half" idx="2"/>
          </p:nvPr>
        </p:nvSpPr>
        <p:spPr>
          <a:xfrm>
            <a:off x="8151813" y="1828800"/>
            <a:ext cx="3427572" cy="1143000"/>
          </a:xfrm>
          <a:solidFill>
            <a:schemeClr val="bg1"/>
          </a:solidFill>
        </p:spPr>
        <p:txBody>
          <a:bodyPr/>
          <a:lstStyle/>
          <a:p>
            <a:pPr>
              <a:lnSpc>
                <a:spcPct val="50000"/>
              </a:lnSpc>
            </a:pPr>
            <a:endParaRPr lang="en-US" sz="1400" dirty="0"/>
          </a:p>
          <a:p>
            <a:pPr>
              <a:lnSpc>
                <a:spcPct val="50000"/>
              </a:lnSpc>
            </a:pPr>
            <a:r>
              <a:rPr lang="en-US" sz="1400" b="1" dirty="0" smtClean="0"/>
              <a:t>Extract identifiers from </a:t>
            </a:r>
          </a:p>
          <a:p>
            <a:pPr marL="342900" indent="-342900">
              <a:lnSpc>
                <a:spcPct val="50000"/>
              </a:lnSpc>
              <a:buAutoNum type="arabicPeriod"/>
            </a:pPr>
            <a:r>
              <a:rPr lang="en-US" sz="1400" b="1" dirty="0" smtClean="0"/>
              <a:t>Application webpage </a:t>
            </a:r>
          </a:p>
          <a:p>
            <a:pPr marL="342900" indent="-342900">
              <a:lnSpc>
                <a:spcPct val="50000"/>
              </a:lnSpc>
              <a:buAutoNum type="arabicPeriod"/>
            </a:pPr>
            <a:r>
              <a:rPr lang="en-US" sz="1400" b="1" dirty="0" smtClean="0"/>
              <a:t>Application executable (Free apps)</a:t>
            </a:r>
          </a:p>
          <a:p>
            <a:pPr>
              <a:lnSpc>
                <a:spcPct val="50000"/>
              </a:lnSpc>
            </a:pPr>
            <a:endParaRPr lang="en-US" sz="1400" b="1" dirty="0" smtClean="0"/>
          </a:p>
        </p:txBody>
      </p:sp>
      <p:sp>
        <p:nvSpPr>
          <p:cNvPr id="25" name="Text Placeholder 2"/>
          <p:cNvSpPr txBox="1">
            <a:spLocks/>
          </p:cNvSpPr>
          <p:nvPr/>
        </p:nvSpPr>
        <p:spPr>
          <a:xfrm>
            <a:off x="8151812" y="1447800"/>
            <a:ext cx="3290983" cy="303211"/>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r>
              <a:rPr lang="en-US" b="1" dirty="0" smtClean="0"/>
              <a:t>For an app in the repository: </a:t>
            </a:r>
          </a:p>
        </p:txBody>
      </p:sp>
      <p:pic>
        <p:nvPicPr>
          <p:cNvPr id="9" name="Picture 8" descr="Screen Shot 2015-09-03 at 9.08.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12" y="1447801"/>
            <a:ext cx="7696200" cy="3809999"/>
          </a:xfrm>
          <a:prstGeom prst="rect">
            <a:avLst/>
          </a:prstGeom>
        </p:spPr>
      </p:pic>
      <p:sp>
        <p:nvSpPr>
          <p:cNvPr id="10" name="TextBox 9"/>
          <p:cNvSpPr txBox="1"/>
          <p:nvPr/>
        </p:nvSpPr>
        <p:spPr>
          <a:xfrm>
            <a:off x="9448800" y="1574800"/>
            <a:ext cx="914400" cy="914400"/>
          </a:xfrm>
          <a:prstGeom prst="rect">
            <a:avLst/>
          </a:prstGeom>
          <a:noFill/>
        </p:spPr>
        <p:txBody>
          <a:bodyPr wrap="none" lIns="0" tIns="0" rIns="0" bIns="0" rtlCol="0">
            <a:noAutofit/>
          </a:bodyPr>
          <a:lstStyle/>
          <a:p>
            <a:pPr>
              <a:lnSpc>
                <a:spcPct val="90000"/>
              </a:lnSpc>
            </a:pPr>
            <a:endParaRPr lang="en-US" dirty="0"/>
          </a:p>
        </p:txBody>
      </p:sp>
      <p:sp>
        <p:nvSpPr>
          <p:cNvPr id="7" name="Rectangle 6"/>
          <p:cNvSpPr/>
          <p:nvPr/>
        </p:nvSpPr>
        <p:spPr bwMode="gray">
          <a:xfrm>
            <a:off x="1979612" y="4419600"/>
            <a:ext cx="1295400" cy="838200"/>
          </a:xfrm>
          <a:prstGeom prst="rect">
            <a:avLst/>
          </a:prstGeom>
          <a:noFill/>
          <a:ln w="63500">
            <a:solidFill>
              <a:srgbClr val="FF0000"/>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Text Placeholder 2"/>
          <p:cNvSpPr txBox="1">
            <a:spLocks/>
          </p:cNvSpPr>
          <p:nvPr/>
        </p:nvSpPr>
        <p:spPr>
          <a:xfrm>
            <a:off x="8151812" y="3354389"/>
            <a:ext cx="3290983" cy="303211"/>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r>
              <a:rPr lang="en-US" b="1" dirty="0" smtClean="0"/>
              <a:t>Operational result: </a:t>
            </a:r>
          </a:p>
        </p:txBody>
      </p:sp>
      <p:sp>
        <p:nvSpPr>
          <p:cNvPr id="17" name="Text Placeholder 4"/>
          <p:cNvSpPr txBox="1">
            <a:spLocks/>
          </p:cNvSpPr>
          <p:nvPr/>
        </p:nvSpPr>
        <p:spPr>
          <a:xfrm>
            <a:off x="8151812" y="3733800"/>
            <a:ext cx="3427572" cy="1600200"/>
          </a:xfrm>
          <a:prstGeom prst="rect">
            <a:avLst/>
          </a:prstGeom>
          <a:solidFill>
            <a:schemeClr val="bg1"/>
          </a:solidFill>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pPr>
              <a:lnSpc>
                <a:spcPct val="50000"/>
              </a:lnSpc>
            </a:pPr>
            <a:endParaRPr lang="en-US" sz="1400" b="1" dirty="0" smtClean="0"/>
          </a:p>
          <a:p>
            <a:pPr>
              <a:lnSpc>
                <a:spcPct val="50000"/>
              </a:lnSpc>
            </a:pPr>
            <a:r>
              <a:rPr lang="en-US" sz="1400" b="1" dirty="0" smtClean="0">
                <a:solidFill>
                  <a:schemeClr val="accent2"/>
                </a:solidFill>
              </a:rPr>
              <a:t>Set of application identifiers grouped by type.</a:t>
            </a:r>
          </a:p>
          <a:p>
            <a:pPr>
              <a:lnSpc>
                <a:spcPct val="50000"/>
              </a:lnSpc>
            </a:pPr>
            <a:endParaRPr lang="en-US" sz="1400" b="1" dirty="0" smtClean="0">
              <a:solidFill>
                <a:schemeClr val="accent2"/>
              </a:solidFill>
            </a:endParaRPr>
          </a:p>
        </p:txBody>
      </p:sp>
    </p:spTree>
    <p:extLst>
      <p:ext uri="{BB962C8B-B14F-4D97-AF65-F5344CB8AC3E}">
        <p14:creationId xmlns:p14="http://schemas.microsoft.com/office/powerpoint/2010/main" val="23189765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SAMPLES WAR-MACHINE </a:t>
            </a:r>
            <a:endParaRPr lang="en-US" dirty="0"/>
          </a:p>
        </p:txBody>
      </p:sp>
      <p:sp>
        <p:nvSpPr>
          <p:cNvPr id="13" name="Slide Number Placeholder 12"/>
          <p:cNvSpPr>
            <a:spLocks noGrp="1"/>
          </p:cNvSpPr>
          <p:nvPr>
            <p:ph type="sldNum" sz="quarter" idx="12"/>
          </p:nvPr>
        </p:nvSpPr>
        <p:spPr/>
        <p:txBody>
          <a:bodyPr/>
          <a:lstStyle/>
          <a:p>
            <a:fld id="{C51EAA63-D034-42AE-91FA-B13B9518C7BE}" type="slidenum">
              <a:rPr lang="en-US" smtClean="0"/>
              <a:pPr/>
              <a:t>21</a:t>
            </a:fld>
            <a:endParaRPr lang="en-US"/>
          </a:p>
        </p:txBody>
      </p:sp>
      <p:sp>
        <p:nvSpPr>
          <p:cNvPr id="2" name="Footer Placeholder 1"/>
          <p:cNvSpPr>
            <a:spLocks noGrp="1"/>
          </p:cNvSpPr>
          <p:nvPr>
            <p:ph type="ftr" sz="quarter" idx="11"/>
          </p:nvPr>
        </p:nvSpPr>
        <p:spPr/>
        <p:txBody>
          <a:bodyPr/>
          <a:lstStyle/>
          <a:p>
            <a:r>
              <a:rPr lang="en-US" dirty="0" smtClean="0"/>
              <a:t>Copyright © 2015 Symantec Corporation</a:t>
            </a:r>
            <a:endParaRPr lang="en-US" dirty="0"/>
          </a:p>
        </p:txBody>
      </p:sp>
      <p:sp>
        <p:nvSpPr>
          <p:cNvPr id="23" name="TextBox 22"/>
          <p:cNvSpPr txBox="1"/>
          <p:nvPr/>
        </p:nvSpPr>
        <p:spPr>
          <a:xfrm>
            <a:off x="1737269" y="6096000"/>
            <a:ext cx="914400" cy="914400"/>
          </a:xfrm>
          <a:prstGeom prst="rect">
            <a:avLst/>
          </a:prstGeom>
          <a:noFill/>
        </p:spPr>
        <p:txBody>
          <a:bodyPr wrap="none" lIns="0" tIns="0" rIns="0" bIns="0" rtlCol="0">
            <a:noAutofit/>
          </a:bodyPr>
          <a:lstStyle/>
          <a:p>
            <a:pPr>
              <a:lnSpc>
                <a:spcPct val="90000"/>
              </a:lnSpc>
            </a:pPr>
            <a:endParaRPr lang="en-US" dirty="0"/>
          </a:p>
        </p:txBody>
      </p:sp>
      <p:sp>
        <p:nvSpPr>
          <p:cNvPr id="5" name="Text Placeholder 4"/>
          <p:cNvSpPr>
            <a:spLocks noGrp="1"/>
          </p:cNvSpPr>
          <p:nvPr>
            <p:ph type="body" sz="half" idx="2"/>
          </p:nvPr>
        </p:nvSpPr>
        <p:spPr>
          <a:xfrm>
            <a:off x="8151813" y="1828800"/>
            <a:ext cx="3427572" cy="1143000"/>
          </a:xfrm>
          <a:solidFill>
            <a:schemeClr val="bg1"/>
          </a:solidFill>
        </p:spPr>
        <p:txBody>
          <a:bodyPr/>
          <a:lstStyle/>
          <a:p>
            <a:pPr>
              <a:lnSpc>
                <a:spcPct val="50000"/>
              </a:lnSpc>
            </a:pPr>
            <a:endParaRPr lang="en-US" sz="1400" dirty="0"/>
          </a:p>
          <a:p>
            <a:pPr>
              <a:lnSpc>
                <a:spcPct val="50000"/>
              </a:lnSpc>
            </a:pPr>
            <a:r>
              <a:rPr lang="en-US" sz="1400" b="1" dirty="0" smtClean="0"/>
              <a:t>Execute the application in an emulator to </a:t>
            </a:r>
          </a:p>
          <a:p>
            <a:pPr marL="342900" indent="-342900">
              <a:lnSpc>
                <a:spcPct val="50000"/>
              </a:lnSpc>
              <a:buAutoNum type="arabicPeriod"/>
            </a:pPr>
            <a:r>
              <a:rPr lang="en-US" sz="1400" b="1" dirty="0" smtClean="0"/>
              <a:t>Produce HTTP flows for the app</a:t>
            </a:r>
          </a:p>
          <a:p>
            <a:pPr marL="342900" indent="-342900">
              <a:lnSpc>
                <a:spcPct val="50000"/>
              </a:lnSpc>
              <a:buAutoNum type="arabicPeriod"/>
            </a:pPr>
            <a:r>
              <a:rPr lang="en-US" sz="1400" b="1" dirty="0" smtClean="0"/>
              <a:t>Store flows in labeled </a:t>
            </a:r>
            <a:r>
              <a:rPr lang="en-US" sz="1400" b="1" dirty="0" err="1" smtClean="0"/>
              <a:t>pcap</a:t>
            </a:r>
            <a:r>
              <a:rPr lang="en-US" sz="1400" b="1" dirty="0" smtClean="0"/>
              <a:t> files. </a:t>
            </a:r>
          </a:p>
        </p:txBody>
      </p:sp>
      <p:sp>
        <p:nvSpPr>
          <p:cNvPr id="25" name="Text Placeholder 2"/>
          <p:cNvSpPr txBox="1">
            <a:spLocks/>
          </p:cNvSpPr>
          <p:nvPr/>
        </p:nvSpPr>
        <p:spPr>
          <a:xfrm>
            <a:off x="8151812" y="1447800"/>
            <a:ext cx="3290983" cy="303211"/>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r>
              <a:rPr lang="en-US" b="1" dirty="0" smtClean="0"/>
              <a:t>For an app in the repository: </a:t>
            </a:r>
          </a:p>
        </p:txBody>
      </p:sp>
      <p:pic>
        <p:nvPicPr>
          <p:cNvPr id="9" name="Picture 8" descr="Screen Shot 2015-09-03 at 9.08.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12" y="1447801"/>
            <a:ext cx="7696200" cy="3809999"/>
          </a:xfrm>
          <a:prstGeom prst="rect">
            <a:avLst/>
          </a:prstGeom>
        </p:spPr>
      </p:pic>
      <p:sp>
        <p:nvSpPr>
          <p:cNvPr id="10" name="TextBox 9"/>
          <p:cNvSpPr txBox="1"/>
          <p:nvPr/>
        </p:nvSpPr>
        <p:spPr>
          <a:xfrm>
            <a:off x="9448800" y="1574800"/>
            <a:ext cx="914400" cy="914400"/>
          </a:xfrm>
          <a:prstGeom prst="rect">
            <a:avLst/>
          </a:prstGeom>
          <a:noFill/>
        </p:spPr>
        <p:txBody>
          <a:bodyPr wrap="none" lIns="0" tIns="0" rIns="0" bIns="0" rtlCol="0">
            <a:noAutofit/>
          </a:bodyPr>
          <a:lstStyle/>
          <a:p>
            <a:pPr>
              <a:lnSpc>
                <a:spcPct val="90000"/>
              </a:lnSpc>
            </a:pPr>
            <a:endParaRPr lang="en-US" dirty="0"/>
          </a:p>
        </p:txBody>
      </p:sp>
      <p:sp>
        <p:nvSpPr>
          <p:cNvPr id="7" name="Rectangle 6"/>
          <p:cNvSpPr/>
          <p:nvPr/>
        </p:nvSpPr>
        <p:spPr bwMode="gray">
          <a:xfrm>
            <a:off x="1979612" y="1981200"/>
            <a:ext cx="1295400" cy="838200"/>
          </a:xfrm>
          <a:prstGeom prst="rect">
            <a:avLst/>
          </a:prstGeom>
          <a:noFill/>
          <a:ln w="63500">
            <a:solidFill>
              <a:srgbClr val="FF0000"/>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Text Placeholder 2"/>
          <p:cNvSpPr txBox="1">
            <a:spLocks/>
          </p:cNvSpPr>
          <p:nvPr/>
        </p:nvSpPr>
        <p:spPr>
          <a:xfrm>
            <a:off x="8151812" y="3354389"/>
            <a:ext cx="3290983" cy="303211"/>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r>
              <a:rPr lang="en-US" b="1" dirty="0" smtClean="0"/>
              <a:t>Operational result: </a:t>
            </a:r>
          </a:p>
        </p:txBody>
      </p:sp>
      <p:sp>
        <p:nvSpPr>
          <p:cNvPr id="17" name="Text Placeholder 4"/>
          <p:cNvSpPr txBox="1">
            <a:spLocks/>
          </p:cNvSpPr>
          <p:nvPr/>
        </p:nvSpPr>
        <p:spPr>
          <a:xfrm>
            <a:off x="8151812" y="3733800"/>
            <a:ext cx="3427572" cy="1600200"/>
          </a:xfrm>
          <a:prstGeom prst="rect">
            <a:avLst/>
          </a:prstGeom>
          <a:solidFill>
            <a:schemeClr val="bg1"/>
          </a:solidFill>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pPr>
              <a:lnSpc>
                <a:spcPct val="50000"/>
              </a:lnSpc>
            </a:pPr>
            <a:endParaRPr lang="en-US" sz="1400" b="1" dirty="0" smtClean="0"/>
          </a:p>
          <a:p>
            <a:pPr>
              <a:lnSpc>
                <a:spcPct val="50000"/>
              </a:lnSpc>
            </a:pPr>
            <a:r>
              <a:rPr lang="en-US" sz="1400" b="1" dirty="0" smtClean="0">
                <a:solidFill>
                  <a:schemeClr val="accent2"/>
                </a:solidFill>
              </a:rPr>
              <a:t>Labeled application flow headers. </a:t>
            </a:r>
          </a:p>
          <a:p>
            <a:pPr>
              <a:lnSpc>
                <a:spcPct val="50000"/>
              </a:lnSpc>
            </a:pPr>
            <a:r>
              <a:rPr lang="en-US" sz="1400" b="1" dirty="0" smtClean="0">
                <a:solidFill>
                  <a:schemeClr val="accent2"/>
                </a:solidFill>
              </a:rPr>
              <a:t>Ground truth! </a:t>
            </a:r>
          </a:p>
          <a:p>
            <a:pPr>
              <a:lnSpc>
                <a:spcPct val="50000"/>
              </a:lnSpc>
            </a:pPr>
            <a:endParaRPr lang="en-US" sz="1400" b="1" dirty="0" smtClean="0">
              <a:solidFill>
                <a:schemeClr val="accent2"/>
              </a:solidFill>
            </a:endParaRPr>
          </a:p>
        </p:txBody>
      </p:sp>
    </p:spTree>
    <p:extLst>
      <p:ext uri="{BB962C8B-B14F-4D97-AF65-F5344CB8AC3E}">
        <p14:creationId xmlns:p14="http://schemas.microsoft.com/office/powerpoint/2010/main" val="34025103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SAMPLES WAR-MACHINE </a:t>
            </a:r>
            <a:endParaRPr lang="en-US" dirty="0"/>
          </a:p>
        </p:txBody>
      </p:sp>
      <p:sp>
        <p:nvSpPr>
          <p:cNvPr id="13" name="Slide Number Placeholder 12"/>
          <p:cNvSpPr>
            <a:spLocks noGrp="1"/>
          </p:cNvSpPr>
          <p:nvPr>
            <p:ph type="sldNum" sz="quarter" idx="12"/>
          </p:nvPr>
        </p:nvSpPr>
        <p:spPr/>
        <p:txBody>
          <a:bodyPr/>
          <a:lstStyle/>
          <a:p>
            <a:fld id="{C51EAA63-D034-42AE-91FA-B13B9518C7BE}" type="slidenum">
              <a:rPr lang="en-US" smtClean="0"/>
              <a:pPr/>
              <a:t>22</a:t>
            </a:fld>
            <a:endParaRPr lang="en-US"/>
          </a:p>
        </p:txBody>
      </p:sp>
      <p:sp>
        <p:nvSpPr>
          <p:cNvPr id="2" name="Footer Placeholder 1"/>
          <p:cNvSpPr>
            <a:spLocks noGrp="1"/>
          </p:cNvSpPr>
          <p:nvPr>
            <p:ph type="ftr" sz="quarter" idx="11"/>
          </p:nvPr>
        </p:nvSpPr>
        <p:spPr/>
        <p:txBody>
          <a:bodyPr/>
          <a:lstStyle/>
          <a:p>
            <a:r>
              <a:rPr lang="en-US" dirty="0" smtClean="0"/>
              <a:t>Copyright © 2015 Symantec Corporation</a:t>
            </a:r>
            <a:endParaRPr lang="en-US" dirty="0"/>
          </a:p>
        </p:txBody>
      </p:sp>
      <p:sp>
        <p:nvSpPr>
          <p:cNvPr id="23" name="TextBox 22"/>
          <p:cNvSpPr txBox="1"/>
          <p:nvPr/>
        </p:nvSpPr>
        <p:spPr>
          <a:xfrm>
            <a:off x="1737269" y="6096000"/>
            <a:ext cx="914400" cy="914400"/>
          </a:xfrm>
          <a:prstGeom prst="rect">
            <a:avLst/>
          </a:prstGeom>
          <a:noFill/>
        </p:spPr>
        <p:txBody>
          <a:bodyPr wrap="none" lIns="0" tIns="0" rIns="0" bIns="0" rtlCol="0">
            <a:noAutofit/>
          </a:bodyPr>
          <a:lstStyle/>
          <a:p>
            <a:pPr>
              <a:lnSpc>
                <a:spcPct val="90000"/>
              </a:lnSpc>
            </a:pPr>
            <a:endParaRPr lang="en-US" dirty="0"/>
          </a:p>
        </p:txBody>
      </p:sp>
      <p:sp>
        <p:nvSpPr>
          <p:cNvPr id="5" name="Text Placeholder 4"/>
          <p:cNvSpPr>
            <a:spLocks noGrp="1"/>
          </p:cNvSpPr>
          <p:nvPr>
            <p:ph type="body" sz="half" idx="2"/>
          </p:nvPr>
        </p:nvSpPr>
        <p:spPr>
          <a:xfrm>
            <a:off x="8151813" y="1828800"/>
            <a:ext cx="3427572" cy="1143000"/>
          </a:xfrm>
          <a:solidFill>
            <a:schemeClr val="bg1"/>
          </a:solidFill>
        </p:spPr>
        <p:txBody>
          <a:bodyPr/>
          <a:lstStyle/>
          <a:p>
            <a:pPr>
              <a:lnSpc>
                <a:spcPct val="50000"/>
              </a:lnSpc>
            </a:pPr>
            <a:endParaRPr lang="en-US" sz="1400" dirty="0"/>
          </a:p>
          <a:p>
            <a:pPr>
              <a:lnSpc>
                <a:spcPct val="50000"/>
              </a:lnSpc>
            </a:pPr>
            <a:r>
              <a:rPr lang="en-US" sz="1400" b="1" dirty="0" smtClean="0"/>
              <a:t>Identify lexical snippets in flows by </a:t>
            </a:r>
          </a:p>
          <a:p>
            <a:pPr marL="342900" indent="-342900">
              <a:lnSpc>
                <a:spcPct val="50000"/>
              </a:lnSpc>
              <a:buAutoNum type="arabicPeriod"/>
            </a:pPr>
            <a:r>
              <a:rPr lang="en-US" sz="1400" b="1" dirty="0" smtClean="0"/>
              <a:t>Looking for occurrence of identifiers </a:t>
            </a:r>
          </a:p>
          <a:p>
            <a:pPr marL="342900" indent="-342900">
              <a:lnSpc>
                <a:spcPct val="50000"/>
              </a:lnSpc>
              <a:buAutoNum type="arabicPeriod"/>
            </a:pPr>
            <a:r>
              <a:rPr lang="en-US" sz="1400" b="1" dirty="0" smtClean="0"/>
              <a:t>Extracting the general lexical context</a:t>
            </a:r>
          </a:p>
        </p:txBody>
      </p:sp>
      <p:sp>
        <p:nvSpPr>
          <p:cNvPr id="25" name="Text Placeholder 2"/>
          <p:cNvSpPr txBox="1">
            <a:spLocks/>
          </p:cNvSpPr>
          <p:nvPr/>
        </p:nvSpPr>
        <p:spPr>
          <a:xfrm>
            <a:off x="8151812" y="1447800"/>
            <a:ext cx="3290983" cy="303211"/>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r>
              <a:rPr lang="en-US" b="1" dirty="0" smtClean="0"/>
              <a:t>For a </a:t>
            </a:r>
            <a:r>
              <a:rPr lang="en-US" b="1" dirty="0" err="1" smtClean="0"/>
              <a:t>pcap</a:t>
            </a:r>
            <a:r>
              <a:rPr lang="en-US" b="1" dirty="0" smtClean="0"/>
              <a:t> in the training set: </a:t>
            </a:r>
          </a:p>
        </p:txBody>
      </p:sp>
      <p:pic>
        <p:nvPicPr>
          <p:cNvPr id="9" name="Picture 8" descr="Screen Shot 2015-09-03 at 9.08.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12" y="1447801"/>
            <a:ext cx="7696200" cy="3809999"/>
          </a:xfrm>
          <a:prstGeom prst="rect">
            <a:avLst/>
          </a:prstGeom>
        </p:spPr>
      </p:pic>
      <p:sp>
        <p:nvSpPr>
          <p:cNvPr id="10" name="TextBox 9"/>
          <p:cNvSpPr txBox="1"/>
          <p:nvPr/>
        </p:nvSpPr>
        <p:spPr>
          <a:xfrm>
            <a:off x="9448800" y="1574800"/>
            <a:ext cx="914400" cy="914400"/>
          </a:xfrm>
          <a:prstGeom prst="rect">
            <a:avLst/>
          </a:prstGeom>
          <a:noFill/>
        </p:spPr>
        <p:txBody>
          <a:bodyPr wrap="none" lIns="0" tIns="0" rIns="0" bIns="0" rtlCol="0">
            <a:noAutofit/>
          </a:bodyPr>
          <a:lstStyle/>
          <a:p>
            <a:pPr>
              <a:lnSpc>
                <a:spcPct val="90000"/>
              </a:lnSpc>
            </a:pPr>
            <a:endParaRPr lang="en-US" dirty="0"/>
          </a:p>
        </p:txBody>
      </p:sp>
      <p:sp>
        <p:nvSpPr>
          <p:cNvPr id="7" name="Rectangle 6"/>
          <p:cNvSpPr/>
          <p:nvPr/>
        </p:nvSpPr>
        <p:spPr bwMode="gray">
          <a:xfrm>
            <a:off x="3351212" y="2819400"/>
            <a:ext cx="1295400" cy="1600200"/>
          </a:xfrm>
          <a:prstGeom prst="rect">
            <a:avLst/>
          </a:prstGeom>
          <a:noFill/>
          <a:ln w="63500">
            <a:solidFill>
              <a:srgbClr val="FF0000"/>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Text Placeholder 2"/>
          <p:cNvSpPr txBox="1">
            <a:spLocks/>
          </p:cNvSpPr>
          <p:nvPr/>
        </p:nvSpPr>
        <p:spPr>
          <a:xfrm>
            <a:off x="8151812" y="3354389"/>
            <a:ext cx="3290983" cy="303211"/>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r>
              <a:rPr lang="en-US" b="1" dirty="0" smtClean="0"/>
              <a:t>Operational result: </a:t>
            </a:r>
          </a:p>
        </p:txBody>
      </p:sp>
      <p:sp>
        <p:nvSpPr>
          <p:cNvPr id="17" name="Text Placeholder 4"/>
          <p:cNvSpPr txBox="1">
            <a:spLocks/>
          </p:cNvSpPr>
          <p:nvPr/>
        </p:nvSpPr>
        <p:spPr>
          <a:xfrm>
            <a:off x="8151812" y="3733800"/>
            <a:ext cx="3427572" cy="1600200"/>
          </a:xfrm>
          <a:prstGeom prst="rect">
            <a:avLst/>
          </a:prstGeom>
          <a:solidFill>
            <a:schemeClr val="bg1"/>
          </a:solidFill>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pPr>
              <a:lnSpc>
                <a:spcPct val="50000"/>
              </a:lnSpc>
            </a:pPr>
            <a:endParaRPr lang="en-US" sz="1400" b="1" dirty="0" smtClean="0"/>
          </a:p>
          <a:p>
            <a:pPr>
              <a:lnSpc>
                <a:spcPct val="50000"/>
              </a:lnSpc>
            </a:pPr>
            <a:r>
              <a:rPr lang="en-US" sz="1400" b="1" dirty="0" smtClean="0">
                <a:solidFill>
                  <a:schemeClr val="accent2"/>
                </a:solidFill>
              </a:rPr>
              <a:t>Labeled lexical context training set. </a:t>
            </a:r>
          </a:p>
        </p:txBody>
      </p:sp>
    </p:spTree>
    <p:extLst>
      <p:ext uri="{BB962C8B-B14F-4D97-AF65-F5344CB8AC3E}">
        <p14:creationId xmlns:p14="http://schemas.microsoft.com/office/powerpoint/2010/main" val="30778273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SAMPLES WAR-MACHINE </a:t>
            </a:r>
            <a:endParaRPr lang="en-US" dirty="0"/>
          </a:p>
        </p:txBody>
      </p:sp>
      <p:sp>
        <p:nvSpPr>
          <p:cNvPr id="13" name="Slide Number Placeholder 12"/>
          <p:cNvSpPr>
            <a:spLocks noGrp="1"/>
          </p:cNvSpPr>
          <p:nvPr>
            <p:ph type="sldNum" sz="quarter" idx="12"/>
          </p:nvPr>
        </p:nvSpPr>
        <p:spPr/>
        <p:txBody>
          <a:bodyPr/>
          <a:lstStyle/>
          <a:p>
            <a:fld id="{C51EAA63-D034-42AE-91FA-B13B9518C7BE}" type="slidenum">
              <a:rPr lang="en-US" smtClean="0"/>
              <a:pPr/>
              <a:t>23</a:t>
            </a:fld>
            <a:endParaRPr lang="en-US"/>
          </a:p>
        </p:txBody>
      </p:sp>
      <p:sp>
        <p:nvSpPr>
          <p:cNvPr id="2" name="Footer Placeholder 1"/>
          <p:cNvSpPr>
            <a:spLocks noGrp="1"/>
          </p:cNvSpPr>
          <p:nvPr>
            <p:ph type="ftr" sz="quarter" idx="11"/>
          </p:nvPr>
        </p:nvSpPr>
        <p:spPr/>
        <p:txBody>
          <a:bodyPr/>
          <a:lstStyle/>
          <a:p>
            <a:r>
              <a:rPr lang="en-US" dirty="0" smtClean="0"/>
              <a:t>Copyright © 2015 Symantec Corporation</a:t>
            </a:r>
            <a:endParaRPr lang="en-US" dirty="0"/>
          </a:p>
        </p:txBody>
      </p:sp>
      <p:sp>
        <p:nvSpPr>
          <p:cNvPr id="23" name="TextBox 22"/>
          <p:cNvSpPr txBox="1"/>
          <p:nvPr/>
        </p:nvSpPr>
        <p:spPr>
          <a:xfrm>
            <a:off x="1737269" y="6096000"/>
            <a:ext cx="914400" cy="914400"/>
          </a:xfrm>
          <a:prstGeom prst="rect">
            <a:avLst/>
          </a:prstGeom>
          <a:noFill/>
        </p:spPr>
        <p:txBody>
          <a:bodyPr wrap="none" lIns="0" tIns="0" rIns="0" bIns="0" rtlCol="0">
            <a:noAutofit/>
          </a:bodyPr>
          <a:lstStyle/>
          <a:p>
            <a:pPr>
              <a:lnSpc>
                <a:spcPct val="90000"/>
              </a:lnSpc>
            </a:pPr>
            <a:endParaRPr lang="en-US" dirty="0"/>
          </a:p>
        </p:txBody>
      </p:sp>
      <p:sp>
        <p:nvSpPr>
          <p:cNvPr id="5" name="Text Placeholder 4"/>
          <p:cNvSpPr>
            <a:spLocks noGrp="1"/>
          </p:cNvSpPr>
          <p:nvPr>
            <p:ph type="body" sz="half" idx="2"/>
          </p:nvPr>
        </p:nvSpPr>
        <p:spPr>
          <a:xfrm>
            <a:off x="8151813" y="1828800"/>
            <a:ext cx="3427572" cy="1143000"/>
          </a:xfrm>
          <a:solidFill>
            <a:schemeClr val="bg1"/>
          </a:solidFill>
        </p:spPr>
        <p:txBody>
          <a:bodyPr/>
          <a:lstStyle/>
          <a:p>
            <a:pPr>
              <a:lnSpc>
                <a:spcPct val="50000"/>
              </a:lnSpc>
            </a:pPr>
            <a:endParaRPr lang="en-US" sz="1400" dirty="0"/>
          </a:p>
          <a:p>
            <a:pPr>
              <a:lnSpc>
                <a:spcPct val="50000"/>
              </a:lnSpc>
            </a:pPr>
            <a:r>
              <a:rPr lang="en-US" sz="1400" b="1" dirty="0" smtClean="0"/>
              <a:t>Create conjunctive rules through</a:t>
            </a:r>
          </a:p>
          <a:p>
            <a:pPr marL="342900" indent="-342900">
              <a:lnSpc>
                <a:spcPct val="50000"/>
              </a:lnSpc>
              <a:buAutoNum type="arabicPeriod"/>
            </a:pPr>
            <a:r>
              <a:rPr lang="en-US" sz="1400" b="1" dirty="0" smtClean="0"/>
              <a:t>Aggregating general contexts </a:t>
            </a:r>
          </a:p>
          <a:p>
            <a:pPr marL="342900" indent="-342900">
              <a:lnSpc>
                <a:spcPct val="50000"/>
              </a:lnSpc>
              <a:buAutoNum type="arabicPeriod"/>
            </a:pPr>
            <a:r>
              <a:rPr lang="en-US" sz="1400" b="1" dirty="0" smtClean="0"/>
              <a:t>Validating over test data</a:t>
            </a:r>
          </a:p>
        </p:txBody>
      </p:sp>
      <p:pic>
        <p:nvPicPr>
          <p:cNvPr id="9" name="Picture 8" descr="Screen Shot 2015-09-03 at 9.08.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12" y="1447801"/>
            <a:ext cx="7696200" cy="3809999"/>
          </a:xfrm>
          <a:prstGeom prst="rect">
            <a:avLst/>
          </a:prstGeom>
        </p:spPr>
      </p:pic>
      <p:sp>
        <p:nvSpPr>
          <p:cNvPr id="25" name="Text Placeholder 2"/>
          <p:cNvSpPr txBox="1">
            <a:spLocks/>
          </p:cNvSpPr>
          <p:nvPr/>
        </p:nvSpPr>
        <p:spPr>
          <a:xfrm>
            <a:off x="8151812" y="1447800"/>
            <a:ext cx="3290983" cy="303211"/>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r>
              <a:rPr lang="en-US" b="1" dirty="0" smtClean="0"/>
              <a:t>For each lexical context: </a:t>
            </a:r>
          </a:p>
        </p:txBody>
      </p:sp>
      <p:sp>
        <p:nvSpPr>
          <p:cNvPr id="10" name="TextBox 9"/>
          <p:cNvSpPr txBox="1"/>
          <p:nvPr/>
        </p:nvSpPr>
        <p:spPr>
          <a:xfrm>
            <a:off x="9448800" y="1574800"/>
            <a:ext cx="914400" cy="914400"/>
          </a:xfrm>
          <a:prstGeom prst="rect">
            <a:avLst/>
          </a:prstGeom>
          <a:noFill/>
        </p:spPr>
        <p:txBody>
          <a:bodyPr wrap="none" lIns="0" tIns="0" rIns="0" bIns="0" rtlCol="0">
            <a:noAutofit/>
          </a:bodyPr>
          <a:lstStyle/>
          <a:p>
            <a:pPr>
              <a:lnSpc>
                <a:spcPct val="90000"/>
              </a:lnSpc>
            </a:pPr>
            <a:endParaRPr lang="en-US" dirty="0"/>
          </a:p>
        </p:txBody>
      </p:sp>
      <p:sp>
        <p:nvSpPr>
          <p:cNvPr id="7" name="Rectangle 6"/>
          <p:cNvSpPr/>
          <p:nvPr/>
        </p:nvSpPr>
        <p:spPr bwMode="gray">
          <a:xfrm>
            <a:off x="4646612" y="2133600"/>
            <a:ext cx="3200400" cy="2286000"/>
          </a:xfrm>
          <a:prstGeom prst="rect">
            <a:avLst/>
          </a:prstGeom>
          <a:noFill/>
          <a:ln w="63500">
            <a:solidFill>
              <a:srgbClr val="FF0000"/>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Text Placeholder 2"/>
          <p:cNvSpPr txBox="1">
            <a:spLocks/>
          </p:cNvSpPr>
          <p:nvPr/>
        </p:nvSpPr>
        <p:spPr>
          <a:xfrm>
            <a:off x="8151812" y="3354389"/>
            <a:ext cx="3290983" cy="303211"/>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r>
              <a:rPr lang="en-US" b="1" dirty="0" smtClean="0"/>
              <a:t>Operational result: </a:t>
            </a:r>
          </a:p>
        </p:txBody>
      </p:sp>
      <p:sp>
        <p:nvSpPr>
          <p:cNvPr id="17" name="Text Placeholder 4"/>
          <p:cNvSpPr txBox="1">
            <a:spLocks/>
          </p:cNvSpPr>
          <p:nvPr/>
        </p:nvSpPr>
        <p:spPr>
          <a:xfrm>
            <a:off x="8151812" y="3733800"/>
            <a:ext cx="3427572" cy="1600200"/>
          </a:xfrm>
          <a:prstGeom prst="rect">
            <a:avLst/>
          </a:prstGeom>
          <a:solidFill>
            <a:schemeClr val="bg1"/>
          </a:solidFill>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pPr>
              <a:lnSpc>
                <a:spcPct val="50000"/>
              </a:lnSpc>
            </a:pPr>
            <a:endParaRPr lang="en-US" sz="1400" b="1" dirty="0" smtClean="0"/>
          </a:p>
          <a:p>
            <a:pPr>
              <a:lnSpc>
                <a:spcPct val="50000"/>
              </a:lnSpc>
            </a:pPr>
            <a:r>
              <a:rPr lang="en-US" sz="1400" b="1" dirty="0" smtClean="0">
                <a:solidFill>
                  <a:schemeClr val="accent2"/>
                </a:solidFill>
              </a:rPr>
              <a:t>Conjunctive Rules. </a:t>
            </a:r>
          </a:p>
          <a:p>
            <a:pPr>
              <a:lnSpc>
                <a:spcPct val="50000"/>
              </a:lnSpc>
            </a:pPr>
            <a:endParaRPr lang="en-US" sz="1400" b="1" dirty="0" smtClean="0">
              <a:solidFill>
                <a:schemeClr val="accent2"/>
              </a:solidFill>
            </a:endParaRPr>
          </a:p>
        </p:txBody>
      </p:sp>
    </p:spTree>
    <p:extLst>
      <p:ext uri="{BB962C8B-B14F-4D97-AF65-F5344CB8AC3E}">
        <p14:creationId xmlns:p14="http://schemas.microsoft.com/office/powerpoint/2010/main" val="12507934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 </a:t>
            </a:r>
            <a:r>
              <a:rPr lang="en-US" dirty="0"/>
              <a:t>S</a:t>
            </a:r>
            <a:r>
              <a:rPr lang="en-US" dirty="0" smtClean="0"/>
              <a:t>omething’s not right here! </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24</a:t>
            </a:fld>
            <a:endParaRPr lang="en-US"/>
          </a:p>
        </p:txBody>
      </p:sp>
      <p:sp>
        <p:nvSpPr>
          <p:cNvPr id="3" name="Footer Placeholder 2"/>
          <p:cNvSpPr>
            <a:spLocks noGrp="1"/>
          </p:cNvSpPr>
          <p:nvPr>
            <p:ph type="ftr" sz="quarter" idx="11"/>
          </p:nvPr>
        </p:nvSpPr>
        <p:spPr/>
        <p:txBody>
          <a:bodyPr/>
          <a:lstStyle/>
          <a:p>
            <a:r>
              <a:rPr lang="en-US" strike="sngStrike" dirty="0" smtClean="0"/>
              <a:t>Copyright © 2015 Symantec Corporation </a:t>
            </a:r>
            <a:endParaRPr lang="en-US" strike="sngStrike" dirty="0"/>
          </a:p>
        </p:txBody>
      </p:sp>
      <p:pic>
        <p:nvPicPr>
          <p:cNvPr id="8" name="Picture 7" descr="http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012" y="1371600"/>
            <a:ext cx="10972800" cy="4800600"/>
          </a:xfrm>
          <a:prstGeom prst="rect">
            <a:avLst/>
          </a:prstGeom>
        </p:spPr>
      </p:pic>
    </p:spTree>
    <p:extLst>
      <p:ext uri="{BB962C8B-B14F-4D97-AF65-F5344CB8AC3E}">
        <p14:creationId xmlns:p14="http://schemas.microsoft.com/office/powerpoint/2010/main" val="24593609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again …</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25</a:t>
            </a:fld>
            <a:endParaRPr lang="en-US"/>
          </a:p>
        </p:txBody>
      </p:sp>
      <p:sp>
        <p:nvSpPr>
          <p:cNvPr id="3" name="Footer Placeholder 2"/>
          <p:cNvSpPr>
            <a:spLocks noGrp="1"/>
          </p:cNvSpPr>
          <p:nvPr>
            <p:ph type="ftr" sz="quarter" idx="11"/>
          </p:nvPr>
        </p:nvSpPr>
        <p:spPr/>
        <p:txBody>
          <a:bodyPr/>
          <a:lstStyle/>
          <a:p>
            <a:r>
              <a:rPr lang="en-US" strike="sngStrike" dirty="0" smtClean="0"/>
              <a:t>Copyright © 2015 Symantec Corporation </a:t>
            </a:r>
            <a:endParaRPr lang="en-US" strike="sngStrike" dirty="0"/>
          </a:p>
        </p:txBody>
      </p:sp>
      <p:pic>
        <p:nvPicPr>
          <p:cNvPr id="8" name="Picture 7" descr="http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012" y="1371600"/>
            <a:ext cx="10972800" cy="4800600"/>
          </a:xfrm>
          <a:prstGeom prst="rect">
            <a:avLst/>
          </a:prstGeom>
        </p:spPr>
      </p:pic>
      <p:pic>
        <p:nvPicPr>
          <p:cNvPr id="11" name="Picture 10" descr="Twitter-HTTP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012" y="1371600"/>
            <a:ext cx="5486400" cy="4800600"/>
          </a:xfrm>
          <a:prstGeom prst="rect">
            <a:avLst/>
          </a:prstGeom>
        </p:spPr>
      </p:pic>
      <p:pic>
        <p:nvPicPr>
          <p:cNvPr id="17" name="Picture 16" descr="Twitter-HTTP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094412" y="1371600"/>
            <a:ext cx="5486400" cy="4800600"/>
          </a:xfrm>
          <a:prstGeom prst="rect">
            <a:avLst/>
          </a:prstGeom>
        </p:spPr>
      </p:pic>
    </p:spTree>
    <p:extLst>
      <p:ext uri="{BB962C8B-B14F-4D97-AF65-F5344CB8AC3E}">
        <p14:creationId xmlns:p14="http://schemas.microsoft.com/office/powerpoint/2010/main" val="7069210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Know </a:t>
            </a:r>
            <a:r>
              <a:rPr lang="en-US" dirty="0"/>
              <a:t>W</a:t>
            </a:r>
            <a:r>
              <a:rPr lang="en-US" dirty="0" smtClean="0"/>
              <a:t>hat </a:t>
            </a:r>
            <a:r>
              <a:rPr lang="en-US" dirty="0"/>
              <a:t>Y</a:t>
            </a:r>
            <a:r>
              <a:rPr lang="en-US" dirty="0" smtClean="0"/>
              <a:t>ou are Thinking, Governor  …</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26</a:t>
            </a:fld>
            <a:endParaRPr lang="en-US"/>
          </a:p>
        </p:txBody>
      </p:sp>
      <p:sp>
        <p:nvSpPr>
          <p:cNvPr id="3" name="Footer Placeholder 2"/>
          <p:cNvSpPr>
            <a:spLocks noGrp="1"/>
          </p:cNvSpPr>
          <p:nvPr>
            <p:ph type="ftr" sz="quarter" idx="11"/>
          </p:nvPr>
        </p:nvSpPr>
        <p:spPr/>
        <p:txBody>
          <a:bodyPr/>
          <a:lstStyle/>
          <a:p>
            <a:r>
              <a:rPr lang="en-US" strike="sngStrike" dirty="0" smtClean="0"/>
              <a:t>Copyright © 2015 Symantec Corporation </a:t>
            </a:r>
            <a:endParaRPr lang="en-US" strike="sngStrike" dirty="0"/>
          </a:p>
        </p:txBody>
      </p:sp>
      <p:pic>
        <p:nvPicPr>
          <p:cNvPr id="5" name="Picture 4" descr="Vice-Presidential-Deb_Corm-79416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386" y="1981200"/>
            <a:ext cx="3639026" cy="4114800"/>
          </a:xfrm>
          <a:prstGeom prst="rect">
            <a:avLst/>
          </a:prstGeom>
        </p:spPr>
      </p:pic>
      <p:sp>
        <p:nvSpPr>
          <p:cNvPr id="17" name="Oval Callout 16"/>
          <p:cNvSpPr/>
          <p:nvPr/>
        </p:nvSpPr>
        <p:spPr bwMode="gray">
          <a:xfrm>
            <a:off x="5484812" y="1219200"/>
            <a:ext cx="3200400" cy="1219200"/>
          </a:xfrm>
          <a:prstGeom prst="wedgeEllipseCallout">
            <a:avLst>
              <a:gd name="adj1" fmla="val 57162"/>
              <a:gd name="adj2" fmla="val 69444"/>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400" dirty="0" err="1" smtClean="0"/>
              <a:t>Ya</a:t>
            </a:r>
            <a:r>
              <a:rPr lang="en-US" sz="2400" dirty="0" smtClean="0"/>
              <a:t> </a:t>
            </a:r>
            <a:r>
              <a:rPr lang="en-US" sz="2400" dirty="0" err="1" smtClean="0"/>
              <a:t>betcha</a:t>
            </a:r>
            <a:r>
              <a:rPr lang="en-US" sz="2400" dirty="0" smtClean="0"/>
              <a:t>!</a:t>
            </a:r>
            <a:endParaRPr lang="en-US" sz="2400" dirty="0"/>
          </a:p>
        </p:txBody>
      </p:sp>
      <p:pic>
        <p:nvPicPr>
          <p:cNvPr id="18" name="Picture 17" descr="free-sample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012" y="1981200"/>
            <a:ext cx="3962400" cy="4114800"/>
          </a:xfrm>
          <a:prstGeom prst="rect">
            <a:avLst/>
          </a:prstGeom>
        </p:spPr>
      </p:pic>
      <p:sp>
        <p:nvSpPr>
          <p:cNvPr id="19" name="Rectangle 18"/>
          <p:cNvSpPr/>
          <p:nvPr/>
        </p:nvSpPr>
        <p:spPr bwMode="gray">
          <a:xfrm rot="19191873">
            <a:off x="206976" y="3217058"/>
            <a:ext cx="4572000" cy="1371600"/>
          </a:xfrm>
          <a:prstGeom prst="rect">
            <a:avLst/>
          </a:prstGeom>
          <a:noFill/>
          <a:ln w="127000">
            <a:solidFill>
              <a:srgbClr val="FF0000">
                <a:alpha val="73000"/>
              </a:srgbClr>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6000" dirty="0" smtClean="0">
                <a:solidFill>
                  <a:srgbClr val="FF0000"/>
                </a:solidFill>
                <a:latin typeface="Chalkduster"/>
                <a:cs typeface="Chalkduster"/>
              </a:rPr>
              <a:t>TRAMPLES</a:t>
            </a:r>
            <a:endParaRPr lang="en-US" sz="6000" dirty="0">
              <a:solidFill>
                <a:srgbClr val="FF0000"/>
              </a:solidFill>
              <a:latin typeface="Chalkduster"/>
              <a:cs typeface="Chalkduster"/>
            </a:endParaRPr>
          </a:p>
        </p:txBody>
      </p:sp>
      <p:sp>
        <p:nvSpPr>
          <p:cNvPr id="20" name="TextBox 19"/>
          <p:cNvSpPr txBox="1"/>
          <p:nvPr/>
        </p:nvSpPr>
        <p:spPr>
          <a:xfrm>
            <a:off x="6129334" y="4555067"/>
            <a:ext cx="914400" cy="914400"/>
          </a:xfrm>
          <a:prstGeom prst="rect">
            <a:avLst/>
          </a:prstGeom>
          <a:noFill/>
        </p:spPr>
        <p:txBody>
          <a:bodyPr wrap="none" lIns="0" tIns="0" rIns="0" bIns="0" rtlCol="0">
            <a:noAutofit/>
          </a:bodyPr>
          <a:lstStyle/>
          <a:p>
            <a:pPr>
              <a:lnSpc>
                <a:spcPct val="90000"/>
              </a:lnSpc>
            </a:pPr>
            <a:endParaRPr lang="en-US" dirty="0"/>
          </a:p>
        </p:txBody>
      </p:sp>
    </p:spTree>
    <p:extLst>
      <p:ext uri="{BB962C8B-B14F-4D97-AF65-F5344CB8AC3E}">
        <p14:creationId xmlns:p14="http://schemas.microsoft.com/office/powerpoint/2010/main" val="5484542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Behold! A Woman-In-The-Middle …</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27</a:t>
            </a:fld>
            <a:endParaRPr lang="en-US"/>
          </a:p>
        </p:txBody>
      </p:sp>
      <p:sp>
        <p:nvSpPr>
          <p:cNvPr id="3" name="Footer Placeholder 2"/>
          <p:cNvSpPr>
            <a:spLocks noGrp="1"/>
          </p:cNvSpPr>
          <p:nvPr>
            <p:ph type="ftr" sz="quarter" idx="11"/>
          </p:nvPr>
        </p:nvSpPr>
        <p:spPr/>
        <p:txBody>
          <a:bodyPr/>
          <a:lstStyle/>
          <a:p>
            <a:r>
              <a:rPr lang="en-US" strike="sngStrike" dirty="0" smtClean="0"/>
              <a:t>Copyright © 2015 Symantec Corporation </a:t>
            </a:r>
            <a:endParaRPr lang="en-US" strike="sngStrike" dirty="0"/>
          </a:p>
        </p:txBody>
      </p:sp>
      <p:pic>
        <p:nvPicPr>
          <p:cNvPr id="7" name="Picture 6" descr="4825991_bruce-jenner-caitlyn-jenn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012" y="1447800"/>
            <a:ext cx="7391400" cy="4788574"/>
          </a:xfrm>
          <a:prstGeom prst="rect">
            <a:avLst/>
          </a:prstGeom>
        </p:spPr>
      </p:pic>
      <p:sp>
        <p:nvSpPr>
          <p:cNvPr id="8" name="Text Placeholder 4"/>
          <p:cNvSpPr txBox="1">
            <a:spLocks/>
          </p:cNvSpPr>
          <p:nvPr/>
        </p:nvSpPr>
        <p:spPr>
          <a:xfrm>
            <a:off x="8151813" y="1828800"/>
            <a:ext cx="3427572" cy="1676400"/>
          </a:xfrm>
          <a:prstGeom prst="rect">
            <a:avLst/>
          </a:prstGeom>
          <a:solidFill>
            <a:schemeClr val="bg1"/>
          </a:solidFill>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lnSpc>
                <a:spcPct val="50000"/>
              </a:lnSpc>
              <a:buNone/>
            </a:pPr>
            <a:endParaRPr lang="en-US" sz="1400" dirty="0"/>
          </a:p>
          <a:p>
            <a:pPr marL="0" indent="0">
              <a:lnSpc>
                <a:spcPct val="50000"/>
              </a:lnSpc>
              <a:buNone/>
            </a:pPr>
            <a:r>
              <a:rPr lang="en-US" sz="1400" b="1" dirty="0" err="1" smtClean="0"/>
              <a:t>Humour</a:t>
            </a:r>
            <a:r>
              <a:rPr lang="en-US" sz="1400" b="1" dirty="0" smtClean="0"/>
              <a:t> is injurious to prejudice. Some </a:t>
            </a:r>
          </a:p>
          <a:p>
            <a:pPr marL="0" indent="0">
              <a:lnSpc>
                <a:spcPct val="50000"/>
              </a:lnSpc>
              <a:buNone/>
            </a:pPr>
            <a:r>
              <a:rPr lang="en-US" sz="1400" b="1" dirty="0" smtClean="0"/>
              <a:t>Animals, somewhere, were harmed during </a:t>
            </a:r>
          </a:p>
          <a:p>
            <a:pPr marL="0" indent="0">
              <a:lnSpc>
                <a:spcPct val="50000"/>
              </a:lnSpc>
              <a:buNone/>
            </a:pPr>
            <a:r>
              <a:rPr lang="en-US" sz="1400" b="1" dirty="0" smtClean="0"/>
              <a:t>the preparation of these slides, but NOT by </a:t>
            </a:r>
          </a:p>
          <a:p>
            <a:pPr marL="0" indent="0">
              <a:lnSpc>
                <a:spcPct val="50000"/>
              </a:lnSpc>
              <a:buNone/>
            </a:pPr>
            <a:r>
              <a:rPr lang="en-US" sz="1400" b="1" dirty="0" smtClean="0"/>
              <a:t> the  author.   	  </a:t>
            </a:r>
          </a:p>
          <a:p>
            <a:pPr>
              <a:lnSpc>
                <a:spcPct val="50000"/>
              </a:lnSpc>
            </a:pPr>
            <a:endParaRPr lang="en-US" sz="1400" b="1" dirty="0" smtClean="0"/>
          </a:p>
        </p:txBody>
      </p:sp>
      <p:sp>
        <p:nvSpPr>
          <p:cNvPr id="9" name="Text Placeholder 2"/>
          <p:cNvSpPr txBox="1">
            <a:spLocks/>
          </p:cNvSpPr>
          <p:nvPr/>
        </p:nvSpPr>
        <p:spPr>
          <a:xfrm>
            <a:off x="8151812" y="1447800"/>
            <a:ext cx="3290983" cy="303211"/>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r>
              <a:rPr lang="en-US" b="1" dirty="0" smtClean="0"/>
              <a:t>Disclaimer: </a:t>
            </a:r>
          </a:p>
        </p:txBody>
      </p:sp>
      <p:sp>
        <p:nvSpPr>
          <p:cNvPr id="11" name="Text Placeholder 4"/>
          <p:cNvSpPr txBox="1">
            <a:spLocks/>
          </p:cNvSpPr>
          <p:nvPr/>
        </p:nvSpPr>
        <p:spPr>
          <a:xfrm>
            <a:off x="8151812" y="3733800"/>
            <a:ext cx="3427572" cy="1600200"/>
          </a:xfrm>
          <a:prstGeom prst="rect">
            <a:avLst/>
          </a:prstGeom>
          <a:solidFill>
            <a:schemeClr val="bg1"/>
          </a:solidFill>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pPr>
              <a:lnSpc>
                <a:spcPct val="50000"/>
              </a:lnSpc>
            </a:pPr>
            <a:endParaRPr lang="en-US" sz="1400" b="1" dirty="0" smtClean="0"/>
          </a:p>
          <a:p>
            <a:pPr>
              <a:lnSpc>
                <a:spcPct val="50000"/>
              </a:lnSpc>
            </a:pPr>
            <a:r>
              <a:rPr lang="en-US" sz="1400" b="1" dirty="0" smtClean="0">
                <a:solidFill>
                  <a:schemeClr val="accent2"/>
                </a:solidFill>
              </a:rPr>
              <a:t>Trademarks and images are property of the </a:t>
            </a:r>
          </a:p>
          <a:p>
            <a:pPr>
              <a:lnSpc>
                <a:spcPct val="50000"/>
              </a:lnSpc>
            </a:pPr>
            <a:r>
              <a:rPr lang="en-US" sz="1400" b="1" dirty="0" smtClean="0">
                <a:solidFill>
                  <a:schemeClr val="accent2"/>
                </a:solidFill>
              </a:rPr>
              <a:t>original owners (presumably Vanity Fair). </a:t>
            </a:r>
          </a:p>
          <a:p>
            <a:pPr>
              <a:lnSpc>
                <a:spcPct val="50000"/>
              </a:lnSpc>
            </a:pPr>
            <a:r>
              <a:rPr lang="en-US" sz="1400" b="1" dirty="0" smtClean="0">
                <a:solidFill>
                  <a:schemeClr val="accent2"/>
                </a:solidFill>
              </a:rPr>
              <a:t> They appear here only for instructional </a:t>
            </a:r>
          </a:p>
          <a:p>
            <a:pPr>
              <a:lnSpc>
                <a:spcPct val="50000"/>
              </a:lnSpc>
            </a:pPr>
            <a:r>
              <a:rPr lang="en-US" sz="1400" b="1" dirty="0" smtClean="0">
                <a:solidFill>
                  <a:schemeClr val="accent2"/>
                </a:solidFill>
              </a:rPr>
              <a:t>purposes.   </a:t>
            </a:r>
          </a:p>
          <a:p>
            <a:pPr>
              <a:lnSpc>
                <a:spcPct val="50000"/>
              </a:lnSpc>
            </a:pPr>
            <a:endParaRPr lang="en-US" sz="1400" b="1" dirty="0" smtClean="0">
              <a:solidFill>
                <a:schemeClr val="accent2"/>
              </a:solidFill>
            </a:endParaRPr>
          </a:p>
        </p:txBody>
      </p:sp>
    </p:spTree>
    <p:extLst>
      <p:ext uri="{BB962C8B-B14F-4D97-AF65-F5344CB8AC3E}">
        <p14:creationId xmlns:p14="http://schemas.microsoft.com/office/powerpoint/2010/main" val="42626641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Behold! A Woman-In-The-Middle …</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28</a:t>
            </a:fld>
            <a:endParaRPr lang="en-US"/>
          </a:p>
        </p:txBody>
      </p:sp>
      <p:sp>
        <p:nvSpPr>
          <p:cNvPr id="3" name="Footer Placeholder 2"/>
          <p:cNvSpPr>
            <a:spLocks noGrp="1"/>
          </p:cNvSpPr>
          <p:nvPr>
            <p:ph type="ftr" sz="quarter" idx="11"/>
          </p:nvPr>
        </p:nvSpPr>
        <p:spPr/>
        <p:txBody>
          <a:bodyPr/>
          <a:lstStyle/>
          <a:p>
            <a:r>
              <a:rPr lang="en-US" strike="sngStrike" dirty="0" smtClean="0"/>
              <a:t>Copyright © 2015 Symantec Corporation </a:t>
            </a:r>
            <a:endParaRPr lang="en-US" strike="sngStrike" dirty="0"/>
          </a:p>
        </p:txBody>
      </p:sp>
      <p:pic>
        <p:nvPicPr>
          <p:cNvPr id="7" name="Picture 6" descr="4825991_bruce-jenner-caitlyn-jenn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012" y="1447800"/>
            <a:ext cx="7391400" cy="4788574"/>
          </a:xfrm>
          <a:prstGeom prst="rect">
            <a:avLst/>
          </a:prstGeom>
        </p:spPr>
      </p:pic>
      <p:sp>
        <p:nvSpPr>
          <p:cNvPr id="8" name="Text Placeholder 4"/>
          <p:cNvSpPr txBox="1">
            <a:spLocks/>
          </p:cNvSpPr>
          <p:nvPr/>
        </p:nvSpPr>
        <p:spPr>
          <a:xfrm>
            <a:off x="8151813" y="1828800"/>
            <a:ext cx="3427572" cy="4419600"/>
          </a:xfrm>
          <a:prstGeom prst="rect">
            <a:avLst/>
          </a:prstGeom>
          <a:solidFill>
            <a:schemeClr val="bg1"/>
          </a:solidFill>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lnSpc>
                <a:spcPct val="50000"/>
              </a:lnSpc>
              <a:buNone/>
            </a:pPr>
            <a:endParaRPr lang="en-US" sz="1400" dirty="0"/>
          </a:p>
          <a:p>
            <a:pPr marL="0" indent="0">
              <a:lnSpc>
                <a:spcPct val="50000"/>
              </a:lnSpc>
              <a:buNone/>
            </a:pPr>
            <a:r>
              <a:rPr lang="en-US" sz="1400" b="1" dirty="0" smtClean="0"/>
              <a:t>[21] MAPPER: a Mobile Application </a:t>
            </a:r>
          </a:p>
          <a:p>
            <a:pPr marL="0" indent="0">
              <a:lnSpc>
                <a:spcPct val="50000"/>
              </a:lnSpc>
              <a:buNone/>
            </a:pPr>
            <a:r>
              <a:rPr lang="en-US" sz="1400" b="1" dirty="0" smtClean="0"/>
              <a:t>Personal Policy Enforcement Router for </a:t>
            </a:r>
          </a:p>
          <a:p>
            <a:pPr marL="0" indent="0">
              <a:lnSpc>
                <a:spcPct val="50000"/>
              </a:lnSpc>
              <a:buNone/>
            </a:pPr>
            <a:r>
              <a:rPr lang="en-US" sz="1400" b="1" dirty="0" smtClean="0"/>
              <a:t>Enterprise Networks, ACM </a:t>
            </a:r>
            <a:r>
              <a:rPr lang="en-US" sz="1400" b="1" dirty="0" err="1" smtClean="0"/>
              <a:t>MobiArch</a:t>
            </a:r>
            <a:r>
              <a:rPr lang="en-US" sz="1400" b="1" dirty="0" smtClean="0"/>
              <a:t>, 2014. </a:t>
            </a:r>
          </a:p>
          <a:p>
            <a:pPr marL="0" indent="0">
              <a:lnSpc>
                <a:spcPct val="50000"/>
              </a:lnSpc>
              <a:buNone/>
            </a:pPr>
            <a:endParaRPr lang="en-US" sz="1400" b="1" dirty="0" smtClean="0"/>
          </a:p>
          <a:p>
            <a:pPr marL="0" indent="0">
              <a:lnSpc>
                <a:spcPct val="50000"/>
              </a:lnSpc>
              <a:buNone/>
            </a:pPr>
            <a:r>
              <a:rPr lang="en-US" sz="1400" b="1" dirty="0" smtClean="0"/>
              <a:t>[22] Per-User Policy Enforcement on Mobile </a:t>
            </a:r>
          </a:p>
          <a:p>
            <a:pPr marL="0" indent="0">
              <a:lnSpc>
                <a:spcPct val="50000"/>
              </a:lnSpc>
              <a:buNone/>
            </a:pPr>
            <a:r>
              <a:rPr lang="en-US" sz="1400" b="1" dirty="0" smtClean="0"/>
              <a:t>Apps through Network Functions </a:t>
            </a:r>
          </a:p>
          <a:p>
            <a:pPr marL="0" indent="0">
              <a:lnSpc>
                <a:spcPct val="50000"/>
              </a:lnSpc>
              <a:buNone/>
            </a:pPr>
            <a:r>
              <a:rPr lang="en-US" sz="1400" b="1" dirty="0" smtClean="0"/>
              <a:t>Virtualization, EWSDN, 2014. </a:t>
            </a:r>
            <a:endParaRPr lang="en-US" sz="1400" b="1" dirty="0"/>
          </a:p>
        </p:txBody>
      </p:sp>
      <p:sp>
        <p:nvSpPr>
          <p:cNvPr id="9" name="Text Placeholder 2"/>
          <p:cNvSpPr txBox="1">
            <a:spLocks/>
          </p:cNvSpPr>
          <p:nvPr/>
        </p:nvSpPr>
        <p:spPr>
          <a:xfrm>
            <a:off x="8151812" y="1447800"/>
            <a:ext cx="3290983" cy="303211"/>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r>
              <a:rPr lang="en-US" b="1" dirty="0" smtClean="0"/>
              <a:t>Useful References: 	</a:t>
            </a:r>
          </a:p>
        </p:txBody>
      </p:sp>
    </p:spTree>
    <p:extLst>
      <p:ext uri="{BB962C8B-B14F-4D97-AF65-F5344CB8AC3E}">
        <p14:creationId xmlns:p14="http://schemas.microsoft.com/office/powerpoint/2010/main" val="20205500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HTTPS with Woman-In-The-Middle</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29</a:t>
            </a:fld>
            <a:endParaRPr lang="en-US"/>
          </a:p>
        </p:txBody>
      </p:sp>
      <p:sp>
        <p:nvSpPr>
          <p:cNvPr id="3" name="Footer Placeholder 2"/>
          <p:cNvSpPr>
            <a:spLocks noGrp="1"/>
          </p:cNvSpPr>
          <p:nvPr>
            <p:ph type="ftr" sz="quarter" idx="11"/>
          </p:nvPr>
        </p:nvSpPr>
        <p:spPr/>
        <p:txBody>
          <a:bodyPr/>
          <a:lstStyle/>
          <a:p>
            <a:r>
              <a:rPr lang="en-US" dirty="0" smtClean="0"/>
              <a:t>Copyright © 2015 Symantec Corporation</a:t>
            </a:r>
            <a:endParaRPr lang="en-US" dirty="0"/>
          </a:p>
        </p:txBody>
      </p:sp>
      <p:sp>
        <p:nvSpPr>
          <p:cNvPr id="5" name="Rectangle 4"/>
          <p:cNvSpPr/>
          <p:nvPr/>
        </p:nvSpPr>
        <p:spPr>
          <a:xfrm>
            <a:off x="608012" y="1600200"/>
            <a:ext cx="4938546" cy="4185761"/>
          </a:xfrm>
          <a:prstGeom prst="rect">
            <a:avLst/>
          </a:prstGeom>
        </p:spPr>
        <p:txBody>
          <a:bodyPr wrap="square">
            <a:spAutoFit/>
          </a:bodyPr>
          <a:lstStyle/>
          <a:p>
            <a:r>
              <a:rPr lang="en-US" sz="1400" dirty="0"/>
              <a:t>200 OK</a:t>
            </a:r>
          </a:p>
          <a:p>
            <a:r>
              <a:rPr lang="en-US" sz="1400" dirty="0"/>
              <a:t>Content-Type: application/</a:t>
            </a:r>
            <a:r>
              <a:rPr lang="en-US" sz="1400" dirty="0" err="1"/>
              <a:t>json;charset</a:t>
            </a:r>
            <a:r>
              <a:rPr lang="en-US" sz="1400" dirty="0"/>
              <a:t>=utf-8</a:t>
            </a:r>
          </a:p>
          <a:p>
            <a:r>
              <a:rPr lang="en-US" sz="1400" dirty="0"/>
              <a:t>Content-Length: 139</a:t>
            </a:r>
          </a:p>
          <a:p>
            <a:r>
              <a:rPr lang="en-US" sz="1400" dirty="0"/>
              <a:t>X-Max-Sequence: 1</a:t>
            </a:r>
          </a:p>
          <a:p>
            <a:r>
              <a:rPr lang="en-US" sz="1400" dirty="0"/>
              <a:t>{ "@</a:t>
            </a:r>
            <a:r>
              <a:rPr lang="en-US" sz="1400" dirty="0" err="1"/>
              <a:t>pendingMsg</a:t>
            </a:r>
            <a:r>
              <a:rPr lang="en-US" sz="1400" dirty="0"/>
              <a:t>" : 0, "@</a:t>
            </a:r>
            <a:r>
              <a:rPr lang="en-US" sz="1400" dirty="0" err="1"/>
              <a:t>syncStatus</a:t>
            </a:r>
            <a:r>
              <a:rPr lang="en-US" sz="1400" dirty="0"/>
              <a:t>": 0, "responses" : [ { "disconnect" : { "sequence" : 1, "receiver" : </a:t>
            </a:r>
            <a:r>
              <a:rPr lang="en-US" sz="1400" dirty="0" smtClean="0"/>
              <a:t>“</a:t>
            </a:r>
            <a:r>
              <a:rPr lang="en-US" sz="1400" b="1" dirty="0" smtClean="0">
                <a:solidFill>
                  <a:srgbClr val="FF0000"/>
                </a:solidFill>
              </a:rPr>
              <a:t>a*******</a:t>
            </a:r>
            <a:r>
              <a:rPr lang="en-US" sz="1400" dirty="0" smtClean="0"/>
              <a:t>”, </a:t>
            </a:r>
            <a:r>
              <a:rPr lang="en-US" sz="1400" dirty="0"/>
              <a:t>"reason" : 4 } }</a:t>
            </a:r>
          </a:p>
          <a:p>
            <a:r>
              <a:rPr lang="en-US" sz="1400" dirty="0"/>
              <a:t> ] }</a:t>
            </a:r>
          </a:p>
          <a:p>
            <a:endParaRPr lang="en-US" sz="1400" dirty="0"/>
          </a:p>
          <a:p>
            <a:r>
              <a:rPr lang="en-US" sz="1400" dirty="0"/>
              <a:t>Client: 192.168.1.10 Scheme: https</a:t>
            </a:r>
          </a:p>
          <a:p>
            <a:r>
              <a:rPr lang="en-US" sz="1400" dirty="0"/>
              <a:t>GET 216.115.100.103:443/</a:t>
            </a:r>
            <a:r>
              <a:rPr lang="en-US" sz="1400" dirty="0" err="1"/>
              <a:t>pe</a:t>
            </a:r>
            <a:r>
              <a:rPr lang="en-US" sz="1400" dirty="0"/>
              <a:t>/4d8c5d92/92bcb62d/3661ec2a/15957/</a:t>
            </a:r>
            <a:r>
              <a:rPr lang="en-US" sz="1400" dirty="0" err="1"/>
              <a:t>config</a:t>
            </a:r>
            <a:r>
              <a:rPr lang="en-US" sz="1400" dirty="0"/>
              <a:t>/prod/</a:t>
            </a:r>
            <a:r>
              <a:rPr lang="en-US" sz="1400" dirty="0" err="1"/>
              <a:t>config.xml</a:t>
            </a:r>
            <a:endParaRPr lang="en-US" sz="1400" dirty="0"/>
          </a:p>
          <a:p>
            <a:r>
              <a:rPr lang="en-US" sz="1400" dirty="0"/>
              <a:t>Cache-Control: no-cache, no-transform</a:t>
            </a:r>
          </a:p>
          <a:p>
            <a:r>
              <a:rPr lang="en-US" sz="1400" dirty="0"/>
              <a:t>Accept-Encoding: </a:t>
            </a:r>
            <a:r>
              <a:rPr lang="en-US" sz="1400" dirty="0" err="1"/>
              <a:t>gzip</a:t>
            </a:r>
            <a:endParaRPr lang="en-US" sz="1400" dirty="0"/>
          </a:p>
          <a:p>
            <a:r>
              <a:rPr lang="en-US" sz="1400" dirty="0"/>
              <a:t>Accept: */*</a:t>
            </a:r>
          </a:p>
          <a:p>
            <a:r>
              <a:rPr lang="en-US" sz="1400" dirty="0"/>
              <a:t>User-Agent: </a:t>
            </a:r>
            <a:r>
              <a:rPr lang="en-US" sz="1400" b="1" dirty="0">
                <a:solidFill>
                  <a:schemeClr val="accent2"/>
                </a:solidFill>
              </a:rPr>
              <a:t>YahooMobileMessenger</a:t>
            </a:r>
            <a:r>
              <a:rPr lang="en-US" sz="1400" dirty="0"/>
              <a:t>/1.0 (Android Messenger; 1.8.4) (grouper; </a:t>
            </a:r>
            <a:r>
              <a:rPr lang="en-US" sz="1400" dirty="0" err="1"/>
              <a:t>asus</a:t>
            </a:r>
            <a:r>
              <a:rPr lang="en-US" sz="1400" dirty="0"/>
              <a:t>; Nexus 7; 4.2.2/JDQ39B)</a:t>
            </a:r>
          </a:p>
          <a:p>
            <a:r>
              <a:rPr lang="en-US" sz="1400" dirty="0"/>
              <a:t>Host: </a:t>
            </a:r>
            <a:r>
              <a:rPr lang="en-US" sz="1400" dirty="0" err="1"/>
              <a:t>s.yimg.com</a:t>
            </a:r>
            <a:endParaRPr lang="en-US" sz="1400" dirty="0"/>
          </a:p>
          <a:p>
            <a:r>
              <a:rPr lang="en-US" sz="1400" dirty="0"/>
              <a:t>Connection: Keep-Alive</a:t>
            </a:r>
          </a:p>
        </p:txBody>
      </p:sp>
      <p:sp>
        <p:nvSpPr>
          <p:cNvPr id="6" name="Rectangle 5"/>
          <p:cNvSpPr/>
          <p:nvPr/>
        </p:nvSpPr>
        <p:spPr>
          <a:xfrm>
            <a:off x="6394986" y="1600200"/>
            <a:ext cx="5414426" cy="4462760"/>
          </a:xfrm>
          <a:prstGeom prst="rect">
            <a:avLst/>
          </a:prstGeom>
        </p:spPr>
        <p:txBody>
          <a:bodyPr wrap="square">
            <a:spAutoFit/>
          </a:bodyPr>
          <a:lstStyle/>
          <a:p>
            <a:r>
              <a:rPr lang="en-US" sz="1400" dirty="0"/>
              <a:t>Client: 192.168.1.11 Scheme: https</a:t>
            </a:r>
          </a:p>
          <a:p>
            <a:r>
              <a:rPr lang="en-US" sz="1400" dirty="0"/>
              <a:t>POST 31.13.75.1:443/</a:t>
            </a:r>
            <a:r>
              <a:rPr lang="en-US" sz="1400" dirty="0" err="1"/>
              <a:t>login.php?login_attempt</a:t>
            </a:r>
            <a:r>
              <a:rPr lang="en-US" sz="1400" dirty="0"/>
              <a:t>=1</a:t>
            </a:r>
          </a:p>
          <a:p>
            <a:r>
              <a:rPr lang="en-US" sz="1400" dirty="0"/>
              <a:t>Host: </a:t>
            </a:r>
            <a:r>
              <a:rPr lang="en-US" sz="1400" b="1" dirty="0" err="1">
                <a:solidFill>
                  <a:srgbClr val="FF0000"/>
                </a:solidFill>
              </a:rPr>
              <a:t>www.facebook.com</a:t>
            </a:r>
            <a:endParaRPr lang="en-US" sz="1400" b="1" dirty="0">
              <a:solidFill>
                <a:srgbClr val="FF0000"/>
              </a:solidFill>
            </a:endParaRPr>
          </a:p>
          <a:p>
            <a:r>
              <a:rPr lang="en-US" sz="1400" dirty="0"/>
              <a:t>User-Agent: Mozilla/5.0 (X11; Ubuntu; Linux x86_64; rv:26.0) Gecko/20100101 Firefox/26.0</a:t>
            </a:r>
          </a:p>
          <a:p>
            <a:r>
              <a:rPr lang="en-US" sz="1400" dirty="0"/>
              <a:t>Accept: text/</a:t>
            </a:r>
            <a:r>
              <a:rPr lang="en-US" sz="1400" dirty="0" err="1"/>
              <a:t>html,application</a:t>
            </a:r>
            <a:r>
              <a:rPr lang="en-US" sz="1400" dirty="0"/>
              <a:t>/</a:t>
            </a:r>
            <a:r>
              <a:rPr lang="en-US" sz="1400" dirty="0" err="1"/>
              <a:t>xhtml+xml,application</a:t>
            </a:r>
            <a:r>
              <a:rPr lang="en-US" sz="1400" dirty="0"/>
              <a:t>/</a:t>
            </a:r>
            <a:r>
              <a:rPr lang="en-US" sz="1400" dirty="0" err="1"/>
              <a:t>xml;q</a:t>
            </a:r>
            <a:r>
              <a:rPr lang="en-US" sz="1400" dirty="0"/>
              <a:t>=0.9,*/*;q=0.8</a:t>
            </a:r>
          </a:p>
          <a:p>
            <a:r>
              <a:rPr lang="en-US" sz="1400" dirty="0"/>
              <a:t>Accept-Language: </a:t>
            </a:r>
            <a:r>
              <a:rPr lang="en-US" sz="1400" dirty="0" err="1"/>
              <a:t>en-US,en;q</a:t>
            </a:r>
            <a:r>
              <a:rPr lang="en-US" sz="1400" dirty="0"/>
              <a:t>=0.5</a:t>
            </a:r>
          </a:p>
          <a:p>
            <a:r>
              <a:rPr lang="en-US" sz="1400" dirty="0"/>
              <a:t>Accept-Encoding: </a:t>
            </a:r>
            <a:r>
              <a:rPr lang="en-US" sz="1400" dirty="0" err="1"/>
              <a:t>gzip</a:t>
            </a:r>
            <a:r>
              <a:rPr lang="en-US" sz="1400" dirty="0"/>
              <a:t>, deflate</a:t>
            </a:r>
          </a:p>
          <a:p>
            <a:r>
              <a:rPr lang="en-US" sz="1400" dirty="0" err="1"/>
              <a:t>Referer</a:t>
            </a:r>
            <a:r>
              <a:rPr lang="en-US" sz="1400" dirty="0"/>
              <a:t>: </a:t>
            </a:r>
            <a:r>
              <a:rPr lang="en-US" sz="1400" b="1" dirty="0">
                <a:solidFill>
                  <a:srgbClr val="FF0000"/>
                </a:solidFill>
              </a:rPr>
              <a:t>https://</a:t>
            </a:r>
            <a:r>
              <a:rPr lang="en-US" sz="1400" b="1" dirty="0" err="1">
                <a:solidFill>
                  <a:srgbClr val="FF0000"/>
                </a:solidFill>
              </a:rPr>
              <a:t>www.facebook.com</a:t>
            </a:r>
            <a:r>
              <a:rPr lang="en-US" sz="1400" b="1" dirty="0">
                <a:solidFill>
                  <a:srgbClr val="FF0000"/>
                </a:solidFill>
              </a:rPr>
              <a:t>/</a:t>
            </a:r>
          </a:p>
          <a:p>
            <a:r>
              <a:rPr lang="en-US" sz="1400" dirty="0"/>
              <a:t>Cookie: </a:t>
            </a:r>
            <a:r>
              <a:rPr lang="en-US" sz="1400" dirty="0" err="1"/>
              <a:t>datr</a:t>
            </a:r>
            <a:r>
              <a:rPr lang="en-US" sz="1400" dirty="0"/>
              <a:t>=bJLQUo4rXIgvkkOEKRA6ikD7; </a:t>
            </a:r>
            <a:r>
              <a:rPr lang="en-US" sz="1400" dirty="0" err="1"/>
              <a:t>reg_fb_gate</a:t>
            </a:r>
            <a:r>
              <a:rPr lang="en-US" sz="1400" dirty="0"/>
              <a:t>=https%3A%2F%2Fwww.facebook.com%2F; </a:t>
            </a:r>
            <a:r>
              <a:rPr lang="en-US" sz="1400" dirty="0" err="1"/>
              <a:t>reg_fb_ref</a:t>
            </a:r>
            <a:r>
              <a:rPr lang="en-US" sz="1400" dirty="0"/>
              <a:t>=https%3A%2F%2Fwww.facebook.com%2F; </a:t>
            </a:r>
            <a:r>
              <a:rPr lang="en-US" sz="1400" dirty="0" err="1"/>
              <a:t>wd</a:t>
            </a:r>
            <a:r>
              <a:rPr lang="en-US" sz="1400" dirty="0"/>
              <a:t>=1440x692; act=1389400695566%2F0; </a:t>
            </a:r>
            <a:r>
              <a:rPr lang="en-US" sz="1400" dirty="0" smtClean="0"/>
              <a:t>…</a:t>
            </a:r>
            <a:endParaRPr lang="en-US" sz="1400" dirty="0"/>
          </a:p>
          <a:p>
            <a:r>
              <a:rPr lang="en-US" sz="1400" dirty="0"/>
              <a:t>Connection: keep-alive</a:t>
            </a:r>
          </a:p>
          <a:p>
            <a:r>
              <a:rPr lang="en-US" sz="1400" dirty="0"/>
              <a:t>Content-Type: application/x-www-form-</a:t>
            </a:r>
            <a:r>
              <a:rPr lang="en-US" sz="1400" dirty="0" err="1"/>
              <a:t>urlencoded</a:t>
            </a:r>
            <a:endParaRPr lang="en-US" sz="1400" dirty="0"/>
          </a:p>
          <a:p>
            <a:r>
              <a:rPr lang="en-US" sz="1400" dirty="0"/>
              <a:t>Content-Length: 144</a:t>
            </a:r>
          </a:p>
          <a:p>
            <a:r>
              <a:rPr lang="en-US" sz="1400" dirty="0" err="1"/>
              <a:t>lsd</a:t>
            </a:r>
            <a:r>
              <a:rPr lang="en-US" sz="1400" dirty="0"/>
              <a:t>=</a:t>
            </a:r>
            <a:r>
              <a:rPr lang="en-US" sz="1400" dirty="0" err="1"/>
              <a:t>AVqqYCGq&amp;email</a:t>
            </a:r>
            <a:r>
              <a:rPr lang="en-US" sz="1400" dirty="0" smtClean="0"/>
              <a:t>=</a:t>
            </a:r>
            <a:r>
              <a:rPr lang="en-US" sz="1400" b="1" dirty="0">
                <a:solidFill>
                  <a:srgbClr val="FF0000"/>
                </a:solidFill>
              </a:rPr>
              <a:t>a******</a:t>
            </a:r>
            <a:r>
              <a:rPr lang="en-US" sz="1400" b="1" dirty="0" smtClean="0">
                <a:solidFill>
                  <a:srgbClr val="FF0000"/>
                </a:solidFill>
              </a:rPr>
              <a:t>*@</a:t>
            </a:r>
            <a:r>
              <a:rPr lang="en-US" sz="1400" b="1" dirty="0" err="1" smtClean="0">
                <a:solidFill>
                  <a:srgbClr val="FF0000"/>
                </a:solidFill>
              </a:rPr>
              <a:t>mail.com</a:t>
            </a:r>
            <a:r>
              <a:rPr lang="en-US" sz="1400" dirty="0" err="1" smtClean="0"/>
              <a:t>&amp;</a:t>
            </a:r>
            <a:r>
              <a:rPr lang="en-US" sz="1400" dirty="0" err="1"/>
              <a:t>pass</a:t>
            </a:r>
            <a:r>
              <a:rPr lang="en-US" sz="1400" dirty="0"/>
              <a:t>=</a:t>
            </a:r>
            <a:r>
              <a:rPr lang="en-US" sz="1400" b="1" dirty="0">
                <a:solidFill>
                  <a:srgbClr val="FF0000"/>
                </a:solidFill>
              </a:rPr>
              <a:t>testPass%402013</a:t>
            </a:r>
            <a:r>
              <a:rPr lang="en-US" sz="1400" dirty="0" smtClean="0"/>
              <a:t>&amp;….</a:t>
            </a:r>
            <a:endParaRPr lang="en-US" sz="1400" dirty="0"/>
          </a:p>
          <a:p>
            <a:endParaRPr lang="en-US" dirty="0"/>
          </a:p>
        </p:txBody>
      </p:sp>
    </p:spTree>
    <p:extLst>
      <p:ext uri="{BB962C8B-B14F-4D97-AF65-F5344CB8AC3E}">
        <p14:creationId xmlns:p14="http://schemas.microsoft.com/office/powerpoint/2010/main" val="36909492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pPr>
              <a:lnSpc>
                <a:spcPct val="50000"/>
              </a:lnSpc>
            </a:pPr>
            <a:r>
              <a:rPr lang="en-US" sz="2400" dirty="0">
                <a:solidFill>
                  <a:srgbClr val="FDC451"/>
                </a:solidFill>
              </a:rPr>
              <a:t>Hongyi </a:t>
            </a:r>
            <a:r>
              <a:rPr lang="en-US" sz="2400" dirty="0" smtClean="0">
                <a:solidFill>
                  <a:srgbClr val="FDC451"/>
                </a:solidFill>
              </a:rPr>
              <a:t>Yao</a:t>
            </a:r>
          </a:p>
          <a:p>
            <a:pPr>
              <a:lnSpc>
                <a:spcPct val="50000"/>
              </a:lnSpc>
            </a:pPr>
            <a:endParaRPr lang="en-US" sz="2400" dirty="0">
              <a:solidFill>
                <a:srgbClr val="FDC451"/>
              </a:solidFill>
            </a:endParaRPr>
          </a:p>
          <a:p>
            <a:pPr>
              <a:lnSpc>
                <a:spcPct val="50000"/>
              </a:lnSpc>
            </a:pPr>
            <a:r>
              <a:rPr lang="en-US" dirty="0"/>
              <a:t>University of Michigan</a:t>
            </a:r>
            <a:r>
              <a:rPr lang="en-US" dirty="0" smtClean="0"/>
              <a:t>,</a:t>
            </a:r>
          </a:p>
          <a:p>
            <a:pPr>
              <a:lnSpc>
                <a:spcPct val="50000"/>
              </a:lnSpc>
            </a:pPr>
            <a:r>
              <a:rPr lang="en-US" dirty="0" smtClean="0"/>
              <a:t> </a:t>
            </a:r>
            <a:endParaRPr lang="en-US" dirty="0"/>
          </a:p>
          <a:p>
            <a:pPr>
              <a:lnSpc>
                <a:spcPct val="50000"/>
              </a:lnSpc>
            </a:pPr>
            <a:r>
              <a:rPr lang="en-US" dirty="0"/>
              <a:t>Anne Arbor, MI, USA</a:t>
            </a:r>
            <a:r>
              <a:rPr lang="en-US" dirty="0" smtClean="0"/>
              <a:t>.</a:t>
            </a:r>
          </a:p>
          <a:p>
            <a:pPr>
              <a:lnSpc>
                <a:spcPct val="50000"/>
              </a:lnSpc>
            </a:pPr>
            <a:r>
              <a:rPr lang="en-US" dirty="0" smtClean="0"/>
              <a:t> </a:t>
            </a:r>
            <a:endParaRPr lang="en-US" dirty="0"/>
          </a:p>
          <a:p>
            <a:pPr>
              <a:lnSpc>
                <a:spcPct val="50000"/>
              </a:lnSpc>
            </a:pPr>
            <a:r>
              <a:rPr lang="en-US" i="1" dirty="0">
                <a:solidFill>
                  <a:schemeClr val="accent1">
                    <a:lumMod val="60000"/>
                    <a:lumOff val="40000"/>
                  </a:schemeClr>
                </a:solidFill>
              </a:rPr>
              <a:t>hyyao@umich.edu</a:t>
            </a:r>
          </a:p>
        </p:txBody>
      </p:sp>
      <p:sp>
        <p:nvSpPr>
          <p:cNvPr id="7" name="Text Placeholder 6"/>
          <p:cNvSpPr>
            <a:spLocks noGrp="1"/>
          </p:cNvSpPr>
          <p:nvPr>
            <p:ph type="body" sz="half" idx="14"/>
          </p:nvPr>
        </p:nvSpPr>
        <p:spPr/>
        <p:txBody>
          <a:bodyPr/>
          <a:lstStyle/>
          <a:p>
            <a:pPr>
              <a:lnSpc>
                <a:spcPct val="50000"/>
              </a:lnSpc>
            </a:pPr>
            <a:endParaRPr lang="en-US" sz="2400" dirty="0" smtClean="0">
              <a:solidFill>
                <a:srgbClr val="FDC451"/>
              </a:solidFill>
            </a:endParaRPr>
          </a:p>
          <a:p>
            <a:pPr>
              <a:lnSpc>
                <a:spcPct val="50000"/>
              </a:lnSpc>
            </a:pPr>
            <a:endParaRPr lang="en-US" sz="2400" dirty="0">
              <a:solidFill>
                <a:srgbClr val="FDC451"/>
              </a:solidFill>
            </a:endParaRPr>
          </a:p>
          <a:p>
            <a:pPr>
              <a:lnSpc>
                <a:spcPct val="50000"/>
              </a:lnSpc>
            </a:pPr>
            <a:endParaRPr lang="en-US" sz="2400" dirty="0" smtClean="0">
              <a:solidFill>
                <a:srgbClr val="FDC451"/>
              </a:solidFill>
            </a:endParaRPr>
          </a:p>
          <a:p>
            <a:pPr>
              <a:lnSpc>
                <a:spcPct val="50000"/>
              </a:lnSpc>
            </a:pPr>
            <a:endParaRPr lang="en-US" sz="2400" dirty="0">
              <a:solidFill>
                <a:srgbClr val="FDC451"/>
              </a:solidFill>
            </a:endParaRPr>
          </a:p>
          <a:p>
            <a:pPr>
              <a:lnSpc>
                <a:spcPct val="50000"/>
              </a:lnSpc>
            </a:pPr>
            <a:r>
              <a:rPr lang="en-US" sz="2400" dirty="0" smtClean="0">
                <a:solidFill>
                  <a:srgbClr val="FDC451"/>
                </a:solidFill>
              </a:rPr>
              <a:t>Yong Liao</a:t>
            </a:r>
          </a:p>
          <a:p>
            <a:pPr>
              <a:lnSpc>
                <a:spcPct val="50000"/>
              </a:lnSpc>
            </a:pPr>
            <a:endParaRPr lang="en-US" sz="2400" dirty="0">
              <a:solidFill>
                <a:srgbClr val="FDC451"/>
              </a:solidFill>
            </a:endParaRPr>
          </a:p>
          <a:p>
            <a:pPr>
              <a:lnSpc>
                <a:spcPct val="50000"/>
              </a:lnSpc>
            </a:pPr>
            <a:r>
              <a:rPr lang="en-US" dirty="0"/>
              <a:t>Symantec Corporation, </a:t>
            </a:r>
          </a:p>
          <a:p>
            <a:pPr>
              <a:lnSpc>
                <a:spcPct val="50000"/>
              </a:lnSpc>
            </a:pPr>
            <a:endParaRPr lang="en-US" dirty="0" smtClean="0"/>
          </a:p>
          <a:p>
            <a:pPr>
              <a:lnSpc>
                <a:spcPct val="50000"/>
              </a:lnSpc>
            </a:pPr>
            <a:r>
              <a:rPr lang="en-US" dirty="0" smtClean="0"/>
              <a:t>Mountain </a:t>
            </a:r>
            <a:r>
              <a:rPr lang="en-US" dirty="0"/>
              <a:t>View, CA, USA. </a:t>
            </a:r>
            <a:endParaRPr lang="en-US" dirty="0" smtClean="0"/>
          </a:p>
          <a:p>
            <a:pPr>
              <a:lnSpc>
                <a:spcPct val="50000"/>
              </a:lnSpc>
            </a:pPr>
            <a:endParaRPr lang="en-US" i="1" dirty="0">
              <a:solidFill>
                <a:srgbClr val="FDC451"/>
              </a:solidFill>
            </a:endParaRPr>
          </a:p>
          <a:p>
            <a:pPr>
              <a:lnSpc>
                <a:spcPct val="50000"/>
              </a:lnSpc>
            </a:pPr>
            <a:r>
              <a:rPr lang="en-US" i="1" dirty="0" smtClean="0">
                <a:solidFill>
                  <a:srgbClr val="FDC451"/>
                </a:solidFill>
              </a:rPr>
              <a:t>yong_liao</a:t>
            </a:r>
            <a:r>
              <a:rPr lang="en-US" i="1" dirty="0">
                <a:solidFill>
                  <a:srgbClr val="FDC451"/>
                </a:solidFill>
              </a:rPr>
              <a:t>@symantec.com</a:t>
            </a:r>
          </a:p>
          <a:p>
            <a:endParaRPr lang="en-US" dirty="0"/>
          </a:p>
        </p:txBody>
      </p:sp>
      <p:sp>
        <p:nvSpPr>
          <p:cNvPr id="10" name="Text Placeholder 9"/>
          <p:cNvSpPr>
            <a:spLocks noGrp="1"/>
          </p:cNvSpPr>
          <p:nvPr>
            <p:ph type="body" sz="half" idx="16"/>
          </p:nvPr>
        </p:nvSpPr>
        <p:spPr>
          <a:xfrm>
            <a:off x="9138030" y="1677988"/>
            <a:ext cx="2823782" cy="1643792"/>
          </a:xfrm>
        </p:spPr>
        <p:txBody>
          <a:bodyPr/>
          <a:lstStyle/>
          <a:p>
            <a:pPr>
              <a:lnSpc>
                <a:spcPct val="50000"/>
              </a:lnSpc>
            </a:pPr>
            <a:r>
              <a:rPr lang="en-US" sz="2400" dirty="0" smtClean="0">
                <a:solidFill>
                  <a:srgbClr val="FDC451"/>
                </a:solidFill>
              </a:rPr>
              <a:t>Alok Tongaonkar</a:t>
            </a:r>
            <a:endParaRPr lang="en-US" sz="2400" dirty="0">
              <a:solidFill>
                <a:srgbClr val="FDC451"/>
              </a:solidFill>
            </a:endParaRPr>
          </a:p>
          <a:p>
            <a:pPr>
              <a:lnSpc>
                <a:spcPct val="50000"/>
              </a:lnSpc>
            </a:pPr>
            <a:endParaRPr lang="en-US" sz="2400" dirty="0" smtClean="0">
              <a:solidFill>
                <a:srgbClr val="FDC451"/>
              </a:solidFill>
            </a:endParaRPr>
          </a:p>
          <a:p>
            <a:pPr>
              <a:lnSpc>
                <a:spcPct val="50000"/>
              </a:lnSpc>
            </a:pPr>
            <a:r>
              <a:rPr lang="en-US" dirty="0" smtClean="0"/>
              <a:t>Symantec Corporation,</a:t>
            </a:r>
          </a:p>
          <a:p>
            <a:pPr>
              <a:lnSpc>
                <a:spcPct val="50000"/>
              </a:lnSpc>
            </a:pPr>
            <a:r>
              <a:rPr lang="en-US" dirty="0" smtClean="0"/>
              <a:t> </a:t>
            </a:r>
            <a:endParaRPr lang="en-US" dirty="0"/>
          </a:p>
          <a:p>
            <a:pPr>
              <a:lnSpc>
                <a:spcPct val="50000"/>
              </a:lnSpc>
            </a:pPr>
            <a:r>
              <a:rPr lang="en-US" dirty="0" smtClean="0"/>
              <a:t>Mountain View, CA, </a:t>
            </a:r>
            <a:r>
              <a:rPr lang="en-US" dirty="0"/>
              <a:t>USA.</a:t>
            </a:r>
          </a:p>
          <a:p>
            <a:pPr>
              <a:lnSpc>
                <a:spcPct val="50000"/>
              </a:lnSpc>
            </a:pPr>
            <a:r>
              <a:rPr lang="en-US" dirty="0"/>
              <a:t> </a:t>
            </a:r>
          </a:p>
          <a:p>
            <a:pPr>
              <a:lnSpc>
                <a:spcPct val="50000"/>
              </a:lnSpc>
            </a:pPr>
            <a:r>
              <a:rPr lang="en-US" i="1" dirty="0" smtClean="0">
                <a:solidFill>
                  <a:schemeClr val="accent1">
                    <a:lumMod val="60000"/>
                    <a:lumOff val="40000"/>
                  </a:schemeClr>
                </a:solidFill>
              </a:rPr>
              <a:t>alok_tongaonkar@symantec.com</a:t>
            </a:r>
            <a:endParaRPr lang="en-US" i="1" dirty="0">
              <a:solidFill>
                <a:schemeClr val="accent1">
                  <a:lumMod val="60000"/>
                  <a:lumOff val="40000"/>
                </a:schemeClr>
              </a:solidFill>
            </a:endParaRPr>
          </a:p>
          <a:p>
            <a:endParaRPr lang="en-US" dirty="0"/>
          </a:p>
        </p:txBody>
      </p:sp>
      <p:sp>
        <p:nvSpPr>
          <p:cNvPr id="4" name="Title 3"/>
          <p:cNvSpPr>
            <a:spLocks noGrp="1"/>
          </p:cNvSpPr>
          <p:nvPr>
            <p:ph type="title"/>
          </p:nvPr>
        </p:nvSpPr>
        <p:spPr/>
        <p:txBody>
          <a:bodyPr/>
          <a:lstStyle/>
          <a:p>
            <a:r>
              <a:rPr lang="en-US" dirty="0" err="1" smtClean="0"/>
              <a:t>Partenaires</a:t>
            </a:r>
            <a:r>
              <a:rPr lang="en-US" dirty="0" smtClean="0"/>
              <a:t> </a:t>
            </a:r>
            <a:r>
              <a:rPr lang="en-US" dirty="0" err="1"/>
              <a:t>d</a:t>
            </a:r>
            <a:r>
              <a:rPr lang="en-US" dirty="0" err="1" smtClean="0"/>
              <a:t>ans</a:t>
            </a:r>
            <a:r>
              <a:rPr lang="en-US" dirty="0" smtClean="0"/>
              <a:t> </a:t>
            </a:r>
            <a:r>
              <a:rPr lang="en-US" dirty="0"/>
              <a:t>l</a:t>
            </a:r>
            <a:r>
              <a:rPr lang="en-US" dirty="0" smtClean="0"/>
              <a:t>e Crime</a:t>
            </a:r>
            <a:endParaRPr lang="en-US" dirty="0"/>
          </a:p>
        </p:txBody>
      </p:sp>
      <p:sp>
        <p:nvSpPr>
          <p:cNvPr id="13" name="Text Placeholder 12"/>
          <p:cNvSpPr>
            <a:spLocks noGrp="1"/>
          </p:cNvSpPr>
          <p:nvPr>
            <p:ph type="body" sz="half" idx="21"/>
          </p:nvPr>
        </p:nvSpPr>
        <p:spPr/>
        <p:txBody>
          <a:bodyPr/>
          <a:lstStyle/>
          <a:p>
            <a:pPr>
              <a:lnSpc>
                <a:spcPct val="50000"/>
              </a:lnSpc>
            </a:pPr>
            <a:endParaRPr lang="en-US" sz="2400" dirty="0" smtClean="0">
              <a:solidFill>
                <a:srgbClr val="FDC451"/>
              </a:solidFill>
            </a:endParaRPr>
          </a:p>
          <a:p>
            <a:pPr>
              <a:lnSpc>
                <a:spcPct val="50000"/>
              </a:lnSpc>
            </a:pPr>
            <a:endParaRPr lang="en-US" sz="2400" dirty="0">
              <a:solidFill>
                <a:srgbClr val="FDC451"/>
              </a:solidFill>
            </a:endParaRPr>
          </a:p>
          <a:p>
            <a:pPr>
              <a:lnSpc>
                <a:spcPct val="50000"/>
              </a:lnSpc>
            </a:pPr>
            <a:endParaRPr lang="en-US" sz="2400" dirty="0" smtClean="0">
              <a:solidFill>
                <a:srgbClr val="FDC451"/>
              </a:solidFill>
            </a:endParaRPr>
          </a:p>
          <a:p>
            <a:pPr>
              <a:lnSpc>
                <a:spcPct val="50000"/>
              </a:lnSpc>
            </a:pPr>
            <a:r>
              <a:rPr lang="en-US" sz="2400" dirty="0" smtClean="0">
                <a:solidFill>
                  <a:srgbClr val="FDC451"/>
                </a:solidFill>
              </a:rPr>
              <a:t>Z. Morley Mao</a:t>
            </a:r>
            <a:endParaRPr lang="en-US" sz="2400" dirty="0">
              <a:solidFill>
                <a:srgbClr val="FDC451"/>
              </a:solidFill>
            </a:endParaRPr>
          </a:p>
          <a:p>
            <a:pPr>
              <a:lnSpc>
                <a:spcPct val="50000"/>
              </a:lnSpc>
            </a:pPr>
            <a:endParaRPr lang="en-US" sz="2400" dirty="0">
              <a:solidFill>
                <a:srgbClr val="FDC451"/>
              </a:solidFill>
            </a:endParaRPr>
          </a:p>
          <a:p>
            <a:pPr>
              <a:lnSpc>
                <a:spcPct val="50000"/>
              </a:lnSpc>
            </a:pPr>
            <a:r>
              <a:rPr lang="en-US" dirty="0"/>
              <a:t>University of Michigan,</a:t>
            </a:r>
          </a:p>
          <a:p>
            <a:pPr>
              <a:lnSpc>
                <a:spcPct val="50000"/>
              </a:lnSpc>
            </a:pPr>
            <a:r>
              <a:rPr lang="en-US" dirty="0"/>
              <a:t> </a:t>
            </a:r>
          </a:p>
          <a:p>
            <a:pPr>
              <a:lnSpc>
                <a:spcPct val="50000"/>
              </a:lnSpc>
            </a:pPr>
            <a:r>
              <a:rPr lang="en-US" dirty="0"/>
              <a:t>Anne Arbor, MI, USA.</a:t>
            </a:r>
          </a:p>
          <a:p>
            <a:pPr>
              <a:lnSpc>
                <a:spcPct val="50000"/>
              </a:lnSpc>
            </a:pPr>
            <a:r>
              <a:rPr lang="en-US" dirty="0"/>
              <a:t> </a:t>
            </a:r>
          </a:p>
          <a:p>
            <a:pPr>
              <a:lnSpc>
                <a:spcPct val="50000"/>
              </a:lnSpc>
            </a:pPr>
            <a:r>
              <a:rPr lang="en-US" i="1" dirty="0" smtClean="0">
                <a:solidFill>
                  <a:schemeClr val="accent1">
                    <a:lumMod val="60000"/>
                    <a:lumOff val="40000"/>
                  </a:schemeClr>
                </a:solidFill>
              </a:rPr>
              <a:t>zmao</a:t>
            </a:r>
            <a:r>
              <a:rPr lang="en-US" i="1" dirty="0">
                <a:solidFill>
                  <a:schemeClr val="accent1">
                    <a:lumMod val="60000"/>
                    <a:lumOff val="40000"/>
                  </a:schemeClr>
                </a:solidFill>
              </a:rPr>
              <a:t>@umich.edu</a:t>
            </a:r>
          </a:p>
        </p:txBody>
      </p:sp>
      <p:sp>
        <p:nvSpPr>
          <p:cNvPr id="31" name="Slide Number Placeholder 30"/>
          <p:cNvSpPr>
            <a:spLocks noGrp="1"/>
          </p:cNvSpPr>
          <p:nvPr>
            <p:ph type="sldNum" sz="quarter" idx="19"/>
          </p:nvPr>
        </p:nvSpPr>
        <p:spPr/>
        <p:txBody>
          <a:bodyPr/>
          <a:lstStyle/>
          <a:p>
            <a:fld id="{C51EAA63-D034-42AE-91FA-B13B9518C7BE}" type="slidenum">
              <a:rPr lang="en-US" smtClean="0"/>
              <a:pPr/>
              <a:t>3</a:t>
            </a:fld>
            <a:endParaRPr lang="en-US"/>
          </a:p>
        </p:txBody>
      </p:sp>
      <p:sp>
        <p:nvSpPr>
          <p:cNvPr id="2" name="Footer Placeholder 1"/>
          <p:cNvSpPr>
            <a:spLocks noGrp="1"/>
          </p:cNvSpPr>
          <p:nvPr>
            <p:ph type="ftr" sz="quarter" idx="18"/>
          </p:nvPr>
        </p:nvSpPr>
        <p:spPr/>
        <p:txBody>
          <a:bodyPr/>
          <a:lstStyle/>
          <a:p>
            <a:r>
              <a:rPr lang="en-US" dirty="0" smtClean="0"/>
              <a:t>Copyright © 2015 Symantec Corporation</a:t>
            </a:r>
            <a:endParaRPr lang="en-US" dirty="0"/>
          </a:p>
        </p:txBody>
      </p:sp>
      <p:pic>
        <p:nvPicPr>
          <p:cNvPr id="15" name="Picture Placeholder 20" descr="headshot_hongyi_yao.png"/>
          <p:cNvPicPr>
            <a:picLocks noGrp="1" noChangeAspect="1"/>
          </p:cNvPicPr>
          <p:nvPr>
            <p:ph type="pic" idx="13"/>
          </p:nvPr>
        </p:nvPicPr>
        <p:blipFill rotWithShape="1">
          <a:blip r:embed="rId3">
            <a:extLst>
              <a:ext uri="{28A0092B-C50C-407E-A947-70E740481C1C}">
                <a14:useLocalDpi xmlns:a14="http://schemas.microsoft.com/office/drawing/2010/main" val="0"/>
              </a:ext>
            </a:extLst>
          </a:blip>
          <a:srcRect t="15126" b="15126"/>
          <a:stretch/>
        </p:blipFill>
        <p:spPr/>
      </p:pic>
      <p:pic>
        <p:nvPicPr>
          <p:cNvPr id="17" name="Picture Placeholder 19" descr="1225200034889.jpeg"/>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t="14215" b="14215"/>
          <a:stretch/>
        </p:blipFill>
        <p:spPr/>
      </p:pic>
      <p:pic>
        <p:nvPicPr>
          <p:cNvPr id="12" name="Picture Placeholder 11" descr="Mao-08-150 (1).jpg"/>
          <p:cNvPicPr>
            <a:picLocks noGrp="1" noChangeAspect="1"/>
          </p:cNvPicPr>
          <p:nvPr>
            <p:ph type="pic" idx="20"/>
          </p:nvPr>
        </p:nvPicPr>
        <p:blipFill>
          <a:blip r:embed="rId5">
            <a:extLst>
              <a:ext uri="{28A0092B-C50C-407E-A947-70E740481C1C}">
                <a14:useLocalDpi xmlns:a14="http://schemas.microsoft.com/office/drawing/2010/main" val="0"/>
              </a:ext>
            </a:extLst>
          </a:blip>
          <a:srcRect t="23446" b="23446"/>
          <a:stretch>
            <a:fillRect/>
          </a:stretch>
        </p:blipFill>
        <p:spPr/>
      </p:pic>
      <p:pic>
        <p:nvPicPr>
          <p:cNvPr id="6" name="Picture Placeholder 5" descr="Screen Shot 2015-09-04 at 11.07.01 AM.png"/>
          <p:cNvPicPr>
            <a:picLocks noGrp="1" noChangeAspect="1"/>
          </p:cNvPicPr>
          <p:nvPr>
            <p:ph type="pic" idx="15"/>
          </p:nvPr>
        </p:nvPicPr>
        <p:blipFill>
          <a:blip r:embed="rId6" cstate="print">
            <a:extLst>
              <a:ext uri="{28A0092B-C50C-407E-A947-70E740481C1C}">
                <a14:useLocalDpi xmlns:a14="http://schemas.microsoft.com/office/drawing/2010/main" val="0"/>
              </a:ext>
            </a:extLst>
          </a:blip>
          <a:srcRect t="22230" b="22230"/>
          <a:stretch>
            <a:fillRect/>
          </a:stretch>
        </p:blipFill>
        <p:spPr/>
      </p:pic>
    </p:spTree>
    <p:extLst>
      <p:ext uri="{BB962C8B-B14F-4D97-AF65-F5344CB8AC3E}">
        <p14:creationId xmlns:p14="http://schemas.microsoft.com/office/powerpoint/2010/main" val="8561096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 </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30</a:t>
            </a:fld>
            <a:endParaRPr lang="en-US"/>
          </a:p>
        </p:txBody>
      </p:sp>
      <p:sp>
        <p:nvSpPr>
          <p:cNvPr id="3" name="Footer Placeholder 2"/>
          <p:cNvSpPr>
            <a:spLocks noGrp="1"/>
          </p:cNvSpPr>
          <p:nvPr>
            <p:ph type="ftr" sz="quarter" idx="11"/>
          </p:nvPr>
        </p:nvSpPr>
        <p:spPr/>
        <p:txBody>
          <a:bodyPr/>
          <a:lstStyle/>
          <a:p>
            <a:r>
              <a:rPr lang="en-US" dirty="0" smtClean="0"/>
              <a:t>Copyright © 2015 Symantec Corporation</a:t>
            </a:r>
            <a:endParaRPr lang="en-US" dirty="0"/>
          </a:p>
        </p:txBody>
      </p:sp>
      <p:sp>
        <p:nvSpPr>
          <p:cNvPr id="5" name="Rectangle 4"/>
          <p:cNvSpPr/>
          <p:nvPr/>
        </p:nvSpPr>
        <p:spPr>
          <a:xfrm>
            <a:off x="608012" y="1600200"/>
            <a:ext cx="4938546" cy="4185761"/>
          </a:xfrm>
          <a:prstGeom prst="rect">
            <a:avLst/>
          </a:prstGeom>
        </p:spPr>
        <p:txBody>
          <a:bodyPr wrap="square">
            <a:spAutoFit/>
          </a:bodyPr>
          <a:lstStyle/>
          <a:p>
            <a:r>
              <a:rPr lang="en-US" sz="1400" dirty="0"/>
              <a:t>200 OK</a:t>
            </a:r>
          </a:p>
          <a:p>
            <a:r>
              <a:rPr lang="en-US" sz="1400" dirty="0"/>
              <a:t>Content-Type: application/</a:t>
            </a:r>
            <a:r>
              <a:rPr lang="en-US" sz="1400" dirty="0" err="1"/>
              <a:t>json;charset</a:t>
            </a:r>
            <a:r>
              <a:rPr lang="en-US" sz="1400" dirty="0"/>
              <a:t>=utf-8</a:t>
            </a:r>
          </a:p>
          <a:p>
            <a:r>
              <a:rPr lang="en-US" sz="1400" dirty="0"/>
              <a:t>Content-Length: 139</a:t>
            </a:r>
          </a:p>
          <a:p>
            <a:r>
              <a:rPr lang="en-US" sz="1400" dirty="0"/>
              <a:t>X-Max-Sequence: 1</a:t>
            </a:r>
          </a:p>
          <a:p>
            <a:r>
              <a:rPr lang="en-US" sz="1400" dirty="0"/>
              <a:t>{ "@</a:t>
            </a:r>
            <a:r>
              <a:rPr lang="en-US" sz="1400" dirty="0" err="1"/>
              <a:t>pendingMsg</a:t>
            </a:r>
            <a:r>
              <a:rPr lang="en-US" sz="1400" dirty="0"/>
              <a:t>" : 0, "@</a:t>
            </a:r>
            <a:r>
              <a:rPr lang="en-US" sz="1400" dirty="0" err="1"/>
              <a:t>syncStatus</a:t>
            </a:r>
            <a:r>
              <a:rPr lang="en-US" sz="1400" dirty="0"/>
              <a:t>": 0, "responses" : [ { "disconnect" : { "sequence" : 1, "receiver" : </a:t>
            </a:r>
            <a:r>
              <a:rPr lang="en-US" sz="1400" dirty="0" smtClean="0"/>
              <a:t>“</a:t>
            </a:r>
            <a:r>
              <a:rPr lang="en-US" sz="1400" b="1" dirty="0" smtClean="0">
                <a:solidFill>
                  <a:srgbClr val="FF0000"/>
                </a:solidFill>
              </a:rPr>
              <a:t>a*******</a:t>
            </a:r>
            <a:r>
              <a:rPr lang="en-US" sz="1400" dirty="0" smtClean="0"/>
              <a:t>”, </a:t>
            </a:r>
            <a:r>
              <a:rPr lang="en-US" sz="1400" dirty="0"/>
              <a:t>"reason" : 4 } }</a:t>
            </a:r>
          </a:p>
          <a:p>
            <a:r>
              <a:rPr lang="en-US" sz="1400" dirty="0"/>
              <a:t> ] }</a:t>
            </a:r>
          </a:p>
          <a:p>
            <a:endParaRPr lang="en-US" sz="1400" dirty="0"/>
          </a:p>
          <a:p>
            <a:r>
              <a:rPr lang="en-US" sz="1400" dirty="0"/>
              <a:t>Client: 192.168.1.10 Scheme: https</a:t>
            </a:r>
          </a:p>
          <a:p>
            <a:r>
              <a:rPr lang="en-US" sz="1400" dirty="0"/>
              <a:t>GET 216.115.100.103:443/</a:t>
            </a:r>
            <a:r>
              <a:rPr lang="en-US" sz="1400" dirty="0" err="1"/>
              <a:t>pe</a:t>
            </a:r>
            <a:r>
              <a:rPr lang="en-US" sz="1400" dirty="0"/>
              <a:t>/4d8c5d92/92bcb62d/3661ec2a/15957/</a:t>
            </a:r>
            <a:r>
              <a:rPr lang="en-US" sz="1400" dirty="0" err="1"/>
              <a:t>config</a:t>
            </a:r>
            <a:r>
              <a:rPr lang="en-US" sz="1400" dirty="0"/>
              <a:t>/prod/</a:t>
            </a:r>
            <a:r>
              <a:rPr lang="en-US" sz="1400" dirty="0" err="1"/>
              <a:t>config.xml</a:t>
            </a:r>
            <a:endParaRPr lang="en-US" sz="1400" dirty="0"/>
          </a:p>
          <a:p>
            <a:r>
              <a:rPr lang="en-US" sz="1400" dirty="0"/>
              <a:t>Cache-Control: no-cache, no-transform</a:t>
            </a:r>
          </a:p>
          <a:p>
            <a:r>
              <a:rPr lang="en-US" sz="1400" dirty="0"/>
              <a:t>Accept-Encoding: </a:t>
            </a:r>
            <a:r>
              <a:rPr lang="en-US" sz="1400" dirty="0" err="1"/>
              <a:t>gzip</a:t>
            </a:r>
            <a:endParaRPr lang="en-US" sz="1400" dirty="0"/>
          </a:p>
          <a:p>
            <a:r>
              <a:rPr lang="en-US" sz="1400" dirty="0"/>
              <a:t>Accept: */*</a:t>
            </a:r>
          </a:p>
          <a:p>
            <a:r>
              <a:rPr lang="en-US" sz="1400" dirty="0"/>
              <a:t>User-Agent: </a:t>
            </a:r>
            <a:r>
              <a:rPr lang="en-US" sz="1400" b="1" dirty="0">
                <a:solidFill>
                  <a:schemeClr val="accent2"/>
                </a:solidFill>
              </a:rPr>
              <a:t>YahooMobileMessenger</a:t>
            </a:r>
            <a:r>
              <a:rPr lang="en-US" sz="1400" dirty="0"/>
              <a:t>/1.0 (Android Messenger; 1.8.4) (grouper; </a:t>
            </a:r>
            <a:r>
              <a:rPr lang="en-US" sz="1400" dirty="0" err="1"/>
              <a:t>asus</a:t>
            </a:r>
            <a:r>
              <a:rPr lang="en-US" sz="1400" dirty="0"/>
              <a:t>; Nexus 7; 4.2.2/JDQ39B)</a:t>
            </a:r>
          </a:p>
          <a:p>
            <a:r>
              <a:rPr lang="en-US" sz="1400" dirty="0"/>
              <a:t>Host: </a:t>
            </a:r>
            <a:r>
              <a:rPr lang="en-US" sz="1400" dirty="0" err="1"/>
              <a:t>s.yimg.com</a:t>
            </a:r>
            <a:endParaRPr lang="en-US" sz="1400" dirty="0"/>
          </a:p>
          <a:p>
            <a:r>
              <a:rPr lang="en-US" sz="1400" dirty="0"/>
              <a:t>Connection: Keep-Alive</a:t>
            </a:r>
          </a:p>
        </p:txBody>
      </p:sp>
      <p:sp>
        <p:nvSpPr>
          <p:cNvPr id="6" name="Rectangle 5"/>
          <p:cNvSpPr/>
          <p:nvPr/>
        </p:nvSpPr>
        <p:spPr>
          <a:xfrm>
            <a:off x="6394986" y="1600200"/>
            <a:ext cx="5414426" cy="4462760"/>
          </a:xfrm>
          <a:prstGeom prst="rect">
            <a:avLst/>
          </a:prstGeom>
        </p:spPr>
        <p:txBody>
          <a:bodyPr wrap="square">
            <a:spAutoFit/>
          </a:bodyPr>
          <a:lstStyle/>
          <a:p>
            <a:r>
              <a:rPr lang="en-US" sz="1400" dirty="0"/>
              <a:t>Client: 192.168.1.11 Scheme: https</a:t>
            </a:r>
          </a:p>
          <a:p>
            <a:r>
              <a:rPr lang="en-US" sz="1400" dirty="0"/>
              <a:t>POST 31.13.75.1:443/</a:t>
            </a:r>
            <a:r>
              <a:rPr lang="en-US" sz="1400" dirty="0" err="1"/>
              <a:t>login.php?login_attempt</a:t>
            </a:r>
            <a:r>
              <a:rPr lang="en-US" sz="1400" dirty="0"/>
              <a:t>=1</a:t>
            </a:r>
          </a:p>
          <a:p>
            <a:r>
              <a:rPr lang="en-US" sz="1400" dirty="0"/>
              <a:t>Host: </a:t>
            </a:r>
            <a:r>
              <a:rPr lang="en-US" sz="1400" b="1" dirty="0" err="1">
                <a:solidFill>
                  <a:srgbClr val="FF0000"/>
                </a:solidFill>
              </a:rPr>
              <a:t>www.facebook.com</a:t>
            </a:r>
            <a:endParaRPr lang="en-US" sz="1400" b="1" dirty="0">
              <a:solidFill>
                <a:srgbClr val="FF0000"/>
              </a:solidFill>
            </a:endParaRPr>
          </a:p>
          <a:p>
            <a:r>
              <a:rPr lang="en-US" sz="1400" dirty="0"/>
              <a:t>User-Agent: Mozilla/5.0 (X11; Ubuntu; Linux x86_64; rv:26.0) Gecko/20100101 Firefox/26.0</a:t>
            </a:r>
          </a:p>
          <a:p>
            <a:r>
              <a:rPr lang="en-US" sz="1400" dirty="0"/>
              <a:t>Accept: text/</a:t>
            </a:r>
            <a:r>
              <a:rPr lang="en-US" sz="1400" dirty="0" err="1"/>
              <a:t>html,application</a:t>
            </a:r>
            <a:r>
              <a:rPr lang="en-US" sz="1400" dirty="0"/>
              <a:t>/</a:t>
            </a:r>
            <a:r>
              <a:rPr lang="en-US" sz="1400" dirty="0" err="1"/>
              <a:t>xhtml+xml,application</a:t>
            </a:r>
            <a:r>
              <a:rPr lang="en-US" sz="1400" dirty="0"/>
              <a:t>/</a:t>
            </a:r>
            <a:r>
              <a:rPr lang="en-US" sz="1400" dirty="0" err="1"/>
              <a:t>xml;q</a:t>
            </a:r>
            <a:r>
              <a:rPr lang="en-US" sz="1400" dirty="0"/>
              <a:t>=0.9,*/*;q=0.8</a:t>
            </a:r>
          </a:p>
          <a:p>
            <a:r>
              <a:rPr lang="en-US" sz="1400" dirty="0"/>
              <a:t>Accept-Language: </a:t>
            </a:r>
            <a:r>
              <a:rPr lang="en-US" sz="1400" dirty="0" err="1"/>
              <a:t>en-US,en;q</a:t>
            </a:r>
            <a:r>
              <a:rPr lang="en-US" sz="1400" dirty="0"/>
              <a:t>=0.5</a:t>
            </a:r>
          </a:p>
          <a:p>
            <a:r>
              <a:rPr lang="en-US" sz="1400" dirty="0"/>
              <a:t>Accept-Encoding: </a:t>
            </a:r>
            <a:r>
              <a:rPr lang="en-US" sz="1400" dirty="0" err="1"/>
              <a:t>gzip</a:t>
            </a:r>
            <a:r>
              <a:rPr lang="en-US" sz="1400" dirty="0"/>
              <a:t>, deflate</a:t>
            </a:r>
          </a:p>
          <a:p>
            <a:r>
              <a:rPr lang="en-US" sz="1400" dirty="0" err="1"/>
              <a:t>Referer</a:t>
            </a:r>
            <a:r>
              <a:rPr lang="en-US" sz="1400" dirty="0"/>
              <a:t>: </a:t>
            </a:r>
            <a:r>
              <a:rPr lang="en-US" sz="1400" b="1" dirty="0">
                <a:solidFill>
                  <a:srgbClr val="FF0000"/>
                </a:solidFill>
              </a:rPr>
              <a:t>https://</a:t>
            </a:r>
            <a:r>
              <a:rPr lang="en-US" sz="1400" b="1" dirty="0" err="1">
                <a:solidFill>
                  <a:srgbClr val="FF0000"/>
                </a:solidFill>
              </a:rPr>
              <a:t>www.facebook.com</a:t>
            </a:r>
            <a:r>
              <a:rPr lang="en-US" sz="1400" b="1" dirty="0">
                <a:solidFill>
                  <a:srgbClr val="FF0000"/>
                </a:solidFill>
              </a:rPr>
              <a:t>/</a:t>
            </a:r>
          </a:p>
          <a:p>
            <a:r>
              <a:rPr lang="en-US" sz="1400" dirty="0"/>
              <a:t>Cookie: </a:t>
            </a:r>
            <a:r>
              <a:rPr lang="en-US" sz="1400" dirty="0" err="1"/>
              <a:t>datr</a:t>
            </a:r>
            <a:r>
              <a:rPr lang="en-US" sz="1400" dirty="0"/>
              <a:t>=bJLQUo4rXIgvkkOEKRA6ikD7; </a:t>
            </a:r>
            <a:r>
              <a:rPr lang="en-US" sz="1400" dirty="0" err="1"/>
              <a:t>reg_fb_gate</a:t>
            </a:r>
            <a:r>
              <a:rPr lang="en-US" sz="1400" dirty="0"/>
              <a:t>=https%3A%2F%2Fwww.facebook.com%2F; </a:t>
            </a:r>
            <a:r>
              <a:rPr lang="en-US" sz="1400" dirty="0" err="1"/>
              <a:t>reg_fb_ref</a:t>
            </a:r>
            <a:r>
              <a:rPr lang="en-US" sz="1400" dirty="0"/>
              <a:t>=https%3A%2F%2Fwww.facebook.com%2F; </a:t>
            </a:r>
            <a:r>
              <a:rPr lang="en-US" sz="1400" dirty="0" err="1"/>
              <a:t>wd</a:t>
            </a:r>
            <a:r>
              <a:rPr lang="en-US" sz="1400" dirty="0"/>
              <a:t>=1440x692; act=1389400695566%2F0; </a:t>
            </a:r>
            <a:r>
              <a:rPr lang="en-US" sz="1400" dirty="0" smtClean="0"/>
              <a:t>…</a:t>
            </a:r>
            <a:endParaRPr lang="en-US" sz="1400" dirty="0"/>
          </a:p>
          <a:p>
            <a:r>
              <a:rPr lang="en-US" sz="1400" dirty="0"/>
              <a:t>Connection: keep-alive</a:t>
            </a:r>
          </a:p>
          <a:p>
            <a:r>
              <a:rPr lang="en-US" sz="1400" dirty="0"/>
              <a:t>Content-Type: application/x-www-form-</a:t>
            </a:r>
            <a:r>
              <a:rPr lang="en-US" sz="1400" dirty="0" err="1"/>
              <a:t>urlencoded</a:t>
            </a:r>
            <a:endParaRPr lang="en-US" sz="1400" dirty="0"/>
          </a:p>
          <a:p>
            <a:r>
              <a:rPr lang="en-US" sz="1400" dirty="0"/>
              <a:t>Content-Length: 144</a:t>
            </a:r>
          </a:p>
          <a:p>
            <a:r>
              <a:rPr lang="en-US" sz="1400" dirty="0" err="1"/>
              <a:t>lsd</a:t>
            </a:r>
            <a:r>
              <a:rPr lang="en-US" sz="1400" dirty="0"/>
              <a:t>=</a:t>
            </a:r>
            <a:r>
              <a:rPr lang="en-US" sz="1400" dirty="0" err="1"/>
              <a:t>AVqqYCGq&amp;email</a:t>
            </a:r>
            <a:r>
              <a:rPr lang="en-US" sz="1400" dirty="0" smtClean="0"/>
              <a:t>=</a:t>
            </a:r>
            <a:r>
              <a:rPr lang="en-US" sz="1400" b="1" dirty="0">
                <a:solidFill>
                  <a:srgbClr val="FF0000"/>
                </a:solidFill>
              </a:rPr>
              <a:t>a******</a:t>
            </a:r>
            <a:r>
              <a:rPr lang="en-US" sz="1400" b="1" dirty="0" smtClean="0">
                <a:solidFill>
                  <a:srgbClr val="FF0000"/>
                </a:solidFill>
              </a:rPr>
              <a:t>*@</a:t>
            </a:r>
            <a:r>
              <a:rPr lang="en-US" sz="1400" b="1" dirty="0" err="1" smtClean="0">
                <a:solidFill>
                  <a:srgbClr val="FF0000"/>
                </a:solidFill>
              </a:rPr>
              <a:t>mail.com</a:t>
            </a:r>
            <a:r>
              <a:rPr lang="en-US" sz="1400" dirty="0" err="1" smtClean="0"/>
              <a:t>&amp;</a:t>
            </a:r>
            <a:r>
              <a:rPr lang="en-US" sz="1400" dirty="0" err="1"/>
              <a:t>pass</a:t>
            </a:r>
            <a:r>
              <a:rPr lang="en-US" sz="1400" dirty="0"/>
              <a:t>=</a:t>
            </a:r>
            <a:r>
              <a:rPr lang="en-US" sz="1400" b="1" dirty="0">
                <a:solidFill>
                  <a:srgbClr val="FF0000"/>
                </a:solidFill>
              </a:rPr>
              <a:t>testPass%402013</a:t>
            </a:r>
            <a:r>
              <a:rPr lang="en-US" sz="1400" dirty="0" smtClean="0"/>
              <a:t>&amp;….</a:t>
            </a:r>
            <a:endParaRPr lang="en-US" sz="1400" dirty="0"/>
          </a:p>
          <a:p>
            <a:endParaRPr lang="en-US" dirty="0"/>
          </a:p>
        </p:txBody>
      </p:sp>
      <p:pic>
        <p:nvPicPr>
          <p:cNvPr id="10" name="Picture 9" descr="yes-we-c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12" y="1600200"/>
            <a:ext cx="5727700" cy="3200400"/>
          </a:xfrm>
          <a:prstGeom prst="rect">
            <a:avLst/>
          </a:prstGeom>
        </p:spPr>
      </p:pic>
      <p:pic>
        <p:nvPicPr>
          <p:cNvPr id="13" name="Picture 12" descr="cJZrDYh.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411" y="1600200"/>
            <a:ext cx="5562601" cy="3200400"/>
          </a:xfrm>
          <a:prstGeom prst="rect">
            <a:avLst/>
          </a:prstGeom>
        </p:spPr>
      </p:pic>
      <p:sp>
        <p:nvSpPr>
          <p:cNvPr id="14" name="Oval Callout 13"/>
          <p:cNvSpPr/>
          <p:nvPr/>
        </p:nvSpPr>
        <p:spPr bwMode="gray">
          <a:xfrm>
            <a:off x="1979612" y="228600"/>
            <a:ext cx="6096000" cy="1219200"/>
          </a:xfrm>
          <a:prstGeom prst="wedgeEllipseCallout">
            <a:avLst>
              <a:gd name="adj1" fmla="val -31110"/>
              <a:gd name="adj2" fmla="val 73611"/>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400" dirty="0" smtClean="0"/>
              <a:t>Oh yeah! Where’s YOUR certificate?</a:t>
            </a:r>
            <a:endParaRPr lang="en-US" sz="2400" dirty="0"/>
          </a:p>
        </p:txBody>
      </p:sp>
    </p:spTree>
    <p:extLst>
      <p:ext uri="{BB962C8B-B14F-4D97-AF65-F5344CB8AC3E}">
        <p14:creationId xmlns:p14="http://schemas.microsoft.com/office/powerpoint/2010/main" val="9511216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Summary of Results</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2D88F0F9-74A8-45E4-B405-052EDB68E8BD}" type="slidenum">
              <a:rPr lang="en-US" smtClean="0"/>
              <a:t>31</a:t>
            </a:fld>
            <a:endParaRPr lang="en-US"/>
          </a:p>
        </p:txBody>
      </p:sp>
      <p:sp>
        <p:nvSpPr>
          <p:cNvPr id="4" name="Footer Placeholder 3"/>
          <p:cNvSpPr>
            <a:spLocks noGrp="1"/>
          </p:cNvSpPr>
          <p:nvPr>
            <p:ph type="ftr" sz="quarter" idx="11"/>
          </p:nvPr>
        </p:nvSpPr>
        <p:spPr/>
        <p:txBody>
          <a:bodyPr/>
          <a:lstStyle/>
          <a:p>
            <a:r>
              <a:rPr lang="en-US" dirty="0" smtClean="0"/>
              <a:t>Copyright © 2015 Symantec Corporation</a:t>
            </a:r>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247965522"/>
              </p:ext>
            </p:extLst>
          </p:nvPr>
        </p:nvGraphicFramePr>
        <p:xfrm>
          <a:off x="608012" y="1981200"/>
          <a:ext cx="10972800" cy="2804160"/>
        </p:xfrm>
        <a:graphic>
          <a:graphicData uri="http://schemas.openxmlformats.org/drawingml/2006/table">
            <a:tbl>
              <a:tblPr bandRow="1">
                <a:tableStyleId>{2D5ABB26-0587-4C30-8999-92F81FD0307C}</a:tableStyleId>
              </a:tblPr>
              <a:tblGrid>
                <a:gridCol w="1676400"/>
                <a:gridCol w="1828800"/>
                <a:gridCol w="1828800"/>
                <a:gridCol w="1676400"/>
                <a:gridCol w="1981200"/>
                <a:gridCol w="1981200"/>
              </a:tblGrid>
              <a:tr h="0">
                <a:tc>
                  <a:txBody>
                    <a:bodyPr/>
                    <a:lstStyle/>
                    <a:p>
                      <a:pPr algn="l"/>
                      <a:r>
                        <a:rPr lang="en-US" sz="2000" b="0" i="0" dirty="0" smtClean="0">
                          <a:solidFill>
                            <a:schemeClr val="bg1"/>
                          </a:solidFill>
                          <a:latin typeface="+mn-lt"/>
                        </a:rPr>
                        <a:t>Platform</a:t>
                      </a:r>
                      <a:endParaRPr lang="en-US" sz="2000" b="0" i="0" dirty="0">
                        <a:solidFill>
                          <a:schemeClr val="bg1"/>
                        </a:solidFill>
                        <a:latin typeface="+mn-lt"/>
                      </a:endParaRPr>
                    </a:p>
                  </a:txBody>
                  <a:tcPr marL="137160" marR="137160" marT="137160" marB="137160" anchor="ctr">
                    <a:lnB w="19050" cap="flat" cmpd="sng" algn="ctr">
                      <a:solidFill>
                        <a:schemeClr val="bg1"/>
                      </a:solidFill>
                      <a:prstDash val="solid"/>
                      <a:round/>
                      <a:headEnd type="none" w="med" len="med"/>
                      <a:tailEnd type="none" w="med" len="med"/>
                    </a:lnB>
                    <a:solidFill>
                      <a:schemeClr val="accent1"/>
                    </a:solidFill>
                  </a:tcPr>
                </a:tc>
                <a:tc>
                  <a:txBody>
                    <a:bodyPr/>
                    <a:lstStyle/>
                    <a:p>
                      <a:pPr algn="r"/>
                      <a:r>
                        <a:rPr lang="en-US" sz="2000" b="1" i="0" baseline="0" dirty="0" smtClean="0">
                          <a:latin typeface="+mn-lt"/>
                        </a:rPr>
                        <a:t># Applications</a:t>
                      </a:r>
                      <a:endParaRPr lang="en-US" sz="2000" b="1" i="0" dirty="0">
                        <a:latin typeface="+mn-lt"/>
                      </a:endParaRPr>
                    </a:p>
                  </a:txBody>
                  <a:tcPr marL="137160" marR="137160" marT="137160" marB="137160" anchor="ctr">
                    <a:lnB w="19050" cap="flat" cmpd="sng" algn="ctr">
                      <a:solidFill>
                        <a:schemeClr val="bg1"/>
                      </a:solidFill>
                      <a:prstDash val="solid"/>
                      <a:round/>
                      <a:headEnd type="none" w="med" len="med"/>
                      <a:tailEnd type="none" w="med" len="med"/>
                    </a:lnB>
                  </a:tcPr>
                </a:tc>
                <a:tc>
                  <a:txBody>
                    <a:bodyPr/>
                    <a:lstStyle/>
                    <a:p>
                      <a:pPr algn="r"/>
                      <a:r>
                        <a:rPr lang="en-US" sz="2000" b="1" i="0" dirty="0" smtClean="0">
                          <a:latin typeface="+mn-lt"/>
                        </a:rPr>
                        <a:t># Flows</a:t>
                      </a:r>
                      <a:endParaRPr lang="en-US" sz="2000" b="1" i="0" dirty="0">
                        <a:latin typeface="+mn-lt"/>
                      </a:endParaRPr>
                    </a:p>
                  </a:txBody>
                  <a:tcPr marL="137160" marR="137160" marT="137160" marB="137160" anchor="ctr">
                    <a:lnB w="19050" cap="flat" cmpd="sng" algn="ctr">
                      <a:solidFill>
                        <a:schemeClr val="bg1"/>
                      </a:solidFill>
                      <a:prstDash val="solid"/>
                      <a:round/>
                      <a:headEnd type="none" w="med" len="med"/>
                      <a:tailEnd type="none" w="med" len="med"/>
                    </a:lnB>
                  </a:tcPr>
                </a:tc>
                <a:tc>
                  <a:txBody>
                    <a:bodyPr/>
                    <a:lstStyle/>
                    <a:p>
                      <a:pPr algn="r"/>
                      <a:r>
                        <a:rPr lang="en-US" sz="2000" b="1" i="0" dirty="0" smtClean="0">
                          <a:latin typeface="+mn-lt"/>
                        </a:rPr>
                        <a:t># Training Applications</a:t>
                      </a:r>
                      <a:endParaRPr lang="en-US" sz="2000" b="1" i="0" dirty="0">
                        <a:latin typeface="+mn-lt"/>
                      </a:endParaRPr>
                    </a:p>
                  </a:txBody>
                  <a:tcPr marL="137160" marR="137160" marT="137160" marB="137160" anchor="ctr">
                    <a:lnB w="19050" cap="flat" cmpd="sng" algn="ctr">
                      <a:solidFill>
                        <a:schemeClr val="bg1"/>
                      </a:solidFill>
                      <a:prstDash val="solid"/>
                      <a:round/>
                      <a:headEnd type="none" w="med" len="med"/>
                      <a:tailEnd type="none" w="med" len="med"/>
                    </a:lnB>
                  </a:tcPr>
                </a:tc>
                <a:tc>
                  <a:txBody>
                    <a:bodyPr/>
                    <a:lstStyle/>
                    <a:p>
                      <a:pPr algn="r"/>
                      <a:r>
                        <a:rPr lang="en-US" sz="2000" b="1" i="0" dirty="0" smtClean="0">
                          <a:latin typeface="+mn-lt"/>
                        </a:rPr>
                        <a:t># Rules Produced</a:t>
                      </a:r>
                      <a:endParaRPr lang="en-US" sz="2000" b="1" i="0" dirty="0">
                        <a:latin typeface="+mn-lt"/>
                      </a:endParaRPr>
                    </a:p>
                  </a:txBody>
                  <a:tcPr marL="137160" marR="137160" marT="137160" marB="137160" anchor="ctr">
                    <a:lnB w="19050" cap="flat" cmpd="sng" algn="ctr">
                      <a:solidFill>
                        <a:schemeClr val="bg1"/>
                      </a:solidFill>
                      <a:prstDash val="solid"/>
                      <a:round/>
                      <a:headEnd type="none" w="med" len="med"/>
                      <a:tailEnd type="none" w="med" len="med"/>
                    </a:lnB>
                  </a:tcPr>
                </a:tc>
                <a:tc>
                  <a:txBody>
                    <a:bodyPr/>
                    <a:lstStyle/>
                    <a:p>
                      <a:pPr algn="r"/>
                      <a:r>
                        <a:rPr lang="en-US" sz="2000" b="1" i="0" dirty="0" smtClean="0">
                          <a:latin typeface="+mn-lt"/>
                        </a:rPr>
                        <a:t>Application Coverage*</a:t>
                      </a:r>
                      <a:endParaRPr lang="en-US" sz="2000" b="1" i="0" dirty="0">
                        <a:latin typeface="+mn-lt"/>
                      </a:endParaRPr>
                    </a:p>
                  </a:txBody>
                  <a:tcPr marL="137160" marR="137160" marT="137160" marB="137160" anchor="ctr">
                    <a:lnB w="19050" cap="flat" cmpd="sng" algn="ctr">
                      <a:solidFill>
                        <a:schemeClr val="bg1"/>
                      </a:solidFill>
                      <a:prstDash val="solid"/>
                      <a:round/>
                      <a:headEnd type="none" w="med" len="med"/>
                      <a:tailEnd type="none" w="med" len="med"/>
                    </a:lnB>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Android  </a:t>
                      </a:r>
                      <a:endParaRPr lang="en-US" sz="16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t>651,</a:t>
                      </a:r>
                      <a:r>
                        <a:rPr lang="en-US" sz="1800" baseline="0" dirty="0" smtClean="0"/>
                        <a:t> 000</a:t>
                      </a:r>
                      <a:endParaRPr lang="en-US" sz="18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a:r>
                        <a:rPr lang="da-DK" dirty="0" smtClean="0"/>
                        <a:t>13,000,000</a:t>
                      </a:r>
                      <a:endParaRPr lang="da-DK" dirty="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a:r>
                        <a:rPr lang="da-DK" dirty="0" smtClean="0"/>
                        <a:t>22,000</a:t>
                      </a:r>
                      <a:endParaRPr lang="da-DK" dirty="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a:r>
                        <a:rPr lang="da-DK" dirty="0" smtClean="0"/>
                        <a:t>51</a:t>
                      </a:r>
                      <a:endParaRPr lang="da-DK" dirty="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96%</a:t>
                      </a:r>
                      <a:endParaRPr lang="en-US"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444137">
                <a:tc>
                  <a:txBody>
                    <a:bodyPr/>
                    <a:lstStyle/>
                    <a:p>
                      <a:r>
                        <a:rPr lang="en-US" sz="1800" kern="1200" dirty="0" err="1" smtClean="0">
                          <a:solidFill>
                            <a:schemeClr val="tx1"/>
                          </a:solidFill>
                          <a:effectLst/>
                          <a:latin typeface="+mn-lt"/>
                          <a:ea typeface="+mn-ea"/>
                          <a:cs typeface="+mn-cs"/>
                        </a:rPr>
                        <a:t>iOS</a:t>
                      </a:r>
                      <a:endParaRPr lang="en-US" dirty="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t>68,000</a:t>
                      </a: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dirty="0" smtClean="0"/>
                        <a:t>478,000</a:t>
                      </a: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dirty="0" smtClean="0"/>
                        <a:t>32,000</a:t>
                      </a: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dirty="0" smtClean="0"/>
                        <a:t>64</a:t>
                      </a: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sz="1800" kern="1200" baseline="0" dirty="0" smtClean="0">
                          <a:solidFill>
                            <a:schemeClr val="tx1"/>
                          </a:solidFill>
                          <a:effectLst/>
                          <a:latin typeface="+mn-lt"/>
                          <a:ea typeface="+mn-ea"/>
                          <a:cs typeface="+mn-cs"/>
                        </a:rPr>
                        <a:t>92% </a:t>
                      </a:r>
                      <a:endParaRPr lang="en-US"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3701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Nokia/Symbian </a:t>
                      </a:r>
                      <a:endParaRPr lang="en-US" sz="16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t>10,000</a:t>
                      </a: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dirty="0" smtClean="0"/>
                        <a:t>39,000</a:t>
                      </a: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dirty="0" smtClean="0"/>
                        <a:t>5,000</a:t>
                      </a: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dirty="0" smtClean="0"/>
                        <a:t>12</a:t>
                      </a: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dirty="0" smtClean="0"/>
                        <a:t>99%</a:t>
                      </a: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bl>
          </a:graphicData>
        </a:graphic>
      </p:graphicFrame>
      <p:sp>
        <p:nvSpPr>
          <p:cNvPr id="10" name="TextBox 9"/>
          <p:cNvSpPr txBox="1"/>
          <p:nvPr/>
        </p:nvSpPr>
        <p:spPr>
          <a:xfrm>
            <a:off x="9448800" y="1574800"/>
            <a:ext cx="914400" cy="914400"/>
          </a:xfrm>
          <a:prstGeom prst="rect">
            <a:avLst/>
          </a:prstGeom>
          <a:noFill/>
        </p:spPr>
        <p:txBody>
          <a:bodyPr wrap="none" lIns="0" tIns="0" rIns="0" bIns="0" rtlCol="0">
            <a:noAutofit/>
          </a:bodyPr>
          <a:lstStyle/>
          <a:p>
            <a:pPr>
              <a:lnSpc>
                <a:spcPct val="90000"/>
              </a:lnSpc>
            </a:pPr>
            <a:endParaRPr lang="en-US" dirty="0"/>
          </a:p>
        </p:txBody>
      </p:sp>
      <p:sp>
        <p:nvSpPr>
          <p:cNvPr id="11" name="Text Placeholder 2"/>
          <p:cNvSpPr txBox="1">
            <a:spLocks/>
          </p:cNvSpPr>
          <p:nvPr/>
        </p:nvSpPr>
        <p:spPr>
          <a:xfrm>
            <a:off x="608012" y="4953000"/>
            <a:ext cx="10972800" cy="914400"/>
          </a:xfrm>
          <a:prstGeom prst="rect">
            <a:avLst/>
          </a:prstGeom>
          <a:solidFill>
            <a:schemeClr val="bg1"/>
          </a:solidFill>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r>
              <a:rPr lang="en-US" sz="2000" b="1" dirty="0" smtClean="0">
                <a:solidFill>
                  <a:schemeClr val="accent2"/>
                </a:solidFill>
              </a:rPr>
              <a:t>* Of the </a:t>
            </a:r>
            <a:r>
              <a:rPr lang="en-US" sz="2000" b="1" dirty="0">
                <a:solidFill>
                  <a:schemeClr val="accent2"/>
                </a:solidFill>
              </a:rPr>
              <a:t>76.8%, 67.4% and 63.2</a:t>
            </a:r>
            <a:r>
              <a:rPr lang="en-US" sz="2000" b="1" dirty="0" smtClean="0">
                <a:solidFill>
                  <a:schemeClr val="accent2"/>
                </a:solidFill>
              </a:rPr>
              <a:t>% (respectively) of applications that generate flow headers with at least one identifier in them. </a:t>
            </a:r>
            <a:endParaRPr lang="en-US" sz="2000" b="1" dirty="0">
              <a:solidFill>
                <a:schemeClr val="accent2"/>
              </a:solidFill>
            </a:endParaRPr>
          </a:p>
        </p:txBody>
      </p:sp>
    </p:spTree>
    <p:extLst>
      <p:ext uri="{BB962C8B-B14F-4D97-AF65-F5344CB8AC3E}">
        <p14:creationId xmlns:p14="http://schemas.microsoft.com/office/powerpoint/2010/main" val="10652795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Robustness to Sampling Bias</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2D88F0F9-74A8-45E4-B405-052EDB68E8BD}" type="slidenum">
              <a:rPr lang="en-US" smtClean="0"/>
              <a:t>32</a:t>
            </a:fld>
            <a:endParaRPr lang="en-US"/>
          </a:p>
        </p:txBody>
      </p:sp>
      <p:sp>
        <p:nvSpPr>
          <p:cNvPr id="4" name="Footer Placeholder 3"/>
          <p:cNvSpPr>
            <a:spLocks noGrp="1"/>
          </p:cNvSpPr>
          <p:nvPr>
            <p:ph type="ftr" sz="quarter" idx="11"/>
          </p:nvPr>
        </p:nvSpPr>
        <p:spPr/>
        <p:txBody>
          <a:bodyPr/>
          <a:lstStyle/>
          <a:p>
            <a:r>
              <a:rPr lang="en-US" dirty="0" smtClean="0"/>
              <a:t>Copyright © 2015 Symantec Corporation</a:t>
            </a:r>
            <a:endParaRPr lang="en-US" dirty="0"/>
          </a:p>
        </p:txBody>
      </p:sp>
      <p:sp>
        <p:nvSpPr>
          <p:cNvPr id="10" name="TextBox 9"/>
          <p:cNvSpPr txBox="1"/>
          <p:nvPr/>
        </p:nvSpPr>
        <p:spPr>
          <a:xfrm>
            <a:off x="9448800" y="1574800"/>
            <a:ext cx="914400" cy="914400"/>
          </a:xfrm>
          <a:prstGeom prst="rect">
            <a:avLst/>
          </a:prstGeom>
          <a:noFill/>
        </p:spPr>
        <p:txBody>
          <a:bodyPr wrap="none" lIns="0" tIns="0" rIns="0" bIns="0" rtlCol="0">
            <a:noAutofit/>
          </a:bodyPr>
          <a:lstStyle/>
          <a:p>
            <a:pPr>
              <a:lnSpc>
                <a:spcPct val="90000"/>
              </a:lnSpc>
            </a:pPr>
            <a:endParaRPr lang="en-US" dirty="0"/>
          </a:p>
        </p:txBody>
      </p:sp>
      <p:pic>
        <p:nvPicPr>
          <p:cNvPr id="8" name="Picture 7" descr="Screen Shot 2015-09-03 at 10.35.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13" y="1752600"/>
            <a:ext cx="11734800" cy="3396886"/>
          </a:xfrm>
          <a:prstGeom prst="rect">
            <a:avLst/>
          </a:prstGeom>
        </p:spPr>
      </p:pic>
    </p:spTree>
    <p:extLst>
      <p:ext uri="{BB962C8B-B14F-4D97-AF65-F5344CB8AC3E}">
        <p14:creationId xmlns:p14="http://schemas.microsoft.com/office/powerpoint/2010/main" val="50682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Leader Effect</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2D88F0F9-74A8-45E4-B405-052EDB68E8BD}" type="slidenum">
              <a:rPr lang="en-US" smtClean="0"/>
              <a:t>33</a:t>
            </a:fld>
            <a:endParaRPr lang="en-US"/>
          </a:p>
        </p:txBody>
      </p:sp>
      <p:sp>
        <p:nvSpPr>
          <p:cNvPr id="4" name="Footer Placeholder 3"/>
          <p:cNvSpPr>
            <a:spLocks noGrp="1"/>
          </p:cNvSpPr>
          <p:nvPr>
            <p:ph type="ftr" sz="quarter" idx="11"/>
          </p:nvPr>
        </p:nvSpPr>
        <p:spPr/>
        <p:txBody>
          <a:bodyPr/>
          <a:lstStyle/>
          <a:p>
            <a:r>
              <a:rPr lang="en-US" dirty="0" smtClean="0"/>
              <a:t>Copyright © 2015 Symantec Corporation</a:t>
            </a:r>
            <a:endParaRPr lang="en-US" dirty="0"/>
          </a:p>
        </p:txBody>
      </p:sp>
      <p:sp>
        <p:nvSpPr>
          <p:cNvPr id="10" name="TextBox 9"/>
          <p:cNvSpPr txBox="1"/>
          <p:nvPr/>
        </p:nvSpPr>
        <p:spPr>
          <a:xfrm>
            <a:off x="9448800" y="1574800"/>
            <a:ext cx="914400" cy="914400"/>
          </a:xfrm>
          <a:prstGeom prst="rect">
            <a:avLst/>
          </a:prstGeom>
          <a:noFill/>
        </p:spPr>
        <p:txBody>
          <a:bodyPr wrap="none" lIns="0" tIns="0" rIns="0" bIns="0" rtlCol="0">
            <a:noAutofit/>
          </a:bodyPr>
          <a:lstStyle/>
          <a:p>
            <a:pPr>
              <a:lnSpc>
                <a:spcPct val="90000"/>
              </a:lnSpc>
            </a:pPr>
            <a:endParaRPr lang="en-US" dirty="0"/>
          </a:p>
        </p:txBody>
      </p:sp>
      <p:pic>
        <p:nvPicPr>
          <p:cNvPr id="6" name="Picture 5" descr="Screen Shot 2015-09-03 at 9.56.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012" y="1447800"/>
            <a:ext cx="4724400" cy="3396189"/>
          </a:xfrm>
          <a:prstGeom prst="rect">
            <a:avLst/>
          </a:prstGeom>
        </p:spPr>
      </p:pic>
      <p:pic>
        <p:nvPicPr>
          <p:cNvPr id="7" name="Picture 6" descr="Screen Shot 2015-09-03 at 10.37.5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3412" y="1447800"/>
            <a:ext cx="6122988" cy="1609179"/>
          </a:xfrm>
          <a:prstGeom prst="rect">
            <a:avLst/>
          </a:prstGeom>
        </p:spPr>
      </p:pic>
      <p:sp>
        <p:nvSpPr>
          <p:cNvPr id="13" name="Text Placeholder 2"/>
          <p:cNvSpPr txBox="1">
            <a:spLocks/>
          </p:cNvSpPr>
          <p:nvPr/>
        </p:nvSpPr>
        <p:spPr>
          <a:xfrm>
            <a:off x="608012" y="4953000"/>
            <a:ext cx="10972800" cy="914400"/>
          </a:xfrm>
          <a:prstGeom prst="rect">
            <a:avLst/>
          </a:prstGeom>
          <a:solidFill>
            <a:schemeClr val="bg1"/>
          </a:solidFill>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r>
              <a:rPr lang="en-US" sz="2000" b="1" dirty="0" smtClean="0">
                <a:solidFill>
                  <a:schemeClr val="accent2"/>
                </a:solidFill>
              </a:rPr>
              <a:t>A small subset of rules account for a large fraction of applications with high accuracy for all platforms.   </a:t>
            </a:r>
            <a:endParaRPr lang="en-US" sz="2000" b="1" dirty="0">
              <a:solidFill>
                <a:schemeClr val="accent2"/>
              </a:solidFill>
            </a:endParaRPr>
          </a:p>
        </p:txBody>
      </p:sp>
    </p:spTree>
    <p:extLst>
      <p:ext uri="{BB962C8B-B14F-4D97-AF65-F5344CB8AC3E}">
        <p14:creationId xmlns:p14="http://schemas.microsoft.com/office/powerpoint/2010/main" val="3459700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Wait, hasn’t All this been done Before? </a:t>
            </a:r>
            <a:endParaRPr lang="en-US" dirty="0"/>
          </a:p>
        </p:txBody>
      </p:sp>
      <p:sp>
        <p:nvSpPr>
          <p:cNvPr id="3" name="Content Placeholder 2"/>
          <p:cNvSpPr>
            <a:spLocks noGrp="1"/>
          </p:cNvSpPr>
          <p:nvPr>
            <p:ph idx="1"/>
          </p:nvPr>
        </p:nvSpPr>
        <p:spPr/>
        <p:txBody>
          <a:bodyPr>
            <a:normAutofit/>
          </a:bodyPr>
          <a:lstStyle/>
          <a:p>
            <a:r>
              <a:rPr lang="en-US" dirty="0">
                <a:solidFill>
                  <a:srgbClr val="D89102"/>
                </a:solidFill>
              </a:rPr>
              <a:t>Identifying diverse usage behaviors of smartphone </a:t>
            </a:r>
            <a:r>
              <a:rPr lang="en-US" dirty="0" smtClean="0">
                <a:solidFill>
                  <a:srgbClr val="D89102"/>
                </a:solidFill>
              </a:rPr>
              <a:t>apps [IMC 2011]. </a:t>
            </a:r>
          </a:p>
          <a:p>
            <a:pPr lvl="1"/>
            <a:r>
              <a:rPr lang="en-US" dirty="0" smtClean="0"/>
              <a:t>Identification based on User-Agent fields. </a:t>
            </a:r>
          </a:p>
          <a:p>
            <a:r>
              <a:rPr lang="en-US" dirty="0" smtClean="0">
                <a:solidFill>
                  <a:srgbClr val="D89102"/>
                </a:solidFill>
              </a:rPr>
              <a:t>Understanding </a:t>
            </a:r>
            <a:r>
              <a:rPr lang="en-US" dirty="0">
                <a:solidFill>
                  <a:srgbClr val="D89102"/>
                </a:solidFill>
              </a:rPr>
              <a:t>mobile app usage patterns using in-app </a:t>
            </a:r>
            <a:r>
              <a:rPr lang="en-US" dirty="0" smtClean="0">
                <a:solidFill>
                  <a:srgbClr val="D89102"/>
                </a:solidFill>
              </a:rPr>
              <a:t>advertisements [PAM 2013]. </a:t>
            </a:r>
          </a:p>
          <a:p>
            <a:pPr lvl="1"/>
            <a:r>
              <a:rPr lang="en-US" dirty="0" smtClean="0"/>
              <a:t>Identification based on key-value </a:t>
            </a:r>
            <a:r>
              <a:rPr lang="en-US" dirty="0"/>
              <a:t>pairs assigned by advertisement </a:t>
            </a:r>
            <a:r>
              <a:rPr lang="en-US" dirty="0" smtClean="0"/>
              <a:t>networks. </a:t>
            </a:r>
            <a:endParaRPr lang="en-US" dirty="0"/>
          </a:p>
          <a:p>
            <a:r>
              <a:rPr lang="en-US" dirty="0" err="1">
                <a:solidFill>
                  <a:srgbClr val="D89102"/>
                </a:solidFill>
              </a:rPr>
              <a:t>Networkprofiler</a:t>
            </a:r>
            <a:r>
              <a:rPr lang="en-US" dirty="0">
                <a:solidFill>
                  <a:srgbClr val="D89102"/>
                </a:solidFill>
              </a:rPr>
              <a:t>: Towards automatic fingerprinting of android </a:t>
            </a:r>
            <a:r>
              <a:rPr lang="en-US" dirty="0" smtClean="0">
                <a:solidFill>
                  <a:srgbClr val="D89102"/>
                </a:solidFill>
              </a:rPr>
              <a:t>apps [</a:t>
            </a:r>
            <a:r>
              <a:rPr lang="en-US" dirty="0" err="1" smtClean="0">
                <a:solidFill>
                  <a:srgbClr val="D89102"/>
                </a:solidFill>
              </a:rPr>
              <a:t>Infocom</a:t>
            </a:r>
            <a:r>
              <a:rPr lang="en-US" dirty="0">
                <a:solidFill>
                  <a:srgbClr val="D89102"/>
                </a:solidFill>
              </a:rPr>
              <a:t>, </a:t>
            </a:r>
            <a:r>
              <a:rPr lang="en-US" dirty="0" smtClean="0">
                <a:solidFill>
                  <a:srgbClr val="D89102"/>
                </a:solidFill>
              </a:rPr>
              <a:t>2013]. </a:t>
            </a:r>
          </a:p>
          <a:p>
            <a:pPr lvl="1"/>
            <a:r>
              <a:rPr lang="en-US" dirty="0" smtClean="0"/>
              <a:t>Identification based on exhaustive </a:t>
            </a:r>
            <a:r>
              <a:rPr lang="en-US" dirty="0"/>
              <a:t>state-machine creation </a:t>
            </a:r>
            <a:r>
              <a:rPr lang="en-US" dirty="0" smtClean="0"/>
              <a:t>for each application. </a:t>
            </a:r>
            <a:endParaRPr lang="en-US" dirty="0"/>
          </a:p>
          <a:p>
            <a:r>
              <a:rPr lang="en-US" dirty="0" smtClean="0">
                <a:solidFill>
                  <a:srgbClr val="D89102"/>
                </a:solidFill>
              </a:rPr>
              <a:t>Automatic </a:t>
            </a:r>
            <a:r>
              <a:rPr lang="en-US" dirty="0">
                <a:solidFill>
                  <a:srgbClr val="D89102"/>
                </a:solidFill>
              </a:rPr>
              <a:t>generation of mobile app signatures from traffic </a:t>
            </a:r>
            <a:r>
              <a:rPr lang="en-US" dirty="0" smtClean="0">
                <a:solidFill>
                  <a:srgbClr val="D89102"/>
                </a:solidFill>
              </a:rPr>
              <a:t>observations [Infocom</a:t>
            </a:r>
            <a:r>
              <a:rPr lang="en-US" dirty="0">
                <a:solidFill>
                  <a:srgbClr val="D89102"/>
                </a:solidFill>
              </a:rPr>
              <a:t>,</a:t>
            </a:r>
            <a:r>
              <a:rPr lang="en-US" dirty="0" smtClean="0">
                <a:solidFill>
                  <a:srgbClr val="D89102"/>
                </a:solidFill>
              </a:rPr>
              <a:t>2015].</a:t>
            </a:r>
          </a:p>
          <a:p>
            <a:pPr lvl="1"/>
            <a:r>
              <a:rPr lang="en-US" dirty="0" smtClean="0">
                <a:solidFill>
                  <a:srgbClr val="D89102"/>
                </a:solidFill>
              </a:rPr>
              <a:t> </a:t>
            </a:r>
            <a:r>
              <a:rPr lang="en-US" dirty="0"/>
              <a:t>Identification based </a:t>
            </a:r>
            <a:r>
              <a:rPr lang="en-US" dirty="0" smtClean="0"/>
              <a:t>on signatures extracted from flow-groups.  </a:t>
            </a:r>
            <a:endParaRPr lang="en-US" dirty="0"/>
          </a:p>
          <a:p>
            <a:pPr lvl="1"/>
            <a:endParaRPr lang="en-US" dirty="0" smtClean="0">
              <a:solidFill>
                <a:srgbClr val="D89102"/>
              </a:solidFill>
            </a:endParaRPr>
          </a:p>
          <a:p>
            <a:endParaRPr lang="en-US" dirty="0">
              <a:solidFill>
                <a:srgbClr val="D89102"/>
              </a:solidFill>
            </a:endParaRPr>
          </a:p>
          <a:p>
            <a:endParaRPr lang="en-US" dirty="0">
              <a:solidFill>
                <a:srgbClr val="D89102"/>
              </a:solidFill>
            </a:endParaRPr>
          </a:p>
          <a:p>
            <a:endParaRPr lang="en-US" dirty="0"/>
          </a:p>
          <a:p>
            <a:endParaRPr lang="en-US" dirty="0"/>
          </a:p>
        </p:txBody>
      </p:sp>
      <p:sp>
        <p:nvSpPr>
          <p:cNvPr id="5" name="Slide Number Placeholder 4"/>
          <p:cNvSpPr>
            <a:spLocks noGrp="1"/>
          </p:cNvSpPr>
          <p:nvPr>
            <p:ph type="sldNum" sz="quarter" idx="12"/>
          </p:nvPr>
        </p:nvSpPr>
        <p:spPr/>
        <p:txBody>
          <a:bodyPr/>
          <a:lstStyle/>
          <a:p>
            <a:fld id="{2D88F0F9-74A8-45E4-B405-052EDB68E8BD}" type="slidenum">
              <a:rPr lang="en-US" smtClean="0"/>
              <a:t>34</a:t>
            </a:fld>
            <a:endParaRPr lang="en-US"/>
          </a:p>
        </p:txBody>
      </p:sp>
      <p:sp>
        <p:nvSpPr>
          <p:cNvPr id="4" name="Footer Placeholder 3"/>
          <p:cNvSpPr>
            <a:spLocks noGrp="1"/>
          </p:cNvSpPr>
          <p:nvPr>
            <p:ph type="ftr" sz="quarter" idx="11"/>
          </p:nvPr>
        </p:nvSpPr>
        <p:spPr/>
        <p:txBody>
          <a:bodyPr/>
          <a:lstStyle/>
          <a:p>
            <a:r>
              <a:rPr lang="en-US" dirty="0" smtClean="0"/>
              <a:t>Copyright © 2015 Symantec Corporation</a:t>
            </a:r>
            <a:endParaRPr lang="en-US" dirty="0"/>
          </a:p>
        </p:txBody>
      </p:sp>
      <p:sp>
        <p:nvSpPr>
          <p:cNvPr id="8" name="Text Placeholder 2"/>
          <p:cNvSpPr txBox="1">
            <a:spLocks/>
          </p:cNvSpPr>
          <p:nvPr/>
        </p:nvSpPr>
        <p:spPr>
          <a:xfrm>
            <a:off x="608012" y="4953000"/>
            <a:ext cx="10972800" cy="914400"/>
          </a:xfrm>
          <a:prstGeom prst="rect">
            <a:avLst/>
          </a:prstGeom>
          <a:solidFill>
            <a:schemeClr val="bg1"/>
          </a:solidFill>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r>
              <a:rPr lang="en-US" sz="2000" b="1" dirty="0" smtClean="0">
                <a:solidFill>
                  <a:schemeClr val="accent2"/>
                </a:solidFill>
              </a:rPr>
              <a:t>Ad hoc, require manual inspection &amp; expertise, </a:t>
            </a:r>
            <a:r>
              <a:rPr lang="en-US" sz="2000" b="1" dirty="0">
                <a:solidFill>
                  <a:schemeClr val="accent2"/>
                </a:solidFill>
              </a:rPr>
              <a:t>or computationally  too </a:t>
            </a:r>
            <a:r>
              <a:rPr lang="en-US" sz="2000" b="1" dirty="0" smtClean="0">
                <a:solidFill>
                  <a:schemeClr val="accent2"/>
                </a:solidFill>
              </a:rPr>
              <a:t>complex to be of practical use. </a:t>
            </a:r>
          </a:p>
          <a:p>
            <a:pPr marL="0" indent="0" algn="ctr">
              <a:buNone/>
            </a:pPr>
            <a:r>
              <a:rPr lang="en-US" sz="2000" b="1" dirty="0" smtClean="0">
                <a:solidFill>
                  <a:schemeClr val="accent2"/>
                </a:solidFill>
              </a:rPr>
              <a:t>Most importantly, take an application centric view for training.   </a:t>
            </a:r>
            <a:endParaRPr lang="en-US" sz="2000" b="1" dirty="0">
              <a:solidFill>
                <a:schemeClr val="accent2"/>
              </a:solidFill>
            </a:endParaRPr>
          </a:p>
        </p:txBody>
      </p:sp>
    </p:spTree>
    <p:extLst>
      <p:ext uri="{BB962C8B-B14F-4D97-AF65-F5344CB8AC3E}">
        <p14:creationId xmlns:p14="http://schemas.microsoft.com/office/powerpoint/2010/main" val="19501271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Comparatively Speaking … </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2D88F0F9-74A8-45E4-B405-052EDB68E8BD}" type="slidenum">
              <a:rPr lang="en-US" smtClean="0"/>
              <a:t>35</a:t>
            </a:fld>
            <a:endParaRPr lang="en-US"/>
          </a:p>
        </p:txBody>
      </p:sp>
      <p:sp>
        <p:nvSpPr>
          <p:cNvPr id="4" name="Footer Placeholder 3"/>
          <p:cNvSpPr>
            <a:spLocks noGrp="1"/>
          </p:cNvSpPr>
          <p:nvPr>
            <p:ph type="ftr" sz="quarter" idx="11"/>
          </p:nvPr>
        </p:nvSpPr>
        <p:spPr/>
        <p:txBody>
          <a:bodyPr/>
          <a:lstStyle/>
          <a:p>
            <a:r>
              <a:rPr lang="en-US" dirty="0" smtClean="0"/>
              <a:t>Copyright © 2015 Symantec Corporation</a:t>
            </a:r>
            <a:endParaRPr lang="en-US" dirty="0"/>
          </a:p>
        </p:txBody>
      </p:sp>
      <p:sp>
        <p:nvSpPr>
          <p:cNvPr id="10" name="TextBox 9"/>
          <p:cNvSpPr txBox="1"/>
          <p:nvPr/>
        </p:nvSpPr>
        <p:spPr>
          <a:xfrm>
            <a:off x="9448800" y="1574800"/>
            <a:ext cx="914400" cy="914400"/>
          </a:xfrm>
          <a:prstGeom prst="rect">
            <a:avLst/>
          </a:prstGeom>
          <a:noFill/>
        </p:spPr>
        <p:txBody>
          <a:bodyPr wrap="none" lIns="0" tIns="0" rIns="0" bIns="0" rtlCol="0">
            <a:noAutofit/>
          </a:bodyPr>
          <a:lstStyle/>
          <a:p>
            <a:pPr>
              <a:lnSpc>
                <a:spcPct val="90000"/>
              </a:lnSpc>
            </a:pPr>
            <a:endParaRPr lang="en-US" dirty="0"/>
          </a:p>
        </p:txBody>
      </p:sp>
      <p:sp>
        <p:nvSpPr>
          <p:cNvPr id="13" name="Text Placeholder 2"/>
          <p:cNvSpPr txBox="1">
            <a:spLocks/>
          </p:cNvSpPr>
          <p:nvPr/>
        </p:nvSpPr>
        <p:spPr>
          <a:xfrm>
            <a:off x="608012" y="4953000"/>
            <a:ext cx="10972800" cy="914400"/>
          </a:xfrm>
          <a:prstGeom prst="rect">
            <a:avLst/>
          </a:prstGeom>
          <a:solidFill>
            <a:schemeClr val="bg1"/>
          </a:solidFill>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lgn="ctr">
              <a:buNone/>
            </a:pPr>
            <a:r>
              <a:rPr lang="en-US" sz="2000" b="1" dirty="0" smtClean="0">
                <a:solidFill>
                  <a:schemeClr val="accent2"/>
                </a:solidFill>
              </a:rPr>
              <a:t>Are you impressed? Or, is it really that surprising? </a:t>
            </a:r>
            <a:endParaRPr lang="en-US" sz="2000" b="1" dirty="0">
              <a:solidFill>
                <a:schemeClr val="accent2"/>
              </a:solidFill>
            </a:endParaRPr>
          </a:p>
        </p:txBody>
      </p:sp>
      <p:pic>
        <p:nvPicPr>
          <p:cNvPr id="3" name="Picture 2" descr="Screen Shot 2015-09-09 at 8.48.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412" y="1676400"/>
            <a:ext cx="9000067" cy="2793124"/>
          </a:xfrm>
          <a:prstGeom prst="rect">
            <a:avLst/>
          </a:prstGeom>
        </p:spPr>
      </p:pic>
    </p:spTree>
    <p:extLst>
      <p:ext uri="{BB962C8B-B14F-4D97-AF65-F5344CB8AC3E}">
        <p14:creationId xmlns:p14="http://schemas.microsoft.com/office/powerpoint/2010/main" val="1321552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Yes, we have our Limitations … </a:t>
            </a:r>
            <a:endParaRPr lang="en-US" dirty="0"/>
          </a:p>
        </p:txBody>
      </p:sp>
      <p:sp>
        <p:nvSpPr>
          <p:cNvPr id="3" name="Content Placeholder 2"/>
          <p:cNvSpPr>
            <a:spLocks noGrp="1"/>
          </p:cNvSpPr>
          <p:nvPr>
            <p:ph idx="1"/>
          </p:nvPr>
        </p:nvSpPr>
        <p:spPr/>
        <p:txBody>
          <a:bodyPr>
            <a:normAutofit/>
          </a:bodyPr>
          <a:lstStyle/>
          <a:p>
            <a:r>
              <a:rPr lang="en-US" dirty="0" smtClean="0">
                <a:solidFill>
                  <a:srgbClr val="D89102"/>
                </a:solidFill>
              </a:rPr>
              <a:t>Non-HTTP traffic</a:t>
            </a:r>
          </a:p>
          <a:p>
            <a:pPr lvl="1"/>
            <a:r>
              <a:rPr lang="en-US" dirty="0" smtClean="0"/>
              <a:t>Of and beyond HTTPS-in-the-Wild type. </a:t>
            </a:r>
          </a:p>
          <a:p>
            <a:r>
              <a:rPr lang="en-US" dirty="0" smtClean="0">
                <a:solidFill>
                  <a:srgbClr val="D89102"/>
                </a:solidFill>
              </a:rPr>
              <a:t>Requires constant background effort</a:t>
            </a:r>
          </a:p>
          <a:p>
            <a:pPr lvl="1"/>
            <a:r>
              <a:rPr lang="en-US" dirty="0" smtClean="0"/>
              <a:t>Updating identifier repositories.  </a:t>
            </a:r>
            <a:endParaRPr lang="en-US" dirty="0"/>
          </a:p>
          <a:p>
            <a:r>
              <a:rPr lang="en-US" dirty="0" smtClean="0">
                <a:solidFill>
                  <a:srgbClr val="D89102"/>
                </a:solidFill>
              </a:rPr>
              <a:t>Adversarial </a:t>
            </a:r>
            <a:r>
              <a:rPr lang="en-US" dirty="0" err="1" smtClean="0">
                <a:solidFill>
                  <a:srgbClr val="D89102"/>
                </a:solidFill>
              </a:rPr>
              <a:t>behaviour</a:t>
            </a:r>
            <a:r>
              <a:rPr lang="en-US" dirty="0" smtClean="0">
                <a:solidFill>
                  <a:srgbClr val="D89102"/>
                </a:solidFill>
              </a:rPr>
              <a:t> </a:t>
            </a:r>
          </a:p>
          <a:p>
            <a:pPr lvl="1"/>
            <a:r>
              <a:rPr lang="en-US" dirty="0" smtClean="0"/>
              <a:t>An application deliberately uses an identifier of another. </a:t>
            </a:r>
            <a:endParaRPr lang="en-US" dirty="0"/>
          </a:p>
          <a:p>
            <a:r>
              <a:rPr lang="en-US" dirty="0" smtClean="0">
                <a:solidFill>
                  <a:srgbClr val="D89102"/>
                </a:solidFill>
              </a:rPr>
              <a:t>Measuring coverage and accuracy in live deployments</a:t>
            </a:r>
          </a:p>
          <a:p>
            <a:pPr lvl="1"/>
            <a:r>
              <a:rPr lang="en-US" dirty="0" smtClean="0">
                <a:solidFill>
                  <a:srgbClr val="D89102"/>
                </a:solidFill>
              </a:rPr>
              <a:t> </a:t>
            </a:r>
            <a:r>
              <a:rPr lang="en-US" dirty="0" smtClean="0"/>
              <a:t>No ground truth.   </a:t>
            </a:r>
            <a:endParaRPr lang="en-US" dirty="0"/>
          </a:p>
          <a:p>
            <a:pPr lvl="1"/>
            <a:endParaRPr lang="en-US" dirty="0" smtClean="0">
              <a:solidFill>
                <a:srgbClr val="D89102"/>
              </a:solidFill>
            </a:endParaRPr>
          </a:p>
          <a:p>
            <a:endParaRPr lang="en-US" dirty="0">
              <a:solidFill>
                <a:srgbClr val="D89102"/>
              </a:solidFill>
            </a:endParaRPr>
          </a:p>
          <a:p>
            <a:endParaRPr lang="en-US" dirty="0">
              <a:solidFill>
                <a:srgbClr val="D89102"/>
              </a:solidFill>
            </a:endParaRPr>
          </a:p>
          <a:p>
            <a:endParaRPr lang="en-US" dirty="0"/>
          </a:p>
          <a:p>
            <a:endParaRPr lang="en-US" dirty="0"/>
          </a:p>
        </p:txBody>
      </p:sp>
      <p:sp>
        <p:nvSpPr>
          <p:cNvPr id="5" name="Slide Number Placeholder 4"/>
          <p:cNvSpPr>
            <a:spLocks noGrp="1"/>
          </p:cNvSpPr>
          <p:nvPr>
            <p:ph type="sldNum" sz="quarter" idx="12"/>
          </p:nvPr>
        </p:nvSpPr>
        <p:spPr/>
        <p:txBody>
          <a:bodyPr/>
          <a:lstStyle/>
          <a:p>
            <a:fld id="{2D88F0F9-74A8-45E4-B405-052EDB68E8BD}" type="slidenum">
              <a:rPr lang="en-US" smtClean="0"/>
              <a:t>36</a:t>
            </a:fld>
            <a:endParaRPr lang="en-US"/>
          </a:p>
        </p:txBody>
      </p:sp>
      <p:sp>
        <p:nvSpPr>
          <p:cNvPr id="4" name="Footer Placeholder 3"/>
          <p:cNvSpPr>
            <a:spLocks noGrp="1"/>
          </p:cNvSpPr>
          <p:nvPr>
            <p:ph type="ftr" sz="quarter" idx="11"/>
          </p:nvPr>
        </p:nvSpPr>
        <p:spPr/>
        <p:txBody>
          <a:bodyPr/>
          <a:lstStyle/>
          <a:p>
            <a:r>
              <a:rPr lang="en-US" dirty="0" smtClean="0"/>
              <a:t>Copyright © 2015 Symantec Corporation</a:t>
            </a:r>
            <a:endParaRPr lang="en-US" dirty="0"/>
          </a:p>
        </p:txBody>
      </p:sp>
    </p:spTree>
    <p:extLst>
      <p:ext uri="{BB962C8B-B14F-4D97-AF65-F5344CB8AC3E}">
        <p14:creationId xmlns:p14="http://schemas.microsoft.com/office/powerpoint/2010/main" val="28209910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609441" y="1447800"/>
            <a:ext cx="10969943" cy="4495801"/>
          </a:xfrm>
        </p:spPr>
        <p:txBody>
          <a:bodyPr/>
          <a:lstStyle/>
          <a:p>
            <a:r>
              <a:rPr lang="en-US" dirty="0" smtClean="0">
                <a:solidFill>
                  <a:schemeClr val="accent1"/>
                </a:solidFill>
              </a:rPr>
              <a:t>Please draw your own! </a:t>
            </a:r>
          </a:p>
          <a:p>
            <a:pPr lvl="1"/>
            <a:r>
              <a:rPr lang="en-US" dirty="0"/>
              <a:t>After all it’s a free world. </a:t>
            </a:r>
            <a:endParaRPr lang="en-US" dirty="0" smtClean="0"/>
          </a:p>
          <a:p>
            <a:pPr marL="274320" lvl="1" indent="0">
              <a:buNone/>
            </a:pPr>
            <a:endParaRPr lang="en-US" dirty="0"/>
          </a:p>
          <a:p>
            <a:r>
              <a:rPr lang="en-US" dirty="0" smtClean="0">
                <a:solidFill>
                  <a:schemeClr val="accent1"/>
                </a:solidFill>
              </a:rPr>
              <a:t>We believe that SAMPLES can (and does) enable … </a:t>
            </a:r>
          </a:p>
          <a:p>
            <a:pPr lvl="1"/>
            <a:r>
              <a:rPr lang="en-US" dirty="0" smtClean="0"/>
              <a:t>Identification of </a:t>
            </a:r>
            <a:r>
              <a:rPr lang="en-US" dirty="0"/>
              <a:t>mobile applications in network traffic at a per flow </a:t>
            </a:r>
            <a:r>
              <a:rPr lang="en-US" dirty="0" smtClean="0"/>
              <a:t>granularity. </a:t>
            </a:r>
            <a:endParaRPr lang="en-US" dirty="0"/>
          </a:p>
          <a:p>
            <a:pPr lvl="1"/>
            <a:r>
              <a:rPr lang="en-US" dirty="0"/>
              <a:t>With high coverage and accuracy across multiple </a:t>
            </a:r>
            <a:r>
              <a:rPr lang="en-US" dirty="0" smtClean="0"/>
              <a:t>platforms. </a:t>
            </a:r>
            <a:endParaRPr lang="en-US" dirty="0"/>
          </a:p>
          <a:p>
            <a:pPr lvl="1"/>
            <a:r>
              <a:rPr lang="en-US" dirty="0"/>
              <a:t>While maintaining a relatively small memory footprint. </a:t>
            </a:r>
          </a:p>
          <a:p>
            <a:pPr lvl="1"/>
            <a:endParaRPr lang="en-US" dirty="0" smtClean="0"/>
          </a:p>
        </p:txBody>
      </p:sp>
      <p:sp>
        <p:nvSpPr>
          <p:cNvPr id="2" name="Title 1"/>
          <p:cNvSpPr>
            <a:spLocks noGrp="1"/>
          </p:cNvSpPr>
          <p:nvPr>
            <p:ph type="title"/>
          </p:nvPr>
        </p:nvSpPr>
        <p:spPr/>
        <p:txBody>
          <a:bodyPr/>
          <a:lstStyle/>
          <a:p>
            <a:r>
              <a:rPr lang="en-US" dirty="0" smtClean="0">
                <a:solidFill>
                  <a:schemeClr val="tx1"/>
                </a:solidFill>
              </a:rPr>
              <a:t>Conclusions</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2D88F0F9-74A8-45E4-B405-052EDB68E8BD}" type="slidenum">
              <a:rPr lang="en-US" smtClean="0"/>
              <a:t>37</a:t>
            </a:fld>
            <a:endParaRPr lang="en-US"/>
          </a:p>
        </p:txBody>
      </p:sp>
      <p:sp>
        <p:nvSpPr>
          <p:cNvPr id="4" name="Footer Placeholder 3"/>
          <p:cNvSpPr>
            <a:spLocks noGrp="1"/>
          </p:cNvSpPr>
          <p:nvPr>
            <p:ph type="ftr" sz="quarter" idx="11"/>
          </p:nvPr>
        </p:nvSpPr>
        <p:spPr/>
        <p:txBody>
          <a:bodyPr/>
          <a:lstStyle/>
          <a:p>
            <a:r>
              <a:rPr lang="en-US" dirty="0" smtClean="0"/>
              <a:t>Copyright © 2015 Symantec Corporation</a:t>
            </a:r>
            <a:endParaRPr lang="en-US" dirty="0"/>
          </a:p>
        </p:txBody>
      </p:sp>
      <p:sp>
        <p:nvSpPr>
          <p:cNvPr id="10" name="TextBox 9"/>
          <p:cNvSpPr txBox="1"/>
          <p:nvPr/>
        </p:nvSpPr>
        <p:spPr>
          <a:xfrm>
            <a:off x="9448800" y="1574800"/>
            <a:ext cx="914400" cy="914400"/>
          </a:xfrm>
          <a:prstGeom prst="rect">
            <a:avLst/>
          </a:prstGeom>
          <a:noFill/>
        </p:spPr>
        <p:txBody>
          <a:bodyPr wrap="none" lIns="0" tIns="0" rIns="0" bIns="0" rtlCol="0">
            <a:noAutofit/>
          </a:bodyPr>
          <a:lstStyle/>
          <a:p>
            <a:pPr>
              <a:lnSpc>
                <a:spcPct val="90000"/>
              </a:lnSpc>
            </a:pPr>
            <a:endParaRPr lang="en-US" dirty="0"/>
          </a:p>
        </p:txBody>
      </p:sp>
      <p:sp>
        <p:nvSpPr>
          <p:cNvPr id="13" name="Text Placeholder 2"/>
          <p:cNvSpPr txBox="1">
            <a:spLocks/>
          </p:cNvSpPr>
          <p:nvPr/>
        </p:nvSpPr>
        <p:spPr>
          <a:xfrm>
            <a:off x="608012" y="4953000"/>
            <a:ext cx="10972800" cy="914400"/>
          </a:xfrm>
          <a:prstGeom prst="rect">
            <a:avLst/>
          </a:prstGeom>
          <a:solidFill>
            <a:schemeClr val="bg1"/>
          </a:solidFill>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r>
              <a:rPr lang="en-US" sz="2000" b="1" dirty="0" smtClean="0">
                <a:solidFill>
                  <a:schemeClr val="accent2"/>
                </a:solidFill>
              </a:rPr>
              <a:t>We would like to hear from you. Test it out, write to us if you find things amiss and we will … </a:t>
            </a:r>
            <a:endParaRPr lang="en-US" sz="2000" b="1" dirty="0">
              <a:solidFill>
                <a:schemeClr val="accent2"/>
              </a:solidFill>
            </a:endParaRPr>
          </a:p>
        </p:txBody>
      </p:sp>
    </p:spTree>
    <p:extLst>
      <p:ext uri="{BB962C8B-B14F-4D97-AF65-F5344CB8AC3E}">
        <p14:creationId xmlns:p14="http://schemas.microsoft.com/office/powerpoint/2010/main" val="21256445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38</a:t>
            </a:fld>
            <a:endParaRPr lang="en-US"/>
          </a:p>
        </p:txBody>
      </p:sp>
      <p:sp>
        <p:nvSpPr>
          <p:cNvPr id="2" name="Footer Placeholder 1"/>
          <p:cNvSpPr>
            <a:spLocks noGrp="1"/>
          </p:cNvSpPr>
          <p:nvPr>
            <p:ph type="ftr" sz="quarter" idx="11"/>
          </p:nvPr>
        </p:nvSpPr>
        <p:spPr/>
        <p:txBody>
          <a:bodyPr/>
          <a:lstStyle/>
          <a:p>
            <a:r>
              <a:rPr lang="en-US" dirty="0" smtClean="0"/>
              <a:t>Copyright © 2015 Symantec Corporation</a:t>
            </a:r>
            <a:endParaRPr lang="en-US" dirty="0"/>
          </a:p>
        </p:txBody>
      </p:sp>
    </p:spTree>
    <p:extLst>
      <p:ext uri="{BB962C8B-B14F-4D97-AF65-F5344CB8AC3E}">
        <p14:creationId xmlns:p14="http://schemas.microsoft.com/office/powerpoint/2010/main" val="1888854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Gyan Ranjan</a:t>
            </a:r>
            <a:endParaRPr lang="en-US" dirty="0"/>
          </a:p>
        </p:txBody>
      </p:sp>
      <p:sp>
        <p:nvSpPr>
          <p:cNvPr id="3" name="Subtitle 2"/>
          <p:cNvSpPr>
            <a:spLocks noGrp="1"/>
          </p:cNvSpPr>
          <p:nvPr>
            <p:ph type="subTitle" idx="1"/>
          </p:nvPr>
        </p:nvSpPr>
        <p:spPr/>
        <p:txBody>
          <a:bodyPr/>
          <a:lstStyle/>
          <a:p>
            <a:r>
              <a:rPr lang="en-US" dirty="0" err="1" smtClean="0"/>
              <a:t>Gyan_Ranjan@Symantec.com</a:t>
            </a:r>
            <a:endParaRPr lang="en-US" dirty="0"/>
          </a:p>
        </p:txBody>
      </p:sp>
      <p:sp>
        <p:nvSpPr>
          <p:cNvPr id="4" name="Slide Number Placeholder 3"/>
          <p:cNvSpPr>
            <a:spLocks noGrp="1"/>
          </p:cNvSpPr>
          <p:nvPr>
            <p:ph type="sldNum" sz="quarter" idx="4294967295"/>
          </p:nvPr>
        </p:nvSpPr>
        <p:spPr>
          <a:xfrm>
            <a:off x="11054393" y="6329172"/>
            <a:ext cx="524991" cy="182880"/>
          </a:xfrm>
        </p:spPr>
        <p:txBody>
          <a:bodyPr/>
          <a:lstStyle/>
          <a:p>
            <a:fld id="{C51EAA63-D034-42AE-91FA-B13B9518C7BE}" type="slidenum">
              <a:rPr lang="en-US" smtClean="0"/>
              <a:pPr/>
              <a:t>39</a:t>
            </a:fld>
            <a:endParaRPr lang="en-US"/>
          </a:p>
        </p:txBody>
      </p:sp>
      <p:sp>
        <p:nvSpPr>
          <p:cNvPr id="5" name="TextBox 4"/>
          <p:cNvSpPr txBox="1"/>
          <p:nvPr/>
        </p:nvSpPr>
        <p:spPr>
          <a:xfrm>
            <a:off x="1869343" y="5801360"/>
            <a:ext cx="914400" cy="914400"/>
          </a:xfrm>
          <a:prstGeom prst="rect">
            <a:avLst/>
          </a:prstGeom>
          <a:noFill/>
        </p:spPr>
        <p:txBody>
          <a:bodyPr wrap="none" lIns="0" tIns="0" rIns="0" bIns="0" rtlCol="0">
            <a:noAutofit/>
          </a:bodyPr>
          <a:lstStyle/>
          <a:p>
            <a:pPr>
              <a:lnSpc>
                <a:spcPct val="90000"/>
              </a:lnSpc>
            </a:pPr>
            <a:endParaRPr lang="en-US" dirty="0"/>
          </a:p>
        </p:txBody>
      </p:sp>
      <p:sp>
        <p:nvSpPr>
          <p:cNvPr id="6" name="TextBox 5"/>
          <p:cNvSpPr txBox="1"/>
          <p:nvPr/>
        </p:nvSpPr>
        <p:spPr>
          <a:xfrm>
            <a:off x="1747429" y="5740400"/>
            <a:ext cx="914400" cy="914400"/>
          </a:xfrm>
          <a:prstGeom prst="rect">
            <a:avLst/>
          </a:prstGeom>
          <a:noFill/>
        </p:spPr>
        <p:txBody>
          <a:bodyPr wrap="none" lIns="0" tIns="0" rIns="0" bIns="0" rtlCol="0">
            <a:noAutofit/>
          </a:bodyPr>
          <a:lstStyle/>
          <a:p>
            <a:pPr>
              <a:lnSpc>
                <a:spcPct val="90000"/>
              </a:lnSpc>
            </a:pPr>
            <a:endParaRPr lang="en-US" dirty="0"/>
          </a:p>
        </p:txBody>
      </p:sp>
    </p:spTree>
    <p:extLst>
      <p:ext uri="{BB962C8B-B14F-4D97-AF65-F5344CB8AC3E}">
        <p14:creationId xmlns:p14="http://schemas.microsoft.com/office/powerpoint/2010/main" val="21115098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solidFill>
                  <a:schemeClr val="accent1"/>
                </a:solidFill>
              </a:rPr>
              <a:t>Identifying </a:t>
            </a:r>
            <a:r>
              <a:rPr lang="en-US" dirty="0">
                <a:solidFill>
                  <a:schemeClr val="accent1"/>
                </a:solidFill>
              </a:rPr>
              <a:t>applications responsible for the observed </a:t>
            </a:r>
            <a:r>
              <a:rPr lang="en-US" dirty="0" smtClean="0">
                <a:solidFill>
                  <a:schemeClr val="accent1"/>
                </a:solidFill>
              </a:rPr>
              <a:t>traffic in a network</a:t>
            </a:r>
            <a:endParaRPr lang="en-US" dirty="0">
              <a:solidFill>
                <a:schemeClr val="accent1"/>
              </a:solidFill>
            </a:endParaRPr>
          </a:p>
          <a:p>
            <a:pPr lvl="1"/>
            <a:r>
              <a:rPr lang="en-US" dirty="0" smtClean="0"/>
              <a:t>At a vantage point </a:t>
            </a:r>
            <a:r>
              <a:rPr lang="en-US" dirty="0" smtClean="0">
                <a:solidFill>
                  <a:schemeClr val="accent2"/>
                </a:solidFill>
              </a:rPr>
              <a:t>IN THE NETWORK</a:t>
            </a:r>
          </a:p>
          <a:p>
            <a:pPr lvl="1"/>
            <a:r>
              <a:rPr lang="en-US" dirty="0" smtClean="0">
                <a:solidFill>
                  <a:srgbClr val="B03716"/>
                </a:solidFill>
              </a:rPr>
              <a:t>WITHOUT</a:t>
            </a:r>
            <a:r>
              <a:rPr lang="en-US" dirty="0" smtClean="0"/>
              <a:t> access to user devices </a:t>
            </a:r>
          </a:p>
          <a:p>
            <a:pPr lvl="1"/>
            <a:r>
              <a:rPr lang="en-US" dirty="0" smtClean="0"/>
              <a:t>Preferably </a:t>
            </a:r>
            <a:r>
              <a:rPr lang="en-US" dirty="0"/>
              <a:t>at a </a:t>
            </a:r>
            <a:r>
              <a:rPr lang="en-US" dirty="0" smtClean="0">
                <a:solidFill>
                  <a:srgbClr val="B03716"/>
                </a:solidFill>
              </a:rPr>
              <a:t>PER-FLOW</a:t>
            </a:r>
            <a:r>
              <a:rPr lang="en-US" dirty="0" smtClean="0"/>
              <a:t> granularity</a:t>
            </a:r>
            <a:endParaRPr lang="en-US" dirty="0">
              <a:solidFill>
                <a:srgbClr val="D89102"/>
              </a:solidFill>
            </a:endParaRPr>
          </a:p>
          <a:p>
            <a:pPr marL="0" indent="0">
              <a:buNone/>
            </a:pPr>
            <a:endParaRPr lang="en-US" b="0" dirty="0" smtClean="0">
              <a:solidFill>
                <a:srgbClr val="D89102"/>
              </a:solidFill>
            </a:endParaRPr>
          </a:p>
          <a:p>
            <a:pPr marL="548640" lvl="2" indent="0">
              <a:buNone/>
            </a:pPr>
            <a:endParaRPr lang="en-US" dirty="0"/>
          </a:p>
          <a:p>
            <a:pPr marL="548640" lvl="2" indent="0">
              <a:buNone/>
            </a:pPr>
            <a:endParaRPr lang="en-US" dirty="0" smtClean="0"/>
          </a:p>
          <a:p>
            <a:pPr marL="548640" lvl="2" indent="0">
              <a:buNone/>
            </a:pPr>
            <a:endParaRPr lang="en-US" dirty="0"/>
          </a:p>
        </p:txBody>
      </p:sp>
      <p:sp>
        <p:nvSpPr>
          <p:cNvPr id="2" name="Title 1"/>
          <p:cNvSpPr>
            <a:spLocks noGrp="1"/>
          </p:cNvSpPr>
          <p:nvPr>
            <p:ph type="title"/>
          </p:nvPr>
        </p:nvSpPr>
        <p:spPr/>
        <p:txBody>
          <a:bodyPr/>
          <a:lstStyle/>
          <a:p>
            <a:r>
              <a:rPr lang="en-US" dirty="0" smtClean="0">
                <a:solidFill>
                  <a:schemeClr val="tx1"/>
                </a:solidFill>
              </a:rPr>
              <a:t>So, What </a:t>
            </a:r>
            <a:r>
              <a:rPr lang="en-US" dirty="0">
                <a:solidFill>
                  <a:schemeClr val="tx1"/>
                </a:solidFill>
              </a:rPr>
              <a:t>E</a:t>
            </a:r>
            <a:r>
              <a:rPr lang="en-US" dirty="0" smtClean="0">
                <a:solidFill>
                  <a:schemeClr val="tx1"/>
                </a:solidFill>
              </a:rPr>
              <a:t>xactly are we Peddling here? </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2D88F0F9-74A8-45E4-B405-052EDB68E8BD}" type="slidenum">
              <a:rPr lang="en-US" smtClean="0"/>
              <a:t>4</a:t>
            </a:fld>
            <a:endParaRPr lang="en-US"/>
          </a:p>
        </p:txBody>
      </p:sp>
      <p:sp>
        <p:nvSpPr>
          <p:cNvPr id="4" name="Footer Placeholder 3"/>
          <p:cNvSpPr>
            <a:spLocks noGrp="1"/>
          </p:cNvSpPr>
          <p:nvPr>
            <p:ph type="ftr" sz="quarter" idx="11"/>
          </p:nvPr>
        </p:nvSpPr>
        <p:spPr/>
        <p:txBody>
          <a:bodyPr/>
          <a:lstStyle/>
          <a:p>
            <a:r>
              <a:rPr lang="en-US" dirty="0" smtClean="0"/>
              <a:t>Copyright © 2015 Symantec Corporation</a:t>
            </a:r>
            <a:endParaRPr lang="en-US" dirty="0"/>
          </a:p>
        </p:txBody>
      </p:sp>
      <p:sp>
        <p:nvSpPr>
          <p:cNvPr id="6" name="Rectangle 5"/>
          <p:cNvSpPr/>
          <p:nvPr/>
        </p:nvSpPr>
        <p:spPr bwMode="gray">
          <a:xfrm>
            <a:off x="1217612" y="3200400"/>
            <a:ext cx="1219200" cy="533400"/>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F</a:t>
            </a:r>
            <a:r>
              <a:rPr lang="en-US" baseline="-25000" dirty="0" smtClean="0"/>
              <a:t>1</a:t>
            </a:r>
            <a:endParaRPr lang="en-US" baseline="-25000" dirty="0"/>
          </a:p>
        </p:txBody>
      </p:sp>
      <p:sp>
        <p:nvSpPr>
          <p:cNvPr id="7" name="Rectangle 6"/>
          <p:cNvSpPr/>
          <p:nvPr/>
        </p:nvSpPr>
        <p:spPr bwMode="gray">
          <a:xfrm>
            <a:off x="1217612" y="3810000"/>
            <a:ext cx="1219200" cy="533400"/>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F</a:t>
            </a:r>
            <a:r>
              <a:rPr lang="en-US" baseline="-25000" dirty="0"/>
              <a:t>2</a:t>
            </a:r>
          </a:p>
        </p:txBody>
      </p:sp>
      <p:sp>
        <p:nvSpPr>
          <p:cNvPr id="8" name="Rectangle 7"/>
          <p:cNvSpPr/>
          <p:nvPr/>
        </p:nvSpPr>
        <p:spPr bwMode="gray">
          <a:xfrm>
            <a:off x="1217612" y="4419600"/>
            <a:ext cx="1219200" cy="533400"/>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a:t>
            </a:r>
          </a:p>
          <a:p>
            <a:pPr algn="ctr">
              <a:lnSpc>
                <a:spcPct val="90000"/>
              </a:lnSpc>
            </a:pPr>
            <a:r>
              <a:rPr lang="en-US" baseline="-25000" dirty="0" smtClean="0"/>
              <a:t>.</a:t>
            </a:r>
          </a:p>
          <a:p>
            <a:pPr algn="ctr">
              <a:lnSpc>
                <a:spcPct val="90000"/>
              </a:lnSpc>
            </a:pPr>
            <a:r>
              <a:rPr lang="en-US" baseline="-25000" dirty="0" smtClean="0"/>
              <a:t>.</a:t>
            </a:r>
          </a:p>
          <a:p>
            <a:pPr algn="ctr">
              <a:lnSpc>
                <a:spcPct val="90000"/>
              </a:lnSpc>
            </a:pPr>
            <a:endParaRPr lang="en-US" baseline="-25000" dirty="0"/>
          </a:p>
        </p:txBody>
      </p:sp>
      <p:sp>
        <p:nvSpPr>
          <p:cNvPr id="9" name="Rectangle 8"/>
          <p:cNvSpPr/>
          <p:nvPr/>
        </p:nvSpPr>
        <p:spPr bwMode="gray">
          <a:xfrm>
            <a:off x="1217612" y="5029200"/>
            <a:ext cx="1219200" cy="533400"/>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err="1" smtClean="0"/>
              <a:t>F</a:t>
            </a:r>
            <a:r>
              <a:rPr lang="en-US" baseline="-25000" dirty="0" err="1" smtClean="0"/>
              <a:t>m</a:t>
            </a:r>
            <a:endParaRPr lang="en-US" baseline="-25000" dirty="0"/>
          </a:p>
        </p:txBody>
      </p:sp>
      <p:sp>
        <p:nvSpPr>
          <p:cNvPr id="10" name="Cube 9"/>
          <p:cNvSpPr/>
          <p:nvPr/>
        </p:nvSpPr>
        <p:spPr bwMode="gray">
          <a:xfrm>
            <a:off x="4570412" y="3200400"/>
            <a:ext cx="2667000" cy="2362200"/>
          </a:xfrm>
          <a:prstGeom prst="cube">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800" dirty="0" smtClean="0"/>
              <a:t>Analysis Engine</a:t>
            </a:r>
            <a:endParaRPr lang="en-US" sz="2800" dirty="0"/>
          </a:p>
        </p:txBody>
      </p:sp>
      <p:sp>
        <p:nvSpPr>
          <p:cNvPr id="11" name="Double Brace 10"/>
          <p:cNvSpPr/>
          <p:nvPr/>
        </p:nvSpPr>
        <p:spPr>
          <a:xfrm>
            <a:off x="9218612" y="3200400"/>
            <a:ext cx="1676400" cy="2286000"/>
          </a:xfrm>
          <a:prstGeom prst="bracePair">
            <a:avLst/>
          </a:prstGeom>
          <a:ln w="19050">
            <a:solidFill>
              <a:schemeClr val="accent6"/>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p:cNvSpPr/>
          <p:nvPr/>
        </p:nvSpPr>
        <p:spPr bwMode="gray">
          <a:xfrm>
            <a:off x="9447212" y="3200400"/>
            <a:ext cx="1219200" cy="533400"/>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A(F</a:t>
            </a:r>
            <a:r>
              <a:rPr lang="en-US" baseline="-25000" dirty="0" smtClean="0"/>
              <a:t>1</a:t>
            </a:r>
            <a:r>
              <a:rPr lang="en-US" dirty="0" smtClean="0"/>
              <a:t>)</a:t>
            </a:r>
            <a:endParaRPr lang="en-US" dirty="0"/>
          </a:p>
        </p:txBody>
      </p:sp>
      <p:sp>
        <p:nvSpPr>
          <p:cNvPr id="14" name="Rectangle 13"/>
          <p:cNvSpPr/>
          <p:nvPr/>
        </p:nvSpPr>
        <p:spPr bwMode="gray">
          <a:xfrm>
            <a:off x="9447212" y="3810000"/>
            <a:ext cx="1219200" cy="533400"/>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A(F</a:t>
            </a:r>
            <a:r>
              <a:rPr lang="en-US" baseline="-25000" dirty="0" smtClean="0"/>
              <a:t>2</a:t>
            </a:r>
            <a:r>
              <a:rPr lang="en-US" dirty="0" smtClean="0"/>
              <a:t>)</a:t>
            </a:r>
            <a:endParaRPr lang="en-US" dirty="0"/>
          </a:p>
        </p:txBody>
      </p:sp>
      <p:sp>
        <p:nvSpPr>
          <p:cNvPr id="15" name="Rectangle 14"/>
          <p:cNvSpPr/>
          <p:nvPr/>
        </p:nvSpPr>
        <p:spPr bwMode="gray">
          <a:xfrm>
            <a:off x="9447212" y="4419600"/>
            <a:ext cx="1219200" cy="533400"/>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a:t>
            </a:r>
          </a:p>
          <a:p>
            <a:pPr algn="ctr">
              <a:lnSpc>
                <a:spcPct val="90000"/>
              </a:lnSpc>
            </a:pPr>
            <a:r>
              <a:rPr lang="en-US" baseline="-25000" dirty="0" smtClean="0"/>
              <a:t>.</a:t>
            </a:r>
          </a:p>
          <a:p>
            <a:pPr algn="ctr">
              <a:lnSpc>
                <a:spcPct val="90000"/>
              </a:lnSpc>
            </a:pPr>
            <a:r>
              <a:rPr lang="en-US" baseline="-25000" dirty="0" smtClean="0"/>
              <a:t>.</a:t>
            </a:r>
          </a:p>
          <a:p>
            <a:pPr algn="ctr">
              <a:lnSpc>
                <a:spcPct val="90000"/>
              </a:lnSpc>
            </a:pPr>
            <a:endParaRPr lang="en-US" baseline="-25000" dirty="0"/>
          </a:p>
        </p:txBody>
      </p:sp>
      <p:sp>
        <p:nvSpPr>
          <p:cNvPr id="16" name="Rectangle 15"/>
          <p:cNvSpPr/>
          <p:nvPr/>
        </p:nvSpPr>
        <p:spPr bwMode="gray">
          <a:xfrm>
            <a:off x="9447212" y="5029200"/>
            <a:ext cx="1219200" cy="533400"/>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A(</a:t>
            </a:r>
            <a:r>
              <a:rPr lang="en-US" dirty="0" err="1" smtClean="0"/>
              <a:t>F</a:t>
            </a:r>
            <a:r>
              <a:rPr lang="en-US" baseline="-25000" dirty="0" err="1" smtClean="0"/>
              <a:t>m</a:t>
            </a:r>
            <a:r>
              <a:rPr lang="en-US" dirty="0" smtClean="0"/>
              <a:t>)</a:t>
            </a:r>
            <a:endParaRPr lang="en-US" dirty="0"/>
          </a:p>
        </p:txBody>
      </p:sp>
      <p:sp>
        <p:nvSpPr>
          <p:cNvPr id="17" name="Double Brace 16"/>
          <p:cNvSpPr/>
          <p:nvPr/>
        </p:nvSpPr>
        <p:spPr>
          <a:xfrm>
            <a:off x="989012" y="3200400"/>
            <a:ext cx="1676400" cy="2286000"/>
          </a:xfrm>
          <a:prstGeom prst="bracePair">
            <a:avLst/>
          </a:prstGeom>
          <a:ln w="19050">
            <a:solidFill>
              <a:schemeClr val="accent6"/>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Arrow 17"/>
          <p:cNvSpPr/>
          <p:nvPr/>
        </p:nvSpPr>
        <p:spPr bwMode="gray">
          <a:xfrm>
            <a:off x="2665412" y="4191000"/>
            <a:ext cx="1905000" cy="381000"/>
          </a:xfrm>
          <a:prstGeom prst="rightArrow">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9" name="Right Arrow 18"/>
          <p:cNvSpPr/>
          <p:nvPr/>
        </p:nvSpPr>
        <p:spPr bwMode="gray">
          <a:xfrm>
            <a:off x="7085012" y="4191000"/>
            <a:ext cx="2133600" cy="457200"/>
          </a:xfrm>
          <a:prstGeom prst="rightArrow">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Tree>
    <p:extLst>
      <p:ext uri="{BB962C8B-B14F-4D97-AF65-F5344CB8AC3E}">
        <p14:creationId xmlns:p14="http://schemas.microsoft.com/office/powerpoint/2010/main" val="15975663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Backup Slides</a:t>
            </a:r>
            <a:endParaRPr lang="en-US" dirty="0"/>
          </a:p>
        </p:txBody>
      </p:sp>
      <p:sp>
        <p:nvSpPr>
          <p:cNvPr id="5" name="TextBox 4"/>
          <p:cNvSpPr txBox="1"/>
          <p:nvPr/>
        </p:nvSpPr>
        <p:spPr>
          <a:xfrm>
            <a:off x="-1066707" y="1286933"/>
            <a:ext cx="914400" cy="914400"/>
          </a:xfrm>
          <a:prstGeom prst="rect">
            <a:avLst/>
          </a:prstGeom>
          <a:noFill/>
        </p:spPr>
        <p:txBody>
          <a:bodyPr wrap="none" lIns="0" tIns="0" rIns="0" bIns="0" rtlCol="0">
            <a:noAutofit/>
          </a:bodyPr>
          <a:lstStyle/>
          <a:p>
            <a:pPr>
              <a:lnSpc>
                <a:spcPct val="90000"/>
              </a:lnSpc>
            </a:pPr>
            <a:endParaRPr lang="en-US" dirty="0"/>
          </a:p>
        </p:txBody>
      </p:sp>
      <p:sp>
        <p:nvSpPr>
          <p:cNvPr id="6" name="TextBox 5"/>
          <p:cNvSpPr txBox="1"/>
          <p:nvPr/>
        </p:nvSpPr>
        <p:spPr>
          <a:xfrm>
            <a:off x="-3521828" y="728133"/>
            <a:ext cx="914400" cy="914400"/>
          </a:xfrm>
          <a:prstGeom prst="rect">
            <a:avLst/>
          </a:prstGeom>
          <a:noFill/>
        </p:spPr>
        <p:txBody>
          <a:bodyPr wrap="none" lIns="0" tIns="0" rIns="0" bIns="0" rtlCol="0">
            <a:noAutofit/>
          </a:bodyPr>
          <a:lstStyle/>
          <a:p>
            <a:pPr>
              <a:lnSpc>
                <a:spcPct val="90000"/>
              </a:lnSpc>
            </a:pPr>
            <a:endParaRPr lang="en-US" dirty="0"/>
          </a:p>
        </p:txBody>
      </p:sp>
    </p:spTree>
    <p:extLst>
      <p:ext uri="{BB962C8B-B14F-4D97-AF65-F5344CB8AC3E}">
        <p14:creationId xmlns:p14="http://schemas.microsoft.com/office/powerpoint/2010/main" val="40396294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Possible Result Space … </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2D88F0F9-74A8-45E4-B405-052EDB68E8BD}" type="slidenum">
              <a:rPr lang="en-US" smtClean="0"/>
              <a:t>41</a:t>
            </a:fld>
            <a:endParaRPr lang="en-US"/>
          </a:p>
        </p:txBody>
      </p:sp>
      <p:sp>
        <p:nvSpPr>
          <p:cNvPr id="4" name="Footer Placeholder 3"/>
          <p:cNvSpPr>
            <a:spLocks noGrp="1"/>
          </p:cNvSpPr>
          <p:nvPr>
            <p:ph type="ftr" sz="quarter" idx="11"/>
          </p:nvPr>
        </p:nvSpPr>
        <p:spPr/>
        <p:txBody>
          <a:bodyPr/>
          <a:lstStyle/>
          <a:p>
            <a:r>
              <a:rPr lang="en-US" dirty="0" smtClean="0"/>
              <a:t>Copyright © 2015 Symantec Corporation</a:t>
            </a:r>
            <a:endParaRPr lang="en-US" dirty="0"/>
          </a:p>
        </p:txBody>
      </p:sp>
      <p:sp>
        <p:nvSpPr>
          <p:cNvPr id="10" name="TextBox 9"/>
          <p:cNvSpPr txBox="1"/>
          <p:nvPr/>
        </p:nvSpPr>
        <p:spPr>
          <a:xfrm>
            <a:off x="9448800" y="1574800"/>
            <a:ext cx="914400" cy="914400"/>
          </a:xfrm>
          <a:prstGeom prst="rect">
            <a:avLst/>
          </a:prstGeom>
          <a:noFill/>
        </p:spPr>
        <p:txBody>
          <a:bodyPr wrap="none" lIns="0" tIns="0" rIns="0" bIns="0" rtlCol="0">
            <a:noAutofit/>
          </a:bodyPr>
          <a:lstStyle/>
          <a:p>
            <a:pPr>
              <a:lnSpc>
                <a:spcPct val="90000"/>
              </a:lnSpc>
            </a:pPr>
            <a:endParaRPr lang="en-US" dirty="0"/>
          </a:p>
        </p:txBody>
      </p:sp>
      <p:pic>
        <p:nvPicPr>
          <p:cNvPr id="7" name="Picture 6" descr="Screen Shot 2015-09-09 at 11.12.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412" y="1427525"/>
            <a:ext cx="8380413" cy="4820875"/>
          </a:xfrm>
          <a:prstGeom prst="rect">
            <a:avLst/>
          </a:prstGeom>
        </p:spPr>
      </p:pic>
    </p:spTree>
    <p:extLst>
      <p:ext uri="{BB962C8B-B14F-4D97-AF65-F5344CB8AC3E}">
        <p14:creationId xmlns:p14="http://schemas.microsoft.com/office/powerpoint/2010/main" val="18109569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Robustness to Sampling Bias</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2D88F0F9-74A8-45E4-B405-052EDB68E8BD}" type="slidenum">
              <a:rPr lang="en-US" smtClean="0"/>
              <a:t>42</a:t>
            </a:fld>
            <a:endParaRPr lang="en-US"/>
          </a:p>
        </p:txBody>
      </p:sp>
      <p:sp>
        <p:nvSpPr>
          <p:cNvPr id="4" name="Footer Placeholder 3"/>
          <p:cNvSpPr>
            <a:spLocks noGrp="1"/>
          </p:cNvSpPr>
          <p:nvPr>
            <p:ph type="ftr" sz="quarter" idx="11"/>
          </p:nvPr>
        </p:nvSpPr>
        <p:spPr/>
        <p:txBody>
          <a:bodyPr/>
          <a:lstStyle/>
          <a:p>
            <a:r>
              <a:rPr lang="en-US" dirty="0" smtClean="0"/>
              <a:t>Copyright © 2015 Symantec Corporation</a:t>
            </a:r>
            <a:endParaRPr lang="en-US" dirty="0"/>
          </a:p>
        </p:txBody>
      </p:sp>
      <p:sp>
        <p:nvSpPr>
          <p:cNvPr id="10" name="TextBox 9"/>
          <p:cNvSpPr txBox="1"/>
          <p:nvPr/>
        </p:nvSpPr>
        <p:spPr>
          <a:xfrm>
            <a:off x="9448800" y="1574800"/>
            <a:ext cx="914400" cy="914400"/>
          </a:xfrm>
          <a:prstGeom prst="rect">
            <a:avLst/>
          </a:prstGeom>
          <a:noFill/>
        </p:spPr>
        <p:txBody>
          <a:bodyPr wrap="none" lIns="0" tIns="0" rIns="0" bIns="0" rtlCol="0">
            <a:noAutofit/>
          </a:bodyPr>
          <a:lstStyle/>
          <a:p>
            <a:pPr>
              <a:lnSpc>
                <a:spcPct val="90000"/>
              </a:lnSpc>
            </a:pPr>
            <a:endParaRPr lang="en-US" dirty="0"/>
          </a:p>
        </p:txBody>
      </p:sp>
      <p:pic>
        <p:nvPicPr>
          <p:cNvPr id="6" name="Picture 5" descr="Screen Shot 2015-09-09 at 8.53.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012" y="1828800"/>
            <a:ext cx="10287000" cy="3035300"/>
          </a:xfrm>
          <a:prstGeom prst="rect">
            <a:avLst/>
          </a:prstGeom>
        </p:spPr>
      </p:pic>
    </p:spTree>
    <p:extLst>
      <p:ext uri="{BB962C8B-B14F-4D97-AF65-F5344CB8AC3E}">
        <p14:creationId xmlns:p14="http://schemas.microsoft.com/office/powerpoint/2010/main" val="38043175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Who Gives a Hoot?</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a:solidFill>
                  <a:srgbClr val="D89102"/>
                </a:solidFill>
              </a:rPr>
              <a:t>Network </a:t>
            </a:r>
            <a:r>
              <a:rPr lang="en-US" dirty="0" smtClean="0">
                <a:solidFill>
                  <a:srgbClr val="D89102"/>
                </a:solidFill>
              </a:rPr>
              <a:t>operators/managers </a:t>
            </a:r>
            <a:r>
              <a:rPr lang="en-US" dirty="0">
                <a:solidFill>
                  <a:srgbClr val="D89102"/>
                </a:solidFill>
              </a:rPr>
              <a:t>require clear and detailed visibility into their traffic</a:t>
            </a:r>
          </a:p>
          <a:p>
            <a:pPr lvl="1"/>
            <a:r>
              <a:rPr lang="en-US" dirty="0"/>
              <a:t>Network measurement tasks </a:t>
            </a:r>
          </a:p>
          <a:p>
            <a:pPr lvl="2"/>
            <a:r>
              <a:rPr lang="en-US" dirty="0"/>
              <a:t>Usage statistics, application </a:t>
            </a:r>
            <a:r>
              <a:rPr lang="en-US" dirty="0" err="1"/>
              <a:t>behaviour</a:t>
            </a:r>
            <a:r>
              <a:rPr lang="en-US" dirty="0"/>
              <a:t> profiles … </a:t>
            </a:r>
          </a:p>
          <a:p>
            <a:pPr lvl="1"/>
            <a:r>
              <a:rPr lang="en-US" dirty="0"/>
              <a:t>Network management tasks</a:t>
            </a:r>
          </a:p>
          <a:p>
            <a:pPr lvl="2"/>
            <a:r>
              <a:rPr lang="en-US" dirty="0"/>
              <a:t>Bandwidth provisioning, application level firewalls, access control </a:t>
            </a:r>
            <a:r>
              <a:rPr lang="en-US" dirty="0" smtClean="0"/>
              <a:t>…</a:t>
            </a:r>
          </a:p>
          <a:p>
            <a:pPr lvl="2"/>
            <a:endParaRPr lang="en-US" dirty="0"/>
          </a:p>
          <a:p>
            <a:pPr marL="548640" lvl="2" indent="0">
              <a:buNone/>
            </a:pPr>
            <a:endParaRPr lang="en-US" dirty="0"/>
          </a:p>
          <a:p>
            <a:pPr marL="548640" lvl="2" indent="0">
              <a:buNone/>
            </a:pPr>
            <a:endParaRPr lang="en-US" dirty="0"/>
          </a:p>
          <a:p>
            <a:r>
              <a:rPr lang="en-US" dirty="0" smtClean="0">
                <a:solidFill>
                  <a:srgbClr val="D89102"/>
                </a:solidFill>
              </a:rPr>
              <a:t>Also, </a:t>
            </a:r>
            <a:r>
              <a:rPr lang="en-US" i="1" dirty="0" smtClean="0">
                <a:solidFill>
                  <a:srgbClr val="D89102"/>
                </a:solidFill>
              </a:rPr>
              <a:t>GOOD PEOPLE</a:t>
            </a:r>
            <a:r>
              <a:rPr lang="en-US" dirty="0" smtClean="0">
                <a:solidFill>
                  <a:srgbClr val="D89102"/>
                </a:solidFill>
              </a:rPr>
              <a:t> in </a:t>
            </a:r>
            <a:r>
              <a:rPr lang="en-US" i="1" dirty="0" smtClean="0">
                <a:solidFill>
                  <a:srgbClr val="D89102"/>
                </a:solidFill>
              </a:rPr>
              <a:t>HIGH PLACES</a:t>
            </a:r>
            <a:r>
              <a:rPr lang="en-US" dirty="0" smtClean="0">
                <a:solidFill>
                  <a:srgbClr val="D89102"/>
                </a:solidFill>
              </a:rPr>
              <a:t> that shall remain unnamed </a:t>
            </a:r>
            <a:endParaRPr lang="en-US" dirty="0">
              <a:solidFill>
                <a:srgbClr val="D89102"/>
              </a:solidFill>
            </a:endParaRPr>
          </a:p>
          <a:p>
            <a:pPr lvl="1"/>
            <a:r>
              <a:rPr lang="en-US" dirty="0" smtClean="0"/>
              <a:t>But you already know that, don’t you! </a:t>
            </a:r>
          </a:p>
          <a:p>
            <a:pPr lvl="1"/>
            <a:r>
              <a:rPr lang="en-US" dirty="0" smtClean="0"/>
              <a:t>They are your friends too.</a:t>
            </a:r>
            <a:endParaRPr lang="en-US" dirty="0"/>
          </a:p>
          <a:p>
            <a:pPr marL="548640" lvl="2" indent="0">
              <a:buNone/>
            </a:pPr>
            <a:endParaRPr lang="en-US" dirty="0"/>
          </a:p>
          <a:p>
            <a:pPr marL="548640" lvl="2" indent="0">
              <a:buNone/>
            </a:pPr>
            <a:endParaRPr lang="en-US" dirty="0" smtClean="0"/>
          </a:p>
          <a:p>
            <a:pPr marL="548640" lvl="2" indent="0">
              <a:buNone/>
            </a:pPr>
            <a:endParaRPr lang="en-US" dirty="0"/>
          </a:p>
        </p:txBody>
      </p:sp>
      <p:sp>
        <p:nvSpPr>
          <p:cNvPr id="5" name="Slide Number Placeholder 4"/>
          <p:cNvSpPr>
            <a:spLocks noGrp="1"/>
          </p:cNvSpPr>
          <p:nvPr>
            <p:ph type="sldNum" sz="quarter" idx="12"/>
          </p:nvPr>
        </p:nvSpPr>
        <p:spPr/>
        <p:txBody>
          <a:bodyPr/>
          <a:lstStyle/>
          <a:p>
            <a:fld id="{2D88F0F9-74A8-45E4-B405-052EDB68E8BD}" type="slidenum">
              <a:rPr lang="en-US" smtClean="0"/>
              <a:t>5</a:t>
            </a:fld>
            <a:endParaRPr lang="en-US"/>
          </a:p>
        </p:txBody>
      </p:sp>
      <p:sp>
        <p:nvSpPr>
          <p:cNvPr id="4" name="Footer Placeholder 3"/>
          <p:cNvSpPr>
            <a:spLocks noGrp="1"/>
          </p:cNvSpPr>
          <p:nvPr>
            <p:ph type="ftr" sz="quarter" idx="11"/>
          </p:nvPr>
        </p:nvSpPr>
        <p:spPr/>
        <p:txBody>
          <a:bodyPr/>
          <a:lstStyle/>
          <a:p>
            <a:r>
              <a:rPr lang="en-US" dirty="0" smtClean="0"/>
              <a:t>Copyright © 2015 Symantec Corporation</a:t>
            </a:r>
            <a:endParaRPr lang="en-US" dirty="0"/>
          </a:p>
        </p:txBody>
      </p:sp>
    </p:spTree>
    <p:extLst>
      <p:ext uri="{BB962C8B-B14F-4D97-AF65-F5344CB8AC3E}">
        <p14:creationId xmlns:p14="http://schemas.microsoft.com/office/powerpoint/2010/main" val="29149351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But what’s the Fuss About?</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a:solidFill>
                  <a:srgbClr val="D89102"/>
                </a:solidFill>
              </a:rPr>
              <a:t>The mobile era </a:t>
            </a:r>
          </a:p>
          <a:p>
            <a:pPr lvl="1"/>
            <a:r>
              <a:rPr lang="en-US" dirty="0"/>
              <a:t>Multiple </a:t>
            </a:r>
            <a:r>
              <a:rPr lang="en-US" dirty="0" smtClean="0"/>
              <a:t>platforms</a:t>
            </a:r>
            <a:endParaRPr lang="en-US" dirty="0"/>
          </a:p>
          <a:p>
            <a:pPr lvl="2"/>
            <a:r>
              <a:rPr lang="en-US" dirty="0"/>
              <a:t>Android, BlackBerry, </a:t>
            </a:r>
            <a:r>
              <a:rPr lang="en-US" dirty="0" err="1"/>
              <a:t>iOS</a:t>
            </a:r>
            <a:r>
              <a:rPr lang="en-US" dirty="0"/>
              <a:t>, Nokia/Symbian, Windows Mobile. </a:t>
            </a:r>
            <a:endParaRPr lang="en-US" dirty="0" smtClean="0"/>
          </a:p>
          <a:p>
            <a:pPr lvl="1"/>
            <a:r>
              <a:rPr lang="en-US" dirty="0" smtClean="0"/>
              <a:t>Millions of applications, wide ranging functionalities. </a:t>
            </a:r>
          </a:p>
          <a:p>
            <a:pPr marL="548640" lvl="2" indent="0">
              <a:buNone/>
            </a:pPr>
            <a:endParaRPr lang="en-US" dirty="0"/>
          </a:p>
          <a:p>
            <a:r>
              <a:rPr lang="en-US" dirty="0" smtClean="0">
                <a:solidFill>
                  <a:srgbClr val="D89102"/>
                </a:solidFill>
              </a:rPr>
              <a:t>Bring-Your-Own-Device (BYOD) to work</a:t>
            </a:r>
            <a:endParaRPr lang="en-US" dirty="0">
              <a:solidFill>
                <a:srgbClr val="D89102"/>
              </a:solidFill>
            </a:endParaRPr>
          </a:p>
          <a:p>
            <a:pPr lvl="1"/>
            <a:r>
              <a:rPr lang="en-US" dirty="0"/>
              <a:t>Practically no control </a:t>
            </a:r>
            <a:r>
              <a:rPr lang="en-US" dirty="0" smtClean="0"/>
              <a:t>over the </a:t>
            </a:r>
            <a:r>
              <a:rPr lang="en-US" dirty="0"/>
              <a:t>devices</a:t>
            </a:r>
            <a:r>
              <a:rPr lang="en-US" dirty="0" smtClean="0"/>
              <a:t>.</a:t>
            </a:r>
            <a:endParaRPr lang="en-US" dirty="0"/>
          </a:p>
          <a:p>
            <a:pPr marL="548640" lvl="2" indent="0">
              <a:buNone/>
            </a:pPr>
            <a:endParaRPr lang="en-US" dirty="0" smtClean="0"/>
          </a:p>
          <a:p>
            <a:r>
              <a:rPr lang="en-US" dirty="0" smtClean="0">
                <a:solidFill>
                  <a:srgbClr val="D89102"/>
                </a:solidFill>
              </a:rPr>
              <a:t>And the future is already here</a:t>
            </a:r>
            <a:endParaRPr lang="en-US" dirty="0">
              <a:solidFill>
                <a:srgbClr val="D89102"/>
              </a:solidFill>
            </a:endParaRPr>
          </a:p>
          <a:p>
            <a:pPr lvl="1"/>
            <a:r>
              <a:rPr lang="en-US" i="1" dirty="0" err="1" smtClean="0"/>
              <a:t>Wearables</a:t>
            </a:r>
            <a:r>
              <a:rPr lang="en-US" dirty="0" smtClean="0"/>
              <a:t> are in vogue!</a:t>
            </a:r>
            <a:endParaRPr lang="en-US" dirty="0"/>
          </a:p>
          <a:p>
            <a:pPr marL="548640" lvl="2" indent="0">
              <a:buNone/>
            </a:pPr>
            <a:endParaRPr lang="en-US" dirty="0" smtClean="0"/>
          </a:p>
        </p:txBody>
      </p:sp>
      <p:sp>
        <p:nvSpPr>
          <p:cNvPr id="5" name="Slide Number Placeholder 4"/>
          <p:cNvSpPr>
            <a:spLocks noGrp="1"/>
          </p:cNvSpPr>
          <p:nvPr>
            <p:ph type="sldNum" sz="quarter" idx="12"/>
          </p:nvPr>
        </p:nvSpPr>
        <p:spPr/>
        <p:txBody>
          <a:bodyPr/>
          <a:lstStyle/>
          <a:p>
            <a:fld id="{2D88F0F9-74A8-45E4-B405-052EDB68E8BD}" type="slidenum">
              <a:rPr lang="en-US" smtClean="0"/>
              <a:t>6</a:t>
            </a:fld>
            <a:endParaRPr lang="en-US"/>
          </a:p>
        </p:txBody>
      </p:sp>
      <p:pic>
        <p:nvPicPr>
          <p:cNvPr id="7" name="Picture 6" descr="505668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2212" y="1506287"/>
            <a:ext cx="3837432" cy="4589713"/>
          </a:xfrm>
          <a:prstGeom prst="rect">
            <a:avLst/>
          </a:prstGeom>
        </p:spPr>
      </p:pic>
      <p:pic>
        <p:nvPicPr>
          <p:cNvPr id="8" name="Picture 7" descr="resize_image3.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2212" y="1435100"/>
            <a:ext cx="3886199" cy="4660900"/>
          </a:xfrm>
          <a:prstGeom prst="rect">
            <a:avLst/>
          </a:prstGeom>
        </p:spPr>
      </p:pic>
      <p:pic>
        <p:nvPicPr>
          <p:cNvPr id="9" name="Picture 8" descr="30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2212" y="1447800"/>
            <a:ext cx="3886200" cy="4648200"/>
          </a:xfrm>
          <a:prstGeom prst="rect">
            <a:avLst/>
          </a:prstGeom>
        </p:spPr>
      </p:pic>
      <p:sp>
        <p:nvSpPr>
          <p:cNvPr id="10" name="Footer Placeholder 2"/>
          <p:cNvSpPr>
            <a:spLocks noGrp="1"/>
          </p:cNvSpPr>
          <p:nvPr>
            <p:ph type="ftr" sz="quarter" idx="11"/>
          </p:nvPr>
        </p:nvSpPr>
        <p:spPr>
          <a:xfrm>
            <a:off x="609440" y="6329172"/>
            <a:ext cx="5495958" cy="182880"/>
          </a:xfrm>
        </p:spPr>
        <p:txBody>
          <a:bodyPr/>
          <a:lstStyle/>
          <a:p>
            <a:r>
              <a:rPr lang="en-US" strike="sngStrike" dirty="0" smtClean="0"/>
              <a:t>Copyright © 2015 Symantec Corporation </a:t>
            </a:r>
            <a:endParaRPr lang="en-US" strike="sngStrike" dirty="0"/>
          </a:p>
        </p:txBody>
      </p:sp>
    </p:spTree>
    <p:extLst>
      <p:ext uri="{BB962C8B-B14F-4D97-AF65-F5344CB8AC3E}">
        <p14:creationId xmlns:p14="http://schemas.microsoft.com/office/powerpoint/2010/main" val="4265132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Interesting Contradiction … </a:t>
            </a:r>
            <a:endParaRPr lang="en-US" dirty="0"/>
          </a:p>
        </p:txBody>
      </p:sp>
      <p:sp>
        <p:nvSpPr>
          <p:cNvPr id="3" name="Content Placeholder 2"/>
          <p:cNvSpPr>
            <a:spLocks noGrp="1"/>
          </p:cNvSpPr>
          <p:nvPr>
            <p:ph idx="1"/>
          </p:nvPr>
        </p:nvSpPr>
        <p:spPr/>
        <p:txBody>
          <a:bodyPr>
            <a:normAutofit/>
          </a:bodyPr>
          <a:lstStyle/>
          <a:p>
            <a:r>
              <a:rPr lang="en-US" dirty="0" smtClean="0">
                <a:solidFill>
                  <a:srgbClr val="D89102"/>
                </a:solidFill>
              </a:rPr>
              <a:t>The BAD news is </a:t>
            </a:r>
            <a:endParaRPr lang="en-US" dirty="0">
              <a:solidFill>
                <a:srgbClr val="D89102"/>
              </a:solidFill>
            </a:endParaRPr>
          </a:p>
          <a:p>
            <a:pPr lvl="1"/>
            <a:r>
              <a:rPr lang="en-US" dirty="0" smtClean="0"/>
              <a:t>HTTP is the preferred protocol for communication</a:t>
            </a:r>
            <a:endParaRPr lang="en-US" dirty="0"/>
          </a:p>
          <a:p>
            <a:pPr lvl="2"/>
            <a:r>
              <a:rPr lang="en-US" dirty="0" smtClean="0"/>
              <a:t>Protocol/volumetric based solutions are rendered useless. </a:t>
            </a:r>
          </a:p>
          <a:p>
            <a:pPr lvl="2"/>
            <a:endParaRPr lang="en-US" dirty="0"/>
          </a:p>
          <a:p>
            <a:pPr marL="548640" lvl="2" indent="0">
              <a:buNone/>
            </a:pPr>
            <a:endParaRPr lang="en-US" dirty="0"/>
          </a:p>
          <a:p>
            <a:r>
              <a:rPr lang="en-US" dirty="0" smtClean="0">
                <a:solidFill>
                  <a:srgbClr val="D89102"/>
                </a:solidFill>
              </a:rPr>
              <a:t>The GOOD news is</a:t>
            </a:r>
          </a:p>
          <a:p>
            <a:pPr lvl="1"/>
            <a:r>
              <a:rPr lang="en-US" dirty="0" smtClean="0"/>
              <a:t>HTTP is the preferred protocol for communication </a:t>
            </a:r>
          </a:p>
          <a:p>
            <a:pPr lvl="2"/>
            <a:r>
              <a:rPr lang="en-US" b="1" dirty="0"/>
              <a:t>Standard </a:t>
            </a:r>
            <a:r>
              <a:rPr lang="en-US" b="1" dirty="0" smtClean="0"/>
              <a:t>format: </a:t>
            </a:r>
            <a:r>
              <a:rPr lang="en-US" dirty="0" smtClean="0"/>
              <a:t>Header + Payload.    </a:t>
            </a:r>
          </a:p>
          <a:p>
            <a:pPr lvl="2"/>
            <a:r>
              <a:rPr lang="en-US" b="1" dirty="0"/>
              <a:t>Lexical structure: </a:t>
            </a:r>
            <a:r>
              <a:rPr lang="en-US" dirty="0" smtClean="0"/>
              <a:t>Fields + </a:t>
            </a:r>
            <a:r>
              <a:rPr lang="en-US" dirty="0"/>
              <a:t>p</a:t>
            </a:r>
            <a:r>
              <a:rPr lang="en-US" dirty="0" smtClean="0"/>
              <a:t>lain text content. </a:t>
            </a:r>
            <a:endParaRPr lang="en-US" dirty="0"/>
          </a:p>
          <a:p>
            <a:endParaRPr lang="en-US" dirty="0"/>
          </a:p>
        </p:txBody>
      </p:sp>
      <p:sp>
        <p:nvSpPr>
          <p:cNvPr id="5" name="Slide Number Placeholder 4"/>
          <p:cNvSpPr>
            <a:spLocks noGrp="1"/>
          </p:cNvSpPr>
          <p:nvPr>
            <p:ph type="sldNum" sz="quarter" idx="12"/>
          </p:nvPr>
        </p:nvSpPr>
        <p:spPr/>
        <p:txBody>
          <a:bodyPr/>
          <a:lstStyle/>
          <a:p>
            <a:fld id="{2D88F0F9-74A8-45E4-B405-052EDB68E8BD}" type="slidenum">
              <a:rPr lang="en-US" smtClean="0"/>
              <a:t>7</a:t>
            </a:fld>
            <a:endParaRPr lang="en-US"/>
          </a:p>
        </p:txBody>
      </p:sp>
      <p:sp>
        <p:nvSpPr>
          <p:cNvPr id="4" name="Footer Placeholder 3"/>
          <p:cNvSpPr>
            <a:spLocks noGrp="1"/>
          </p:cNvSpPr>
          <p:nvPr>
            <p:ph type="ftr" sz="quarter" idx="11"/>
          </p:nvPr>
        </p:nvSpPr>
        <p:spPr/>
        <p:txBody>
          <a:bodyPr/>
          <a:lstStyle/>
          <a:p>
            <a:r>
              <a:rPr lang="en-US" dirty="0" smtClean="0"/>
              <a:t>Copyright © 2015 Symantec Corporation</a:t>
            </a:r>
            <a:endParaRPr lang="en-US" dirty="0"/>
          </a:p>
        </p:txBody>
      </p:sp>
      <p:sp>
        <p:nvSpPr>
          <p:cNvPr id="6" name="TextBox 5"/>
          <p:cNvSpPr txBox="1"/>
          <p:nvPr/>
        </p:nvSpPr>
        <p:spPr>
          <a:xfrm>
            <a:off x="6932612" y="1524000"/>
            <a:ext cx="4579284" cy="4339650"/>
          </a:xfrm>
          <a:prstGeom prst="rect">
            <a:avLst/>
          </a:prstGeom>
          <a:noFill/>
        </p:spPr>
        <p:txBody>
          <a:bodyPr wrap="square" rtlCol="0">
            <a:spAutoFit/>
          </a:bodyPr>
          <a:lstStyle/>
          <a:p>
            <a:r>
              <a:rPr lang="en-US" b="1" dirty="0" smtClean="0"/>
              <a:t>HST:</a:t>
            </a:r>
            <a:r>
              <a:rPr lang="en-US" dirty="0" smtClean="0"/>
              <a:t> </a:t>
            </a:r>
            <a:r>
              <a:rPr lang="en-US" dirty="0" err="1"/>
              <a:t>a.vserv.mobi</a:t>
            </a:r>
            <a:endParaRPr lang="en-US" dirty="0"/>
          </a:p>
          <a:p>
            <a:r>
              <a:rPr lang="en-US" b="1" dirty="0" smtClean="0"/>
              <a:t>SIP:</a:t>
            </a:r>
            <a:r>
              <a:rPr lang="en-US" dirty="0" smtClean="0"/>
              <a:t> 10.0.2.15</a:t>
            </a:r>
            <a:endParaRPr lang="en-US" dirty="0"/>
          </a:p>
          <a:p>
            <a:r>
              <a:rPr lang="en-US" b="1" dirty="0" smtClean="0"/>
              <a:t>MET:</a:t>
            </a:r>
            <a:r>
              <a:rPr lang="en-US" dirty="0" smtClean="0"/>
              <a:t> </a:t>
            </a:r>
            <a:r>
              <a:rPr lang="en-US" dirty="0"/>
              <a:t>POST</a:t>
            </a:r>
          </a:p>
          <a:p>
            <a:r>
              <a:rPr lang="en-US" b="1" dirty="0" smtClean="0"/>
              <a:t>TS:</a:t>
            </a:r>
            <a:r>
              <a:rPr lang="en-US" dirty="0" smtClean="0"/>
              <a:t> 4061433202</a:t>
            </a:r>
            <a:endParaRPr lang="en-US" dirty="0"/>
          </a:p>
          <a:p>
            <a:r>
              <a:rPr lang="en-US" b="1" dirty="0" smtClean="0"/>
              <a:t>DIP:</a:t>
            </a:r>
            <a:r>
              <a:rPr lang="en-US" dirty="0" smtClean="0"/>
              <a:t> 54.214.39.142</a:t>
            </a:r>
          </a:p>
          <a:p>
            <a:r>
              <a:rPr lang="en-US" b="1" dirty="0" smtClean="0"/>
              <a:t>TPL: </a:t>
            </a:r>
            <a:r>
              <a:rPr lang="en-US" dirty="0" err="1" smtClean="0"/>
              <a:t>ua</a:t>
            </a:r>
            <a:r>
              <a:rPr lang="en-US" dirty="0" smtClean="0"/>
              <a:t>=</a:t>
            </a:r>
            <a:r>
              <a:rPr lang="en-US" dirty="0"/>
              <a:t>Nokia502</a:t>
            </a:r>
            <a:r>
              <a:rPr lang="en-US" dirty="0" smtClean="0"/>
              <a:t>%2F14.0.1%2Fjava_runtime_version=</a:t>
            </a:r>
            <a:r>
              <a:rPr lang="en-US" dirty="0"/>
              <a:t>Nokia_Asha_1_2%20Profile</a:t>
            </a:r>
            <a:r>
              <a:rPr lang="en-US" dirty="0" smtClean="0"/>
              <a:t>%2FMIDP%2D2.1%20Configuration%2FCLDC%2D1.1&amp;sw=240&amp;sh=302&amp;vr=j0.1.15&amp;app=1&amp;</a:t>
            </a:r>
            <a:r>
              <a:rPr lang="en-US" dirty="0"/>
              <a:t>mn=1916%20Dogfight&amp;</a:t>
            </a:r>
            <a:r>
              <a:rPr lang="en-US" dirty="0" smtClean="0"/>
              <a:t>vs3=1&amp;sg=1&amp;ts=1&amp;ps=1&amp;lc=</a:t>
            </a:r>
            <a:r>
              <a:rPr lang="en-US" dirty="0" err="1" smtClean="0"/>
              <a:t>en&amp;im</a:t>
            </a:r>
            <a:r>
              <a:rPr lang="en-US" dirty="0" smtClean="0"/>
              <a:t>=18997660069511359566&amp;smsc=123456&amp;pd=30%2F6%2F2014&amp;pt=11%3A44%3A31&amp;av=1.0.0&amp;showat=</a:t>
            </a:r>
            <a:r>
              <a:rPr lang="en-US" dirty="0" err="1" smtClean="0"/>
              <a:t>start&amp;zoneid</a:t>
            </a:r>
            <a:r>
              <a:rPr lang="en-US" dirty="0" smtClean="0"/>
              <a:t>=18997</a:t>
            </a:r>
          </a:p>
          <a:p>
            <a:endParaRPr lang="en-US" sz="1200" dirty="0"/>
          </a:p>
          <a:p>
            <a:r>
              <a:rPr lang="en-US" sz="1200" dirty="0" smtClean="0"/>
              <a:t>… </a:t>
            </a:r>
          </a:p>
        </p:txBody>
      </p:sp>
    </p:spTree>
    <p:extLst>
      <p:ext uri="{BB962C8B-B14F-4D97-AF65-F5344CB8AC3E}">
        <p14:creationId xmlns:p14="http://schemas.microsoft.com/office/powerpoint/2010/main" val="7729792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Interesting Contradiction … </a:t>
            </a:r>
            <a:endParaRPr lang="en-US" dirty="0"/>
          </a:p>
        </p:txBody>
      </p:sp>
      <p:sp>
        <p:nvSpPr>
          <p:cNvPr id="3" name="Content Placeholder 2"/>
          <p:cNvSpPr>
            <a:spLocks noGrp="1"/>
          </p:cNvSpPr>
          <p:nvPr>
            <p:ph idx="1"/>
          </p:nvPr>
        </p:nvSpPr>
        <p:spPr/>
        <p:txBody>
          <a:bodyPr>
            <a:normAutofit/>
          </a:bodyPr>
          <a:lstStyle/>
          <a:p>
            <a:r>
              <a:rPr lang="en-US" dirty="0" smtClean="0">
                <a:solidFill>
                  <a:srgbClr val="D89102"/>
                </a:solidFill>
              </a:rPr>
              <a:t>The BAD news is </a:t>
            </a:r>
            <a:endParaRPr lang="en-US" dirty="0">
              <a:solidFill>
                <a:srgbClr val="D89102"/>
              </a:solidFill>
            </a:endParaRPr>
          </a:p>
          <a:p>
            <a:pPr lvl="1"/>
            <a:r>
              <a:rPr lang="en-US" dirty="0" smtClean="0"/>
              <a:t>HTTP is the preferred protocol for communication</a:t>
            </a:r>
            <a:endParaRPr lang="en-US" dirty="0"/>
          </a:p>
          <a:p>
            <a:pPr lvl="2"/>
            <a:r>
              <a:rPr lang="en-US" dirty="0" smtClean="0"/>
              <a:t>Protocol/volumetric based solutions are rendered useless. </a:t>
            </a:r>
          </a:p>
          <a:p>
            <a:pPr lvl="2"/>
            <a:endParaRPr lang="en-US" dirty="0"/>
          </a:p>
          <a:p>
            <a:pPr marL="548640" lvl="2" indent="0">
              <a:buNone/>
            </a:pPr>
            <a:endParaRPr lang="en-US" dirty="0"/>
          </a:p>
          <a:p>
            <a:r>
              <a:rPr lang="en-US" dirty="0" smtClean="0">
                <a:solidFill>
                  <a:srgbClr val="D89102"/>
                </a:solidFill>
              </a:rPr>
              <a:t>The GOOD news is</a:t>
            </a:r>
          </a:p>
          <a:p>
            <a:pPr lvl="1"/>
            <a:r>
              <a:rPr lang="en-US" dirty="0" smtClean="0"/>
              <a:t>HTTP is the preferred protocol for communication </a:t>
            </a:r>
          </a:p>
          <a:p>
            <a:pPr lvl="2"/>
            <a:r>
              <a:rPr lang="en-US" b="1" dirty="0"/>
              <a:t>Standard </a:t>
            </a:r>
            <a:r>
              <a:rPr lang="en-US" b="1" dirty="0" smtClean="0"/>
              <a:t>format: </a:t>
            </a:r>
            <a:r>
              <a:rPr lang="en-US" dirty="0" smtClean="0"/>
              <a:t>Header + Payload.    </a:t>
            </a:r>
          </a:p>
          <a:p>
            <a:pPr lvl="2"/>
            <a:r>
              <a:rPr lang="en-US" b="1" dirty="0"/>
              <a:t>Lexical structure: </a:t>
            </a:r>
            <a:r>
              <a:rPr lang="en-US" dirty="0" smtClean="0"/>
              <a:t>Fields + </a:t>
            </a:r>
            <a:r>
              <a:rPr lang="en-US" dirty="0"/>
              <a:t>p</a:t>
            </a:r>
            <a:r>
              <a:rPr lang="en-US" dirty="0" smtClean="0"/>
              <a:t>lain text content. </a:t>
            </a:r>
            <a:endParaRPr lang="en-US" dirty="0"/>
          </a:p>
          <a:p>
            <a:endParaRPr lang="en-US" dirty="0"/>
          </a:p>
        </p:txBody>
      </p:sp>
      <p:sp>
        <p:nvSpPr>
          <p:cNvPr id="5" name="Slide Number Placeholder 4"/>
          <p:cNvSpPr>
            <a:spLocks noGrp="1"/>
          </p:cNvSpPr>
          <p:nvPr>
            <p:ph type="sldNum" sz="quarter" idx="12"/>
          </p:nvPr>
        </p:nvSpPr>
        <p:spPr/>
        <p:txBody>
          <a:bodyPr/>
          <a:lstStyle/>
          <a:p>
            <a:fld id="{2D88F0F9-74A8-45E4-B405-052EDB68E8BD}" type="slidenum">
              <a:rPr lang="en-US" smtClean="0"/>
              <a:t>8</a:t>
            </a:fld>
            <a:endParaRPr lang="en-US"/>
          </a:p>
        </p:txBody>
      </p:sp>
      <p:sp>
        <p:nvSpPr>
          <p:cNvPr id="4" name="Footer Placeholder 3"/>
          <p:cNvSpPr>
            <a:spLocks noGrp="1"/>
          </p:cNvSpPr>
          <p:nvPr>
            <p:ph type="ftr" sz="quarter" idx="11"/>
          </p:nvPr>
        </p:nvSpPr>
        <p:spPr/>
        <p:txBody>
          <a:bodyPr/>
          <a:lstStyle/>
          <a:p>
            <a:r>
              <a:rPr lang="en-US" dirty="0" smtClean="0"/>
              <a:t>Copyright © 2015 Symantec Corporation</a:t>
            </a:r>
            <a:endParaRPr lang="en-US" dirty="0"/>
          </a:p>
        </p:txBody>
      </p:sp>
      <p:sp>
        <p:nvSpPr>
          <p:cNvPr id="6" name="TextBox 5"/>
          <p:cNvSpPr txBox="1"/>
          <p:nvPr/>
        </p:nvSpPr>
        <p:spPr>
          <a:xfrm>
            <a:off x="6932612" y="1524000"/>
            <a:ext cx="4579284" cy="4339650"/>
          </a:xfrm>
          <a:prstGeom prst="rect">
            <a:avLst/>
          </a:prstGeom>
          <a:noFill/>
        </p:spPr>
        <p:txBody>
          <a:bodyPr wrap="square" rtlCol="0">
            <a:spAutoFit/>
          </a:bodyPr>
          <a:lstStyle/>
          <a:p>
            <a:r>
              <a:rPr lang="en-US" b="1" dirty="0" smtClean="0"/>
              <a:t>HST:</a:t>
            </a:r>
            <a:r>
              <a:rPr lang="en-US" dirty="0" smtClean="0"/>
              <a:t> </a:t>
            </a:r>
            <a:r>
              <a:rPr lang="en-US" b="1" dirty="0" err="1" smtClean="0">
                <a:solidFill>
                  <a:schemeClr val="accent3"/>
                </a:solidFill>
              </a:rPr>
              <a:t>a.vserv.mobi</a:t>
            </a:r>
            <a:endParaRPr lang="en-US" b="1" dirty="0">
              <a:solidFill>
                <a:schemeClr val="accent3"/>
              </a:solidFill>
            </a:endParaRPr>
          </a:p>
          <a:p>
            <a:r>
              <a:rPr lang="en-US" b="1" dirty="0" smtClean="0"/>
              <a:t>SIP:</a:t>
            </a:r>
            <a:r>
              <a:rPr lang="en-US" dirty="0" smtClean="0"/>
              <a:t> 10.0.2.15</a:t>
            </a:r>
            <a:endParaRPr lang="en-US" dirty="0"/>
          </a:p>
          <a:p>
            <a:r>
              <a:rPr lang="en-US" b="1" dirty="0" smtClean="0"/>
              <a:t>MET:</a:t>
            </a:r>
            <a:r>
              <a:rPr lang="en-US" dirty="0" smtClean="0"/>
              <a:t> </a:t>
            </a:r>
            <a:r>
              <a:rPr lang="en-US" b="1" dirty="0" smtClean="0">
                <a:solidFill>
                  <a:schemeClr val="accent1"/>
                </a:solidFill>
              </a:rPr>
              <a:t>POST</a:t>
            </a:r>
            <a:endParaRPr lang="en-US" b="1" dirty="0">
              <a:solidFill>
                <a:schemeClr val="accent1"/>
              </a:solidFill>
            </a:endParaRPr>
          </a:p>
          <a:p>
            <a:r>
              <a:rPr lang="en-US" b="1" dirty="0" smtClean="0"/>
              <a:t>TS:</a:t>
            </a:r>
            <a:r>
              <a:rPr lang="en-US" dirty="0" smtClean="0"/>
              <a:t> 4061433202</a:t>
            </a:r>
            <a:endParaRPr lang="en-US" dirty="0"/>
          </a:p>
          <a:p>
            <a:r>
              <a:rPr lang="en-US" b="1" dirty="0" smtClean="0"/>
              <a:t>DIP:</a:t>
            </a:r>
            <a:r>
              <a:rPr lang="en-US" dirty="0" smtClean="0"/>
              <a:t> 54.214.39.142</a:t>
            </a:r>
          </a:p>
          <a:p>
            <a:r>
              <a:rPr lang="en-US" b="1" dirty="0" smtClean="0"/>
              <a:t>TPL: </a:t>
            </a:r>
            <a:r>
              <a:rPr lang="en-US" dirty="0" err="1" smtClean="0"/>
              <a:t>ua</a:t>
            </a:r>
            <a:r>
              <a:rPr lang="en-US" dirty="0" smtClean="0"/>
              <a:t>=</a:t>
            </a:r>
            <a:r>
              <a:rPr lang="en-US" b="1" dirty="0" smtClean="0">
                <a:solidFill>
                  <a:schemeClr val="accent5"/>
                </a:solidFill>
              </a:rPr>
              <a:t>Nokia502</a:t>
            </a:r>
            <a:r>
              <a:rPr lang="en-US" dirty="0" smtClean="0"/>
              <a:t>%2F14.0.1%2Fjava_runtime_version=</a:t>
            </a:r>
            <a:r>
              <a:rPr lang="en-US" b="1" dirty="0" smtClean="0">
                <a:solidFill>
                  <a:schemeClr val="accent5"/>
                </a:solidFill>
              </a:rPr>
              <a:t>Nokia_Asha_1_2</a:t>
            </a:r>
            <a:r>
              <a:rPr lang="en-US" dirty="0" smtClean="0"/>
              <a:t>%20Profile%2FMIDP%2D2.1%20Configuration%2FCLDC%2D1.1&amp;sw=240&amp;sh=302&amp;vr=j0.1.15&amp;app=1&amp;</a:t>
            </a:r>
            <a:r>
              <a:rPr lang="en-US" dirty="0"/>
              <a:t>mn=</a:t>
            </a:r>
            <a:r>
              <a:rPr lang="en-US" b="1" dirty="0">
                <a:solidFill>
                  <a:schemeClr val="accent5"/>
                </a:solidFill>
              </a:rPr>
              <a:t>1916%20Dogfight</a:t>
            </a:r>
            <a:r>
              <a:rPr lang="en-US" dirty="0" smtClean="0"/>
              <a:t>&amp;vs3=1&amp;sg=1&amp;ts=1&amp;ps=1&amp;lc=</a:t>
            </a:r>
            <a:r>
              <a:rPr lang="en-US" dirty="0" err="1" smtClean="0"/>
              <a:t>en&amp;im</a:t>
            </a:r>
            <a:r>
              <a:rPr lang="en-US" dirty="0" smtClean="0"/>
              <a:t>=18997660069511359566&amp;smsc=123456&amp;pd=30%2F6%2F2014&amp;pt=11%3A44%3A31&amp;av=1.0.0&amp;showat=</a:t>
            </a:r>
            <a:r>
              <a:rPr lang="en-US" dirty="0" err="1" smtClean="0"/>
              <a:t>start&amp;zoneid</a:t>
            </a:r>
            <a:r>
              <a:rPr lang="en-US" dirty="0" smtClean="0"/>
              <a:t>=18997</a:t>
            </a:r>
          </a:p>
          <a:p>
            <a:endParaRPr lang="en-US" sz="1200" dirty="0"/>
          </a:p>
          <a:p>
            <a:r>
              <a:rPr lang="en-US" sz="1200" dirty="0" smtClean="0"/>
              <a:t>… </a:t>
            </a:r>
          </a:p>
        </p:txBody>
      </p:sp>
      <p:sp>
        <p:nvSpPr>
          <p:cNvPr id="7" name="Text Placeholder 2"/>
          <p:cNvSpPr txBox="1">
            <a:spLocks/>
          </p:cNvSpPr>
          <p:nvPr/>
        </p:nvSpPr>
        <p:spPr>
          <a:xfrm>
            <a:off x="608012" y="4953000"/>
            <a:ext cx="10972800" cy="914400"/>
          </a:xfrm>
          <a:prstGeom prst="rect">
            <a:avLst/>
          </a:prstGeom>
          <a:solidFill>
            <a:schemeClr val="bg1"/>
          </a:solidFill>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lgn="ctr">
              <a:buNone/>
            </a:pPr>
            <a:r>
              <a:rPr lang="en-US" b="1" dirty="0" smtClean="0"/>
              <a:t>Where some may see black and white, we see </a:t>
            </a:r>
            <a:r>
              <a:rPr lang="en-US" b="1" dirty="0" smtClean="0">
                <a:solidFill>
                  <a:srgbClr val="B95A19"/>
                </a:solidFill>
              </a:rPr>
              <a:t>IDENTIFIERS</a:t>
            </a:r>
            <a:r>
              <a:rPr lang="en-US" b="1" dirty="0" smtClean="0"/>
              <a:t>!</a:t>
            </a:r>
            <a:endParaRPr lang="en-US" dirty="0"/>
          </a:p>
        </p:txBody>
      </p:sp>
    </p:spTree>
    <p:extLst>
      <p:ext uri="{BB962C8B-B14F-4D97-AF65-F5344CB8AC3E}">
        <p14:creationId xmlns:p14="http://schemas.microsoft.com/office/powerpoint/2010/main" val="22211323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Behold! Angry Birds …</a:t>
            </a:r>
            <a:endParaRPr lang="en-US" dirty="0"/>
          </a:p>
        </p:txBody>
      </p:sp>
      <p:sp>
        <p:nvSpPr>
          <p:cNvPr id="13" name="Slide Number Placeholder 12"/>
          <p:cNvSpPr>
            <a:spLocks noGrp="1"/>
          </p:cNvSpPr>
          <p:nvPr>
            <p:ph type="sldNum" sz="quarter" idx="12"/>
          </p:nvPr>
        </p:nvSpPr>
        <p:spPr/>
        <p:txBody>
          <a:bodyPr/>
          <a:lstStyle/>
          <a:p>
            <a:fld id="{C51EAA63-D034-42AE-91FA-B13B9518C7BE}" type="slidenum">
              <a:rPr lang="en-US" smtClean="0"/>
              <a:pPr/>
              <a:t>9</a:t>
            </a:fld>
            <a:endParaRPr lang="en-US"/>
          </a:p>
        </p:txBody>
      </p:sp>
      <p:sp>
        <p:nvSpPr>
          <p:cNvPr id="23" name="TextBox 22"/>
          <p:cNvSpPr txBox="1"/>
          <p:nvPr/>
        </p:nvSpPr>
        <p:spPr>
          <a:xfrm>
            <a:off x="1737269" y="6096000"/>
            <a:ext cx="914400" cy="914400"/>
          </a:xfrm>
          <a:prstGeom prst="rect">
            <a:avLst/>
          </a:prstGeom>
          <a:noFill/>
        </p:spPr>
        <p:txBody>
          <a:bodyPr wrap="none" lIns="0" tIns="0" rIns="0" bIns="0" rtlCol="0">
            <a:noAutofit/>
          </a:bodyPr>
          <a:lstStyle/>
          <a:p>
            <a:pPr>
              <a:lnSpc>
                <a:spcPct val="90000"/>
              </a:lnSpc>
            </a:pPr>
            <a:endParaRPr lang="en-US" dirty="0"/>
          </a:p>
        </p:txBody>
      </p:sp>
      <p:pic>
        <p:nvPicPr>
          <p:cNvPr id="6" name="Picture 5" descr="15baa0194a8c9f7eda58dc149a5381b4_larg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12" y="1447800"/>
            <a:ext cx="5410200" cy="4648200"/>
          </a:xfrm>
          <a:prstGeom prst="rect">
            <a:avLst/>
          </a:prstGeom>
        </p:spPr>
      </p:pic>
      <p:pic>
        <p:nvPicPr>
          <p:cNvPr id="8" name="Picture 7" descr="Donald_Trump__3158264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637212" y="1447800"/>
            <a:ext cx="5865812" cy="4648200"/>
          </a:xfrm>
          <a:prstGeom prst="rect">
            <a:avLst/>
          </a:prstGeom>
        </p:spPr>
      </p:pic>
      <p:sp>
        <p:nvSpPr>
          <p:cNvPr id="15" name="Oval Callout 14"/>
          <p:cNvSpPr/>
          <p:nvPr/>
        </p:nvSpPr>
        <p:spPr bwMode="gray">
          <a:xfrm>
            <a:off x="3579812" y="762000"/>
            <a:ext cx="6096000" cy="1219200"/>
          </a:xfrm>
          <a:prstGeom prst="wedgeEllipseCallout">
            <a:avLst>
              <a:gd name="adj1" fmla="val 25553"/>
              <a:gd name="adj2" fmla="val 68056"/>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400" dirty="0" smtClean="0"/>
              <a:t>Identifier, what identifier!</a:t>
            </a:r>
            <a:endParaRPr lang="en-US" sz="2400" dirty="0"/>
          </a:p>
        </p:txBody>
      </p:sp>
      <p:sp>
        <p:nvSpPr>
          <p:cNvPr id="18" name="Footer Placeholder 2"/>
          <p:cNvSpPr>
            <a:spLocks noGrp="1"/>
          </p:cNvSpPr>
          <p:nvPr>
            <p:ph type="ftr" sz="quarter" idx="11"/>
          </p:nvPr>
        </p:nvSpPr>
        <p:spPr>
          <a:xfrm>
            <a:off x="609440" y="6329172"/>
            <a:ext cx="5495958" cy="182880"/>
          </a:xfrm>
        </p:spPr>
        <p:txBody>
          <a:bodyPr/>
          <a:lstStyle/>
          <a:p>
            <a:r>
              <a:rPr lang="en-US" strike="sngStrike" dirty="0" smtClean="0"/>
              <a:t>Copyright © 2015 Symantec Corporation </a:t>
            </a:r>
            <a:endParaRPr lang="en-US" strike="sngStrike" dirty="0"/>
          </a:p>
        </p:txBody>
      </p:sp>
    </p:spTree>
    <p:extLst>
      <p:ext uri="{BB962C8B-B14F-4D97-AF65-F5344CB8AC3E}">
        <p14:creationId xmlns:p14="http://schemas.microsoft.com/office/powerpoint/2010/main" val="26166267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ymantec_Light_16x9">
  <a:themeElements>
    <a:clrScheme name="Symantec">
      <a:dk1>
        <a:srgbClr val="404040"/>
      </a:dk1>
      <a:lt1>
        <a:srgbClr val="FFFFFF"/>
      </a:lt1>
      <a:dk2>
        <a:srgbClr val="000000"/>
      </a:dk2>
      <a:lt2>
        <a:srgbClr val="C4C4C4"/>
      </a:lt2>
      <a:accent1>
        <a:srgbClr val="D89102"/>
      </a:accent1>
      <a:accent2>
        <a:srgbClr val="B03716"/>
      </a:accent2>
      <a:accent3>
        <a:srgbClr val="7C8113"/>
      </a:accent3>
      <a:accent4>
        <a:srgbClr val="395773"/>
      </a:accent4>
      <a:accent5>
        <a:srgbClr val="B95A19"/>
      </a:accent5>
      <a:accent6>
        <a:srgbClr val="595959"/>
      </a:accent6>
      <a:hlink>
        <a:srgbClr val="D89102"/>
      </a:hlink>
      <a:folHlink>
        <a:srgbClr val="8282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19050">
          <a:solidFill>
            <a:schemeClr val="accent1"/>
          </a:solid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Custom Color 1">
      <a:srgbClr val="828282"/>
    </a:custClr>
    <a:custClr name="Custom Color 2">
      <a:srgbClr val="31565D"/>
    </a:custClr>
    <a:custClr name="Custom Color 3">
      <a:srgbClr val="98601C"/>
    </a:custClr>
    <a:custClr name="Custom Color 4">
      <a:srgbClr val="8C290E"/>
    </a:custClr>
    <a:custClr name="Custom Color 5">
      <a:srgbClr val="867C50"/>
    </a:custClr>
    <a:custClr name="Custom Color 6">
      <a:srgbClr val="487463"/>
    </a:custClr>
  </a:custClrLst>
</a:theme>
</file>

<file path=ppt/theme/theme2.xml><?xml version="1.0" encoding="utf-8"?>
<a:theme xmlns:a="http://schemas.openxmlformats.org/drawingml/2006/main" name="Office Theme">
  <a:themeElements>
    <a:clrScheme name="Symantec">
      <a:dk1>
        <a:srgbClr val="404040"/>
      </a:dk1>
      <a:lt1>
        <a:srgbClr val="FFFFFF"/>
      </a:lt1>
      <a:dk2>
        <a:srgbClr val="000000"/>
      </a:dk2>
      <a:lt2>
        <a:srgbClr val="C4C4C4"/>
      </a:lt2>
      <a:accent1>
        <a:srgbClr val="D89102"/>
      </a:accent1>
      <a:accent2>
        <a:srgbClr val="B03716"/>
      </a:accent2>
      <a:accent3>
        <a:srgbClr val="7C8113"/>
      </a:accent3>
      <a:accent4>
        <a:srgbClr val="395773"/>
      </a:accent4>
      <a:accent5>
        <a:srgbClr val="B95A19"/>
      </a:accent5>
      <a:accent6>
        <a:srgbClr val="595959"/>
      </a:accent6>
      <a:hlink>
        <a:srgbClr val="D89102"/>
      </a:hlink>
      <a:folHlink>
        <a:srgbClr val="8282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ymantec">
      <a:dk1>
        <a:srgbClr val="404040"/>
      </a:dk1>
      <a:lt1>
        <a:srgbClr val="FFFFFF"/>
      </a:lt1>
      <a:dk2>
        <a:srgbClr val="000000"/>
      </a:dk2>
      <a:lt2>
        <a:srgbClr val="C4C4C4"/>
      </a:lt2>
      <a:accent1>
        <a:srgbClr val="D89102"/>
      </a:accent1>
      <a:accent2>
        <a:srgbClr val="B03716"/>
      </a:accent2>
      <a:accent3>
        <a:srgbClr val="7C8113"/>
      </a:accent3>
      <a:accent4>
        <a:srgbClr val="395773"/>
      </a:accent4>
      <a:accent5>
        <a:srgbClr val="B95A19"/>
      </a:accent5>
      <a:accent6>
        <a:srgbClr val="595959"/>
      </a:accent6>
      <a:hlink>
        <a:srgbClr val="D89102"/>
      </a:hlink>
      <a:folHlink>
        <a:srgbClr val="8282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Symantec_Light_16x9.potx</Template>
  <TotalTime>6018</TotalTime>
  <Words>4005</Words>
  <Application>Microsoft Macintosh PowerPoint</Application>
  <PresentationFormat>Custom</PresentationFormat>
  <Paragraphs>615</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Symantec_Light_16x9</vt:lpstr>
      <vt:lpstr>SAMPLES: Self Adaptive Mining of Persistent LExical Snippets for Classifying Mobile Application Traffic</vt:lpstr>
      <vt:lpstr>Partenaires dans le Crime</vt:lpstr>
      <vt:lpstr>Partenaires dans le Crime</vt:lpstr>
      <vt:lpstr>So, What Exactly are we Peddling here? </vt:lpstr>
      <vt:lpstr>Who Gives a Hoot?</vt:lpstr>
      <vt:lpstr>But what’s the Fuss About?</vt:lpstr>
      <vt:lpstr>An Interesting Contradiction … </vt:lpstr>
      <vt:lpstr>An Interesting Contradiction … </vt:lpstr>
      <vt:lpstr>Behold! Angry Birds …</vt:lpstr>
      <vt:lpstr>Identifiers? You Ask … </vt:lpstr>
      <vt:lpstr>An HTTP GET Request on Android … </vt:lpstr>
      <vt:lpstr>Identifiers and Lexical Snippets</vt:lpstr>
      <vt:lpstr>Putting Things in Context … </vt:lpstr>
      <vt:lpstr>App Identification: The Three Step Process</vt:lpstr>
      <vt:lpstr>From Context to Conjunctive Rules </vt:lpstr>
      <vt:lpstr>From Context to Conjunctive Rules</vt:lpstr>
      <vt:lpstr>Let there be SAMPLES … </vt:lpstr>
      <vt:lpstr>The SAMPLES WAR-MACHINE </vt:lpstr>
      <vt:lpstr>The SAMPLES WAR-MACHINE </vt:lpstr>
      <vt:lpstr>The SAMPLES WAR-MACHINE </vt:lpstr>
      <vt:lpstr>The SAMPLES WAR-MACHINE </vt:lpstr>
      <vt:lpstr>The SAMPLES WAR-MACHINE </vt:lpstr>
      <vt:lpstr>The SAMPLES WAR-MACHINE </vt:lpstr>
      <vt:lpstr>Wait, Something’s not right here! </vt:lpstr>
      <vt:lpstr>Not again …</vt:lpstr>
      <vt:lpstr>I Know What You are Thinking, Governor  …</vt:lpstr>
      <vt:lpstr>Behold! A Woman-In-The-Middle …</vt:lpstr>
      <vt:lpstr>Behold! A Woman-In-The-Middle …</vt:lpstr>
      <vt:lpstr>HTTPS with Woman-In-The-Middle</vt:lpstr>
      <vt:lpstr>So … </vt:lpstr>
      <vt:lpstr>Summary of Results</vt:lpstr>
      <vt:lpstr>Robustness to Sampling Bias</vt:lpstr>
      <vt:lpstr>The Leader Effect</vt:lpstr>
      <vt:lpstr>But Wait, hasn’t All this been done Before? </vt:lpstr>
      <vt:lpstr>Comparatively Speaking … </vt:lpstr>
      <vt:lpstr>And Yes, we have our Limitations … </vt:lpstr>
      <vt:lpstr>Conclusions</vt:lpstr>
      <vt:lpstr>PowerPoint Presentation</vt:lpstr>
      <vt:lpstr>Gyan Ranjan</vt:lpstr>
      <vt:lpstr>Backup Slides</vt:lpstr>
      <vt:lpstr>Possible Result Space … </vt:lpstr>
      <vt:lpstr>Robustness to Sampling Bias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Name</dc:title>
  <dc:creator>The Presentation Company</dc:creator>
  <cp:lastModifiedBy>Gyan Ranjan</cp:lastModifiedBy>
  <cp:revision>1626</cp:revision>
  <dcterms:created xsi:type="dcterms:W3CDTF">2014-08-19T15:08:15Z</dcterms:created>
  <dcterms:modified xsi:type="dcterms:W3CDTF">2015-09-10T12:10:36Z</dcterms:modified>
</cp:coreProperties>
</file>