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515" r:id="rId2"/>
    <p:sldId id="516" r:id="rId3"/>
    <p:sldId id="557" r:id="rId4"/>
    <p:sldId id="517" r:id="rId5"/>
    <p:sldId id="523" r:id="rId6"/>
    <p:sldId id="558" r:id="rId7"/>
    <p:sldId id="559" r:id="rId8"/>
    <p:sldId id="583" r:id="rId9"/>
    <p:sldId id="560" r:id="rId10"/>
    <p:sldId id="561" r:id="rId11"/>
    <p:sldId id="522" r:id="rId12"/>
    <p:sldId id="524" r:id="rId13"/>
    <p:sldId id="546" r:id="rId14"/>
    <p:sldId id="547" r:id="rId15"/>
    <p:sldId id="584" r:id="rId16"/>
    <p:sldId id="548" r:id="rId17"/>
    <p:sldId id="526" r:id="rId18"/>
    <p:sldId id="551" r:id="rId19"/>
    <p:sldId id="552" r:id="rId20"/>
    <p:sldId id="553" r:id="rId21"/>
    <p:sldId id="568" r:id="rId22"/>
    <p:sldId id="530" r:id="rId23"/>
    <p:sldId id="544" r:id="rId24"/>
    <p:sldId id="554" r:id="rId25"/>
    <p:sldId id="555" r:id="rId26"/>
    <p:sldId id="556" r:id="rId27"/>
    <p:sldId id="538" r:id="rId28"/>
  </p:sldIdLst>
  <p:sldSz cx="9144000" cy="6858000" type="screen4x3"/>
  <p:notesSz cx="7010400" cy="9296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7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8487"/>
    <a:srgbClr val="1C5A61"/>
    <a:srgbClr val="0C6D9C"/>
    <a:srgbClr val="FF0000"/>
    <a:srgbClr val="CC3300"/>
    <a:srgbClr val="F5F5F5"/>
    <a:srgbClr val="F4F4F4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30" autoAdjust="0"/>
    <p:restoredTop sz="94551" autoAdjust="0"/>
  </p:normalViewPr>
  <p:slideViewPr>
    <p:cSldViewPr>
      <p:cViewPr varScale="1">
        <p:scale>
          <a:sx n="47" d="100"/>
          <a:sy n="47" d="100"/>
        </p:scale>
        <p:origin x="720" y="48"/>
      </p:cViewPr>
      <p:guideLst>
        <p:guide orient="horz" pos="2160"/>
        <p:guide pos="27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2048" y="56"/>
      </p:cViewPr>
      <p:guideLst>
        <p:guide orient="horz" pos="2929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image" Target="../media/image1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90444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2591" y="4416098"/>
            <a:ext cx="5143698" cy="41809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6811" tIns="48408" rIns="96811" bIns="48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0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704850"/>
            <a:ext cx="4629150" cy="34718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38127962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69900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38213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408113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76425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700088"/>
            <a:ext cx="4643437" cy="3482975"/>
          </a:xfrm>
          <a:solidFill>
            <a:srgbClr val="FFFFFF"/>
          </a:solidFill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112" y="4416098"/>
            <a:ext cx="5142177" cy="418092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577" tIns="45784" rIns="91577" bIns="45784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7793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64390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7497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3688" y="152400"/>
            <a:ext cx="2085975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110288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32724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80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6613" y="1143000"/>
            <a:ext cx="4083050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6613" y="3810000"/>
            <a:ext cx="4083050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72359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80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143000"/>
            <a:ext cx="408305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3917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80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11163" y="1143000"/>
            <a:ext cx="8318500" cy="51816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535923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18983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75524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143000"/>
            <a:ext cx="408305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09368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88161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99619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6432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32637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1550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8280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1163" y="1143000"/>
            <a:ext cx="83185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 Third Level</a:t>
            </a:r>
          </a:p>
        </p:txBody>
      </p:sp>
      <p:grpSp>
        <p:nvGrpSpPr>
          <p:cNvPr id="1028" name="Group 16"/>
          <p:cNvGrpSpPr>
            <a:grpSpLocks/>
          </p:cNvGrpSpPr>
          <p:nvPr userDrawn="1"/>
        </p:nvGrpSpPr>
        <p:grpSpPr bwMode="auto">
          <a:xfrm>
            <a:off x="304800" y="838200"/>
            <a:ext cx="8534400" cy="152400"/>
            <a:chOff x="264" y="788"/>
            <a:chExt cx="5232" cy="124"/>
          </a:xfrm>
        </p:grpSpPr>
        <p:sp>
          <p:nvSpPr>
            <p:cNvPr id="1030" name="Rectangle 17"/>
            <p:cNvSpPr>
              <a:spLocks noChangeArrowheads="1"/>
            </p:cNvSpPr>
            <p:nvPr/>
          </p:nvSpPr>
          <p:spPr bwMode="auto">
            <a:xfrm>
              <a:off x="264" y="788"/>
              <a:ext cx="5232" cy="61"/>
            </a:xfrm>
            <a:prstGeom prst="rect">
              <a:avLst/>
            </a:prstGeom>
            <a:gradFill rotWithShape="0">
              <a:gsLst>
                <a:gs pos="0">
                  <a:srgbClr val="0E9BBA"/>
                </a:gs>
                <a:gs pos="50000">
                  <a:srgbClr val="12C2E9"/>
                </a:gs>
                <a:gs pos="100000">
                  <a:srgbClr val="0E9BBA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31" name="Rectangle 18"/>
            <p:cNvSpPr>
              <a:spLocks noChangeArrowheads="1"/>
            </p:cNvSpPr>
            <p:nvPr/>
          </p:nvSpPr>
          <p:spPr bwMode="auto">
            <a:xfrm>
              <a:off x="264" y="881"/>
              <a:ext cx="5232" cy="31"/>
            </a:xfrm>
            <a:prstGeom prst="rect">
              <a:avLst/>
            </a:prstGeom>
            <a:gradFill rotWithShape="0">
              <a:gsLst>
                <a:gs pos="0">
                  <a:srgbClr val="B200B2"/>
                </a:gs>
                <a:gs pos="50000">
                  <a:srgbClr val="FF00FF"/>
                </a:gs>
                <a:gs pos="100000">
                  <a:srgbClr val="B200B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10" name="Text Box 10"/>
          <p:cNvSpPr txBox="1">
            <a:spLocks noChangeArrowheads="1"/>
          </p:cNvSpPr>
          <p:nvPr userDrawn="1"/>
        </p:nvSpPr>
        <p:spPr bwMode="auto">
          <a:xfrm>
            <a:off x="457200" y="6400800"/>
            <a:ext cx="85344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dirty="0" smtClean="0"/>
              <a:t>9/30/2020</a:t>
            </a:r>
            <a:r>
              <a:rPr lang="en-US" dirty="0"/>
              <a:t>	</a:t>
            </a:r>
            <a:r>
              <a:rPr lang="en-US" baseline="0" dirty="0"/>
              <a:t>      </a:t>
            </a:r>
            <a:r>
              <a:rPr lang="en-US" dirty="0"/>
              <a:t>Introduction to Data Mining, 2</a:t>
            </a:r>
            <a:r>
              <a:rPr lang="en-US" baseline="30000" dirty="0"/>
              <a:t>nd</a:t>
            </a:r>
            <a:r>
              <a:rPr lang="en-US" dirty="0"/>
              <a:t> Edition 			              </a:t>
            </a:r>
            <a:fld id="{7C9F7F48-2944-4AF0-87BF-27ECBE076434}" type="slidenum">
              <a:rPr lang="en-US" smtClean="0"/>
              <a:pPr>
                <a:spcBef>
                  <a:spcPct val="50000"/>
                </a:spcBef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5pPr>
      <a:lvl6pPr marL="4572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6pPr>
      <a:lvl7pPr marL="9144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7pPr>
      <a:lvl8pPr marL="13716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8pPr>
      <a:lvl9pPr marL="18288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9pPr>
    </p:titleStyle>
    <p:bodyStyle>
      <a:lvl1pPr marL="292100" indent="-2921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75000"/>
        <a:buFont typeface="Monotype Sort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100000"/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9144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7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9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1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3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4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5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7.e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6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763000" cy="838200"/>
          </a:xfrm>
        </p:spPr>
        <p:txBody>
          <a:bodyPr/>
          <a:lstStyle/>
          <a:p>
            <a:pPr algn="ctr"/>
            <a:r>
              <a:rPr lang="en-US" altLang="en-US" dirty="0"/>
              <a:t>Data Mining </a:t>
            </a:r>
            <a:br>
              <a:rPr lang="en-US" altLang="en-US" dirty="0"/>
            </a:br>
            <a:r>
              <a:rPr lang="en-US" altLang="en-US" dirty="0"/>
              <a:t>Classification: Alternative Techniques</a:t>
            </a:r>
          </a:p>
        </p:txBody>
      </p:sp>
      <p:sp>
        <p:nvSpPr>
          <p:cNvPr id="2051" name="Rectangle 1027"/>
          <p:cNvSpPr>
            <a:spLocks noChangeArrowheads="1"/>
          </p:cNvSpPr>
          <p:nvPr/>
        </p:nvSpPr>
        <p:spPr bwMode="auto">
          <a:xfrm>
            <a:off x="381000" y="1340710"/>
            <a:ext cx="8229600" cy="5029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3200" b="0" dirty="0"/>
              <a:t>Lecture Notes for Chapter 4</a:t>
            </a:r>
          </a:p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altLang="en-US" sz="3200" b="0" dirty="0"/>
          </a:p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3200" b="0" dirty="0"/>
              <a:t>Rule-Based</a:t>
            </a:r>
          </a:p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altLang="en-US" sz="3200" b="0" dirty="0"/>
          </a:p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3200" b="0" dirty="0"/>
              <a:t>Introduction to Data Mining , 2</a:t>
            </a:r>
            <a:r>
              <a:rPr lang="en-US" altLang="en-US" sz="3200" b="0" baseline="30000" dirty="0"/>
              <a:t>nd</a:t>
            </a:r>
            <a:r>
              <a:rPr lang="en-US" altLang="en-US" sz="3200" b="0" dirty="0"/>
              <a:t> Edition</a:t>
            </a:r>
          </a:p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2800" b="0" dirty="0"/>
              <a:t>by</a:t>
            </a:r>
          </a:p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2800" b="0" dirty="0"/>
              <a:t>Tan, Steinbach, Karpatne, Kumar</a:t>
            </a:r>
          </a:p>
          <a:p>
            <a:pPr algn="ctr"/>
            <a:endParaRPr lang="en-US" altLang="en-US" sz="1600" b="0" dirty="0"/>
          </a:p>
          <a:p>
            <a:pPr algn="ctr"/>
            <a:endParaRPr lang="en-US" altLang="en-US" sz="1600" b="0" dirty="0"/>
          </a:p>
          <a:p>
            <a:pPr algn="ctr"/>
            <a:endParaRPr lang="en-US" altLang="en-US" sz="1600" b="0" dirty="0"/>
          </a:p>
          <a:p>
            <a:endParaRPr lang="en-US" altLang="en-US" sz="2000" b="0" dirty="0"/>
          </a:p>
        </p:txBody>
      </p:sp>
      <p:grpSp>
        <p:nvGrpSpPr>
          <p:cNvPr id="2052" name="Group 2052"/>
          <p:cNvGrpSpPr>
            <a:grpSpLocks/>
          </p:cNvGrpSpPr>
          <p:nvPr/>
        </p:nvGrpSpPr>
        <p:grpSpPr bwMode="auto">
          <a:xfrm>
            <a:off x="304800" y="990600"/>
            <a:ext cx="8534400" cy="152400"/>
            <a:chOff x="264" y="788"/>
            <a:chExt cx="5232" cy="124"/>
          </a:xfrm>
        </p:grpSpPr>
        <p:sp>
          <p:nvSpPr>
            <p:cNvPr id="2053" name="Rectangle 2053"/>
            <p:cNvSpPr>
              <a:spLocks noChangeArrowheads="1"/>
            </p:cNvSpPr>
            <p:nvPr/>
          </p:nvSpPr>
          <p:spPr bwMode="auto">
            <a:xfrm>
              <a:off x="264" y="788"/>
              <a:ext cx="5232" cy="61"/>
            </a:xfrm>
            <a:prstGeom prst="rect">
              <a:avLst/>
            </a:prstGeom>
            <a:gradFill rotWithShape="0">
              <a:gsLst>
                <a:gs pos="0">
                  <a:srgbClr val="0E9BBA"/>
                </a:gs>
                <a:gs pos="50000">
                  <a:srgbClr val="12C2E9"/>
                </a:gs>
                <a:gs pos="100000">
                  <a:srgbClr val="0E9BBA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54" name="Rectangle 2054"/>
            <p:cNvSpPr>
              <a:spLocks noChangeArrowheads="1"/>
            </p:cNvSpPr>
            <p:nvPr/>
          </p:nvSpPr>
          <p:spPr bwMode="auto">
            <a:xfrm>
              <a:off x="264" y="881"/>
              <a:ext cx="5232" cy="31"/>
            </a:xfrm>
            <a:prstGeom prst="rect">
              <a:avLst/>
            </a:prstGeom>
            <a:gradFill rotWithShape="0">
              <a:gsLst>
                <a:gs pos="0">
                  <a:srgbClr val="B200B2"/>
                </a:gs>
                <a:gs pos="50000">
                  <a:srgbClr val="FF00FF"/>
                </a:gs>
                <a:gs pos="100000">
                  <a:srgbClr val="B200B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Rule Ordering Schemes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Rule-based ordering</a:t>
            </a:r>
          </a:p>
          <a:p>
            <a:pPr lvl="1"/>
            <a:r>
              <a:rPr lang="en-US" altLang="en-US" sz="2000"/>
              <a:t>Individual rules are ranked based on their quality</a:t>
            </a:r>
          </a:p>
          <a:p>
            <a:r>
              <a:rPr lang="en-US" altLang="en-US"/>
              <a:t>Class-based ordering</a:t>
            </a:r>
          </a:p>
          <a:p>
            <a:pPr lvl="1"/>
            <a:r>
              <a:rPr lang="en-US" altLang="en-US" sz="2000"/>
              <a:t>Rules that belong to the same class appear together</a:t>
            </a:r>
            <a:endParaRPr lang="en-US" altLang="en-US"/>
          </a:p>
        </p:txBody>
      </p:sp>
      <p:graphicFrame>
        <p:nvGraphicFramePr>
          <p:cNvPr id="13316" name="Object 8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533400" y="3319463"/>
          <a:ext cx="7772400" cy="285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7" name="Visio" r:id="rId3" imgW="9753041" imgH="3576795" progId="Visio.Drawing.6">
                  <p:embed/>
                </p:oleObj>
              </mc:Choice>
              <mc:Fallback>
                <p:oleObj name="Visio" r:id="rId3" imgW="9753041" imgH="3576795" progId="Visio.Drawing.6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319463"/>
                        <a:ext cx="7772400" cy="2852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Building Classification Rules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Direct Method: </a:t>
            </a:r>
          </a:p>
          <a:p>
            <a:pPr lvl="2"/>
            <a:r>
              <a:rPr lang="en-US" altLang="en-US" dirty="0"/>
              <a:t> Extract rules directly from data</a:t>
            </a:r>
          </a:p>
          <a:p>
            <a:pPr lvl="2"/>
            <a:r>
              <a:rPr lang="en-US" altLang="en-US" dirty="0"/>
              <a:t> Examples: RIPPER, CN2, </a:t>
            </a:r>
            <a:r>
              <a:rPr lang="en-US" altLang="en-US" dirty="0" err="1"/>
              <a:t>Holte’s</a:t>
            </a:r>
            <a:r>
              <a:rPr lang="en-US" altLang="en-US" dirty="0"/>
              <a:t> 1R</a:t>
            </a:r>
          </a:p>
          <a:p>
            <a:pPr lvl="1"/>
            <a:endParaRPr lang="en-US" altLang="en-US" dirty="0"/>
          </a:p>
          <a:p>
            <a:r>
              <a:rPr lang="en-US" altLang="en-US" dirty="0"/>
              <a:t>Indirect Method:</a:t>
            </a:r>
          </a:p>
          <a:p>
            <a:pPr lvl="2"/>
            <a:r>
              <a:rPr lang="en-US" altLang="en-US" dirty="0"/>
              <a:t> Extract rules from other classification models (e.g. </a:t>
            </a:r>
            <a:br>
              <a:rPr lang="en-US" altLang="en-US" dirty="0"/>
            </a:br>
            <a:r>
              <a:rPr lang="en-US" altLang="en-US" dirty="0"/>
              <a:t>   decision trees, neural networks, </a:t>
            </a:r>
            <a:r>
              <a:rPr lang="en-US" altLang="en-US" dirty="0" err="1"/>
              <a:t>etc</a:t>
            </a:r>
            <a:r>
              <a:rPr lang="en-US" altLang="en-US" dirty="0"/>
              <a:t>).</a:t>
            </a:r>
          </a:p>
          <a:p>
            <a:pPr lvl="2"/>
            <a:r>
              <a:rPr lang="en-US" altLang="en-US" dirty="0"/>
              <a:t> Examples: C4.5rules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Direct Method: Sequential Covering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 typeface="Monotype Sorts" pitchFamily="2" charset="2"/>
              <a:buAutoNum type="arabicPeriod"/>
            </a:pPr>
            <a:r>
              <a:rPr lang="en-US" altLang="en-US"/>
              <a:t>Start from an empty rule</a:t>
            </a:r>
          </a:p>
          <a:p>
            <a:pPr marL="533400" indent="-533400">
              <a:buFont typeface="Monotype Sorts" pitchFamily="2" charset="2"/>
              <a:buAutoNum type="arabicPeriod"/>
            </a:pPr>
            <a:r>
              <a:rPr lang="en-US" altLang="en-US"/>
              <a:t>Grow a rule using the Learn-One-Rule function</a:t>
            </a:r>
          </a:p>
          <a:p>
            <a:pPr marL="533400" indent="-533400">
              <a:buFont typeface="Monotype Sorts" pitchFamily="2" charset="2"/>
              <a:buAutoNum type="arabicPeriod"/>
            </a:pPr>
            <a:r>
              <a:rPr lang="en-US" altLang="en-US"/>
              <a:t>Remove training records covered by the rule</a:t>
            </a:r>
          </a:p>
          <a:p>
            <a:pPr marL="533400" indent="-533400">
              <a:buFont typeface="Monotype Sorts" pitchFamily="2" charset="2"/>
              <a:buAutoNum type="arabicPeriod"/>
            </a:pPr>
            <a:r>
              <a:rPr lang="en-US" altLang="en-US"/>
              <a:t>Repeat Step (2) and (3) until stopping criterion is met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of Sequential Covering</a:t>
            </a:r>
          </a:p>
        </p:txBody>
      </p:sp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609600" y="1684338"/>
          <a:ext cx="3235325" cy="3649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7" name="Visio" r:id="rId3" imgW="3195422" imgH="3527050" progId="Visio.Drawing.6">
                  <p:embed/>
                </p:oleObj>
              </mc:Choice>
              <mc:Fallback>
                <p:oleObj name="Visio" r:id="rId3" imgW="3195422" imgH="3527050" progId="Visio.Drawing.6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684338"/>
                        <a:ext cx="3235325" cy="3649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0212" name="Object 4"/>
          <p:cNvGraphicFramePr>
            <a:graphicFrameLocks noChangeAspect="1"/>
          </p:cNvGraphicFramePr>
          <p:nvPr/>
        </p:nvGraphicFramePr>
        <p:xfrm>
          <a:off x="5070475" y="1676400"/>
          <a:ext cx="3235325" cy="364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8" name="Visio" r:id="rId5" imgW="3236976" imgH="3643884" progId="Visio.Drawing.11">
                  <p:embed/>
                </p:oleObj>
              </mc:Choice>
              <mc:Fallback>
                <p:oleObj name="Visio" r:id="rId5" imgW="3236976" imgH="3643884" progId="Visio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0475" y="1676400"/>
                        <a:ext cx="3235325" cy="3649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of Sequential Covering…</a:t>
            </a:r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609600" y="1676400"/>
          <a:ext cx="3259138" cy="358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3" name="Visio" r:id="rId3" imgW="3261360" imgH="3578352" progId="Visio.Drawing.11">
                  <p:embed/>
                </p:oleObj>
              </mc:Choice>
              <mc:Fallback>
                <p:oleObj name="Visio" r:id="rId3" imgW="3261360" imgH="3578352" progId="Visio.Drawing.11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676400"/>
                        <a:ext cx="3259138" cy="3584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1236" name="Object 4"/>
          <p:cNvGraphicFramePr>
            <a:graphicFrameLocks noChangeAspect="1"/>
          </p:cNvGraphicFramePr>
          <p:nvPr/>
        </p:nvGraphicFramePr>
        <p:xfrm>
          <a:off x="5029200" y="1676400"/>
          <a:ext cx="3284538" cy="358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4" name="VISIO" r:id="rId5" imgW="3285744" imgH="3578352" progId="Visio.Drawing.6">
                  <p:embed/>
                </p:oleObj>
              </mc:Choice>
              <mc:Fallback>
                <p:oleObj name="VISIO" r:id="rId5" imgW="3285744" imgH="3578352" progId="Visio.Drawing.6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1676400"/>
                        <a:ext cx="3284538" cy="3584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Rule Growing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400"/>
              <a:t>Two common strategies </a:t>
            </a:r>
          </a:p>
        </p:txBody>
      </p:sp>
      <p:graphicFrame>
        <p:nvGraphicFramePr>
          <p:cNvPr id="19460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76200" y="2209800"/>
          <a:ext cx="4800600" cy="289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3" name="Visio" r:id="rId3" imgW="7115912" imgH="4291667" progId="Visio.Drawing.6">
                  <p:embed/>
                </p:oleObj>
              </mc:Choice>
              <mc:Fallback>
                <p:oleObj name="Visio" r:id="rId3" imgW="7115912" imgH="4291667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2209800"/>
                        <a:ext cx="4800600" cy="289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1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181600" y="2590800"/>
          <a:ext cx="3833813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4" name="Visio" r:id="rId5" imgW="5450637" imgH="3574360" progId="Visio.Drawing.6">
                  <p:embed/>
                </p:oleObj>
              </mc:Choice>
              <mc:Fallback>
                <p:oleObj name="Visio" r:id="rId5" imgW="5450637" imgH="357436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2590800"/>
                        <a:ext cx="3833813" cy="251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705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Rule Evaluation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483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lnSpc>
                    <a:spcPct val="90000"/>
                  </a:lnSpc>
                </a:pPr>
                <a:r>
                  <a:rPr lang="en-US" altLang="en-US" sz="2400" dirty="0"/>
                  <a:t>Foil’s Information Gain</a:t>
                </a:r>
                <a:br>
                  <a:rPr lang="en-US" altLang="en-US" sz="2400" dirty="0"/>
                </a:br>
                <a:endParaRPr lang="en-US" altLang="en-US" sz="2400" dirty="0"/>
              </a:p>
              <a:p>
                <a:pPr lvl="1">
                  <a:lnSpc>
                    <a:spcPct val="90000"/>
                  </a:lnSpc>
                </a:pPr>
                <a:r>
                  <a:rPr lang="en-US" altLang="en-US" sz="2000" dirty="0"/>
                  <a:t>R0:  {} =&gt; class   (initial rule)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altLang="en-US" sz="2000" dirty="0"/>
                  <a:t> R1:  {A} =&gt; class (rule after adding conjunct)</a:t>
                </a:r>
                <a:br>
                  <a:rPr lang="en-US" altLang="en-US" sz="2000" dirty="0"/>
                </a:br>
                <a:endParaRPr lang="en-US" altLang="en-US" sz="2000" dirty="0"/>
              </a:p>
              <a:p>
                <a:pPr lvl="1">
                  <a:lnSpc>
                    <a:spcPct val="90000"/>
                  </a:lnSpc>
                </a:pPr>
                <a:r>
                  <a:rPr lang="en-US" altLang="en-US" sz="2000" dirty="0"/>
                  <a:t> </a:t>
                </a:r>
                <a:br>
                  <a:rPr lang="en-US" altLang="en-US" sz="2000" dirty="0"/>
                </a:br>
                <a:endParaRPr lang="en-US" altLang="en-US" sz="2000" dirty="0"/>
              </a:p>
              <a:p>
                <a:pPr marL="457200" lvl="1" indent="0">
                  <a:lnSpc>
                    <a:spcPct val="9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altLang="en-US" sz="2000" dirty="0"/>
              </a:p>
              <a:p>
                <a:pPr lvl="1">
                  <a:lnSpc>
                    <a:spcPct val="9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en-US" sz="2000" dirty="0"/>
                  <a:t>: number of positive instances covered by R0</a:t>
                </a:r>
              </a:p>
              <a:p>
                <a:pPr lvl="1">
                  <a:lnSpc>
                    <a:spcPct val="90000"/>
                  </a:lnSpc>
                  <a:buFont typeface="Wingdings" pitchFamily="2" charset="2"/>
                  <a:buNone/>
                </a:pPr>
                <a:r>
                  <a:rPr lang="en-US" altLang="en-US" sz="2000" dirty="0"/>
                  <a:t>	</a:t>
                </a:r>
                <a:r>
                  <a:rPr lang="en-US" sz="2000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en-US" sz="2000" dirty="0"/>
                  <a:t>: number of negative instances covered by R0</a:t>
                </a:r>
              </a:p>
              <a:p>
                <a:pPr lvl="1">
                  <a:lnSpc>
                    <a:spcPct val="90000"/>
                  </a:lnSpc>
                  <a:buFont typeface="Wingdings" pitchFamily="2" charset="2"/>
                  <a:buNone/>
                </a:pPr>
                <a:r>
                  <a:rPr lang="en-US" altLang="en-US" sz="2000" dirty="0"/>
                  <a:t>	</a:t>
                </a:r>
                <a:r>
                  <a:rPr lang="en-US" sz="2000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en-US" sz="2000" dirty="0"/>
                  <a:t>: number of positive instances covered by R1</a:t>
                </a:r>
              </a:p>
              <a:p>
                <a:pPr lvl="1">
                  <a:lnSpc>
                    <a:spcPct val="90000"/>
                  </a:lnSpc>
                  <a:buFont typeface="Wingdings" pitchFamily="2" charset="2"/>
                  <a:buNone/>
                </a:pPr>
                <a:r>
                  <a:rPr lang="en-US" altLang="en-US" sz="2000" dirty="0"/>
                  <a:t>	</a:t>
                </a:r>
                <a:r>
                  <a:rPr lang="en-US" sz="2000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en-US" sz="2000" dirty="0"/>
                  <a:t>: number of negative instances covered by R1</a:t>
                </a:r>
              </a:p>
            </p:txBody>
          </p:sp>
        </mc:Choice>
        <mc:Fallback xmlns="">
          <p:sp>
            <p:nvSpPr>
              <p:cNvPr id="2048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440" t="-16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6172200" y="1066800"/>
            <a:ext cx="2438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FOIL: First Order Inductive Learner – an early rule-based learning algorithm</a:t>
            </a:r>
            <a:r>
              <a:rPr lang="en-US" b="0" dirty="0"/>
              <a:t> 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432E6C8-55ED-42B8-8971-264BB30FF478}"/>
                  </a:ext>
                </a:extLst>
              </p:cNvPr>
              <p:cNvSpPr txBox="1"/>
              <p:nvPr/>
            </p:nvSpPr>
            <p:spPr>
              <a:xfrm>
                <a:off x="1219200" y="2819400"/>
                <a:ext cx="5703741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𝐺𝑎𝑖𝑛</m:t>
                      </m:r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1800" b="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×[ 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𝑙𝑜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𝑙𝑜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 ]</m:t>
                      </m:r>
                    </m:oMath>
                  </m:oMathPara>
                </a14:m>
                <a:endParaRPr lang="en-US" sz="1800" b="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432E6C8-55ED-42B8-8971-264BB30FF4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2819400"/>
                <a:ext cx="5703741" cy="62235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Direct Method: RIPPER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For 2-class problem, choose one of the classes as positive class, and the other as negative class</a:t>
            </a:r>
          </a:p>
          <a:p>
            <a:pPr lvl="1"/>
            <a:r>
              <a:rPr lang="en-US" altLang="en-US" sz="2400"/>
              <a:t>Learn rules for positive class</a:t>
            </a:r>
          </a:p>
          <a:p>
            <a:pPr lvl="1"/>
            <a:r>
              <a:rPr lang="en-US" altLang="en-US" sz="2400"/>
              <a:t>Negative class will be default class</a:t>
            </a:r>
          </a:p>
          <a:p>
            <a:r>
              <a:rPr lang="en-US" altLang="en-US" sz="2400"/>
              <a:t>For multi-class problem</a:t>
            </a:r>
          </a:p>
          <a:p>
            <a:pPr lvl="1"/>
            <a:r>
              <a:rPr lang="en-US" altLang="en-US" sz="2400"/>
              <a:t>Order the classes according to increasing class prevalence (fraction of instances that belong to a particular class)</a:t>
            </a:r>
          </a:p>
          <a:p>
            <a:pPr lvl="1"/>
            <a:r>
              <a:rPr lang="en-US" altLang="en-US" sz="2400"/>
              <a:t>Learn the rule set for smallest class first, treat the rest as negative class</a:t>
            </a:r>
          </a:p>
          <a:p>
            <a:pPr lvl="1"/>
            <a:r>
              <a:rPr lang="en-US" altLang="en-US" sz="2400"/>
              <a:t>Repeat with next smallest class as positive class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Direct Method: RIPPER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/>
              <a:t>Growing a rule: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Start from empty rule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Add conjuncts as long as they improve FOIL’s information gain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Stop when rule no longer covers negative examples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Prune the rule immediately using incremental reduced error pruning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Measure for pruning:   v = (p-n)/(</a:t>
            </a:r>
            <a:r>
              <a:rPr lang="en-US" altLang="en-US" sz="2400" dirty="0" err="1"/>
              <a:t>p+n</a:t>
            </a:r>
            <a:r>
              <a:rPr lang="en-US" altLang="en-US" sz="2400" dirty="0"/>
              <a:t>)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 p: number of positive examples covered by the rule in</a:t>
            </a:r>
            <a:br>
              <a:rPr lang="en-US" altLang="en-US" sz="2000" dirty="0"/>
            </a:br>
            <a:r>
              <a:rPr lang="en-US" altLang="en-US" sz="2000" dirty="0"/>
              <a:t>        the validation set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 n: number of negative examples covered by the rule in</a:t>
            </a:r>
            <a:br>
              <a:rPr lang="en-US" altLang="en-US" sz="2000" dirty="0"/>
            </a:br>
            <a:r>
              <a:rPr lang="en-US" altLang="en-US" sz="2000" dirty="0"/>
              <a:t>        the validation set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Pruning method: delete any final sequence of conditions that maximizes 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Direct Method: RIPPER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Building a Rule Set:</a:t>
            </a:r>
          </a:p>
          <a:p>
            <a:pPr lvl="1"/>
            <a:r>
              <a:rPr lang="en-US" altLang="en-US" dirty="0"/>
              <a:t>Use sequential covering algorithm</a:t>
            </a:r>
          </a:p>
          <a:p>
            <a:pPr marL="1254125" lvl="2" indent="-339725"/>
            <a:r>
              <a:rPr lang="en-US" altLang="en-US" dirty="0"/>
              <a:t>Finds the best rule that covers the current set of positive examples</a:t>
            </a:r>
          </a:p>
          <a:p>
            <a:pPr marL="1254125" lvl="2" indent="-339725"/>
            <a:r>
              <a:rPr lang="en-US" altLang="en-US" dirty="0"/>
              <a:t>Eliminate both positive and negative examples covered by the rule</a:t>
            </a:r>
          </a:p>
          <a:p>
            <a:pPr lvl="1"/>
            <a:r>
              <a:rPr lang="en-US" altLang="en-US" dirty="0"/>
              <a:t>Each time a rule is added to the rule set, compute the new description length</a:t>
            </a:r>
          </a:p>
          <a:p>
            <a:pPr marL="1254125" lvl="2" indent="-339725"/>
            <a:r>
              <a:rPr lang="en-US" altLang="en-US" dirty="0"/>
              <a:t>Stop adding new rules when the new description length is d bits longer than the smallest description length obtained so far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Rule-Based Classifier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Classify records by using a collection of “if…then…” rules</a:t>
            </a:r>
          </a:p>
          <a:p>
            <a:pPr lvl="4"/>
            <a:endParaRPr lang="en-US" altLang="en-US" sz="1000" dirty="0"/>
          </a:p>
          <a:p>
            <a:r>
              <a:rPr lang="en-US" altLang="en-US" dirty="0"/>
              <a:t>Rule:    (</a:t>
            </a:r>
            <a:r>
              <a:rPr lang="en-US" altLang="en-US" i="1" dirty="0"/>
              <a:t>Condition</a:t>
            </a:r>
            <a:r>
              <a:rPr lang="en-US" altLang="en-US" dirty="0"/>
              <a:t>) </a:t>
            </a:r>
            <a:r>
              <a:rPr lang="en-US" altLang="en-US" dirty="0">
                <a:sym typeface="Symbol" pitchFamily="18" charset="2"/>
              </a:rPr>
              <a:t> </a:t>
            </a:r>
            <a:r>
              <a:rPr lang="en-US" altLang="en-US" i="1" dirty="0">
                <a:sym typeface="Symbol" pitchFamily="18" charset="2"/>
              </a:rPr>
              <a:t>y</a:t>
            </a:r>
          </a:p>
          <a:p>
            <a:pPr lvl="1"/>
            <a:r>
              <a:rPr lang="en-US" altLang="en-US" sz="2400" dirty="0"/>
              <a:t>where </a:t>
            </a:r>
          </a:p>
          <a:p>
            <a:pPr lvl="2"/>
            <a:r>
              <a:rPr lang="en-US" altLang="en-US" sz="2000" i="1" dirty="0"/>
              <a:t> Condition</a:t>
            </a:r>
            <a:r>
              <a:rPr lang="en-US" altLang="en-US" sz="2000" dirty="0"/>
              <a:t> is a conjunction of tests on attributes  </a:t>
            </a:r>
          </a:p>
          <a:p>
            <a:pPr lvl="2"/>
            <a:r>
              <a:rPr lang="en-US" altLang="en-US" sz="2000" i="1" dirty="0"/>
              <a:t> y</a:t>
            </a:r>
            <a:r>
              <a:rPr lang="en-US" altLang="en-US" sz="2000" dirty="0"/>
              <a:t> is the class label</a:t>
            </a:r>
          </a:p>
          <a:p>
            <a:pPr lvl="1"/>
            <a:r>
              <a:rPr lang="en-US" altLang="en-US" sz="2400" dirty="0" smtClean="0"/>
              <a:t>Examples </a:t>
            </a:r>
            <a:r>
              <a:rPr lang="en-US" altLang="en-US" sz="2400" dirty="0"/>
              <a:t>of classification rules:</a:t>
            </a:r>
          </a:p>
          <a:p>
            <a:pPr lvl="2"/>
            <a:r>
              <a:rPr lang="en-US" altLang="en-US" sz="2000" dirty="0"/>
              <a:t> (Blood Type=Warm) </a:t>
            </a:r>
            <a:r>
              <a:rPr lang="en-US" altLang="en-US" sz="2000" dirty="0">
                <a:sym typeface="Symbol" pitchFamily="18" charset="2"/>
              </a:rPr>
              <a:t> </a:t>
            </a:r>
            <a:r>
              <a:rPr lang="en-US" altLang="en-US" sz="2000" dirty="0"/>
              <a:t>(Lay Eggs=Yes) </a:t>
            </a:r>
            <a:r>
              <a:rPr lang="en-US" altLang="en-US" sz="2000" dirty="0">
                <a:sym typeface="Symbol" pitchFamily="18" charset="2"/>
              </a:rPr>
              <a:t> Birds</a:t>
            </a:r>
          </a:p>
          <a:p>
            <a:pPr lvl="2"/>
            <a:r>
              <a:rPr lang="en-US" altLang="en-US" sz="2000" dirty="0">
                <a:sym typeface="Symbol" pitchFamily="18" charset="2"/>
              </a:rPr>
              <a:t> (Taxable Income &lt; 50K)  (Refund=Yes)  Evade=No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Direct Method: RIPPER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Optimize the rule set:</a:t>
            </a:r>
          </a:p>
          <a:p>
            <a:pPr lvl="1"/>
            <a:r>
              <a:rPr lang="en-US" altLang="en-US" dirty="0"/>
              <a:t>For each rule </a:t>
            </a:r>
            <a:r>
              <a:rPr lang="en-US" altLang="en-US" i="1" dirty="0"/>
              <a:t>r</a:t>
            </a:r>
            <a:r>
              <a:rPr lang="en-US" altLang="en-US" dirty="0"/>
              <a:t> in the rule set </a:t>
            </a:r>
            <a:r>
              <a:rPr lang="en-US" altLang="en-US" b="1" i="1" dirty="0"/>
              <a:t>R</a:t>
            </a:r>
          </a:p>
          <a:p>
            <a:pPr lvl="2"/>
            <a:r>
              <a:rPr lang="en-US" altLang="en-US" b="1" i="1" dirty="0"/>
              <a:t> </a:t>
            </a:r>
            <a:r>
              <a:rPr lang="en-US" altLang="en-US" dirty="0"/>
              <a:t>Consider 2 alternative rules:</a:t>
            </a:r>
          </a:p>
          <a:p>
            <a:pPr lvl="3"/>
            <a:r>
              <a:rPr lang="en-US" altLang="en-US" dirty="0"/>
              <a:t>Replacement rule (r*): grow new rule from scratch</a:t>
            </a:r>
          </a:p>
          <a:p>
            <a:pPr lvl="3"/>
            <a:r>
              <a:rPr lang="en-US" altLang="en-US" dirty="0"/>
              <a:t>Revised rule(r′): add conjuncts to extend the rule </a:t>
            </a:r>
            <a:r>
              <a:rPr lang="en-US" altLang="en-US" i="1" dirty="0"/>
              <a:t>r </a:t>
            </a:r>
          </a:p>
          <a:p>
            <a:pPr lvl="2"/>
            <a:r>
              <a:rPr lang="en-US" altLang="en-US" i="1" dirty="0"/>
              <a:t> </a:t>
            </a:r>
            <a:r>
              <a:rPr lang="en-US" altLang="en-US" dirty="0"/>
              <a:t>Compare the rule set for </a:t>
            </a:r>
            <a:r>
              <a:rPr lang="en-US" altLang="en-US" i="1" dirty="0"/>
              <a:t>r </a:t>
            </a:r>
            <a:r>
              <a:rPr lang="en-US" altLang="en-US" dirty="0"/>
              <a:t>against the rule set for r* </a:t>
            </a:r>
            <a:br>
              <a:rPr lang="en-US" altLang="en-US" dirty="0"/>
            </a:br>
            <a:r>
              <a:rPr lang="en-US" altLang="en-US" dirty="0"/>
              <a:t>    and r′ </a:t>
            </a:r>
          </a:p>
          <a:p>
            <a:pPr lvl="2"/>
            <a:r>
              <a:rPr lang="en-US" altLang="en-US" dirty="0"/>
              <a:t> Choose rule set that minimizes MDL principle</a:t>
            </a:r>
          </a:p>
          <a:p>
            <a:pPr lvl="1"/>
            <a:r>
              <a:rPr lang="en-US" altLang="en-US" dirty="0"/>
              <a:t>Repeat rule generation and rule optimization for the remaining positive examples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Indirect Methods</a:t>
            </a:r>
          </a:p>
        </p:txBody>
      </p:sp>
      <p:graphicFrame>
        <p:nvGraphicFramePr>
          <p:cNvPr id="29699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717550" y="1828800"/>
          <a:ext cx="7893050" cy="352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0" name="Visio" r:id="rId3" imgW="9464650" imgH="4227659" progId="Visio.Drawing.6">
                  <p:embed/>
                </p:oleObj>
              </mc:Choice>
              <mc:Fallback>
                <p:oleObj name="Visio" r:id="rId3" imgW="9464650" imgH="4227659" progId="Visio.Drawing.6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550" y="1828800"/>
                        <a:ext cx="7893050" cy="352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Indirect Method: C4.5rules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Extract rules from an </a:t>
            </a:r>
            <a:r>
              <a:rPr lang="en-US" altLang="en-US" dirty="0" err="1"/>
              <a:t>unpruned</a:t>
            </a:r>
            <a:r>
              <a:rPr lang="en-US" altLang="en-US" dirty="0"/>
              <a:t> decision tree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For each rule, r: A </a:t>
            </a:r>
            <a:r>
              <a:rPr lang="en-US" altLang="en-US" b="1" dirty="0">
                <a:sym typeface="Symbol" pitchFamily="18" charset="2"/>
              </a:rPr>
              <a:t> </a:t>
            </a:r>
            <a:r>
              <a:rPr lang="en-US" altLang="en-US" dirty="0">
                <a:sym typeface="Symbol" pitchFamily="18" charset="2"/>
              </a:rPr>
              <a:t>y, 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sym typeface="Symbol" pitchFamily="18" charset="2"/>
              </a:rPr>
              <a:t>consider an alternative rule r′: </a:t>
            </a:r>
            <a:r>
              <a:rPr lang="en-US" altLang="en-US" dirty="0"/>
              <a:t>A′ </a:t>
            </a:r>
            <a:r>
              <a:rPr lang="en-US" altLang="en-US" b="1" dirty="0">
                <a:sym typeface="Symbol" pitchFamily="18" charset="2"/>
              </a:rPr>
              <a:t> </a:t>
            </a:r>
            <a:r>
              <a:rPr lang="en-US" altLang="en-US" dirty="0">
                <a:sym typeface="Symbol" pitchFamily="18" charset="2"/>
              </a:rPr>
              <a:t>y where A′ is obtained by removing one of the conjuncts in A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sym typeface="Symbol" pitchFamily="18" charset="2"/>
              </a:rPr>
              <a:t>Compare the pessimistic error rate for r against all r’s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sym typeface="Symbol" pitchFamily="18" charset="2"/>
              </a:rPr>
              <a:t>Prune if one of the alternative rules has lower pessimistic error rate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sym typeface="Symbol" pitchFamily="18" charset="2"/>
              </a:rPr>
              <a:t>Repeat until we can no longer improve generalization error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Indirect Method: C4.5rules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Instead of ordering the rules, order subsets of rules</a:t>
            </a:r>
            <a:r>
              <a:rPr lang="en-US" altLang="en-US">
                <a:solidFill>
                  <a:srgbClr val="FF0000"/>
                </a:solidFill>
              </a:rPr>
              <a:t> (class ordering)</a:t>
            </a:r>
          </a:p>
          <a:p>
            <a:pPr lvl="1"/>
            <a:r>
              <a:rPr lang="en-US" altLang="en-US"/>
              <a:t>Each subset is a collection of rules with the same rule consequent (class)</a:t>
            </a:r>
          </a:p>
          <a:p>
            <a:pPr lvl="1"/>
            <a:r>
              <a:rPr lang="en-US" altLang="en-US"/>
              <a:t>Compute description length of each subset</a:t>
            </a:r>
          </a:p>
          <a:p>
            <a:pPr lvl="2"/>
            <a:r>
              <a:rPr lang="en-US" altLang="en-US"/>
              <a:t> Description length = L(error) + g L(model)</a:t>
            </a:r>
          </a:p>
          <a:p>
            <a:pPr lvl="2"/>
            <a:r>
              <a:rPr lang="en-US" altLang="en-US"/>
              <a:t> g is a parameter that takes into account the presence of redundant attributes in a rule set </a:t>
            </a:r>
            <a:br>
              <a:rPr lang="en-US" altLang="en-US"/>
            </a:br>
            <a:r>
              <a:rPr lang="en-US" altLang="en-US"/>
              <a:t>(default value = 0.5)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685800" y="1104900"/>
          <a:ext cx="7620000" cy="5100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12" name="Worksheet" r:id="rId3" imgW="7144131" imgH="4782109" progId="Excel.Sheet.8">
                  <p:embed/>
                </p:oleObj>
              </mc:Choice>
              <mc:Fallback>
                <p:oleObj name="Worksheet" r:id="rId3" imgW="7144131" imgH="4782109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104900"/>
                        <a:ext cx="7620000" cy="5100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C4.5 versus C4.5rules versus RIPPER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3810000" y="1066800"/>
            <a:ext cx="5181600" cy="225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/>
              <a:t>C4.5rules:</a:t>
            </a:r>
          </a:p>
          <a:p>
            <a:pPr>
              <a:spcBef>
                <a:spcPct val="50000"/>
              </a:spcBef>
            </a:pPr>
            <a:r>
              <a:rPr lang="en-US" altLang="en-US" b="0"/>
              <a:t>(Give Birth=No, Can Fly=Yes) </a:t>
            </a:r>
            <a:r>
              <a:rPr lang="en-US" altLang="en-US" b="0">
                <a:sym typeface="Symbol" pitchFamily="18" charset="2"/>
              </a:rPr>
              <a:t> Birds</a:t>
            </a:r>
          </a:p>
          <a:p>
            <a:pPr>
              <a:spcBef>
                <a:spcPct val="50000"/>
              </a:spcBef>
            </a:pPr>
            <a:r>
              <a:rPr lang="en-US" altLang="en-US" b="0">
                <a:sym typeface="Symbol" pitchFamily="18" charset="2"/>
              </a:rPr>
              <a:t>(Give Birth=No, Live in Water=Yes)  Fishes</a:t>
            </a:r>
          </a:p>
          <a:p>
            <a:pPr>
              <a:spcBef>
                <a:spcPct val="50000"/>
              </a:spcBef>
            </a:pPr>
            <a:r>
              <a:rPr lang="en-US" altLang="en-US" b="0">
                <a:sym typeface="Symbol" pitchFamily="18" charset="2"/>
              </a:rPr>
              <a:t>(Give Birth=Yes)  Mammals</a:t>
            </a:r>
          </a:p>
          <a:p>
            <a:pPr>
              <a:spcBef>
                <a:spcPct val="50000"/>
              </a:spcBef>
            </a:pPr>
            <a:r>
              <a:rPr lang="en-US" altLang="en-US" b="0">
                <a:sym typeface="Symbol" pitchFamily="18" charset="2"/>
              </a:rPr>
              <a:t>(Give Birth=No, Can Fly=No, Live in Water=No)  Reptiles</a:t>
            </a:r>
          </a:p>
          <a:p>
            <a:pPr>
              <a:spcBef>
                <a:spcPct val="50000"/>
              </a:spcBef>
            </a:pPr>
            <a:r>
              <a:rPr lang="en-US" altLang="en-US" b="0">
                <a:sym typeface="Symbol" pitchFamily="18" charset="2"/>
              </a:rPr>
              <a:t>( )  Amphibians</a:t>
            </a:r>
          </a:p>
          <a:p>
            <a:pPr>
              <a:spcBef>
                <a:spcPct val="50000"/>
              </a:spcBef>
            </a:pPr>
            <a:endParaRPr lang="en-US" altLang="en-US" b="0"/>
          </a:p>
        </p:txBody>
      </p:sp>
      <p:graphicFrame>
        <p:nvGraphicFramePr>
          <p:cNvPr id="33796" name="Object 4"/>
          <p:cNvGraphicFramePr>
            <a:graphicFrameLocks noChangeAspect="1"/>
          </p:cNvGraphicFramePr>
          <p:nvPr/>
        </p:nvGraphicFramePr>
        <p:xfrm>
          <a:off x="161925" y="1066800"/>
          <a:ext cx="4943475" cy="510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8" name="VISIO" r:id="rId3" imgW="7467600" imgH="6882384" progId="Visio.Drawing.6">
                  <p:embed/>
                </p:oleObj>
              </mc:Choice>
              <mc:Fallback>
                <p:oleObj name="VISIO" r:id="rId3" imgW="7467600" imgH="6882384" progId="Visio.Drawing.6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" y="1066800"/>
                        <a:ext cx="4943475" cy="510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5181600" y="3200400"/>
            <a:ext cx="3962400" cy="214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/>
              <a:t>RIPPER:</a:t>
            </a:r>
          </a:p>
          <a:p>
            <a:pPr>
              <a:spcBef>
                <a:spcPct val="50000"/>
              </a:spcBef>
            </a:pPr>
            <a:r>
              <a:rPr lang="en-US" altLang="en-US" b="0"/>
              <a:t>(Live in Water=Yes) </a:t>
            </a:r>
            <a:r>
              <a:rPr lang="en-US" altLang="en-US" b="0">
                <a:sym typeface="Symbol" pitchFamily="18" charset="2"/>
              </a:rPr>
              <a:t> Fishes</a:t>
            </a:r>
          </a:p>
          <a:p>
            <a:pPr>
              <a:spcBef>
                <a:spcPct val="50000"/>
              </a:spcBef>
            </a:pPr>
            <a:r>
              <a:rPr lang="en-US" altLang="en-US" b="0">
                <a:sym typeface="Symbol" pitchFamily="18" charset="2"/>
              </a:rPr>
              <a:t>(Have Legs=No)  Reptiles</a:t>
            </a:r>
          </a:p>
          <a:p>
            <a:pPr>
              <a:spcBef>
                <a:spcPct val="50000"/>
              </a:spcBef>
            </a:pPr>
            <a:r>
              <a:rPr lang="en-US" altLang="en-US" b="0">
                <a:sym typeface="Symbol" pitchFamily="18" charset="2"/>
              </a:rPr>
              <a:t>(Give Birth=No, Can Fly=No, Live In Water=No) </a:t>
            </a:r>
            <a:br>
              <a:rPr lang="en-US" altLang="en-US" b="0">
                <a:sym typeface="Symbol" pitchFamily="18" charset="2"/>
              </a:rPr>
            </a:br>
            <a:r>
              <a:rPr lang="en-US" altLang="en-US" b="0">
                <a:sym typeface="Symbol" pitchFamily="18" charset="2"/>
              </a:rPr>
              <a:t>	 Reptiles</a:t>
            </a:r>
          </a:p>
          <a:p>
            <a:pPr>
              <a:spcBef>
                <a:spcPct val="50000"/>
              </a:spcBef>
            </a:pPr>
            <a:r>
              <a:rPr lang="en-US" altLang="en-US" b="0">
                <a:sym typeface="Symbol" pitchFamily="18" charset="2"/>
              </a:rPr>
              <a:t>(Can Fly=Yes,Give Birth=No)  Birds</a:t>
            </a:r>
          </a:p>
          <a:p>
            <a:pPr>
              <a:spcBef>
                <a:spcPct val="50000"/>
              </a:spcBef>
            </a:pPr>
            <a:r>
              <a:rPr lang="en-US" altLang="en-US" b="0">
                <a:sym typeface="Symbol" pitchFamily="18" charset="2"/>
              </a:rPr>
              <a:t>()  Mammals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C4.5 versus C4.5rules versus RIPPER</a:t>
            </a:r>
          </a:p>
        </p:txBody>
      </p:sp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1143000" y="4000500"/>
          <a:ext cx="7334250" cy="182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00" name="Worksheet" r:id="rId3" imgW="6467856" imgH="1610157" progId="Excel.Sheet.8">
                  <p:embed/>
                </p:oleObj>
              </mc:Choice>
              <mc:Fallback>
                <p:oleObj name="Worksheet" r:id="rId3" imgW="6467856" imgH="1610157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000500"/>
                        <a:ext cx="7334250" cy="182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1143000" y="1671638"/>
          <a:ext cx="7334250" cy="182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01" name="Worksheet" r:id="rId5" imgW="6467856" imgH="1610157" progId="Excel.Sheet.8">
                  <p:embed/>
                </p:oleObj>
              </mc:Choice>
              <mc:Fallback>
                <p:oleObj name="Worksheet" r:id="rId5" imgW="6467856" imgH="1610157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671638"/>
                        <a:ext cx="7334250" cy="1820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533400" y="1219200"/>
            <a:ext cx="3200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/>
              <a:t>C4.5 and C4.5rules:</a:t>
            </a: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533400" y="3581400"/>
            <a:ext cx="3200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/>
              <a:t>RIPPER: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07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Advantages of Rule-Based Classifiers</a:t>
            </a:r>
          </a:p>
        </p:txBody>
      </p:sp>
      <p:sp>
        <p:nvSpPr>
          <p:cNvPr id="35843" name="Rectangle 307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Has characteristics quite similar to decision trees</a:t>
            </a:r>
          </a:p>
          <a:p>
            <a:pPr lvl="1"/>
            <a:r>
              <a:rPr lang="en-US" altLang="en-US" dirty="0"/>
              <a:t>As highly expressive as decision trees</a:t>
            </a:r>
          </a:p>
          <a:p>
            <a:pPr lvl="1"/>
            <a:r>
              <a:rPr lang="en-US" altLang="en-US" smtClean="0"/>
              <a:t>Easy </a:t>
            </a:r>
            <a:r>
              <a:rPr lang="en-US" altLang="en-US" dirty="0"/>
              <a:t>to </a:t>
            </a:r>
            <a:r>
              <a:rPr lang="en-US" altLang="en-US" dirty="0" smtClean="0"/>
              <a:t>interpret (if rules are ordered by class)</a:t>
            </a:r>
            <a:endParaRPr lang="en-US" altLang="en-US" dirty="0"/>
          </a:p>
          <a:p>
            <a:pPr lvl="1"/>
            <a:r>
              <a:rPr lang="en-US" altLang="en-US" dirty="0"/>
              <a:t>Performance comparable to decision trees</a:t>
            </a:r>
          </a:p>
          <a:p>
            <a:pPr lvl="2"/>
            <a:r>
              <a:rPr lang="en-US" altLang="en-US" sz="2000" dirty="0"/>
              <a:t>Can handle </a:t>
            </a:r>
            <a:r>
              <a:rPr lang="en-US" altLang="en-US" sz="2000" dirty="0" smtClean="0"/>
              <a:t>redundant and irrelevant attributes</a:t>
            </a:r>
          </a:p>
          <a:p>
            <a:pPr lvl="2"/>
            <a:r>
              <a:rPr lang="en-US" altLang="en-US" sz="2000" dirty="0"/>
              <a:t> </a:t>
            </a:r>
            <a:r>
              <a:rPr lang="en-US" altLang="en-US" sz="2000" dirty="0" smtClean="0"/>
              <a:t>Variable interaction can cause issues (e.g., X-OR problem)</a:t>
            </a:r>
          </a:p>
          <a:p>
            <a:r>
              <a:rPr lang="en-US" altLang="en-US" sz="2400" dirty="0" smtClean="0"/>
              <a:t>Better </a:t>
            </a:r>
            <a:r>
              <a:rPr lang="en-US" altLang="en-US" sz="2400" dirty="0"/>
              <a:t>suited for handling imbalanced </a:t>
            </a:r>
            <a:r>
              <a:rPr lang="en-US" altLang="en-US" sz="2400" dirty="0" smtClean="0"/>
              <a:t>classes</a:t>
            </a:r>
            <a:endParaRPr lang="en-US" altLang="en-US" sz="2400" dirty="0"/>
          </a:p>
          <a:p>
            <a:r>
              <a:rPr lang="en-US" altLang="en-US" sz="2400" dirty="0"/>
              <a:t>Harder to handle missing values in the test set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Rule-based Classifier (Example)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143000" y="4572000"/>
            <a:ext cx="6781800" cy="2209800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000"/>
              <a:t>R1: (Give Birth = no) </a:t>
            </a:r>
            <a:r>
              <a:rPr lang="en-US" altLang="en-US" sz="2000">
                <a:sym typeface="Symbol" pitchFamily="18" charset="2"/>
              </a:rPr>
              <a:t> (Can Fly = yes)  Birds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000"/>
              <a:t>R2: (Give Birth = no) </a:t>
            </a:r>
            <a:r>
              <a:rPr lang="en-US" altLang="en-US" sz="2000">
                <a:sym typeface="Symbol" pitchFamily="18" charset="2"/>
              </a:rPr>
              <a:t> (Live in Water = yes)  Fishes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000"/>
              <a:t>R3: (Give Birth = yes) </a:t>
            </a:r>
            <a:r>
              <a:rPr lang="en-US" altLang="en-US" sz="2000">
                <a:sym typeface="Symbol" pitchFamily="18" charset="2"/>
              </a:rPr>
              <a:t> (Blood Type = warm)  Mammals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000"/>
              <a:t>R4: (Give Birth = no) </a:t>
            </a:r>
            <a:r>
              <a:rPr lang="en-US" altLang="en-US" sz="2000">
                <a:sym typeface="Symbol" pitchFamily="18" charset="2"/>
              </a:rPr>
              <a:t> (Can Fly = no)  Reptiles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000"/>
              <a:t>R5: (Live in Water</a:t>
            </a:r>
            <a:r>
              <a:rPr lang="en-US" altLang="en-US" sz="2000">
                <a:sym typeface="Symbol" pitchFamily="18" charset="2"/>
              </a:rPr>
              <a:t> = sometimes)  Amphibians</a:t>
            </a:r>
            <a:endParaRPr lang="en-US" altLang="en-US" sz="1800">
              <a:sym typeface="Symbol" pitchFamily="18" charset="2"/>
            </a:endParaRPr>
          </a:p>
        </p:txBody>
      </p:sp>
      <p:pic>
        <p:nvPicPr>
          <p:cNvPr id="4100" name="Picture 53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47800" y="1023938"/>
            <a:ext cx="5635625" cy="347186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Application of Rule-Based Classifier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rule </a:t>
            </a:r>
            <a:r>
              <a:rPr lang="en-US" altLang="en-US" i="1"/>
              <a:t>r</a:t>
            </a:r>
            <a:r>
              <a:rPr lang="en-US" altLang="en-US"/>
              <a:t> </a:t>
            </a:r>
            <a:r>
              <a:rPr lang="en-US" altLang="en-US">
                <a:solidFill>
                  <a:srgbClr val="FF0000"/>
                </a:solidFill>
              </a:rPr>
              <a:t>covers</a:t>
            </a:r>
            <a:r>
              <a:rPr lang="en-US" altLang="en-US"/>
              <a:t> an instance </a:t>
            </a:r>
            <a:r>
              <a:rPr lang="en-US" altLang="en-US" b="1"/>
              <a:t>x </a:t>
            </a:r>
            <a:r>
              <a:rPr lang="en-US" altLang="en-US"/>
              <a:t>if the attributes of the instance satisfy the condition of the rule</a:t>
            </a:r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762000" y="2362200"/>
            <a:ext cx="7543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292100" indent="-29210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None/>
            </a:pPr>
            <a:r>
              <a:rPr lang="en-US" altLang="en-US" sz="1800" b="0"/>
              <a:t>R1: (Give Birth = no) </a:t>
            </a:r>
            <a:r>
              <a:rPr lang="en-US" altLang="en-US" sz="1800" b="0">
                <a:sym typeface="Symbol" pitchFamily="18" charset="2"/>
              </a:rPr>
              <a:t> (Can Fly = yes)  Birds</a:t>
            </a:r>
          </a:p>
          <a:p>
            <a: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None/>
            </a:pPr>
            <a:r>
              <a:rPr lang="en-US" altLang="en-US" sz="1800" b="0"/>
              <a:t>R2: (Give Birth = no) </a:t>
            </a:r>
            <a:r>
              <a:rPr lang="en-US" altLang="en-US" sz="1800" b="0">
                <a:sym typeface="Symbol" pitchFamily="18" charset="2"/>
              </a:rPr>
              <a:t> (Live in Water = yes)  Fishes</a:t>
            </a:r>
          </a:p>
          <a:p>
            <a: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None/>
            </a:pPr>
            <a:r>
              <a:rPr lang="en-US" altLang="en-US" sz="1800" b="0"/>
              <a:t>R3: (Give Birth = yes) </a:t>
            </a:r>
            <a:r>
              <a:rPr lang="en-US" altLang="en-US" sz="1800" b="0">
                <a:sym typeface="Symbol" pitchFamily="18" charset="2"/>
              </a:rPr>
              <a:t> (Blood Type = warm)  Mammals</a:t>
            </a:r>
          </a:p>
          <a:p>
            <a: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None/>
            </a:pPr>
            <a:r>
              <a:rPr lang="en-US" altLang="en-US" sz="1800" b="0"/>
              <a:t>R4: (Give Birth = no) </a:t>
            </a:r>
            <a:r>
              <a:rPr lang="en-US" altLang="en-US" sz="1800" b="0">
                <a:sym typeface="Symbol" pitchFamily="18" charset="2"/>
              </a:rPr>
              <a:t> (Can Fly = no)  Reptiles</a:t>
            </a:r>
          </a:p>
          <a:p>
            <a: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None/>
            </a:pPr>
            <a:r>
              <a:rPr lang="en-US" altLang="en-US" sz="1800" b="0"/>
              <a:t>R5: (Live in Water</a:t>
            </a:r>
            <a:r>
              <a:rPr lang="en-US" altLang="en-US" sz="1800" b="0">
                <a:sym typeface="Symbol" pitchFamily="18" charset="2"/>
              </a:rPr>
              <a:t> = sometimes)  Amphibians </a:t>
            </a:r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838200" y="5410200"/>
            <a:ext cx="739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292100" indent="-29210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None/>
            </a:pPr>
            <a:r>
              <a:rPr lang="en-US" altLang="en-US" sz="1800" b="0"/>
              <a:t>The rule R1 covers a hawk =&gt; Bird</a:t>
            </a:r>
          </a:p>
          <a:p>
            <a: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None/>
            </a:pPr>
            <a:r>
              <a:rPr lang="en-US" altLang="en-US" sz="1800" b="0"/>
              <a:t>The rule R3 covers the grizzly bear =&gt; Mammal</a:t>
            </a:r>
            <a:endParaRPr lang="en-US" altLang="en-US" sz="1800" b="0">
              <a:sym typeface="Symbol" pitchFamily="18" charset="2"/>
            </a:endParaRPr>
          </a:p>
        </p:txBody>
      </p:sp>
      <p:pic>
        <p:nvPicPr>
          <p:cNvPr id="5126" name="Picture 7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4448175"/>
            <a:ext cx="8458200" cy="7334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Rule Coverage and Accuracy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1163" y="1143000"/>
            <a:ext cx="4160837" cy="5181600"/>
          </a:xfrm>
        </p:spPr>
        <p:txBody>
          <a:bodyPr/>
          <a:lstStyle/>
          <a:p>
            <a:r>
              <a:rPr lang="en-US" altLang="en-US" dirty="0"/>
              <a:t>Coverage of a rule:</a:t>
            </a:r>
          </a:p>
          <a:p>
            <a:pPr lvl="1"/>
            <a:r>
              <a:rPr lang="en-US" altLang="en-US" dirty="0"/>
              <a:t>Fraction of records that satisfy the antecedent of a rule</a:t>
            </a:r>
          </a:p>
          <a:p>
            <a:r>
              <a:rPr lang="en-US" altLang="en-US" dirty="0"/>
              <a:t>Accuracy of a rule:</a:t>
            </a:r>
          </a:p>
          <a:p>
            <a:pPr lvl="1"/>
            <a:r>
              <a:rPr lang="en-US" altLang="en-US" dirty="0"/>
              <a:t>Fraction of records that satisfy the antecedent that also </a:t>
            </a:r>
            <a:r>
              <a:rPr lang="en-US" altLang="en-US"/>
              <a:t>satisfy the consequent </a:t>
            </a:r>
            <a:r>
              <a:rPr lang="en-US" altLang="en-US" dirty="0"/>
              <a:t>of a rule</a:t>
            </a:r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5029200" y="1177925"/>
          <a:ext cx="3890963" cy="415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0" name="Document" r:id="rId3" imgW="5415994" imgH="5778378" progId="Word.Document.8">
                  <p:embed/>
                </p:oleObj>
              </mc:Choice>
              <mc:Fallback>
                <p:oleObj name="Document" r:id="rId3" imgW="5415994" imgH="5778378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1177925"/>
                        <a:ext cx="3890963" cy="415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4419600" y="5334000"/>
            <a:ext cx="45720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sym typeface="Symbol" pitchFamily="18" charset="2"/>
              </a:rPr>
              <a:t>(Status=Single)  No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sym typeface="Symbol" pitchFamily="18" charset="2"/>
              </a:rPr>
              <a:t>    Coverage = 40%,  Accuracy = 50%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How does Rule-based Classifier Work?</a:t>
            </a: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838200" y="1143000"/>
            <a:ext cx="7543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292100" indent="-29210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None/>
            </a:pPr>
            <a:r>
              <a:rPr lang="en-US" altLang="en-US" sz="1800" b="0"/>
              <a:t>R1: (Give Birth = no) </a:t>
            </a:r>
            <a:r>
              <a:rPr lang="en-US" altLang="en-US" sz="1800" b="0">
                <a:sym typeface="Symbol" pitchFamily="18" charset="2"/>
              </a:rPr>
              <a:t> (Can Fly = yes)  Birds</a:t>
            </a:r>
          </a:p>
          <a:p>
            <a: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None/>
            </a:pPr>
            <a:r>
              <a:rPr lang="en-US" altLang="en-US" sz="1800" b="0"/>
              <a:t>R2: (Give Birth = no) </a:t>
            </a:r>
            <a:r>
              <a:rPr lang="en-US" altLang="en-US" sz="1800" b="0">
                <a:sym typeface="Symbol" pitchFamily="18" charset="2"/>
              </a:rPr>
              <a:t> (Live in Water = yes)  Fishes</a:t>
            </a:r>
          </a:p>
          <a:p>
            <a: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None/>
            </a:pPr>
            <a:r>
              <a:rPr lang="en-US" altLang="en-US" sz="1800" b="0"/>
              <a:t>R3: (Give Birth = yes) </a:t>
            </a:r>
            <a:r>
              <a:rPr lang="en-US" altLang="en-US" sz="1800" b="0">
                <a:sym typeface="Symbol" pitchFamily="18" charset="2"/>
              </a:rPr>
              <a:t> (Blood Type = warm)  Mammals</a:t>
            </a:r>
          </a:p>
          <a:p>
            <a: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None/>
            </a:pPr>
            <a:r>
              <a:rPr lang="en-US" altLang="en-US" sz="1800" b="0"/>
              <a:t>R4: (Give Birth = no) </a:t>
            </a:r>
            <a:r>
              <a:rPr lang="en-US" altLang="en-US" sz="1800" b="0">
                <a:sym typeface="Symbol" pitchFamily="18" charset="2"/>
              </a:rPr>
              <a:t> (Can Fly = no)  Reptiles</a:t>
            </a:r>
          </a:p>
          <a:p>
            <a: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None/>
            </a:pPr>
            <a:r>
              <a:rPr lang="en-US" altLang="en-US" sz="1800" b="0"/>
              <a:t>R5: (Live in Water</a:t>
            </a:r>
            <a:r>
              <a:rPr lang="en-US" altLang="en-US" sz="1800" b="0">
                <a:sym typeface="Symbol" pitchFamily="18" charset="2"/>
              </a:rPr>
              <a:t> = sometimes)  Amphibians </a:t>
            </a:r>
          </a:p>
        </p:txBody>
      </p:sp>
      <p:sp>
        <p:nvSpPr>
          <p:cNvPr id="7172" name="Rectangle 7"/>
          <p:cNvSpPr>
            <a:spLocks noChangeArrowheads="1"/>
          </p:cNvSpPr>
          <p:nvPr/>
        </p:nvSpPr>
        <p:spPr bwMode="auto">
          <a:xfrm>
            <a:off x="685800" y="4724400"/>
            <a:ext cx="74676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292100" indent="-29210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None/>
            </a:pPr>
            <a:r>
              <a:rPr lang="en-US" altLang="en-US" sz="1800" b="0"/>
              <a:t>A lemur triggers rule R3, so it is classified as a mammal</a:t>
            </a:r>
          </a:p>
          <a:p>
            <a: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None/>
            </a:pPr>
            <a:r>
              <a:rPr lang="en-US" altLang="en-US" sz="1800" b="0"/>
              <a:t>A turtle triggers both R4 and R5</a:t>
            </a:r>
          </a:p>
          <a:p>
            <a: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None/>
            </a:pPr>
            <a:r>
              <a:rPr lang="en-US" altLang="en-US" sz="1800" b="0"/>
              <a:t>A dogfish shark triggers none of the rules</a:t>
            </a:r>
            <a:endParaRPr lang="en-US" altLang="en-US" sz="1800" b="0">
              <a:sym typeface="Symbol" pitchFamily="18" charset="2"/>
            </a:endParaRPr>
          </a:p>
        </p:txBody>
      </p:sp>
      <p:pic>
        <p:nvPicPr>
          <p:cNvPr id="7173" name="Picture 1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3352800"/>
            <a:ext cx="8296275" cy="9652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dirty="0"/>
              <a:t>Characteristics of Rule Sets: Strategy 1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Mutually exclusive rules</a:t>
            </a:r>
          </a:p>
          <a:p>
            <a:pPr lvl="1"/>
            <a:r>
              <a:rPr lang="en-US" altLang="en-US"/>
              <a:t>Classifier contains mutually exclusive rules if the rules are independent of each other</a:t>
            </a:r>
          </a:p>
          <a:p>
            <a:pPr lvl="1"/>
            <a:r>
              <a:rPr lang="en-US" altLang="en-US"/>
              <a:t>Every record is covered by at most one rule</a:t>
            </a:r>
          </a:p>
          <a:p>
            <a:pPr lvl="1"/>
            <a:endParaRPr lang="en-US" altLang="en-US"/>
          </a:p>
          <a:p>
            <a:r>
              <a:rPr lang="en-US" altLang="en-US"/>
              <a:t>Exhaustive rules</a:t>
            </a:r>
          </a:p>
          <a:p>
            <a:pPr lvl="1"/>
            <a:r>
              <a:rPr lang="en-US" altLang="en-US"/>
              <a:t>Classifier has exhaustive coverage if it accounts for every possible combination of attribute values</a:t>
            </a:r>
          </a:p>
          <a:p>
            <a:pPr lvl="1"/>
            <a:r>
              <a:rPr lang="en-US" altLang="en-US"/>
              <a:t>Each record is covered by at least one rule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Characteristics of Rule Sets: Strategy 2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Rules are not mutually exclusive</a:t>
            </a:r>
          </a:p>
          <a:p>
            <a:pPr lvl="1"/>
            <a:r>
              <a:rPr lang="en-US" altLang="en-US" dirty="0"/>
              <a:t>A record may trigger more than one rule</a:t>
            </a:r>
          </a:p>
          <a:p>
            <a:pPr lvl="1"/>
            <a:r>
              <a:rPr lang="en-US" altLang="en-US" dirty="0"/>
              <a:t>Solution?</a:t>
            </a:r>
          </a:p>
          <a:p>
            <a:pPr marL="1258888" lvl="2" indent="-344488"/>
            <a:r>
              <a:rPr lang="en-US" altLang="en-US" dirty="0"/>
              <a:t>Ordered rule set</a:t>
            </a:r>
          </a:p>
          <a:p>
            <a:pPr marL="1258888" lvl="2" indent="-344488"/>
            <a:r>
              <a:rPr lang="en-US" altLang="en-US" dirty="0"/>
              <a:t>Unordered rule set – use voting schemes</a:t>
            </a:r>
          </a:p>
          <a:p>
            <a:pPr lvl="1"/>
            <a:endParaRPr lang="en-US" altLang="en-US" dirty="0"/>
          </a:p>
          <a:p>
            <a:r>
              <a:rPr lang="en-US" altLang="en-US" dirty="0"/>
              <a:t>Rules are not exhaustive</a:t>
            </a:r>
          </a:p>
          <a:p>
            <a:pPr lvl="1"/>
            <a:r>
              <a:rPr lang="en-US" altLang="en-US" dirty="0"/>
              <a:t>A record may not trigger any rules</a:t>
            </a:r>
          </a:p>
          <a:p>
            <a:pPr lvl="1"/>
            <a:r>
              <a:rPr lang="en-US" altLang="en-US" dirty="0"/>
              <a:t>Solution?</a:t>
            </a:r>
          </a:p>
          <a:p>
            <a:pPr marL="1258888" lvl="2" indent="-344488"/>
            <a:r>
              <a:rPr lang="en-US" altLang="en-US" dirty="0"/>
              <a:t>Use a default class</a:t>
            </a:r>
          </a:p>
        </p:txBody>
      </p:sp>
    </p:spTree>
    <p:extLst>
      <p:ext uri="{BB962C8B-B14F-4D97-AF65-F5344CB8AC3E}">
        <p14:creationId xmlns:p14="http://schemas.microsoft.com/office/powerpoint/2010/main" val="375657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Ordered Rule Set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Rules are rank ordered according to their priority</a:t>
            </a:r>
          </a:p>
          <a:p>
            <a:pPr lvl="1"/>
            <a:r>
              <a:rPr lang="en-US" altLang="en-US" sz="2000"/>
              <a:t>An ordered rule set is known as a decision list</a:t>
            </a:r>
          </a:p>
          <a:p>
            <a:r>
              <a:rPr lang="en-US" altLang="en-US"/>
              <a:t>When a test record is presented to the classifier </a:t>
            </a:r>
          </a:p>
          <a:p>
            <a:pPr lvl="1"/>
            <a:r>
              <a:rPr lang="en-US" altLang="en-US" sz="2000"/>
              <a:t>It is assigned to the class label of the highest ranked rule it has triggered</a:t>
            </a:r>
          </a:p>
          <a:p>
            <a:pPr lvl="1"/>
            <a:r>
              <a:rPr lang="en-US" altLang="en-US" sz="2000"/>
              <a:t>If none of the rules fired, it is assigned to the default class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371600" y="3886200"/>
            <a:ext cx="6172200" cy="18288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>
            <a:lvl1pPr marL="292100" indent="-29210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None/>
            </a:pPr>
            <a:r>
              <a:rPr lang="en-US" altLang="en-US" sz="1800" b="0"/>
              <a:t>R1: (Give Birth = no) </a:t>
            </a:r>
            <a:r>
              <a:rPr lang="en-US" altLang="en-US" sz="1800" b="0">
                <a:sym typeface="Symbol" pitchFamily="18" charset="2"/>
              </a:rPr>
              <a:t> (Can Fly = yes)  Birds</a:t>
            </a:r>
          </a:p>
          <a:p>
            <a: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None/>
            </a:pPr>
            <a:r>
              <a:rPr lang="en-US" altLang="en-US" sz="1800" b="0"/>
              <a:t>R2: (Give Birth = no) </a:t>
            </a:r>
            <a:r>
              <a:rPr lang="en-US" altLang="en-US" sz="1800" b="0">
                <a:sym typeface="Symbol" pitchFamily="18" charset="2"/>
              </a:rPr>
              <a:t> (Live in Water = yes)  Fishes</a:t>
            </a:r>
          </a:p>
          <a:p>
            <a: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None/>
            </a:pPr>
            <a:r>
              <a:rPr lang="en-US" altLang="en-US" sz="1800" b="0"/>
              <a:t>R3: (Give Birth = yes) </a:t>
            </a:r>
            <a:r>
              <a:rPr lang="en-US" altLang="en-US" sz="1800" b="0">
                <a:sym typeface="Symbol" pitchFamily="18" charset="2"/>
              </a:rPr>
              <a:t> (Blood Type = warm)  Mammals</a:t>
            </a:r>
          </a:p>
          <a:p>
            <a: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None/>
            </a:pPr>
            <a:r>
              <a:rPr lang="en-US" altLang="en-US" sz="1800" b="0"/>
              <a:t>R4: (Give Birth = no) </a:t>
            </a:r>
            <a:r>
              <a:rPr lang="en-US" altLang="en-US" sz="1800" b="0">
                <a:sym typeface="Symbol" pitchFamily="18" charset="2"/>
              </a:rPr>
              <a:t> (Can Fly = no)  Reptiles</a:t>
            </a:r>
          </a:p>
          <a:p>
            <a: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None/>
            </a:pPr>
            <a:r>
              <a:rPr lang="en-US" altLang="en-US" sz="1800" b="0"/>
              <a:t>R5: (Live in Water</a:t>
            </a:r>
            <a:r>
              <a:rPr lang="en-US" altLang="en-US" sz="1800" b="0">
                <a:sym typeface="Symbol" pitchFamily="18" charset="2"/>
              </a:rPr>
              <a:t> = sometimes)  Amphibians </a:t>
            </a:r>
          </a:p>
        </p:txBody>
      </p:sp>
      <p:pic>
        <p:nvPicPr>
          <p:cNvPr id="12293" name="Picture 7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5864225"/>
            <a:ext cx="8001000" cy="460375"/>
          </a:xfrm>
          <a:noFill/>
        </p:spPr>
      </p:pic>
      <p:sp>
        <p:nvSpPr>
          <p:cNvPr id="12294" name="Line 74"/>
          <p:cNvSpPr>
            <a:spLocks noChangeShapeType="1"/>
          </p:cNvSpPr>
          <p:nvPr/>
        </p:nvSpPr>
        <p:spPr bwMode="auto">
          <a:xfrm flipH="1">
            <a:off x="838200" y="51054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Line 75"/>
          <p:cNvSpPr>
            <a:spLocks noChangeShapeType="1"/>
          </p:cNvSpPr>
          <p:nvPr/>
        </p:nvSpPr>
        <p:spPr bwMode="auto">
          <a:xfrm>
            <a:off x="838200" y="51054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Line 76"/>
          <p:cNvSpPr>
            <a:spLocks noChangeShapeType="1"/>
          </p:cNvSpPr>
          <p:nvPr/>
        </p:nvSpPr>
        <p:spPr bwMode="auto">
          <a:xfrm flipH="1">
            <a:off x="1066800" y="54864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Line 77"/>
          <p:cNvSpPr>
            <a:spLocks noChangeShapeType="1"/>
          </p:cNvSpPr>
          <p:nvPr/>
        </p:nvSpPr>
        <p:spPr bwMode="auto">
          <a:xfrm>
            <a:off x="1066800" y="54864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C.BRev.FY97">
  <a:themeElements>
    <a:clrScheme name="">
      <a:dk1>
        <a:srgbClr val="000000"/>
      </a:dk1>
      <a:lt1>
        <a:srgbClr val="FFFFFF"/>
      </a:lt1>
      <a:dk2>
        <a:srgbClr val="006B61"/>
      </a:dk2>
      <a:lt2>
        <a:srgbClr val="C0C0C0"/>
      </a:lt2>
      <a:accent1>
        <a:srgbClr val="FF00FF"/>
      </a:accent1>
      <a:accent2>
        <a:srgbClr val="00C0C0"/>
      </a:accent2>
      <a:accent3>
        <a:srgbClr val="FFFFFF"/>
      </a:accent3>
      <a:accent4>
        <a:srgbClr val="000000"/>
      </a:accent4>
      <a:accent5>
        <a:srgbClr val="FFAAFF"/>
      </a:accent5>
      <a:accent6>
        <a:srgbClr val="00AEAE"/>
      </a:accent6>
      <a:hlink>
        <a:srgbClr val="00C000"/>
      </a:hlink>
      <a:folHlink>
        <a:srgbClr val="800080"/>
      </a:folHlink>
    </a:clrScheme>
    <a:fontScheme name="LC.BRev.FY97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C.BRev.FY9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C.BRev.FY97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Porky:Words:ASCI:PSE:Budgets FY97:LC.BRev.FY97</Template>
  <TotalTime>146476943</TotalTime>
  <Pages>3</Pages>
  <Words>1402</Words>
  <Application>Microsoft Office PowerPoint</Application>
  <PresentationFormat>On-screen Show (4:3)</PresentationFormat>
  <Paragraphs>189</Paragraphs>
  <Slides>27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27</vt:i4>
      </vt:variant>
    </vt:vector>
  </HeadingPairs>
  <TitlesOfParts>
    <vt:vector size="39" baseType="lpstr">
      <vt:lpstr>Arial</vt:lpstr>
      <vt:lpstr>Cambria Math</vt:lpstr>
      <vt:lpstr>Monotype Sorts</vt:lpstr>
      <vt:lpstr>Symbol</vt:lpstr>
      <vt:lpstr>Tahoma</vt:lpstr>
      <vt:lpstr>Times New Roman</vt:lpstr>
      <vt:lpstr>Wingdings</vt:lpstr>
      <vt:lpstr>LC.BRev.FY97</vt:lpstr>
      <vt:lpstr>Document</vt:lpstr>
      <vt:lpstr>Visio</vt:lpstr>
      <vt:lpstr>VISIO</vt:lpstr>
      <vt:lpstr>Worksheet</vt:lpstr>
      <vt:lpstr>Data Mining  Classification: Alternative Techniques</vt:lpstr>
      <vt:lpstr>Rule-Based Classifier</vt:lpstr>
      <vt:lpstr>Rule-based Classifier (Example)</vt:lpstr>
      <vt:lpstr>Application of Rule-Based Classifier</vt:lpstr>
      <vt:lpstr>Rule Coverage and Accuracy</vt:lpstr>
      <vt:lpstr>How does Rule-based Classifier Work?</vt:lpstr>
      <vt:lpstr>Characteristics of Rule Sets: Strategy 1</vt:lpstr>
      <vt:lpstr>Characteristics of Rule Sets: Strategy 2</vt:lpstr>
      <vt:lpstr>Ordered Rule Set</vt:lpstr>
      <vt:lpstr>Rule Ordering Schemes</vt:lpstr>
      <vt:lpstr>Building Classification Rules</vt:lpstr>
      <vt:lpstr>Direct Method: Sequential Covering</vt:lpstr>
      <vt:lpstr>Example of Sequential Covering</vt:lpstr>
      <vt:lpstr>Example of Sequential Covering…</vt:lpstr>
      <vt:lpstr>Rule Growing</vt:lpstr>
      <vt:lpstr>Rule Evaluation</vt:lpstr>
      <vt:lpstr>Direct Method: RIPPER</vt:lpstr>
      <vt:lpstr>Direct Method: RIPPER</vt:lpstr>
      <vt:lpstr>Direct Method: RIPPER</vt:lpstr>
      <vt:lpstr>Direct Method: RIPPER</vt:lpstr>
      <vt:lpstr>Indirect Methods</vt:lpstr>
      <vt:lpstr>Indirect Method: C4.5rules</vt:lpstr>
      <vt:lpstr>Indirect Method: C4.5rules</vt:lpstr>
      <vt:lpstr>Example</vt:lpstr>
      <vt:lpstr>C4.5 versus C4.5rules versus RIPPER</vt:lpstr>
      <vt:lpstr>C4.5 versus C4.5rules versus RIPPER</vt:lpstr>
      <vt:lpstr>Advantages of Rule-Based Classifiers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Steven F. Ashby Center for Applied Scientific Computing  Month DD, 1997</dc:title>
  <dc:creator>Computations</dc:creator>
  <cp:lastModifiedBy>Vipin Kumar</cp:lastModifiedBy>
  <cp:revision>372</cp:revision>
  <cp:lastPrinted>2019-09-13T15:30:39Z</cp:lastPrinted>
  <dcterms:created xsi:type="dcterms:W3CDTF">1998-03-18T13:44:31Z</dcterms:created>
  <dcterms:modified xsi:type="dcterms:W3CDTF">2020-09-30T21:46:14Z</dcterms:modified>
</cp:coreProperties>
</file>