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3" r:id="rId3"/>
    <p:sldId id="279" r:id="rId4"/>
    <p:sldId id="298" r:id="rId5"/>
    <p:sldId id="314" r:id="rId6"/>
    <p:sldId id="338" r:id="rId7"/>
    <p:sldId id="339" r:id="rId8"/>
    <p:sldId id="267" r:id="rId9"/>
    <p:sldId id="328" r:id="rId10"/>
    <p:sldId id="268" r:id="rId11"/>
    <p:sldId id="269" r:id="rId12"/>
    <p:sldId id="271" r:id="rId13"/>
    <p:sldId id="340" r:id="rId14"/>
    <p:sldId id="327" r:id="rId15"/>
    <p:sldId id="326" r:id="rId16"/>
    <p:sldId id="325" r:id="rId17"/>
    <p:sldId id="324" r:id="rId18"/>
    <p:sldId id="323" r:id="rId19"/>
    <p:sldId id="322" r:id="rId20"/>
    <p:sldId id="321" r:id="rId21"/>
    <p:sldId id="341" r:id="rId22"/>
    <p:sldId id="342" r:id="rId23"/>
    <p:sldId id="343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67207F"/>
    <a:srgbClr val="346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4646" autoAdjust="0"/>
  </p:normalViewPr>
  <p:slideViewPr>
    <p:cSldViewPr snapToGrid="0" snapToObjects="1">
      <p:cViewPr>
        <p:scale>
          <a:sx n="99" d="100"/>
          <a:sy n="99" d="100"/>
        </p:scale>
        <p:origin x="-1392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7C460-A7FD-1D4E-A994-A87CCD65405B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1C46F-FD59-2647-A98C-54469FDE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A5913-B712-FC49-9709-69D4BF276123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20753-021F-3A44-AA79-187B53A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86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0753-021F-3A44-AA79-187B53AB0B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8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0753-021F-3A44-AA79-187B53AB0B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95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FB72-39ED-6E49-9370-926403A49B6D}" type="datetime1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5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D0D3-8CE9-4D4C-A786-B00A4E21D118}" type="datetime1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2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31F7-4FB5-F247-B4FE-4F4C38C3EC97}" type="datetime1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9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8BE2-F0F2-7B4F-81C3-7A6D0010F025}" type="datetime1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4A8F-4EDB-F542-95F2-4584FC10AB08}" type="datetime1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4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C7C1-D2CE-E44F-AD0C-DDCD24053293}" type="datetime1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397E-3E35-1F47-92B7-CF63E3C4B42B}" type="datetime1">
              <a:rPr lang="en-US" smtClean="0"/>
              <a:t>10/15/2015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3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57D44-EB33-DC47-912D-8E690F5F4E8D}" type="datetime1">
              <a:rPr lang="en-US" smtClean="0"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2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B119-57F2-ED40-A6AE-49B83E77637F}" type="datetime1">
              <a:rPr lang="en-US" smtClean="0"/>
              <a:t>10/15/2015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8DC3A-0774-034D-875C-2A835040B914}" type="datetime1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6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4123-78CE-BB4B-8036-12E1CEB90A0D}" type="datetime1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619FF-9F76-7344-86CE-D9BA4DFD9DEE}" type="datetime1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microsoft.com/office/2007/relationships/media" Target="../media/media5.avi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emf"/><Relationship Id="rId4" Type="http://schemas.openxmlformats.org/officeDocument/2006/relationships/video" Target="../media/media5.avi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microsoft.com/office/2007/relationships/media" Target="../media/media9.avi"/><Relationship Id="rId7" Type="http://schemas.openxmlformats.org/officeDocument/2006/relationships/image" Target="../media/image37.emf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36.emf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video" Target="../media/media9.avi"/><Relationship Id="rId9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z.umn.edu/monitoringwate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33" y="972606"/>
            <a:ext cx="9055651" cy="1470025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Global Monitoring of Inland Surface Water Dynamics using Remote Sensing Data</a:t>
            </a:r>
            <a:endParaRPr lang="en-US" sz="3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3342" y="3010473"/>
            <a:ext cx="6645027" cy="175260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prstClr val="black">
                    <a:tint val="75000"/>
                  </a:prstClr>
                </a:solidFill>
              </a:rPr>
              <a:t>Anuj Karpatne</a:t>
            </a:r>
          </a:p>
          <a:p>
            <a:pPr lvl="0"/>
            <a:r>
              <a:rPr lang="en-US" sz="2400" dirty="0" smtClean="0">
                <a:solidFill>
                  <a:prstClr val="black">
                    <a:tint val="75000"/>
                  </a:prstClr>
                </a:solidFill>
              </a:rPr>
              <a:t>University of Minnesota</a:t>
            </a:r>
            <a:endParaRPr lang="en-US" dirty="0"/>
          </a:p>
        </p:txBody>
      </p:sp>
      <p:pic>
        <p:nvPicPr>
          <p:cNvPr id="4" name="Picture 3" descr="UMN_logo_blockM_mar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86" y="4009670"/>
            <a:ext cx="2145198" cy="11834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4091" y="5857702"/>
            <a:ext cx="7992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cs typeface="Calibri"/>
              </a:rPr>
              <a:t>Research funded by: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National </a:t>
            </a:r>
            <a:r>
              <a:rPr lang="en-US" dirty="0">
                <a:cs typeface="Calibri"/>
              </a:rPr>
              <a:t>Science Foundation Awards 1029711 and 0905581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cs typeface="Calibri"/>
              </a:rPr>
              <a:t>NASA Award </a:t>
            </a:r>
            <a:r>
              <a:rPr lang="en-US" dirty="0" smtClean="0">
                <a:cs typeface="Calibri"/>
              </a:rPr>
              <a:t>NNX12AP37G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74184" y="-278320"/>
            <a:ext cx="884149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 of Change: River Meandering</a:t>
            </a:r>
            <a:endParaRPr lang="en-US" sz="3600" dirty="0"/>
          </a:p>
        </p:txBody>
      </p:sp>
      <p:pic>
        <p:nvPicPr>
          <p:cNvPr id="9" name="Picture 8" descr="meander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59" y="1107610"/>
            <a:ext cx="7886117" cy="575039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467" y="380488"/>
            <a:ext cx="1663665" cy="2186831"/>
            <a:chOff x="143763" y="773282"/>
            <a:chExt cx="1663665" cy="2186831"/>
          </a:xfrm>
        </p:grpSpPr>
        <p:pic>
          <p:nvPicPr>
            <p:cNvPr id="8" name="Picture 7" descr="SA_chan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3" y="773282"/>
              <a:ext cx="1663665" cy="2186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17521" y="1221099"/>
              <a:ext cx="378583" cy="41517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meander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55" y="3783178"/>
            <a:ext cx="2772470" cy="297490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6088348" y="5363462"/>
            <a:ext cx="2972589" cy="113710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76409" y="3790642"/>
            <a:ext cx="2972589" cy="113710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09" y="5368029"/>
            <a:ext cx="2960650" cy="1132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09" y="3762500"/>
            <a:ext cx="2972589" cy="11371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18091" y="5606636"/>
            <a:ext cx="378583" cy="41517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996674" y="3819812"/>
            <a:ext cx="1121481" cy="178682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96674" y="6021810"/>
            <a:ext cx="1121481" cy="743080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068130" y="5871894"/>
            <a:ext cx="148158" cy="148158"/>
          </a:xfrm>
          <a:prstGeom prst="ellipse">
            <a:avLst/>
          </a:prstGeom>
          <a:noFill/>
          <a:ln w="952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6"/>
            <a:endCxn id="13" idx="1"/>
          </p:cNvCxnSpPr>
          <p:nvPr/>
        </p:nvCxnSpPr>
        <p:spPr>
          <a:xfrm flipV="1">
            <a:off x="5216288" y="5934298"/>
            <a:ext cx="860121" cy="11675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129423" y="5702426"/>
            <a:ext cx="148158" cy="148158"/>
          </a:xfrm>
          <a:prstGeom prst="ellipse">
            <a:avLst/>
          </a:prstGeom>
          <a:noFill/>
          <a:ln w="952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32" name="Straight Arrow Connector 31"/>
          <p:cNvCxnSpPr>
            <a:stCxn id="31" idx="7"/>
            <a:endCxn id="14" idx="1"/>
          </p:cNvCxnSpPr>
          <p:nvPr/>
        </p:nvCxnSpPr>
        <p:spPr>
          <a:xfrm flipV="1">
            <a:off x="5255884" y="4331052"/>
            <a:ext cx="820525" cy="1393071"/>
          </a:xfrm>
          <a:prstGeom prst="straightConnector1">
            <a:avLst/>
          </a:prstGeom>
          <a:ln w="952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837705" y="5639178"/>
            <a:ext cx="661395" cy="6854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3567583" y="4950891"/>
            <a:ext cx="1270122" cy="688287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567583" y="6324599"/>
            <a:ext cx="1270122" cy="440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432300" y="4711699"/>
            <a:ext cx="418105" cy="38100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43" idx="0"/>
          </p:cNvCxnSpPr>
          <p:nvPr/>
        </p:nvCxnSpPr>
        <p:spPr>
          <a:xfrm flipV="1">
            <a:off x="4641353" y="3450508"/>
            <a:ext cx="1137147" cy="1261191"/>
          </a:xfrm>
          <a:prstGeom prst="line">
            <a:avLst/>
          </a:prstGeom>
          <a:ln w="12700" cmpd="sng">
            <a:solidFill>
              <a:srgbClr val="FFFF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96675" y="554342"/>
            <a:ext cx="70523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(Adjacent occurrence of </a:t>
            </a:r>
            <a:r>
              <a:rPr lang="en-US" sz="1600" i="1" dirty="0" smtClean="0">
                <a:solidFill>
                  <a:srgbClr val="FF0000"/>
                </a:solidFill>
              </a:rPr>
              <a:t>Water Gain (red)</a:t>
            </a:r>
            <a:r>
              <a:rPr lang="en-US" sz="1600" dirty="0" smtClean="0"/>
              <a:t> and </a:t>
            </a:r>
            <a:r>
              <a:rPr lang="en-US" sz="1600" i="1" dirty="0" smtClean="0">
                <a:solidFill>
                  <a:srgbClr val="008000"/>
                </a:solidFill>
              </a:rPr>
              <a:t>Water Loss (green)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/>
              <a:t>regions all along the river indicate the displacement of water from the </a:t>
            </a:r>
            <a:r>
              <a:rPr lang="en-US" sz="1600" dirty="0" smtClean="0">
                <a:solidFill>
                  <a:srgbClr val="008000"/>
                </a:solidFill>
              </a:rPr>
              <a:t>green dots </a:t>
            </a:r>
            <a:r>
              <a:rPr lang="en-US" sz="1600" dirty="0" smtClean="0"/>
              <a:t>to the </a:t>
            </a:r>
            <a:r>
              <a:rPr lang="en-US" sz="1600" dirty="0" smtClean="0">
                <a:solidFill>
                  <a:srgbClr val="FF0000"/>
                </a:solidFill>
              </a:rPr>
              <a:t>red dots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3028352" y="3547085"/>
            <a:ext cx="1141134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FFFF00"/>
                </a:solidFill>
              </a:rPr>
              <a:t>Zoomed-in View</a:t>
            </a:r>
            <a:endParaRPr lang="en-US" sz="1100" i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88347" y="6511706"/>
            <a:ext cx="2972590" cy="26161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Example time series of a </a:t>
            </a:r>
            <a:r>
              <a:rPr lang="en-US" sz="1100" i="1" dirty="0" smtClean="0">
                <a:solidFill>
                  <a:srgbClr val="FF0000"/>
                </a:solidFill>
              </a:rPr>
              <a:t>Water Gain</a:t>
            </a:r>
            <a:r>
              <a:rPr lang="en-US" sz="1100" i="1" dirty="0" smtClean="0"/>
              <a:t> region </a:t>
            </a:r>
            <a:endParaRPr lang="en-US" sz="11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6076409" y="4927746"/>
            <a:ext cx="2972589" cy="26161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Example time series of a </a:t>
            </a:r>
            <a:r>
              <a:rPr lang="en-US" sz="1100" i="1" dirty="0" smtClean="0">
                <a:solidFill>
                  <a:srgbClr val="008000"/>
                </a:solidFill>
              </a:rPr>
              <a:t>Water Loss</a:t>
            </a:r>
            <a:r>
              <a:rPr lang="en-US" sz="1100" i="1" dirty="0" smtClean="0"/>
              <a:t> region </a:t>
            </a:r>
            <a:endParaRPr lang="en-US" sz="1100" i="1" dirty="0"/>
          </a:p>
        </p:txBody>
      </p:sp>
      <p:pic>
        <p:nvPicPr>
          <p:cNvPr id="35" name="meandering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4225" y="4938721"/>
            <a:ext cx="3323357" cy="181395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4591553" y="5352142"/>
            <a:ext cx="1141134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FFFF00"/>
                </a:solidFill>
              </a:rPr>
              <a:t>1</a:t>
            </a:r>
            <a:endParaRPr lang="en-US" sz="1400" i="1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39287" y="4949067"/>
            <a:ext cx="1096300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solidFill>
                  <a:srgbClr val="FFFF00"/>
                </a:solidFill>
              </a:rPr>
              <a:t>Time-lapse of 1</a:t>
            </a:r>
            <a:endParaRPr lang="en-US" sz="1050" i="1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20986" y="4396066"/>
            <a:ext cx="1141134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FFFF00"/>
                </a:solidFill>
              </a:rPr>
              <a:t>2</a:t>
            </a:r>
            <a:endParaRPr lang="en-US" sz="1400" i="1" dirty="0">
              <a:solidFill>
                <a:srgbClr val="FFFF00"/>
              </a:solidFill>
            </a:endParaRPr>
          </a:p>
        </p:txBody>
      </p:sp>
      <p:pic>
        <p:nvPicPr>
          <p:cNvPr id="34" name="meandering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5481" y="1126534"/>
            <a:ext cx="4306295" cy="232397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9" name="TextBox 48"/>
          <p:cNvSpPr txBox="1"/>
          <p:nvPr/>
        </p:nvSpPr>
        <p:spPr>
          <a:xfrm>
            <a:off x="7831262" y="1139118"/>
            <a:ext cx="1096300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solidFill>
                  <a:srgbClr val="FFFF00"/>
                </a:solidFill>
              </a:rPr>
              <a:t>Time-lapse of 2</a:t>
            </a:r>
            <a:endParaRPr lang="en-US" sz="105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8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01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8" repeatCount="indefinite" fill="remove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84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9" grpId="0" animBg="1"/>
      <p:bldP spid="2" grpId="0" animBg="1"/>
      <p:bldP spid="15" grpId="0" animBg="1"/>
      <p:bldP spid="24" grpId="0" animBg="1"/>
      <p:bldP spid="31" grpId="1" animBg="1"/>
      <p:bldP spid="37" grpId="0" animBg="1"/>
      <p:bldP spid="43" grpId="0" animBg="1"/>
      <p:bldP spid="39" grpId="0"/>
      <p:bldP spid="41" grpId="0" animBg="1"/>
      <p:bldP spid="42" grpId="0" animBg="1"/>
      <p:bldP spid="45" grpId="0"/>
      <p:bldP spid="46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832" y="-177096"/>
            <a:ext cx="8723844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Examples of Change: Delta Erosion</a:t>
            </a:r>
            <a:endParaRPr lang="en-US" sz="4000" dirty="0"/>
          </a:p>
        </p:txBody>
      </p:sp>
      <p:pic>
        <p:nvPicPr>
          <p:cNvPr id="6" name="Picture 5" descr="coast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46"/>
            <a:ext cx="9144000" cy="5842754"/>
          </a:xfrm>
          <a:prstGeom prst="rect">
            <a:avLst/>
          </a:prstGeom>
        </p:spPr>
      </p:pic>
      <p:pic>
        <p:nvPicPr>
          <p:cNvPr id="7" name="Picture 6" descr="coastal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15246"/>
            <a:ext cx="3200399" cy="2256764"/>
          </a:xfrm>
          <a:prstGeom prst="rect">
            <a:avLst/>
          </a:prstGeom>
          <a:ln>
            <a:solidFill>
              <a:srgbClr val="FFFF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40495" y="4671169"/>
            <a:ext cx="1663665" cy="2186831"/>
            <a:chOff x="143763" y="773282"/>
            <a:chExt cx="1663665" cy="2186831"/>
          </a:xfrm>
        </p:grpSpPr>
        <p:pic>
          <p:nvPicPr>
            <p:cNvPr id="9" name="Picture 8" descr="SA_chan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3" y="773282"/>
              <a:ext cx="1663665" cy="2186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52568" y="940813"/>
              <a:ext cx="482600" cy="31446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835400" y="3556000"/>
            <a:ext cx="482600" cy="3144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7" idx="1"/>
          </p:cNvCxnSpPr>
          <p:nvPr/>
        </p:nvCxnSpPr>
        <p:spPr>
          <a:xfrm flipV="1">
            <a:off x="4318000" y="2143628"/>
            <a:ext cx="1625600" cy="1386972"/>
          </a:xfrm>
          <a:prstGeom prst="line">
            <a:avLst/>
          </a:prstGeom>
          <a:ln w="12700" cmpd="sng">
            <a:solidFill>
              <a:srgbClr val="FFFF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08690" y="4905886"/>
            <a:ext cx="3587304" cy="169062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83599" y="4902840"/>
            <a:ext cx="3587304" cy="169062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03" y="5062572"/>
            <a:ext cx="3631896" cy="1380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79" y="5058835"/>
            <a:ext cx="3641725" cy="138472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928955" y="1792012"/>
            <a:ext cx="280884" cy="2808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4"/>
            <a:endCxn id="15" idx="0"/>
          </p:cNvCxnSpPr>
          <p:nvPr/>
        </p:nvCxnSpPr>
        <p:spPr>
          <a:xfrm flipH="1">
            <a:off x="7277251" y="2072896"/>
            <a:ext cx="792146" cy="29896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492258" y="1931712"/>
            <a:ext cx="280884" cy="280884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2" idx="3"/>
            <a:endCxn id="16" idx="0"/>
          </p:cNvCxnSpPr>
          <p:nvPr/>
        </p:nvCxnSpPr>
        <p:spPr>
          <a:xfrm flipH="1">
            <a:off x="3602342" y="2171461"/>
            <a:ext cx="3931051" cy="288737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667" y="687030"/>
            <a:ext cx="91965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(</a:t>
            </a:r>
            <a:r>
              <a:rPr lang="en-US" sz="1500" i="1" dirty="0" smtClean="0">
                <a:solidFill>
                  <a:srgbClr val="FF0000"/>
                </a:solidFill>
              </a:rPr>
              <a:t>Water Gain</a:t>
            </a:r>
            <a:r>
              <a:rPr lang="en-US" sz="1500" dirty="0" smtClean="0"/>
              <a:t> and </a:t>
            </a:r>
            <a:r>
              <a:rPr lang="en-US" sz="1500" i="1" dirty="0" smtClean="0">
                <a:solidFill>
                  <a:srgbClr val="008000"/>
                </a:solidFill>
              </a:rPr>
              <a:t>Water Loss </a:t>
            </a:r>
            <a:r>
              <a:rPr lang="en-US" sz="1500" dirty="0" smtClean="0"/>
              <a:t>regions appear on the coastline, due to displacement of sediments around river deltas)</a:t>
            </a:r>
            <a:endParaRPr lang="en-US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7990037" y="3274742"/>
            <a:ext cx="1141134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FFFF00"/>
                </a:solidFill>
              </a:rPr>
              <a:t>Zoomed-in View</a:t>
            </a:r>
            <a:endParaRPr lang="en-US" sz="1100" i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3599" y="6575846"/>
            <a:ext cx="3577338" cy="26161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Example time series of a </a:t>
            </a:r>
            <a:r>
              <a:rPr lang="en-US" sz="1100" i="1" dirty="0" smtClean="0">
                <a:solidFill>
                  <a:srgbClr val="FF0000"/>
                </a:solidFill>
              </a:rPr>
              <a:t>Water Gain</a:t>
            </a:r>
            <a:r>
              <a:rPr lang="en-US" sz="1100" i="1" dirty="0" smtClean="0"/>
              <a:t> region </a:t>
            </a:r>
            <a:endParaRPr lang="en-US" sz="11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1813673" y="6597441"/>
            <a:ext cx="3577338" cy="26161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Example time series of a </a:t>
            </a:r>
            <a:r>
              <a:rPr lang="en-US" sz="1100" i="1" dirty="0" smtClean="0">
                <a:solidFill>
                  <a:srgbClr val="008000"/>
                </a:solidFill>
              </a:rPr>
              <a:t>Water Loss</a:t>
            </a:r>
            <a:r>
              <a:rPr lang="en-US" sz="1100" i="1" dirty="0" smtClean="0"/>
              <a:t> region </a:t>
            </a:r>
            <a:endParaRPr lang="en-US" sz="11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2223230" y="2570219"/>
            <a:ext cx="2728202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FFFF00"/>
                </a:solidFill>
              </a:rPr>
              <a:t>Annual time-lapse of region shown on right</a:t>
            </a:r>
            <a:endParaRPr lang="en-US" sz="1100" i="1" dirty="0">
              <a:solidFill>
                <a:srgbClr val="FFFF00"/>
              </a:solidFill>
            </a:endParaRPr>
          </a:p>
        </p:txBody>
      </p:sp>
      <p:pic>
        <p:nvPicPr>
          <p:cNvPr id="31" name="coast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43326" y="1025098"/>
            <a:ext cx="3118031" cy="153382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690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8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51" repeatCount="indefinite" fill="remove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1" grpId="0" animBg="1"/>
      <p:bldP spid="20" grpId="0" animBg="1"/>
      <p:bldP spid="24" grpId="0" animBg="1"/>
      <p:bldP spid="18" grpId="0" animBg="1"/>
      <p:bldP spid="22" grpId="0" animBg="1"/>
      <p:bldP spid="26" grpId="0"/>
      <p:bldP spid="28" grpId="0" animBg="1"/>
      <p:bldP spid="29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757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</a:t>
            </a:r>
            <a:r>
              <a:rPr lang="en-US" sz="3600" baseline="0" dirty="0" smtClean="0"/>
              <a:t> of Change: </a:t>
            </a:r>
            <a:r>
              <a:rPr lang="en-US" sz="3600" dirty="0" smtClean="0"/>
              <a:t>Dam</a:t>
            </a:r>
            <a:r>
              <a:rPr lang="en-US" sz="3600" baseline="0" dirty="0" smtClean="0"/>
              <a:t> Constructions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7048"/>
            <a:ext cx="9144000" cy="11604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Construction of a dam often results in the creation of a reservoir</a:t>
            </a:r>
          </a:p>
          <a:p>
            <a:r>
              <a:rPr lang="en-US" sz="2400" dirty="0" smtClean="0"/>
              <a:t>Characterized by a sudden and persistent increase in surface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1832310"/>
            <a:ext cx="7233196" cy="27438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2300" y="52705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Define a </a:t>
            </a:r>
            <a:r>
              <a:rPr lang="en-US" dirty="0" smtClean="0">
                <a:solidFill>
                  <a:srgbClr val="FF0000"/>
                </a:solidFill>
              </a:rPr>
              <a:t>Sudden Increase Score </a:t>
            </a:r>
            <a:r>
              <a:rPr lang="en-US" dirty="0" smtClean="0"/>
              <a:t>to distinguish dam construction events from other natural events (gradual increases)</a:t>
            </a:r>
            <a:endParaRPr lang="en-US" dirty="0"/>
          </a:p>
        </p:txBody>
      </p:sp>
      <p:pic>
        <p:nvPicPr>
          <p:cNvPr id="7" name="dam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54414"/>
            <a:ext cx="3926974" cy="21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52" y="-152400"/>
            <a:ext cx="8646942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Detecting Dam Constructions using Sudden Increase Score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2"/>
          <a:stretch/>
        </p:blipFill>
        <p:spPr>
          <a:xfrm>
            <a:off x="76904" y="1366515"/>
            <a:ext cx="3110169" cy="3339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2" y="4958842"/>
            <a:ext cx="4109833" cy="1572134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96" y="4924128"/>
            <a:ext cx="4244942" cy="1635277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384" y="1049294"/>
            <a:ext cx="4191974" cy="1586039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803060" y="1982224"/>
            <a:ext cx="280884" cy="28088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0625" y="2085316"/>
            <a:ext cx="280884" cy="28088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33144" y="198876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1923" y="66578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1944" y="440523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6879" y="21942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0367" y="3992996"/>
            <a:ext cx="280884" cy="28088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7217" y="366279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852" y="45899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647" y="6523206"/>
            <a:ext cx="4982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Gradual increase at Region 3 showing low score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58930" y="2653819"/>
            <a:ext cx="2321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Dam construction at Region 1 showing a high score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552" y="867236"/>
            <a:ext cx="29435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Sudden Increase Score of </a:t>
            </a:r>
            <a:r>
              <a:rPr lang="en-US" sz="1600" i="1" dirty="0" smtClean="0">
                <a:solidFill>
                  <a:srgbClr val="FF0000"/>
                </a:solidFill>
              </a:rPr>
              <a:t>Water Gain</a:t>
            </a:r>
            <a:r>
              <a:rPr lang="en-US" sz="1600" dirty="0" smtClean="0"/>
              <a:t> regions in a selected area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5035458" y="6536187"/>
            <a:ext cx="4982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Dam construction at Region 2 showing a high score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2" name="dam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94386" y="2737607"/>
            <a:ext cx="2757520" cy="1488148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23" name="dam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9761" y="3432591"/>
            <a:ext cx="2579077" cy="1397319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0885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56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62" repeatCount="indefinite" fill="remove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4" grpId="0"/>
      <p:bldP spid="24" grpId="0"/>
      <p:bldP spid="24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134 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pic>
        <p:nvPicPr>
          <p:cNvPr id="10" name="Picture 9" descr="non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t="13507"/>
          <a:stretch/>
        </p:blipFill>
        <p:spPr>
          <a:xfrm>
            <a:off x="3135096" y="958532"/>
            <a:ext cx="6008903" cy="5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134 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2556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(12)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4" y="3749690"/>
            <a:ext cx="14495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mage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3" t="13370"/>
          <a:stretch/>
        </p:blipFill>
        <p:spPr>
          <a:xfrm>
            <a:off x="3148728" y="958533"/>
            <a:ext cx="5995272" cy="5852690"/>
          </a:xfrm>
          <a:prstGeom prst="rect">
            <a:avLst/>
          </a:prstGeom>
        </p:spPr>
      </p:pic>
      <p:pic>
        <p:nvPicPr>
          <p:cNvPr id="14" name="Picture 13" descr="pie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0" y="4098509"/>
            <a:ext cx="546492" cy="10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134 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133"/>
          <a:stretch/>
        </p:blipFill>
        <p:spPr>
          <a:xfrm>
            <a:off x="3181108" y="946321"/>
            <a:ext cx="5962891" cy="5852690"/>
          </a:xfrm>
          <a:prstGeom prst="rect">
            <a:avLst/>
          </a:prstGeom>
        </p:spPr>
      </p:pic>
      <p:pic>
        <p:nvPicPr>
          <p:cNvPr id="16" name="Picture 15" descr="pie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5" y="4098509"/>
            <a:ext cx="546492" cy="1083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034" y="5208302"/>
            <a:ext cx="2800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Missing run-of-the-river dams with small water storage ( &lt; 2.5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ie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9" y="4098509"/>
            <a:ext cx="1091899" cy="1853535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134 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pic>
        <p:nvPicPr>
          <p:cNvPr id="14" name="Picture 13" descr="image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133"/>
          <a:stretch/>
        </p:blipFill>
        <p:spPr>
          <a:xfrm>
            <a:off x="3181108" y="958532"/>
            <a:ext cx="5962891" cy="5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ie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9" y="4085315"/>
            <a:ext cx="1844064" cy="216874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134 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908203" y="5582403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Agriculture Dams (32)</a:t>
            </a:r>
            <a:endParaRPr lang="en-US" sz="1600" dirty="0"/>
          </a:p>
        </p:txBody>
      </p:sp>
      <p:pic>
        <p:nvPicPr>
          <p:cNvPr id="16" name="Picture 15" descr="image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3" t="13370"/>
          <a:stretch/>
        </p:blipFill>
        <p:spPr>
          <a:xfrm>
            <a:off x="3148729" y="958533"/>
            <a:ext cx="5995272" cy="5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e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85314"/>
            <a:ext cx="2159439" cy="216874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134 dam constructions after 2000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908203" y="5582403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Agriculture Dams (32)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460958" y="4709942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Hydro</a:t>
            </a:r>
          </a:p>
          <a:p>
            <a:pPr algn="ctr"/>
            <a:r>
              <a:rPr lang="en-US" sz="1600" dirty="0" smtClean="0"/>
              <a:t> Dams (41)</a:t>
            </a:r>
            <a:endParaRPr lang="en-US" sz="1600" dirty="0"/>
          </a:p>
        </p:txBody>
      </p:sp>
      <p:pic>
        <p:nvPicPr>
          <p:cNvPr id="18" name="Picture 17" descr="image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607"/>
          <a:stretch/>
        </p:blipFill>
        <p:spPr>
          <a:xfrm>
            <a:off x="3148336" y="958532"/>
            <a:ext cx="5995663" cy="5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90" y="8539"/>
            <a:ext cx="8967305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Importance of Monitoring Water Dynamics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0" y="754172"/>
            <a:ext cx="9121913" cy="537002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344331" y="5254411"/>
            <a:ext cx="129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Aral Sea in 2014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331" y="2520159"/>
            <a:ext cx="277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Cedo Caka Lake</a:t>
            </a:r>
          </a:p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Tibet, 1984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9331" y="5276923"/>
            <a:ext cx="129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Aral Sea in 2000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80310" y="4322866"/>
            <a:ext cx="4309193" cy="2033484"/>
            <a:chOff x="60367" y="1247395"/>
            <a:chExt cx="4309193" cy="20334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868" y="1255204"/>
              <a:ext cx="1467875" cy="1437625"/>
            </a:xfrm>
            <a:prstGeom prst="rect">
              <a:avLst/>
            </a:prstGeom>
          </p:spPr>
        </p:pic>
        <p:pic>
          <p:nvPicPr>
            <p:cNvPr id="21" name="Picture 20" descr="aralsea_tmo_200023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9" y="1247395"/>
              <a:ext cx="1442898" cy="144289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0367" y="2880769"/>
              <a:ext cx="43091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Assessing the impact of human actions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24740" y="3020410"/>
            <a:ext cx="3355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Understanding interplay with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climate </a:t>
            </a:r>
            <a:r>
              <a:rPr lang="en-US" sz="2000" b="1" dirty="0"/>
              <a:t>change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15" y="1137496"/>
            <a:ext cx="1466108" cy="14242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88" y="1142630"/>
            <a:ext cx="1458112" cy="14191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85323" y="2509096"/>
            <a:ext cx="159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Cedo Caka Lake</a:t>
            </a:r>
          </a:p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Tibet, 2011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8182" y="1149707"/>
            <a:ext cx="3719738" cy="2073165"/>
            <a:chOff x="-1238969" y="1625890"/>
            <a:chExt cx="3719738" cy="207316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1789" y="1625890"/>
              <a:ext cx="3307947" cy="175510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1238969" y="3329723"/>
              <a:ext cx="3719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Global projections of water risks (red)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5945" y="3220641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Managing water resources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2823" y="3797597"/>
            <a:ext cx="452893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Remote Sensing Data</a:t>
            </a:r>
          </a:p>
          <a:p>
            <a:pPr algn="ctr"/>
            <a:endParaRPr lang="en-US" sz="400" b="1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Multi-spectral data</a:t>
            </a:r>
          </a:p>
          <a:p>
            <a:pPr marL="342900" lvl="0" indent="-342900">
              <a:buFont typeface="Arial"/>
              <a:buChar char="•"/>
            </a:pP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00" dirty="0" smtClean="0"/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/>
              <a:t>MODIS (at 500m, from 2000)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/>
              <a:t>Landsat (at 30m, from 1970s)</a:t>
            </a:r>
          </a:p>
          <a:p>
            <a:pPr marL="342900" lvl="0" indent="-342900">
              <a:buFont typeface="Arial"/>
              <a:buChar char="•"/>
            </a:pP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Can be used to classify every location at a given time as water or land (binary classes)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Ground </a:t>
            </a:r>
            <a:r>
              <a:rPr lang="en-US" dirty="0"/>
              <a:t>truth </a:t>
            </a:r>
            <a:r>
              <a:rPr lang="en-US" dirty="0" smtClean="0"/>
              <a:t>on specific dates available </a:t>
            </a:r>
            <a:r>
              <a:rPr lang="en-US" dirty="0"/>
              <a:t>from various </a:t>
            </a:r>
            <a:r>
              <a:rPr lang="en-US" dirty="0" smtClean="0"/>
              <a:t>sources: SRTM, GLWD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362850" y="5727280"/>
            <a:ext cx="129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Aral Sea in 2014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57850" y="5749792"/>
            <a:ext cx="129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Aral Sea in 2000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pie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5" y="4085314"/>
            <a:ext cx="2156474" cy="2165769"/>
          </a:xfrm>
          <a:prstGeom prst="rect">
            <a:avLst/>
          </a:prstGeom>
        </p:spPr>
      </p:pic>
      <p:pic>
        <p:nvPicPr>
          <p:cNvPr id="4" name="Picture 3" descr="image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845"/>
          <a:stretch/>
        </p:blipFill>
        <p:spPr>
          <a:xfrm>
            <a:off x="3131816" y="958533"/>
            <a:ext cx="6012184" cy="585269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03600" y="-114300"/>
            <a:ext cx="860188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Validating Dam Constructions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-52165" y="57834"/>
            <a:ext cx="33546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Reports 65 dams globally constructed after 2001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 new dams in Brazil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32" y="2237670"/>
            <a:ext cx="320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134 dam constructions after 2001 in Brazil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pic>
        <p:nvPicPr>
          <p:cNvPr id="23" name="Picture 22" descr="pie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85314"/>
            <a:ext cx="2159439" cy="21687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92636" y="3660547"/>
            <a:ext cx="83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7207F"/>
                </a:solidFill>
              </a:rPr>
              <a:t>Mining</a:t>
            </a:r>
          </a:p>
          <a:p>
            <a:pPr algn="ctr"/>
            <a:r>
              <a:rPr lang="en-US" dirty="0" smtClean="0">
                <a:solidFill>
                  <a:srgbClr val="67207F"/>
                </a:solidFill>
              </a:rPr>
              <a:t>(10)</a:t>
            </a:r>
            <a:endParaRPr lang="en-US" dirty="0">
              <a:solidFill>
                <a:srgbClr val="67207F"/>
              </a:solidFill>
            </a:endParaRPr>
          </a:p>
        </p:txBody>
      </p:sp>
      <p:cxnSp>
        <p:nvCxnSpPr>
          <p:cNvPr id="28" name="Straight Connector 27"/>
          <p:cNvCxnSpPr>
            <a:stCxn id="27" idx="1"/>
          </p:cNvCxnSpPr>
          <p:nvPr/>
        </p:nvCxnSpPr>
        <p:spPr>
          <a:xfrm flipH="1">
            <a:off x="1849452" y="3983713"/>
            <a:ext cx="443184" cy="177753"/>
          </a:xfrm>
          <a:prstGeom prst="line">
            <a:avLst/>
          </a:prstGeom>
          <a:ln>
            <a:solidFill>
              <a:srgbClr val="6720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908203" y="5582403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Agriculture Dams (32)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460958" y="4709942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Hydro</a:t>
            </a:r>
          </a:p>
          <a:p>
            <a:pPr algn="ctr"/>
            <a:r>
              <a:rPr lang="en-US" sz="1600" dirty="0" smtClean="0"/>
              <a:t> Dams (41)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93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6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Global Water Monitoring System:</a:t>
            </a:r>
            <a:br>
              <a:rPr lang="en-US" sz="3600" dirty="0" smtClean="0"/>
            </a:br>
            <a:r>
              <a:rPr lang="en-US" sz="2800" dirty="0" smtClean="0"/>
              <a:t>Current Scope and Next Steps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21" y="1539322"/>
            <a:ext cx="8800819" cy="51640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Current Scope:</a:t>
            </a:r>
          </a:p>
          <a:p>
            <a:pPr lvl="1"/>
            <a:r>
              <a:rPr lang="en-US" sz="2400" dirty="0" smtClean="0"/>
              <a:t>Maps the dynamics of water bodies using coarse-scale MODIS data (at 500m resolution, every 8 days, starting from 2000)</a:t>
            </a:r>
          </a:p>
          <a:p>
            <a:pPr lvl="1"/>
            <a:endParaRPr lang="en-US" sz="900" dirty="0" smtClean="0"/>
          </a:p>
          <a:p>
            <a:pPr lvl="1"/>
            <a:r>
              <a:rPr lang="en-US" sz="2400" dirty="0" smtClean="0"/>
              <a:t>Covers all water bodies below ~50°N that are not covered by snow at any time of the year</a:t>
            </a:r>
            <a:endParaRPr lang="en-US" sz="2400" baseline="30000" dirty="0" smtClean="0"/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800" dirty="0" smtClean="0"/>
              <a:t>Next Steps:</a:t>
            </a:r>
          </a:p>
          <a:p>
            <a:pPr lvl="1"/>
            <a:r>
              <a:rPr lang="en-US" sz="2400" dirty="0" smtClean="0"/>
              <a:t>Global coverage of all water bodies using fine-scale Landsat data (at 30m resolution, every 16 days, starting from 1970s)</a:t>
            </a:r>
          </a:p>
          <a:p>
            <a:pPr lvl="1"/>
            <a:endParaRPr lang="en-US" sz="900" dirty="0" smtClean="0"/>
          </a:p>
          <a:p>
            <a:pPr lvl="1"/>
            <a:r>
              <a:rPr lang="en-US" sz="2400" dirty="0" smtClean="0"/>
              <a:t>Including the dynamics of snow-covered water bodies by only considering observations during their summer season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80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3" y="274638"/>
            <a:ext cx="8587374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Potential Use Cases of a Water Monitoring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421" y="1600200"/>
            <a:ext cx="8587375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Quantifying available water stocks and their dynamics over time</a:t>
            </a:r>
          </a:p>
          <a:p>
            <a:endParaRPr lang="en-US" sz="900" dirty="0" smtClean="0"/>
          </a:p>
          <a:p>
            <a:endParaRPr lang="en-US" sz="900" dirty="0" smtClean="0"/>
          </a:p>
          <a:p>
            <a:r>
              <a:rPr lang="en-US" sz="2400" dirty="0" smtClean="0"/>
              <a:t>Mapping the dynamics of rivers and estimating their discharge </a:t>
            </a:r>
            <a:r>
              <a:rPr lang="en-US" sz="2400" dirty="0"/>
              <a:t>at a global </a:t>
            </a:r>
            <a:r>
              <a:rPr lang="en-US" sz="2400" dirty="0" smtClean="0"/>
              <a:t>scale using fine-resolution Landsat data</a:t>
            </a:r>
            <a:endParaRPr lang="en-US" sz="2400" dirty="0"/>
          </a:p>
          <a:p>
            <a:endParaRPr lang="en-US" sz="900" dirty="0" smtClean="0"/>
          </a:p>
          <a:p>
            <a:r>
              <a:rPr lang="en-US" sz="2400" dirty="0" smtClean="0"/>
              <a:t>Detecting a variety of changes occurring in water bodies and studying their interactions with natural phenomena and human actions</a:t>
            </a:r>
          </a:p>
          <a:p>
            <a:endParaRPr lang="en-US" sz="900" dirty="0"/>
          </a:p>
          <a:p>
            <a:r>
              <a:rPr lang="en-US" sz="2400" smtClean="0"/>
              <a:t>Including </a:t>
            </a:r>
            <a:r>
              <a:rPr lang="en-US" sz="2400" dirty="0" smtClean="0"/>
              <a:t>information about </a:t>
            </a:r>
            <a:r>
              <a:rPr lang="en-US" sz="2400" dirty="0"/>
              <a:t>surface water </a:t>
            </a:r>
            <a:r>
              <a:rPr lang="en-US" sz="2400" dirty="0" smtClean="0"/>
              <a:t>dynamics in currently available hydrological models at regional to global scales</a:t>
            </a:r>
            <a:endParaRPr lang="en-US" sz="9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975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215"/>
            <a:ext cx="8229600" cy="1143000"/>
          </a:xfrm>
        </p:spPr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51" y="1662338"/>
            <a:ext cx="8813648" cy="5113261"/>
          </a:xfrm>
        </p:spPr>
        <p:txBody>
          <a:bodyPr>
            <a:normAutofit/>
          </a:bodyPr>
          <a:lstStyle/>
          <a:p>
            <a:r>
              <a:rPr lang="en-US" sz="1600" dirty="0"/>
              <a:t>A. Karpatne, A. </a:t>
            </a:r>
            <a:r>
              <a:rPr lang="en-US" sz="1600" dirty="0" err="1"/>
              <a:t>Khaldelwal</a:t>
            </a:r>
            <a:r>
              <a:rPr lang="en-US" sz="1600" dirty="0"/>
              <a:t>, X. Chen, V. </a:t>
            </a:r>
            <a:r>
              <a:rPr lang="en-US" sz="1600" dirty="0" err="1"/>
              <a:t>Mithal</a:t>
            </a:r>
            <a:r>
              <a:rPr lang="en-US" sz="1600" dirty="0"/>
              <a:t>, J.H. </a:t>
            </a:r>
            <a:r>
              <a:rPr lang="en-US" sz="1600" dirty="0" err="1"/>
              <a:t>Faghmous</a:t>
            </a:r>
            <a:r>
              <a:rPr lang="en-US" sz="1600" dirty="0"/>
              <a:t>, and V. Kumar, </a:t>
            </a:r>
            <a:r>
              <a:rPr lang="en-US" sz="1600" b="1" dirty="0"/>
              <a:t>Global monitoring of inland water dynamics: State-of-the-art, challenges, and opportunities, </a:t>
            </a:r>
            <a:r>
              <a:rPr lang="en-US" sz="1600" dirty="0"/>
              <a:t>In K. </a:t>
            </a:r>
            <a:r>
              <a:rPr lang="en-US" sz="1600" dirty="0" err="1"/>
              <a:t>Morik</a:t>
            </a:r>
            <a:r>
              <a:rPr lang="en-US" sz="1600" dirty="0"/>
              <a:t>, J. </a:t>
            </a:r>
            <a:r>
              <a:rPr lang="en-US" sz="1600" dirty="0" err="1"/>
              <a:t>Lässig</a:t>
            </a:r>
            <a:r>
              <a:rPr lang="en-US" sz="1600" dirty="0"/>
              <a:t>, and K. </a:t>
            </a:r>
            <a:r>
              <a:rPr lang="en-US" sz="1600" dirty="0" err="1"/>
              <a:t>Kersting</a:t>
            </a:r>
            <a:r>
              <a:rPr lang="en-US" sz="1600" dirty="0"/>
              <a:t>, Eds. Computational Sustainability, Springer. 2015 (to appear)</a:t>
            </a:r>
          </a:p>
          <a:p>
            <a:r>
              <a:rPr lang="en-US" sz="1600" dirty="0" smtClean="0"/>
              <a:t>A</a:t>
            </a:r>
            <a:r>
              <a:rPr lang="en-US" sz="1600" dirty="0"/>
              <a:t>. </a:t>
            </a:r>
            <a:r>
              <a:rPr lang="en-US" sz="1600" dirty="0" smtClean="0"/>
              <a:t>Karpatne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/>
              <a:t>V. Kumar, </a:t>
            </a:r>
            <a:r>
              <a:rPr lang="en-US" sz="1600" b="1" dirty="0" smtClean="0"/>
              <a:t>Adaptive heterogeneous </a:t>
            </a:r>
            <a:r>
              <a:rPr lang="en-US" sz="1600" b="1" dirty="0"/>
              <a:t>e</a:t>
            </a:r>
            <a:r>
              <a:rPr lang="en-US" sz="1600" b="1" dirty="0" smtClean="0"/>
              <a:t>nsemble </a:t>
            </a:r>
            <a:r>
              <a:rPr lang="en-US" sz="1600" b="1" dirty="0"/>
              <a:t>l</a:t>
            </a:r>
            <a:r>
              <a:rPr lang="en-US" sz="1600" b="1" dirty="0" smtClean="0"/>
              <a:t>earning </a:t>
            </a:r>
            <a:r>
              <a:rPr lang="en-US" sz="1600" b="1" dirty="0"/>
              <a:t>u</a:t>
            </a:r>
            <a:r>
              <a:rPr lang="en-US" sz="1600" b="1" dirty="0" smtClean="0"/>
              <a:t>sing the context of test instances, </a:t>
            </a:r>
            <a:r>
              <a:rPr lang="en-US" sz="1600" dirty="0" smtClean="0"/>
              <a:t> International Conference on Data Mining (ICDM), 2015</a:t>
            </a:r>
          </a:p>
          <a:p>
            <a:r>
              <a:rPr lang="en-US" sz="1600" dirty="0"/>
              <a:t>A. </a:t>
            </a:r>
            <a:r>
              <a:rPr lang="en-US" sz="1600" dirty="0" err="1"/>
              <a:t>Khandelwal</a:t>
            </a:r>
            <a:r>
              <a:rPr lang="en-US" sz="1600" dirty="0"/>
              <a:t>, V. </a:t>
            </a:r>
            <a:r>
              <a:rPr lang="en-US" sz="1600" dirty="0" err="1"/>
              <a:t>Mithal</a:t>
            </a:r>
            <a:r>
              <a:rPr lang="en-US" sz="1600" dirty="0"/>
              <a:t>, and V. Kumar. </a:t>
            </a:r>
            <a:r>
              <a:rPr lang="en-US" sz="1600" b="1" dirty="0"/>
              <a:t>Post-classification label refinement using implicit ordering constraints among data instances</a:t>
            </a:r>
            <a:r>
              <a:rPr lang="en-US" sz="1600" dirty="0"/>
              <a:t>. International Conference on Data Mining (ICDM), 2015. </a:t>
            </a:r>
          </a:p>
          <a:p>
            <a:r>
              <a:rPr lang="en-US" sz="1600" dirty="0"/>
              <a:t>X. Chen, J. </a:t>
            </a:r>
            <a:r>
              <a:rPr lang="en-US" sz="1600" dirty="0" err="1"/>
              <a:t>Faghmous</a:t>
            </a:r>
            <a:r>
              <a:rPr lang="en-US" sz="1600" dirty="0"/>
              <a:t>, A. </a:t>
            </a:r>
            <a:r>
              <a:rPr lang="en-US" sz="1600" dirty="0" err="1"/>
              <a:t>Khandelwal</a:t>
            </a:r>
            <a:r>
              <a:rPr lang="en-US" sz="1600" dirty="0"/>
              <a:t>, and V. Kumar, </a:t>
            </a:r>
            <a:r>
              <a:rPr lang="en-US" sz="1600" b="1" dirty="0"/>
              <a:t>Clustering dynamic </a:t>
            </a:r>
            <a:r>
              <a:rPr lang="en-US" sz="1600" b="1" dirty="0" err="1"/>
              <a:t>spatio</a:t>
            </a:r>
            <a:r>
              <a:rPr lang="en-US" sz="1600" b="1" dirty="0"/>
              <a:t>-temporal patterns in the presence of noise and missing data</a:t>
            </a:r>
            <a:r>
              <a:rPr lang="en-US" sz="1600" dirty="0"/>
              <a:t>, International Joint Conference on Artificial Intelligence (IJCAI), 2015. </a:t>
            </a:r>
          </a:p>
          <a:p>
            <a:r>
              <a:rPr lang="en-US" sz="1600" dirty="0" smtClean="0"/>
              <a:t>A</a:t>
            </a:r>
            <a:r>
              <a:rPr lang="en-US" sz="1600" dirty="0"/>
              <a:t>. Karpatne, A. </a:t>
            </a:r>
            <a:r>
              <a:rPr lang="en-US" sz="1600" dirty="0" err="1"/>
              <a:t>Khaldelwal</a:t>
            </a:r>
            <a:r>
              <a:rPr lang="en-US" sz="1600" dirty="0"/>
              <a:t>, and V. Kumar, </a:t>
            </a:r>
            <a:r>
              <a:rPr lang="en-US" sz="1600" b="1" dirty="0"/>
              <a:t>Ensemble l</a:t>
            </a:r>
            <a:r>
              <a:rPr lang="en-US" sz="1600" b="1" dirty="0" smtClean="0"/>
              <a:t>earning </a:t>
            </a:r>
            <a:r>
              <a:rPr lang="en-US" sz="1600" b="1" dirty="0"/>
              <a:t>m</a:t>
            </a:r>
            <a:r>
              <a:rPr lang="en-US" sz="1600" b="1" dirty="0" smtClean="0"/>
              <a:t>ethods </a:t>
            </a:r>
            <a:r>
              <a:rPr lang="en-US" sz="1600" b="1" dirty="0"/>
              <a:t>for binary classification </a:t>
            </a:r>
            <a:r>
              <a:rPr lang="en-US" sz="1600" b="1" dirty="0" smtClean="0"/>
              <a:t>with </a:t>
            </a:r>
            <a:r>
              <a:rPr lang="en-US" sz="1600" b="1" dirty="0"/>
              <a:t>multi-modality within the </a:t>
            </a:r>
            <a:r>
              <a:rPr lang="en-US" sz="1600" b="1" dirty="0" smtClean="0"/>
              <a:t>classes, </a:t>
            </a:r>
            <a:r>
              <a:rPr lang="en-US" sz="1600" dirty="0"/>
              <a:t>SIAM International Conference on Data Mining (SDM</a:t>
            </a:r>
            <a:r>
              <a:rPr lang="en-US" sz="1600" dirty="0" smtClean="0"/>
              <a:t>), 2015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949360" y="5565334"/>
            <a:ext cx="7094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further information, please visit the Expeditions Project website: </a:t>
            </a:r>
            <a:endParaRPr lang="en-US" dirty="0" smtClean="0"/>
          </a:p>
          <a:p>
            <a:pPr algn="ctr"/>
            <a:r>
              <a:rPr lang="en-US" i="1" u="sng" dirty="0" smtClean="0">
                <a:solidFill>
                  <a:srgbClr val="346EEC"/>
                </a:solidFill>
              </a:rPr>
              <a:t>http</a:t>
            </a:r>
            <a:r>
              <a:rPr lang="en-US" i="1" u="sng" dirty="0">
                <a:solidFill>
                  <a:srgbClr val="346EEC"/>
                </a:solidFill>
              </a:rPr>
              <a:t>://</a:t>
            </a:r>
            <a:r>
              <a:rPr lang="en-US" i="1" u="sng" dirty="0" err="1">
                <a:solidFill>
                  <a:srgbClr val="346EEC"/>
                </a:solidFill>
              </a:rPr>
              <a:t>climatechange.cs.umn.edu</a:t>
            </a:r>
            <a:endParaRPr lang="en-US" i="1" u="sng" dirty="0">
              <a:solidFill>
                <a:srgbClr val="346E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693" y="1417638"/>
            <a:ext cx="8826478" cy="5162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cs typeface="Calibri"/>
              </a:rPr>
              <a:t>Team UMN:</a:t>
            </a:r>
          </a:p>
          <a:p>
            <a:pPr lvl="1"/>
            <a:r>
              <a:rPr lang="en-US" dirty="0" err="1">
                <a:cs typeface="Calibri"/>
              </a:rPr>
              <a:t>Ankush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Khandelwal</a:t>
            </a:r>
            <a:r>
              <a:rPr lang="en-US" dirty="0">
                <a:cs typeface="Calibri"/>
              </a:rPr>
              <a:t>, Xi Chen, </a:t>
            </a:r>
            <a:r>
              <a:rPr lang="en-US" dirty="0" err="1">
                <a:cs typeface="Calibri"/>
              </a:rPr>
              <a:t>Varun</a:t>
            </a:r>
            <a:r>
              <a:rPr lang="en-US" dirty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Mithal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cs typeface="Calibri"/>
              </a:rPr>
              <a:t>Robert </a:t>
            </a:r>
            <a:r>
              <a:rPr lang="en-US" dirty="0" err="1">
                <a:cs typeface="Calibri"/>
              </a:rPr>
              <a:t>Leuenberger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Eric </a:t>
            </a:r>
            <a:r>
              <a:rPr lang="en-US" dirty="0" err="1">
                <a:cs typeface="Calibri"/>
              </a:rPr>
              <a:t>Mccaleb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Yizheng</a:t>
            </a:r>
            <a:r>
              <a:rPr lang="en-US" dirty="0">
                <a:cs typeface="Calibri"/>
              </a:rPr>
              <a:t> Ding, Reid </a:t>
            </a:r>
            <a:r>
              <a:rPr lang="en-US" dirty="0" smtClean="0">
                <a:cs typeface="Calibri"/>
              </a:rPr>
              <a:t>Anderson, </a:t>
            </a:r>
            <a:r>
              <a:rPr lang="en-US" dirty="0" err="1" smtClean="0">
                <a:cs typeface="Calibri"/>
              </a:rPr>
              <a:t>Kshitij</a:t>
            </a:r>
            <a:r>
              <a:rPr lang="en-US" dirty="0" smtClean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Aranke</a:t>
            </a:r>
            <a:r>
              <a:rPr lang="en-US" dirty="0" smtClean="0">
                <a:cs typeface="Calibri"/>
              </a:rPr>
              <a:t>, </a:t>
            </a:r>
            <a:r>
              <a:rPr lang="en-US" dirty="0" err="1" smtClean="0">
                <a:cs typeface="Calibri"/>
              </a:rPr>
              <a:t>Amolak</a:t>
            </a:r>
            <a:r>
              <a:rPr lang="en-US" dirty="0" smtClean="0">
                <a:cs typeface="Calibri"/>
              </a:rPr>
              <a:t> Singh,  Stryker Thompson, Karl </a:t>
            </a:r>
            <a:r>
              <a:rPr lang="en-US" dirty="0" err="1" smtClean="0">
                <a:cs typeface="Calibri"/>
              </a:rPr>
              <a:t>Holub</a:t>
            </a:r>
            <a:endParaRPr lang="en-US" dirty="0" smtClean="0">
              <a:cs typeface="Calibri"/>
            </a:endParaRPr>
          </a:p>
          <a:p>
            <a:pPr lvl="1"/>
            <a:r>
              <a:rPr lang="en-US" dirty="0" err="1" smtClean="0">
                <a:cs typeface="Calibri"/>
              </a:rPr>
              <a:t>Vipin</a:t>
            </a:r>
            <a:r>
              <a:rPr lang="en-US" dirty="0" smtClean="0">
                <a:cs typeface="Calibri"/>
              </a:rPr>
              <a:t> Kumar</a:t>
            </a:r>
          </a:p>
          <a:p>
            <a:pPr marL="457200" lvl="1" indent="0">
              <a:buNone/>
            </a:pPr>
            <a:endParaRPr lang="en-US" sz="3800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Collaborators:</a:t>
            </a:r>
          </a:p>
          <a:p>
            <a:pPr lvl="1"/>
            <a:r>
              <a:rPr lang="en-US" dirty="0" smtClean="0">
                <a:cs typeface="Calibri"/>
              </a:rPr>
              <a:t>Institute on Environment, UMN: Kate </a:t>
            </a:r>
            <a:r>
              <a:rPr lang="en-US" dirty="0" err="1" smtClean="0">
                <a:cs typeface="Calibri"/>
              </a:rPr>
              <a:t>Brauman</a:t>
            </a:r>
            <a:endParaRPr lang="en-US" dirty="0" smtClean="0">
              <a:cs typeface="Calibri"/>
            </a:endParaRPr>
          </a:p>
          <a:p>
            <a:pPr lvl="1"/>
            <a:r>
              <a:rPr lang="en-US" dirty="0" smtClean="0">
                <a:cs typeface="Calibri"/>
              </a:rPr>
              <a:t>Planetary </a:t>
            </a:r>
            <a:r>
              <a:rPr lang="en-US" dirty="0">
                <a:cs typeface="Calibri"/>
              </a:rPr>
              <a:t>Skin </a:t>
            </a:r>
            <a:r>
              <a:rPr lang="en-US" dirty="0" smtClean="0">
                <a:cs typeface="Calibri"/>
              </a:rPr>
              <a:t>Institute: Juan </a:t>
            </a:r>
            <a:r>
              <a:rPr lang="en-US" dirty="0">
                <a:cs typeface="Calibri"/>
              </a:rPr>
              <a:t>Carlos </a:t>
            </a:r>
            <a:r>
              <a:rPr lang="en-US" dirty="0" err="1">
                <a:cs typeface="Calibri"/>
              </a:rPr>
              <a:t>Castilla</a:t>
            </a:r>
            <a:r>
              <a:rPr lang="en-US" dirty="0">
                <a:cs typeface="Calibri"/>
              </a:rPr>
              <a:t>-Rubio, Fabio </a:t>
            </a:r>
            <a:r>
              <a:rPr lang="en-US" dirty="0" err="1">
                <a:cs typeface="Calibri"/>
              </a:rPr>
              <a:t>Faria</a:t>
            </a:r>
            <a:endParaRPr lang="en-US" dirty="0">
              <a:cs typeface="Calibri"/>
            </a:endParaRPr>
          </a:p>
          <a:p>
            <a:endParaRPr lang="en-US" sz="1300" dirty="0" smtClean="0">
              <a:cs typeface="Calibri"/>
            </a:endParaRPr>
          </a:p>
          <a:p>
            <a:endParaRPr lang="en-US" sz="1300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Funding</a:t>
            </a:r>
            <a:r>
              <a:rPr lang="en-US" dirty="0">
                <a:cs typeface="Calibri"/>
              </a:rPr>
              <a:t>:</a:t>
            </a:r>
          </a:p>
          <a:p>
            <a:pPr lvl="1"/>
            <a:r>
              <a:rPr lang="en-US" dirty="0">
                <a:cs typeface="Calibri"/>
              </a:rPr>
              <a:t>National Science Foundation Awards 1029711 and 0905581</a:t>
            </a:r>
          </a:p>
          <a:p>
            <a:pPr lvl="1"/>
            <a:r>
              <a:rPr lang="en-US" dirty="0">
                <a:cs typeface="Calibri"/>
              </a:rPr>
              <a:t>NASA Award NNX12AP37G</a:t>
            </a:r>
          </a:p>
          <a:p>
            <a:pPr lvl="1"/>
            <a:r>
              <a:rPr lang="en-US" dirty="0">
                <a:cs typeface="Calibri"/>
              </a:rPr>
              <a:t>Doctoral Dissertation Fellowship and UMII Informatics Fellowship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0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Challenges for Supervised Learning Methods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24424" y="1169984"/>
            <a:ext cx="4754040" cy="4373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Challenge 1: Heterogeneity in space and time</a:t>
            </a:r>
          </a:p>
          <a:p>
            <a:pPr lvl="1"/>
            <a:r>
              <a:rPr lang="en-US" sz="2000" dirty="0" smtClean="0"/>
              <a:t>Water and land bodies look different in different regions of the world</a:t>
            </a:r>
          </a:p>
          <a:p>
            <a:pPr lvl="1"/>
            <a:r>
              <a:rPr lang="en-US" sz="2000" dirty="0" smtClean="0"/>
              <a:t>Same water body can look different at different time-instances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pPr lvl="1"/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7" name="Picture 46" descr="h20v05-eps-converted-to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" y="3461202"/>
            <a:ext cx="1276471" cy="132302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2483" y="4777924"/>
            <a:ext cx="181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Great Bitter Lake, Egypt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42172" y="4792052"/>
            <a:ext cx="1552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Lake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Tana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Ethiopia 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31152" y="4777924"/>
            <a:ext cx="137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Lake Abbe, Africa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26" y="3461202"/>
            <a:ext cx="1253512" cy="130162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90" y="3461202"/>
            <a:ext cx="1402537" cy="130162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62" y="5276306"/>
            <a:ext cx="1497341" cy="108276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62235" y="6334854"/>
            <a:ext cx="424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Mar Chiquita Lake, Argentina in 2000 (left) and 2012 (right)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15" descr="spectral_2000_h12v12-eps-converted-to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3" y="5252750"/>
            <a:ext cx="1496424" cy="1082104"/>
          </a:xfrm>
          <a:prstGeom prst="rect">
            <a:avLst/>
          </a:prstGeom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5116976" y="1173581"/>
            <a:ext cx="402702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Challenge 2: Data Quality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Noise</a:t>
            </a:r>
            <a:r>
              <a:rPr lang="en-US" sz="2000" dirty="0"/>
              <a:t>: clouds, shadows, atmospheric </a:t>
            </a:r>
            <a:r>
              <a:rPr lang="en-US" sz="2000" dirty="0" smtClean="0"/>
              <a:t>disturbances</a:t>
            </a:r>
            <a:endParaRPr lang="en-US" sz="2000" dirty="0"/>
          </a:p>
          <a:p>
            <a:pPr lvl="1"/>
            <a:r>
              <a:rPr lang="en-US" sz="2000" dirty="0"/>
              <a:t>Missing </a:t>
            </a:r>
            <a:r>
              <a:rPr lang="en-US" sz="2000" dirty="0" smtClean="0"/>
              <a:t>data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pPr lvl="1"/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1930" y="5996799"/>
            <a:ext cx="2692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Poyang Lake, China </a:t>
            </a:r>
          </a:p>
        </p:txBody>
      </p:sp>
      <p:sp>
        <p:nvSpPr>
          <p:cNvPr id="5" name="Rectangle 4"/>
          <p:cNvSpPr/>
          <p:nvPr/>
        </p:nvSpPr>
        <p:spPr>
          <a:xfrm>
            <a:off x="5646556" y="6247674"/>
            <a:ext cx="311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(Pink color shows missing data)</a:t>
            </a:r>
          </a:p>
        </p:txBody>
      </p:sp>
      <p:pic>
        <p:nvPicPr>
          <p:cNvPr id="17" name="video_Poyang_small_sm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" t="7077" r="69999" b="8712"/>
          <a:stretch/>
        </p:blipFill>
        <p:spPr>
          <a:xfrm>
            <a:off x="5680428" y="3176666"/>
            <a:ext cx="2900120" cy="28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6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8" grpId="0"/>
      <p:bldP spid="1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7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Method Innovations for Monitoring Water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27853" y="1227219"/>
            <a:ext cx="5047137" cy="4373563"/>
          </a:xfrm>
        </p:spPr>
        <p:txBody>
          <a:bodyPr>
            <a:normAutofit/>
          </a:bodyPr>
          <a:lstStyle/>
          <a:p>
            <a:r>
              <a:rPr lang="en-US" sz="2400" b="1" dirty="0"/>
              <a:t>Ensemble Learning Methods for Handling Heterogeneity in </a:t>
            </a:r>
            <a:r>
              <a:rPr lang="en-US" sz="2400" b="1" dirty="0" smtClean="0"/>
              <a:t>Data </a:t>
            </a:r>
            <a:r>
              <a:rPr lang="en-US" sz="2400" baseline="30000" dirty="0" smtClean="0"/>
              <a:t>1,2</a:t>
            </a:r>
            <a:endParaRPr lang="en-US" sz="2400" baseline="30000" dirty="0"/>
          </a:p>
          <a:p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1471543" y="3689172"/>
            <a:ext cx="613644" cy="613644"/>
            <a:chOff x="2297545" y="2643910"/>
            <a:chExt cx="819728" cy="819728"/>
          </a:xfrm>
        </p:grpSpPr>
        <p:sp>
          <p:nvSpPr>
            <p:cNvPr id="125" name="Oval 124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493813" y="2724733"/>
              <a:ext cx="612386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</a:t>
              </a:r>
              <a:endParaRPr lang="en-US" sz="2400" baseline="-250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494633" y="4539205"/>
            <a:ext cx="613644" cy="613644"/>
            <a:chOff x="2297545" y="2643910"/>
            <a:chExt cx="819728" cy="819728"/>
          </a:xfrm>
        </p:grpSpPr>
        <p:sp>
          <p:nvSpPr>
            <p:cNvPr id="128" name="Oval 127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A4E1B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493813" y="2724733"/>
              <a:ext cx="612386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2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506178" y="5434168"/>
            <a:ext cx="613644" cy="613644"/>
            <a:chOff x="2297545" y="2643910"/>
            <a:chExt cx="819728" cy="819728"/>
          </a:xfrm>
        </p:grpSpPr>
        <p:sp>
          <p:nvSpPr>
            <p:cNvPr id="131" name="Oval 130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FD5A0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482269" y="2724733"/>
              <a:ext cx="612387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3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814230" y="2979557"/>
            <a:ext cx="165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Positive Modes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(Water)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465381" y="2981860"/>
            <a:ext cx="171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Negative Modes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(Land)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643970" y="3687443"/>
            <a:ext cx="643347" cy="613644"/>
            <a:chOff x="2297545" y="2643910"/>
            <a:chExt cx="859407" cy="819728"/>
          </a:xfrm>
        </p:grpSpPr>
        <p:sp>
          <p:nvSpPr>
            <p:cNvPr id="136" name="Oval 135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459179" y="2724733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</a:t>
              </a:r>
              <a:endParaRPr lang="en-US" sz="2400" baseline="-250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667061" y="4537476"/>
            <a:ext cx="634704" cy="613644"/>
            <a:chOff x="2297545" y="2643910"/>
            <a:chExt cx="847861" cy="819728"/>
          </a:xfrm>
        </p:grpSpPr>
        <p:sp>
          <p:nvSpPr>
            <p:cNvPr id="139" name="Oval 138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A4E1B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447633" y="2713188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2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2678605" y="5432439"/>
            <a:ext cx="643347" cy="613644"/>
            <a:chOff x="2297545" y="2643910"/>
            <a:chExt cx="859407" cy="819728"/>
          </a:xfrm>
        </p:grpSpPr>
        <p:sp>
          <p:nvSpPr>
            <p:cNvPr id="142" name="Oval 141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459179" y="2724733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3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144" name="Straight Connector 143"/>
          <p:cNvCxnSpPr>
            <a:stCxn id="125" idx="6"/>
            <a:endCxn id="136" idx="2"/>
          </p:cNvCxnSpPr>
          <p:nvPr/>
        </p:nvCxnSpPr>
        <p:spPr>
          <a:xfrm flipV="1">
            <a:off x="2085187" y="3994265"/>
            <a:ext cx="558783" cy="1729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31" idx="6"/>
            <a:endCxn id="139" idx="3"/>
          </p:cNvCxnSpPr>
          <p:nvPr/>
        </p:nvCxnSpPr>
        <p:spPr>
          <a:xfrm flipV="1">
            <a:off x="2119822" y="5061254"/>
            <a:ext cx="637105" cy="67973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25" idx="6"/>
            <a:endCxn id="139" idx="1"/>
          </p:cNvCxnSpPr>
          <p:nvPr/>
        </p:nvCxnSpPr>
        <p:spPr>
          <a:xfrm>
            <a:off x="2085187" y="3995994"/>
            <a:ext cx="671740" cy="631348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206046" y="6208879"/>
            <a:ext cx="24937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1</a:t>
            </a:r>
            <a:r>
              <a:rPr lang="en-US" sz="1600" dirty="0" smtClean="0"/>
              <a:t> Karpatne et al. SDM 2015</a:t>
            </a:r>
          </a:p>
          <a:p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/>
              <a:t>Karpatne et al. </a:t>
            </a:r>
            <a:r>
              <a:rPr lang="en-US" sz="1600" dirty="0" smtClean="0"/>
              <a:t>ICDM 2015</a:t>
            </a:r>
            <a:endParaRPr lang="en-US" sz="1600" dirty="0"/>
          </a:p>
        </p:txBody>
      </p:sp>
      <p:sp>
        <p:nvSpPr>
          <p:cNvPr id="152" name="Content Placeholder 6"/>
          <p:cNvSpPr txBox="1">
            <a:spLocks/>
          </p:cNvSpPr>
          <p:nvPr/>
        </p:nvSpPr>
        <p:spPr>
          <a:xfrm>
            <a:off x="4811669" y="1222583"/>
            <a:ext cx="434524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Using Physics Guided Labeling to Handle Poor Data Quality</a:t>
            </a:r>
            <a:r>
              <a:rPr lang="en-US" sz="2400" baseline="30000" dirty="0" smtClean="0"/>
              <a:t>3,4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54" name="Shape 101"/>
          <p:cNvPicPr preferRelativeResize="0"/>
          <p:nvPr/>
        </p:nvPicPr>
        <p:blipFill rotWithShape="1">
          <a:blip r:embed="rId2">
            <a:alphaModFix/>
          </a:blip>
          <a:srcRect l="8900" t="15583" r="9439" b="18885"/>
          <a:stretch/>
        </p:blipFill>
        <p:spPr>
          <a:xfrm>
            <a:off x="4843472" y="2983908"/>
            <a:ext cx="3968401" cy="3159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10"/>
          <p:cNvSpPr txBox="1"/>
          <p:nvPr/>
        </p:nvSpPr>
        <p:spPr>
          <a:xfrm>
            <a:off x="5295327" y="5604020"/>
            <a:ext cx="2965499" cy="3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Elevation        A &gt; B &gt; C &gt; 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52" y="2138218"/>
            <a:ext cx="489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Learn an ensemble of classifiers to distinguish b/w different pairs of positive and negative modes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5126" y="2150429"/>
            <a:ext cx="3893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elevation information to constrain physically-consistent labels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5206427" y="6207275"/>
            <a:ext cx="28521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3 </a:t>
            </a:r>
            <a:r>
              <a:rPr lang="en-US" sz="1600" dirty="0" err="1" smtClean="0"/>
              <a:t>Khandelwal</a:t>
            </a:r>
            <a:r>
              <a:rPr lang="en-US" sz="1600" dirty="0" smtClean="0"/>
              <a:t> et al. ICDM 2015</a:t>
            </a:r>
          </a:p>
          <a:p>
            <a:r>
              <a:rPr lang="en-US" sz="1600" baseline="30000" dirty="0" smtClean="0"/>
              <a:t>4 </a:t>
            </a:r>
            <a:r>
              <a:rPr lang="en-US" sz="1600" dirty="0" err="1" smtClean="0"/>
              <a:t>Mithal</a:t>
            </a:r>
            <a:r>
              <a:rPr lang="en-US" sz="1600" dirty="0" smtClean="0"/>
              <a:t> </a:t>
            </a:r>
            <a:r>
              <a:rPr lang="en-US" sz="1600" dirty="0"/>
              <a:t>et al. </a:t>
            </a:r>
            <a:r>
              <a:rPr lang="en-US" sz="1600" dirty="0" smtClean="0"/>
              <a:t>(PhD Dissertation)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32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729"/>
            <a:ext cx="8229600" cy="1360764"/>
          </a:xfrm>
        </p:spPr>
        <p:txBody>
          <a:bodyPr>
            <a:noAutofit/>
          </a:bodyPr>
          <a:lstStyle/>
          <a:p>
            <a:r>
              <a:rPr lang="en-US" sz="3200" dirty="0" smtClean="0"/>
              <a:t>A Global Water Monitoring System </a:t>
            </a:r>
            <a:br>
              <a:rPr lang="en-US" sz="3200" dirty="0" smtClean="0"/>
            </a:br>
            <a:r>
              <a:rPr lang="en-US" sz="3200" dirty="0" smtClean="0">
                <a:hlinkClick r:id="rId2"/>
              </a:rPr>
              <a:t>http</a:t>
            </a:r>
            <a:r>
              <a:rPr lang="en-US" sz="3200" dirty="0">
                <a:hlinkClick r:id="rId2"/>
              </a:rPr>
              <a:t>://z.umn.edu/</a:t>
            </a:r>
            <a:r>
              <a:rPr lang="en-US" sz="3200" dirty="0" smtClean="0">
                <a:hlinkClick r:id="rId2"/>
              </a:rPr>
              <a:t>monitoringwater</a:t>
            </a:r>
            <a:endParaRPr lang="en-US" sz="3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2354540"/>
            <a:ext cx="8450948" cy="4257036"/>
          </a:xfrm>
        </p:spPr>
        <p:txBody>
          <a:bodyPr>
            <a:noAutofit/>
          </a:bodyPr>
          <a:lstStyle/>
          <a:p>
            <a:r>
              <a:rPr lang="en-US" sz="2800" dirty="0"/>
              <a:t>Summary of Capabilities</a:t>
            </a:r>
            <a:r>
              <a:rPr lang="en-US" sz="2800" dirty="0" smtClean="0"/>
              <a:t>: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1"/>
            <a:r>
              <a:rPr lang="en-US" sz="2400" dirty="0" smtClean="0"/>
              <a:t>Maps the dynamics of all major water bodies               (surface area &gt; 2.5 km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in the last 15 years across the world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2"/>
            <a:r>
              <a:rPr lang="en-US" sz="2200" dirty="0" smtClean="0"/>
              <a:t>Identifies on-going droughts in Brazil and California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1"/>
            <a:r>
              <a:rPr lang="en-US" sz="2400" dirty="0" smtClean="0"/>
              <a:t>Finds changes in river morphology (river meandering, delta erosion)</a:t>
            </a:r>
          </a:p>
          <a:p>
            <a:pPr lvl="1"/>
            <a:endParaRPr lang="en-US" sz="400" dirty="0" smtClean="0"/>
          </a:p>
          <a:p>
            <a:pPr lvl="1"/>
            <a:r>
              <a:rPr lang="en-US" sz="2400" dirty="0" smtClean="0"/>
              <a:t>Detects the construction of new dams and reservoirs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03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79" y="70921"/>
            <a:ext cx="276686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Global Maps of Water Bodies</a:t>
            </a:r>
            <a:endParaRPr lang="en-US" sz="3600" dirty="0"/>
          </a:p>
        </p:txBody>
      </p:sp>
      <p:pic>
        <p:nvPicPr>
          <p:cNvPr id="6" name="Picture 5" descr="SA_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76" y="0"/>
            <a:ext cx="5875548" cy="6899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62" y="3138226"/>
            <a:ext cx="3282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Every blue dot is a water body, present in the last 15 years, </a:t>
            </a:r>
          </a:p>
          <a:p>
            <a:pPr algn="ctr"/>
            <a:r>
              <a:rPr lang="en-US" dirty="0" smtClean="0"/>
              <a:t>with size greater than 2.5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3578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65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Showing Surface Water Dynamics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5473" y="3111868"/>
            <a:ext cx="2281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Don Martin Dam, Mexico</a:t>
            </a:r>
            <a:endParaRPr lang="en-US" sz="1600" dirty="0"/>
          </a:p>
        </p:txBody>
      </p:sp>
      <p:pic>
        <p:nvPicPr>
          <p:cNvPr id="8" name="Content Placeholder 7" descr="exp_ts.eps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r="48"/>
          <a:stretch/>
        </p:blipFill>
        <p:spPr>
          <a:xfrm>
            <a:off x="247497" y="3568609"/>
            <a:ext cx="8665261" cy="3156443"/>
          </a:xfrm>
        </p:spPr>
      </p:pic>
      <p:sp>
        <p:nvSpPr>
          <p:cNvPr id="55" name="TextBox 54"/>
          <p:cNvSpPr txBox="1"/>
          <p:nvPr/>
        </p:nvSpPr>
        <p:spPr>
          <a:xfrm>
            <a:off x="-515155" y="25196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6" name="Picture 55" descr="Screen Shot 2015-08-03 at 12.53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8" y="828000"/>
            <a:ext cx="2018835" cy="228386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Picture 2" descr="Screen Shot 2015-09-20 at 10.12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79" y="791078"/>
            <a:ext cx="6701202" cy="260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Straight Arrow Connector 19"/>
          <p:cNvCxnSpPr>
            <a:stCxn id="22" idx="1"/>
          </p:cNvCxnSpPr>
          <p:nvPr/>
        </p:nvCxnSpPr>
        <p:spPr>
          <a:xfrm flipH="1" flipV="1">
            <a:off x="2202188" y="1873948"/>
            <a:ext cx="3196175" cy="459583"/>
          </a:xfrm>
          <a:prstGeom prst="straightConnector1">
            <a:avLst/>
          </a:prstGeom>
          <a:ln w="127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98363" y="2251642"/>
            <a:ext cx="156674" cy="163778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10083" y="6006026"/>
            <a:ext cx="4493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Surface area of water around Don Martin Dam across time</a:t>
            </a:r>
            <a:endParaRPr lang="en-US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96161" y="2626196"/>
            <a:ext cx="33067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Annual Landsat Time-lapse of this region </a:t>
            </a:r>
          </a:p>
          <a:p>
            <a:pPr algn="ctr"/>
            <a:r>
              <a:rPr lang="en-US" sz="1400" i="1" dirty="0" smtClean="0"/>
              <a:t>(Courtesy: Google Earth Engine)</a:t>
            </a:r>
            <a:endParaRPr lang="en-US" sz="1400" i="1" dirty="0"/>
          </a:p>
        </p:txBody>
      </p:sp>
      <p:pic>
        <p:nvPicPr>
          <p:cNvPr id="9" name="mexico_d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6161" y="801894"/>
            <a:ext cx="3306720" cy="1814677"/>
          </a:xfrm>
          <a:prstGeom prst="rect">
            <a:avLst/>
          </a:prstGeom>
          <a:ln w="95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404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22" grpId="0" animBg="1"/>
      <p:bldP spid="22" grpId="1" animBg="1"/>
      <p:bldP spid="6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2" y="72354"/>
            <a:ext cx="3688131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Regions of Change in South America</a:t>
            </a:r>
            <a:endParaRPr lang="en-US" sz="3600" dirty="0"/>
          </a:p>
        </p:txBody>
      </p:sp>
      <p:pic>
        <p:nvPicPr>
          <p:cNvPr id="6" name="Picture 5" descr="SA_cha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13" y="0"/>
            <a:ext cx="5226887" cy="6870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63" y="1511939"/>
            <a:ext cx="385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Red Dots </a:t>
            </a:r>
            <a:r>
              <a:rPr lang="en-US" i="1" dirty="0" smtClean="0">
                <a:solidFill>
                  <a:srgbClr val="FF0000"/>
                </a:solidFill>
              </a:rPr>
              <a:t>(Water Gain):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Region of size  &gt; 2.5 km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 that have changed from land to water in the last 15 years</a:t>
            </a:r>
            <a:endParaRPr lang="en-US" sz="1600" i="1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3" y="4301914"/>
            <a:ext cx="385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Green Dots (Water Loss):</a:t>
            </a:r>
          </a:p>
          <a:p>
            <a:pPr algn="ctr"/>
            <a:r>
              <a:rPr lang="en-US" sz="1600" dirty="0" smtClean="0">
                <a:solidFill>
                  <a:srgbClr val="008000"/>
                </a:solidFill>
              </a:rPr>
              <a:t>Region of size  &gt; 2.5 km</a:t>
            </a:r>
            <a:r>
              <a:rPr lang="en-US" sz="1600" baseline="30000" dirty="0" smtClean="0">
                <a:solidFill>
                  <a:srgbClr val="008000"/>
                </a:solidFill>
              </a:rPr>
              <a:t>2</a:t>
            </a:r>
            <a:r>
              <a:rPr lang="en-US" sz="1600" dirty="0" smtClean="0">
                <a:solidFill>
                  <a:srgbClr val="008000"/>
                </a:solidFill>
              </a:rPr>
              <a:t> that have changed from water to land in the last 15 years</a:t>
            </a:r>
            <a:endParaRPr lang="en-US" sz="1600" i="1" baseline="30000" dirty="0">
              <a:solidFill>
                <a:srgbClr val="008000"/>
              </a:solidFill>
            </a:endParaRPr>
          </a:p>
        </p:txBody>
      </p:sp>
      <p:pic>
        <p:nvPicPr>
          <p:cNvPr id="3" name="Picture 2" descr="red_meander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" y="2373713"/>
            <a:ext cx="3650027" cy="1396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" y="5163688"/>
            <a:ext cx="3650026" cy="1396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38" y="3717265"/>
            <a:ext cx="3379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Example time series of a </a:t>
            </a:r>
            <a:r>
              <a:rPr lang="en-US" sz="1400" i="1" dirty="0" smtClean="0">
                <a:solidFill>
                  <a:srgbClr val="FF0000"/>
                </a:solidFill>
              </a:rPr>
              <a:t>Water Gain </a:t>
            </a:r>
            <a:r>
              <a:rPr lang="en-US" sz="1400" dirty="0" smtClean="0">
                <a:solidFill>
                  <a:srgbClr val="FF0000"/>
                </a:solidFill>
              </a:rPr>
              <a:t>region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768" y="6473255"/>
            <a:ext cx="3348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Example time series of a </a:t>
            </a:r>
            <a:r>
              <a:rPr lang="en-US" sz="1400" i="1" dirty="0" smtClean="0">
                <a:solidFill>
                  <a:srgbClr val="008000"/>
                </a:solidFill>
              </a:rPr>
              <a:t>Water Loss </a:t>
            </a:r>
            <a:r>
              <a:rPr lang="en-US" sz="1400" dirty="0" smtClean="0">
                <a:solidFill>
                  <a:srgbClr val="008000"/>
                </a:solidFill>
              </a:rPr>
              <a:t>region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1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64" y="-199071"/>
            <a:ext cx="884149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 of Change: Shrinking Water Bodies</a:t>
            </a:r>
            <a:endParaRPr lang="en-US" sz="3600" dirty="0"/>
          </a:p>
        </p:txBody>
      </p:sp>
      <p:pic>
        <p:nvPicPr>
          <p:cNvPr id="5" name="Picture 4" descr="SA_ch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" y="773282"/>
            <a:ext cx="1663665" cy="2186831"/>
          </a:xfrm>
          <a:prstGeom prst="rect">
            <a:avLst/>
          </a:prstGeom>
        </p:spPr>
      </p:pic>
      <p:pic>
        <p:nvPicPr>
          <p:cNvPr id="6" name="Picture 5" descr="argentina_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" y="3099867"/>
            <a:ext cx="3712557" cy="37337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7815" y="6249294"/>
            <a:ext cx="4442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Aggregate dynamics of all green dots shown on left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358397" y="3099867"/>
            <a:ext cx="1334293" cy="551220"/>
          </a:xfrm>
          <a:prstGeom prst="straightConnector1">
            <a:avLst/>
          </a:prstGeom>
          <a:ln w="127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8317" y="2356722"/>
            <a:ext cx="268671" cy="2808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43763" y="2637575"/>
            <a:ext cx="564554" cy="462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76989" y="2637575"/>
            <a:ext cx="2879331" cy="462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01938" y="3510660"/>
            <a:ext cx="268671" cy="2808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0" y="4395270"/>
            <a:ext cx="5186294" cy="1950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7112" y="660232"/>
            <a:ext cx="68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(Green dots show regions changing from water to land in last 15 years)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1618" y="3185835"/>
            <a:ext cx="3813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Annual Time-lapse of an example green dot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18" name="argentina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6478" y="1065300"/>
            <a:ext cx="4000182" cy="21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0" grpId="0"/>
      <p:bldP spid="20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6590</TotalTime>
  <Words>1736</Words>
  <Application>Microsoft Office PowerPoint</Application>
  <PresentationFormat>On-screen Show (4:3)</PresentationFormat>
  <Paragraphs>288</Paragraphs>
  <Slides>24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Global Monitoring of Inland Surface Water Dynamics using Remote Sensing Data</vt:lpstr>
      <vt:lpstr>Importance of Monitoring Water Dynamics</vt:lpstr>
      <vt:lpstr>Challenges for Supervised Learning Methods</vt:lpstr>
      <vt:lpstr>Method Innovations for Monitoring Water</vt:lpstr>
      <vt:lpstr>A Global Water Monitoring System  http://z.umn.edu/monitoringwater</vt:lpstr>
      <vt:lpstr>Global Maps of Water Bodies</vt:lpstr>
      <vt:lpstr>Showing Surface Water Dynamics</vt:lpstr>
      <vt:lpstr>Regions of Change in South America</vt:lpstr>
      <vt:lpstr>Examples of Change: Shrinking Water Bodies</vt:lpstr>
      <vt:lpstr>Examples of Change: River Meandering</vt:lpstr>
      <vt:lpstr>Examples of Change: Delta Erosion</vt:lpstr>
      <vt:lpstr>Examples of Change: Dam Constructions</vt:lpstr>
      <vt:lpstr>Detecting Dam Constructions using Sudden Increase Score</vt:lpstr>
      <vt:lpstr>Validating Dam Constructions</vt:lpstr>
      <vt:lpstr>Validating Dam Constructions</vt:lpstr>
      <vt:lpstr>Validating Dam Constructions</vt:lpstr>
      <vt:lpstr>Validating Dam Constructions</vt:lpstr>
      <vt:lpstr>Validating Dam Constructions</vt:lpstr>
      <vt:lpstr>Validating Dam Constructions</vt:lpstr>
      <vt:lpstr>Validating Dam Constructions</vt:lpstr>
      <vt:lpstr>A Global Water Monitoring System: Current Scope and Next Steps</vt:lpstr>
      <vt:lpstr>Potential Use Cases of a Water Monitoring System</vt:lpstr>
      <vt:lpstr>Publications</vt:lpstr>
      <vt:lpstr>Acknowledgments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Water Dynamics using Remote Sensing Data</dc:title>
  <dc:creator>Anuj Karpatne</dc:creator>
  <cp:lastModifiedBy>anuj</cp:lastModifiedBy>
  <cp:revision>255</cp:revision>
  <cp:lastPrinted>2015-10-14T00:21:55Z</cp:lastPrinted>
  <dcterms:created xsi:type="dcterms:W3CDTF">2015-08-01T23:24:13Z</dcterms:created>
  <dcterms:modified xsi:type="dcterms:W3CDTF">2015-10-15T19:11:23Z</dcterms:modified>
</cp:coreProperties>
</file>