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312" r:id="rId3"/>
    <p:sldId id="257" r:id="rId4"/>
    <p:sldId id="259" r:id="rId5"/>
    <p:sldId id="261" r:id="rId6"/>
    <p:sldId id="260" r:id="rId7"/>
    <p:sldId id="262" r:id="rId8"/>
    <p:sldId id="264" r:id="rId9"/>
    <p:sldId id="319" r:id="rId10"/>
    <p:sldId id="348" r:id="rId11"/>
    <p:sldId id="349" r:id="rId12"/>
    <p:sldId id="350" r:id="rId13"/>
    <p:sldId id="351" r:id="rId14"/>
    <p:sldId id="352" r:id="rId15"/>
    <p:sldId id="353" r:id="rId16"/>
    <p:sldId id="318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267" r:id="rId25"/>
    <p:sldId id="277" r:id="rId26"/>
    <p:sldId id="274" r:id="rId27"/>
    <p:sldId id="278" r:id="rId28"/>
    <p:sldId id="279" r:id="rId29"/>
    <p:sldId id="280" r:id="rId30"/>
    <p:sldId id="276" r:id="rId31"/>
    <p:sldId id="282" r:id="rId32"/>
    <p:sldId id="284" r:id="rId33"/>
    <p:sldId id="326" r:id="rId34"/>
    <p:sldId id="327" r:id="rId35"/>
    <p:sldId id="328" r:id="rId36"/>
    <p:sldId id="329" r:id="rId37"/>
    <p:sldId id="303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61" r:id="rId54"/>
    <p:sldId id="293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2DCDB"/>
    <a:srgbClr val="FEE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9" autoAdjust="0"/>
    <p:restoredTop sz="94660"/>
  </p:normalViewPr>
  <p:slideViewPr>
    <p:cSldViewPr>
      <p:cViewPr varScale="1">
        <p:scale>
          <a:sx n="115" d="100"/>
          <a:sy n="115" d="100"/>
        </p:scale>
        <p:origin x="-73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181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69B19-45FA-4291-8FD3-8F1526137163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F02AB-9DC3-44A9-800F-58C163850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62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716CD-B30F-40FE-B279-99082D638571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F0517-D4F9-4E3E-B5E2-687FF14DC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80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F0517-D4F9-4E3E-B5E2-687FF14DCD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05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F0517-D4F9-4E3E-B5E2-687FF14DCD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15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318" y="8685856"/>
            <a:ext cx="2972114" cy="45657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183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125" y="8683673"/>
            <a:ext cx="2972320" cy="45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86" tIns="40993" rIns="81986" bIns="40993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0966" indent="-281141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4564" indent="-224914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4391" indent="-224914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4216" indent="-224914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4040" indent="-22491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23866" indent="-22491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73691" indent="-22491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23516" indent="-22491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2" y="4341835"/>
            <a:ext cx="5487958" cy="4116364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616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4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AD156B6-008C-42C0-AD43-FE98FB8AC59A}" type="datetime4">
              <a:rPr lang="en-US" smtClean="0">
                <a:solidFill>
                  <a:prstClr val="black"/>
                </a:solidFill>
              </a:rPr>
              <a:pPr/>
              <a:t>November 15, 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Climate Informatics Workshop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952E-2D1D-43DE-8831-998495BB6FC7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6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2">
                <a:lumMod val="100000"/>
              </a:schemeClr>
            </a:gs>
            <a:gs pos="0">
              <a:srgbClr val="FFC000">
                <a:lumMod val="50000"/>
                <a:lumOff val="50000"/>
              </a:srgb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74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28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157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0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49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316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7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3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1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1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36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36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B4C6A4D5-01A2-4BB7-8815-C17993985E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2.wmv"/><Relationship Id="rId7" Type="http://schemas.openxmlformats.org/officeDocument/2006/relationships/image" Target="../media/image5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gif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0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99.png"/><Relationship Id="rId5" Type="http://schemas.openxmlformats.org/officeDocument/2006/relationships/image" Target="../media/image98.tiff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9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7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jpeg"/><Relationship Id="rId18" Type="http://schemas.openxmlformats.org/officeDocument/2006/relationships/image" Target="../media/image138.jpe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jpeg"/><Relationship Id="rId10" Type="http://schemas.openxmlformats.org/officeDocument/2006/relationships/image" Target="../media/image130.png"/><Relationship Id="rId19" Type="http://schemas.openxmlformats.org/officeDocument/2006/relationships/image" Target="../media/image139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48.png"/><Relationship Id="rId7" Type="http://schemas.openxmlformats.org/officeDocument/2006/relationships/image" Target="../media/image91.wmf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wmf"/><Relationship Id="rId11" Type="http://schemas.openxmlformats.org/officeDocument/2006/relationships/image" Target="../media/image154.jpeg"/><Relationship Id="rId5" Type="http://schemas.openxmlformats.org/officeDocument/2006/relationships/image" Target="../media/image150.png"/><Relationship Id="rId10" Type="http://schemas.openxmlformats.org/officeDocument/2006/relationships/image" Target="../media/image153.jpeg"/><Relationship Id="rId4" Type="http://schemas.openxmlformats.org/officeDocument/2006/relationships/image" Target="../media/image149.png"/><Relationship Id="rId9" Type="http://schemas.openxmlformats.org/officeDocument/2006/relationships/image" Target="../media/image1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80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5.jpeg"/><Relationship Id="rId7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12.jpeg"/><Relationship Id="rId7" Type="http://schemas.openxmlformats.org/officeDocument/2006/relationships/image" Target="../media/image21.jpe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jpeg"/><Relationship Id="rId11" Type="http://schemas.openxmlformats.org/officeDocument/2006/relationships/image" Target="../media/image28.png"/><Relationship Id="rId5" Type="http://schemas.openxmlformats.org/officeDocument/2006/relationships/image" Target="../media/image19.jpeg"/><Relationship Id="rId10" Type="http://schemas.openxmlformats.org/officeDocument/2006/relationships/image" Target="../media/image27.gif"/><Relationship Id="rId4" Type="http://schemas.openxmlformats.org/officeDocument/2006/relationships/image" Target="../media/image15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27.gif"/><Relationship Id="rId18" Type="http://schemas.openxmlformats.org/officeDocument/2006/relationships/image" Target="../media/image37.jpeg"/><Relationship Id="rId3" Type="http://schemas.openxmlformats.org/officeDocument/2006/relationships/image" Target="../media/image12.jpeg"/><Relationship Id="rId7" Type="http://schemas.openxmlformats.org/officeDocument/2006/relationships/image" Target="../media/image21.jpeg"/><Relationship Id="rId12" Type="http://schemas.openxmlformats.org/officeDocument/2006/relationships/image" Target="../media/image30.jpe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9.jpeg"/><Relationship Id="rId5" Type="http://schemas.openxmlformats.org/officeDocument/2006/relationships/image" Target="../media/image19.jpeg"/><Relationship Id="rId15" Type="http://schemas.openxmlformats.org/officeDocument/2006/relationships/image" Target="../media/image34.jpeg"/><Relationship Id="rId10" Type="http://schemas.openxmlformats.org/officeDocument/2006/relationships/image" Target="../media/image28.png"/><Relationship Id="rId19" Type="http://schemas.openxmlformats.org/officeDocument/2006/relationships/image" Target="../media/image38.jpeg"/><Relationship Id="rId4" Type="http://schemas.openxmlformats.org/officeDocument/2006/relationships/image" Target="../media/image15.jpeg"/><Relationship Id="rId9" Type="http://schemas.openxmlformats.org/officeDocument/2006/relationships/image" Target="../media/image32.jpeg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28.png"/><Relationship Id="rId18" Type="http://schemas.openxmlformats.org/officeDocument/2006/relationships/image" Target="../media/image34.jpeg"/><Relationship Id="rId3" Type="http://schemas.openxmlformats.org/officeDocument/2006/relationships/image" Target="../media/image15.jpeg"/><Relationship Id="rId7" Type="http://schemas.openxmlformats.org/officeDocument/2006/relationships/image" Target="../media/image39.jpeg"/><Relationship Id="rId12" Type="http://schemas.openxmlformats.org/officeDocument/2006/relationships/image" Target="../media/image43.jpeg"/><Relationship Id="rId17" Type="http://schemas.openxmlformats.org/officeDocument/2006/relationships/image" Target="../media/image33.jpeg"/><Relationship Id="rId2" Type="http://schemas.openxmlformats.org/officeDocument/2006/relationships/image" Target="../media/image12.jpeg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42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36.jpeg"/><Relationship Id="rId4" Type="http://schemas.openxmlformats.org/officeDocument/2006/relationships/image" Target="../media/image19.jpeg"/><Relationship Id="rId9" Type="http://schemas.openxmlformats.org/officeDocument/2006/relationships/image" Target="../media/image41.jpeg"/><Relationship Id="rId1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90600"/>
            <a:ext cx="8077200" cy="1470025"/>
          </a:xfrm>
        </p:spPr>
        <p:txBody>
          <a:bodyPr>
            <a:noAutofit/>
          </a:bodyPr>
          <a:lstStyle/>
          <a:p>
            <a:r>
              <a:rPr lang="en-US" sz="4000" dirty="0" smtClean="0"/>
              <a:t>Understanding Global Change</a:t>
            </a:r>
            <a:br>
              <a:rPr lang="en-US" sz="4000" dirty="0" smtClean="0"/>
            </a:br>
            <a:r>
              <a:rPr lang="en-US" sz="4000" dirty="0" smtClean="0"/>
              <a:t>from Data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235902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Vipin Kumar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University of Minnesota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kumar@cs.umn.edu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www.cs.umn.edu/~kumar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Karsten\Documents\Expeditions\Website\header\header_mar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3470"/>
            <a:ext cx="9144000" cy="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283256"/>
            <a:ext cx="2286000" cy="158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22189"/>
            <a:ext cx="1969325" cy="37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5562600"/>
            <a:ext cx="6572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protege2\Desktop\images\UMN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38102"/>
            <a:ext cx="749309" cy="4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rotege2\Desktop\images\NCAT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36" y="5712242"/>
            <a:ext cx="372220" cy="45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protege2\Desktop\images\NCSU_logo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036" y="5653249"/>
            <a:ext cx="467143" cy="57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protege2\Desktop\images\NEU_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36" y="5712244"/>
            <a:ext cx="452965" cy="45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protege2\Desktop\images\NU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036" y="5712244"/>
            <a:ext cx="378225" cy="45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Karsten\Documents\Organization\2012 CIDU Conference\NASA Logo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0" t="3746" r="21067" b="6280"/>
          <a:stretch/>
        </p:blipFill>
        <p:spPr bwMode="auto">
          <a:xfrm>
            <a:off x="5956120" y="5707114"/>
            <a:ext cx="557473" cy="4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upload.wikimedia.org/wikipedia/en/thumb/a/af/Michigan-State-logo-block-s.svg/200px-Michigan-State-logo-block-s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50" y="5707113"/>
            <a:ext cx="319786" cy="43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36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What is the relationship between oil prices,</a:t>
            </a:r>
            <a:br>
              <a:rPr lang="en-US" sz="2800" dirty="0" smtClean="0"/>
            </a:br>
            <a:r>
              <a:rPr lang="en-US" sz="2800" dirty="0" smtClean="0"/>
              <a:t>deforestation, and green house gas emissions ?</a:t>
            </a: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10</a:t>
            </a:fld>
            <a:endParaRPr lang="en-US"/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1066800" y="3549650"/>
            <a:ext cx="29718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31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12297"/>
          <a:stretch>
            <a:fillRect/>
          </a:stretch>
        </p:blipFill>
        <p:spPr bwMode="auto">
          <a:xfrm>
            <a:off x="6064717" y="1574094"/>
            <a:ext cx="2810466" cy="21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001" y="1910643"/>
            <a:ext cx="16398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11" y="1910643"/>
            <a:ext cx="135466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3" descr="C:\Documents and Settings\ashish\Desktop\Deforesationjkjkj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4" y="3581400"/>
            <a:ext cx="2971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22"/>
          <p:cNvSpPr txBox="1">
            <a:spLocks noChangeArrowheads="1"/>
          </p:cNvSpPr>
          <p:nvPr/>
        </p:nvSpPr>
        <p:spPr bwMode="auto">
          <a:xfrm>
            <a:off x="228600" y="5867400"/>
            <a:ext cx="3810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50" dirty="0">
                <a:latin typeface="Tahoma" pitchFamily="34" charset="0"/>
                <a:ea typeface="Tahoma" pitchFamily="34" charset="0"/>
                <a:cs typeface="Tahoma" pitchFamily="34" charset="0"/>
              </a:rPr>
              <a:t>A tiny sliver of transitional rainforest is surrounded by hectares of soybean fields in </a:t>
            </a:r>
            <a:r>
              <a:rPr lang="en-US" sz="105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Mato</a:t>
            </a:r>
            <a:r>
              <a:rPr lang="en-US" sz="105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05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Grosso</a:t>
            </a:r>
            <a:r>
              <a:rPr lang="en-US" sz="105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Brazil</a:t>
            </a:r>
            <a:endParaRPr lang="en-US" sz="105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322" name="Picture 4" descr="C:\Documents and Settings\ashish\Desktop\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79" y="5302662"/>
            <a:ext cx="4724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5" descr="C:\Documents and Settings\ashish\My Documents\Downloads\q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579" y="473539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2460801" y="1552575"/>
            <a:ext cx="152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Biofuel</a:t>
            </a:r>
          </a:p>
        </p:txBody>
      </p:sp>
      <p:sp>
        <p:nvSpPr>
          <p:cNvPr id="13325" name="TextBox 12"/>
          <p:cNvSpPr txBox="1">
            <a:spLocks noChangeArrowheads="1"/>
          </p:cNvSpPr>
          <p:nvPr/>
        </p:nvSpPr>
        <p:spPr bwMode="auto">
          <a:xfrm>
            <a:off x="4419599" y="1386768"/>
            <a:ext cx="152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Increased</a:t>
            </a:r>
            <a:b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Corn Production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 descr="http://formaementis.files.wordpress.com/2008/05/oil_prices_short_ter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74094"/>
            <a:ext cx="2074332" cy="15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9182" y="5895201"/>
            <a:ext cx="20160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Source: Time, Climate Central</a:t>
            </a:r>
          </a:p>
        </p:txBody>
      </p:sp>
    </p:spTree>
    <p:extLst>
      <p:ext uri="{BB962C8B-B14F-4D97-AF65-F5344CB8AC3E}">
        <p14:creationId xmlns:p14="http://schemas.microsoft.com/office/powerpoint/2010/main" val="170626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What is the impact of agriculture on</a:t>
            </a:r>
            <a:br>
              <a:rPr lang="en-US" sz="2800" dirty="0" smtClean="0"/>
            </a:br>
            <a:r>
              <a:rPr lang="en-US" sz="2800" dirty="0" smtClean="0"/>
              <a:t>water resources and regional climate?</a:t>
            </a:r>
            <a:endParaRPr lang="en-US" sz="28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4572000"/>
            <a:ext cx="8686800" cy="1554163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Shrinking of the Aral Sea</a:t>
            </a:r>
            <a:endParaRPr lang="en-US" sz="1600" b="1" dirty="0">
              <a:solidFill>
                <a:srgbClr val="000000"/>
              </a:solidFill>
            </a:endParaRPr>
          </a:p>
          <a:p>
            <a:pPr marL="168275" indent="-1682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600" dirty="0">
                <a:solidFill>
                  <a:srgbClr val="000000"/>
                </a:solidFill>
              </a:rPr>
              <a:t>Water from rivers feeding Aral Sea increasingly used to irrigate </a:t>
            </a:r>
            <a:r>
              <a:rPr lang="en-US" sz="1600" dirty="0" smtClean="0">
                <a:solidFill>
                  <a:srgbClr val="000000"/>
                </a:solidFill>
              </a:rPr>
              <a:t>cotton fields</a:t>
            </a:r>
            <a:endParaRPr lang="en-US" sz="1600" dirty="0">
              <a:solidFill>
                <a:srgbClr val="000000"/>
              </a:solidFill>
            </a:endParaRPr>
          </a:p>
          <a:p>
            <a:pPr marL="168275" indent="-1682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Population has increased 3-fold since </a:t>
            </a:r>
            <a:r>
              <a:rPr lang="en-US" sz="1600" dirty="0" smtClean="0">
                <a:solidFill>
                  <a:srgbClr val="000000"/>
                </a:solidFill>
                <a:sym typeface="Wingdings" pitchFamily="2" charset="2"/>
              </a:rPr>
              <a:t>1960 while size of the </a:t>
            </a:r>
            <a:r>
              <a:rPr lang="en-US" sz="1600" dirty="0" smtClean="0">
                <a:solidFill>
                  <a:srgbClr val="000000"/>
                </a:solidFill>
              </a:rPr>
              <a:t>Aral </a:t>
            </a:r>
            <a:r>
              <a:rPr lang="en-US" sz="1600" dirty="0">
                <a:solidFill>
                  <a:srgbClr val="000000"/>
                </a:solidFill>
              </a:rPr>
              <a:t>Sea </a:t>
            </a:r>
            <a:r>
              <a:rPr lang="en-US" sz="1600" dirty="0" smtClean="0">
                <a:solidFill>
                  <a:srgbClr val="000000"/>
                </a:solidFill>
              </a:rPr>
              <a:t>decreased by 75%</a:t>
            </a:r>
            <a:endParaRPr lang="en-US" sz="1600" dirty="0">
              <a:solidFill>
                <a:srgbClr val="000000"/>
              </a:solidFill>
            </a:endParaRPr>
          </a:p>
          <a:p>
            <a:pPr marL="168275" indent="-1682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Regional climate has </a:t>
            </a:r>
            <a:r>
              <a:rPr lang="en-US" sz="1600" dirty="0">
                <a:solidFill>
                  <a:srgbClr val="000000"/>
                </a:solidFill>
              </a:rPr>
              <a:t>changed to being more continental with shorter, </a:t>
            </a:r>
            <a:r>
              <a:rPr lang="en-US" sz="1600" dirty="0" smtClean="0">
                <a:solidFill>
                  <a:srgbClr val="000000"/>
                </a:solidFill>
              </a:rPr>
              <a:t>warmer, drier summers </a:t>
            </a:r>
            <a:r>
              <a:rPr lang="en-US" sz="1600" dirty="0">
                <a:solidFill>
                  <a:srgbClr val="000000"/>
                </a:solidFill>
              </a:rPr>
              <a:t>and longer, </a:t>
            </a:r>
            <a:r>
              <a:rPr lang="en-US" sz="1600" dirty="0" smtClean="0">
                <a:solidFill>
                  <a:srgbClr val="000000"/>
                </a:solidFill>
              </a:rPr>
              <a:t>colder, snowless winters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11</a:t>
            </a:fld>
            <a:endParaRPr lang="en-US"/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066800" y="3549650"/>
            <a:ext cx="29718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 descr="http://www.nasa.gov/images/content/667650main_aral-sea-6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20" y="1518531"/>
            <a:ext cx="5575180" cy="28248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01643" y="1518531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1977</a:t>
            </a:r>
          </a:p>
        </p:txBody>
      </p:sp>
      <p:sp>
        <p:nvSpPr>
          <p:cNvPr id="7" name="Rectangle 6"/>
          <p:cNvSpPr/>
          <p:nvPr/>
        </p:nvSpPr>
        <p:spPr>
          <a:xfrm>
            <a:off x="3712228" y="1518733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1998</a:t>
            </a:r>
          </a:p>
        </p:txBody>
      </p:sp>
      <p:sp>
        <p:nvSpPr>
          <p:cNvPr id="8" name="Rectangle 7"/>
          <p:cNvSpPr/>
          <p:nvPr/>
        </p:nvSpPr>
        <p:spPr>
          <a:xfrm>
            <a:off x="5562600" y="1518935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2010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99709" y="4343400"/>
            <a:ext cx="30678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/>
              <a:t>Source: </a:t>
            </a:r>
            <a:r>
              <a:rPr lang="en-US" sz="1200" i="1" dirty="0" smtClean="0"/>
              <a:t>NASA Landsat Data Continuity Mission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6752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How can climate and geography be used to</a:t>
            </a:r>
            <a:br>
              <a:rPr lang="en-US" sz="2800" dirty="0" smtClean="0"/>
            </a:br>
            <a:r>
              <a:rPr lang="en-US" sz="2800" dirty="0" smtClean="0"/>
              <a:t>predict power generation from wind farms?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 smtClean="0"/>
              <a:t>High-dimensional regression problem involving a combination of heterogeneous covariates, e.g., climatic, geographic, etc.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 smtClean="0"/>
              <a:t>Large-scale climate phenomena</a:t>
            </a:r>
            <a:br>
              <a:rPr lang="en-US" sz="2200" dirty="0" smtClean="0"/>
            </a:br>
            <a:r>
              <a:rPr lang="en-US" sz="2200" dirty="0" smtClean="0"/>
              <a:t>affect regional weather patterns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 smtClean="0"/>
              <a:t>Local topography and surface</a:t>
            </a:r>
            <a:br>
              <a:rPr lang="en-US" sz="2200" dirty="0" smtClean="0"/>
            </a:br>
            <a:r>
              <a:rPr lang="en-US" sz="2200" dirty="0" smtClean="0"/>
              <a:t>characteristics modulate air flow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 smtClean="0"/>
              <a:t>Interaction between individual</a:t>
            </a:r>
            <a:br>
              <a:rPr lang="en-US" sz="2200" dirty="0" smtClean="0"/>
            </a:br>
            <a:r>
              <a:rPr lang="en-US" sz="2200" dirty="0" smtClean="0"/>
              <a:t>turbines affects aggregate</a:t>
            </a:r>
            <a:br>
              <a:rPr lang="en-US" sz="2200" dirty="0" smtClean="0"/>
            </a:br>
            <a:r>
              <a:rPr lang="en-US" sz="2200" dirty="0" smtClean="0"/>
              <a:t>output of the wind farm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12</a:t>
            </a:fld>
            <a:endParaRPr lang="en-US"/>
          </a:p>
        </p:txBody>
      </p:sp>
      <p:pic>
        <p:nvPicPr>
          <p:cNvPr id="8194" name="Picture 2" descr="http://www.popsci.com/files/imagecache/article_image_large/articles/GreenMountainWindFarm_Fluvanna_2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79479"/>
            <a:ext cx="3770136" cy="308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</a:t>
            </a:r>
            <a:r>
              <a:rPr lang="en-US" sz="2800" dirty="0" smtClean="0"/>
              <a:t>do ocean eddies impact</a:t>
            </a:r>
            <a:br>
              <a:rPr lang="en-US" sz="2800" dirty="0" smtClean="0"/>
            </a:br>
            <a:r>
              <a:rPr lang="en-US" sz="2800" dirty="0" smtClean="0"/>
              <a:t>marine ecosystems and the atmosphere?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648200" cy="4525963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r>
              <a:rPr lang="en-US" sz="2000" dirty="0"/>
              <a:t>Eddies (“the storms of the sea”) dominate </a:t>
            </a:r>
            <a:r>
              <a:rPr lang="en-US" sz="2000" dirty="0" smtClean="0"/>
              <a:t>the ocean’s </a:t>
            </a:r>
            <a:r>
              <a:rPr lang="en-US" sz="2000" dirty="0"/>
              <a:t>kinetic </a:t>
            </a:r>
            <a:r>
              <a:rPr lang="en-US" sz="2000" dirty="0" smtClean="0"/>
              <a:t>energy</a:t>
            </a:r>
          </a:p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r>
              <a:rPr lang="en-US" sz="2000" dirty="0" smtClean="0"/>
              <a:t>Play a </a:t>
            </a:r>
            <a:r>
              <a:rPr lang="en-US" sz="2000" dirty="0"/>
              <a:t>significant role in the transport of water, salt, </a:t>
            </a:r>
            <a:r>
              <a:rPr lang="en-US" sz="2000" dirty="0" smtClean="0"/>
              <a:t>heat</a:t>
            </a:r>
            <a:br>
              <a:rPr lang="en-US" sz="2000" dirty="0" smtClean="0"/>
            </a:br>
            <a:r>
              <a:rPr lang="en-US" sz="2000" dirty="0" smtClean="0"/>
              <a:t>and nutrients</a:t>
            </a:r>
          </a:p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r>
              <a:rPr lang="en-US" sz="2000" dirty="0" smtClean="0"/>
              <a:t>Enhance phytoplankton bloom,</a:t>
            </a:r>
            <a:br>
              <a:rPr lang="en-US" sz="2000" dirty="0" smtClean="0"/>
            </a:br>
            <a:r>
              <a:rPr lang="en-US" sz="2000" dirty="0" smtClean="0"/>
              <a:t>affect uptake of carbon dioxide</a:t>
            </a:r>
          </a:p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r>
              <a:rPr lang="en-US" sz="2000" dirty="0" smtClean="0"/>
              <a:t>Relationship </a:t>
            </a:r>
            <a:r>
              <a:rPr lang="en-US" sz="2000" dirty="0"/>
              <a:t>with tropical storm tracks under </a:t>
            </a:r>
            <a:r>
              <a:rPr lang="en-US" sz="2000" dirty="0" smtClean="0"/>
              <a:t>investigation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 descr="eddy japa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11" y="4675313"/>
            <a:ext cx="3169954" cy="1577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81600" y="6248400"/>
            <a:ext cx="32765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Large spiral eddy off the coast of Japan. </a:t>
            </a:r>
            <a:r>
              <a:rPr lang="en-US" sz="10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Source: NASA</a:t>
            </a:r>
            <a:endParaRPr lang="en-US" sz="1000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0" y="4241884"/>
            <a:ext cx="297179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Eddies near Madagascar. </a:t>
            </a:r>
            <a:r>
              <a:rPr lang="en-US" sz="10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Source: GFDL</a:t>
            </a:r>
            <a:endParaRPr lang="en-US" sz="1000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0" name="Picture 2" descr="C:\Users\Karsten\Desktop\meso_movi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543702"/>
            <a:ext cx="3200399" cy="274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0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839200" cy="5334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What is the interplay between global climate system,</a:t>
            </a:r>
            <a:br>
              <a:rPr lang="en-US" sz="2400" dirty="0" smtClean="0"/>
            </a:br>
            <a:r>
              <a:rPr lang="en-US" sz="2400" dirty="0" smtClean="0"/>
              <a:t>local ecosystems and natural disasters?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14</a:t>
            </a:fld>
            <a:endParaRPr lang="en-US"/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1066800" y="3702050"/>
            <a:ext cx="29718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96" y="4067173"/>
            <a:ext cx="2830008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1" y="1674674"/>
            <a:ext cx="5029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Increased sea surface temperatures lead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 less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precipitation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during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the wet season and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thus less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saturation of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soils in Indonesian forests.</a:t>
            </a:r>
          </a:p>
          <a:p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Months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later in the dry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season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this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leaves vegetation more flammable, vulnerable to fires.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266" name="Picture 2" descr="http://folk.uib.no/ngftg/tagoc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43" y="1716087"/>
            <a:ext cx="315277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ile:TOMS indonesia smog lr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67173"/>
            <a:ext cx="2647952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475819" y="3708484"/>
            <a:ext cx="297179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1997 October SST anomalies. </a:t>
            </a:r>
            <a:r>
              <a:rPr lang="en-US" sz="10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Source: U. Bergen</a:t>
            </a:r>
            <a:endParaRPr lang="en-US" sz="1000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13908" y="6053136"/>
            <a:ext cx="2971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large aerosol and ozone plume extends from Indonesia on October 22, 1997. </a:t>
            </a:r>
            <a:r>
              <a:rPr lang="en-US" sz="10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Source: NASA</a:t>
            </a:r>
            <a:endParaRPr lang="en-US" sz="1000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69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/>
          <p:cNvSpPr txBox="1">
            <a:spLocks/>
          </p:cNvSpPr>
          <p:nvPr/>
        </p:nvSpPr>
        <p:spPr>
          <a:xfrm>
            <a:off x="3124200" y="1295400"/>
            <a:ext cx="31242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000" dirty="0" smtClean="0"/>
          </a:p>
          <a:p>
            <a:pPr>
              <a:defRPr/>
            </a:pPr>
            <a:r>
              <a:rPr lang="en-US" sz="1800" dirty="0" smtClean="0"/>
              <a:t>Climate Models</a:t>
            </a:r>
          </a:p>
          <a:p>
            <a:pPr>
              <a:defRPr/>
            </a:pPr>
            <a:r>
              <a:rPr lang="en-US" sz="1800" dirty="0" smtClean="0"/>
              <a:t>Reanalysis Data</a:t>
            </a:r>
          </a:p>
          <a:p>
            <a:pPr>
              <a:defRPr/>
            </a:pPr>
            <a:r>
              <a:rPr lang="en-US" sz="1800" dirty="0" smtClean="0"/>
              <a:t>River Discharge</a:t>
            </a:r>
          </a:p>
          <a:p>
            <a:pPr>
              <a:defRPr/>
            </a:pPr>
            <a:r>
              <a:rPr lang="en-US" sz="1800" dirty="0" smtClean="0"/>
              <a:t>Agricultural Statistics</a:t>
            </a:r>
          </a:p>
          <a:p>
            <a:pPr>
              <a:defRPr/>
            </a:pPr>
            <a:r>
              <a:rPr lang="en-US" sz="1800" dirty="0" smtClean="0"/>
              <a:t>Population Data</a:t>
            </a:r>
          </a:p>
          <a:p>
            <a:pPr>
              <a:defRPr/>
            </a:pPr>
            <a:r>
              <a:rPr lang="en-US" sz="1800" dirty="0" smtClean="0"/>
              <a:t>Air Quality</a:t>
            </a:r>
          </a:p>
          <a:p>
            <a:pPr>
              <a:defRPr/>
            </a:pPr>
            <a:r>
              <a:rPr lang="en-US" sz="1800" dirty="0" smtClean="0"/>
              <a:t>…</a:t>
            </a:r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Transformation: Data-Poor </a:t>
            </a:r>
            <a:r>
              <a:rPr lang="en-US" dirty="0"/>
              <a:t>to Data-Rich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262013" y="1296825"/>
            <a:ext cx="8686800" cy="4525963"/>
          </a:xfrm>
        </p:spPr>
        <p:txBody>
          <a:bodyPr>
            <a:normAutofit/>
          </a:bodyPr>
          <a:lstStyle/>
          <a:p>
            <a:pPr>
              <a:defRPr/>
            </a:pPr>
            <a:endParaRPr lang="en-US" sz="1000" dirty="0" smtClean="0"/>
          </a:p>
          <a:p>
            <a:pPr>
              <a:defRPr/>
            </a:pPr>
            <a:r>
              <a:rPr lang="en-US" sz="1800" dirty="0" smtClean="0"/>
              <a:t>Satellite Data</a:t>
            </a:r>
          </a:p>
          <a:p>
            <a:pPr lvl="1">
              <a:defRPr/>
            </a:pPr>
            <a:r>
              <a:rPr lang="en-US" sz="1400" dirty="0" smtClean="0"/>
              <a:t>Spectral Reflectance</a:t>
            </a:r>
          </a:p>
          <a:p>
            <a:pPr lvl="1">
              <a:defRPr/>
            </a:pPr>
            <a:r>
              <a:rPr lang="en-US" sz="1400" dirty="0" smtClean="0"/>
              <a:t>Elevation </a:t>
            </a:r>
            <a:r>
              <a:rPr lang="en-US" sz="1400" dirty="0"/>
              <a:t>Models</a:t>
            </a:r>
          </a:p>
          <a:p>
            <a:pPr lvl="1">
              <a:defRPr/>
            </a:pPr>
            <a:r>
              <a:rPr lang="en-US" sz="1400" dirty="0"/>
              <a:t>Nighttime </a:t>
            </a:r>
            <a:r>
              <a:rPr lang="en-US" sz="1400" dirty="0" smtClean="0"/>
              <a:t>Lights</a:t>
            </a:r>
          </a:p>
          <a:p>
            <a:pPr lvl="1">
              <a:defRPr/>
            </a:pPr>
            <a:r>
              <a:rPr lang="en-US" sz="1400" dirty="0" smtClean="0"/>
              <a:t>Aerosols</a:t>
            </a:r>
          </a:p>
          <a:p>
            <a:pPr>
              <a:defRPr/>
            </a:pPr>
            <a:r>
              <a:rPr lang="en-US" sz="1800" dirty="0" smtClean="0"/>
              <a:t>Oceanographic Data</a:t>
            </a:r>
          </a:p>
          <a:p>
            <a:pPr lvl="1">
              <a:defRPr/>
            </a:pPr>
            <a:r>
              <a:rPr lang="en-US" sz="1400" dirty="0" smtClean="0"/>
              <a:t>Temperature</a:t>
            </a:r>
          </a:p>
          <a:p>
            <a:pPr lvl="1">
              <a:defRPr/>
            </a:pPr>
            <a:r>
              <a:rPr lang="en-US" sz="1400" dirty="0" smtClean="0"/>
              <a:t>Salinity</a:t>
            </a:r>
          </a:p>
          <a:p>
            <a:pPr lvl="1">
              <a:defRPr/>
            </a:pPr>
            <a:r>
              <a:rPr lang="en-US" sz="1400" dirty="0" smtClean="0"/>
              <a:t>Circulation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40475"/>
            <a:ext cx="2362200" cy="365125"/>
          </a:xfrm>
        </p:spPr>
        <p:txBody>
          <a:bodyPr/>
          <a:lstStyle/>
          <a:p>
            <a:fld id="{B4C6A4D5-01A2-4BB7-8815-C17993985E53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NASA Eyes on Eart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2865" y="1584063"/>
            <a:ext cx="2764716" cy="2073537"/>
          </a:xfrm>
          <a:prstGeom prst="rect">
            <a:avLst/>
          </a:prstGeom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78300"/>
            <a:ext cx="28956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09900" y="5943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egetation index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measures the surface “greenness” – proxy for total biomass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modis_swath_640x480_jpg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4112568"/>
            <a:ext cx="2192866" cy="164465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2590800" y="4800600"/>
            <a:ext cx="419100" cy="228600"/>
          </a:xfrm>
          <a:prstGeom prst="rightArrow">
            <a:avLst/>
          </a:prstGeom>
          <a:solidFill>
            <a:srgbClr val="FFC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096000" y="4800600"/>
            <a:ext cx="419100" cy="228600"/>
          </a:xfrm>
          <a:prstGeom prst="rightArrow">
            <a:avLst/>
          </a:prstGeom>
          <a:solidFill>
            <a:srgbClr val="FFC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93649" y="5757218"/>
            <a:ext cx="2601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MODIS 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instrument on</a:t>
            </a:r>
            <a:b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NASA Aqua/Terra Satellites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11383" y="5587892"/>
            <a:ext cx="2204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This vegetation 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time series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captures temporal dynamics around the site of the China National Convention Center</a:t>
            </a:r>
          </a:p>
        </p:txBody>
      </p:sp>
      <p:sp>
        <p:nvSpPr>
          <p:cNvPr id="9" name="AutoShape 2" descr="https://mail-attachment.googleusercontent.com/attachment/u/0/?ui=2&amp;ik=b478b35455&amp;view=att&amp;th=139090661584d460&amp;attid=0.5&amp;disp=inline&amp;safe=1&amp;zw&amp;saduie=AG9B_P9vmi1R-3N2Xzh3fsZwvqIq&amp;sadet=1344489046643&amp;sads=G7F_i8aTQcyLySmsoTbcGRmCp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https://mail-attachment.googleusercontent.com/attachment/u/0/?ui=2&amp;ik=b478b35455&amp;view=att&amp;th=139090661584d460&amp;attid=0.5&amp;disp=inline&amp;safe=1&amp;zw&amp;saduie=AG9B_P9vmi1R-3N2Xzh3fsZwvqIq&amp;sadet=1344489046643&amp;sads=G7F_i8aTQcyLySmsoTbcGRmCps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6" descr="https://mail-attachment.googleusercontent.com/attachment/u/0/?ui=2&amp;ik=b478b35455&amp;view=att&amp;th=139090661584d460&amp;attid=0.5&amp;disp=inline&amp;safe=1&amp;zw&amp;saduie=AG9B_P9vmi1R-3N2Xzh3fsZwvqIq&amp;sadet=1344489046643&amp;sads=G7F_i8aTQcyLySmsoTbcGRmCps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C:\Users\Karsten\Desktop\Beijing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"/>
          <a:stretch/>
        </p:blipFill>
        <p:spPr bwMode="auto">
          <a:xfrm>
            <a:off x="6553200" y="3810000"/>
            <a:ext cx="2434022" cy="1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15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6" grpId="0"/>
      <p:bldP spid="18" grpId="0" animBg="1"/>
      <p:bldP spid="19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Change is a Big Data Problem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1447800"/>
            <a:ext cx="5791200" cy="3810000"/>
          </a:xfrm>
          <a:prstGeom prst="rect">
            <a:avLst/>
          </a:prstGeom>
        </p:spPr>
        <p:txBody>
          <a:bodyPr vert="horz" lIns="91440" tIns="19201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0525" indent="-293688">
              <a:spcBef>
                <a:spcPts val="0"/>
              </a:spcBef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dirty="0"/>
              <a:t>Scale and nature of the data offer numerous challenges and opportunities for research in the computational analysis of large </a:t>
            </a:r>
            <a:r>
              <a:rPr lang="en-US" sz="2000" dirty="0" smtClean="0"/>
              <a:t>datasets.</a:t>
            </a:r>
          </a:p>
          <a:p>
            <a:pPr marL="390525" indent="-293688">
              <a:spcBef>
                <a:spcPts val="0"/>
              </a:spcBef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2000" dirty="0"/>
          </a:p>
          <a:p>
            <a:pPr marL="390525" indent="-293688">
              <a:spcBef>
                <a:spcPts val="0"/>
              </a:spcBef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dirty="0" smtClean="0"/>
              <a:t>Data-driven discovery methods hold great promise for  advancing our understanding</a:t>
            </a:r>
            <a:br>
              <a:rPr lang="en-US" sz="2000" dirty="0" smtClean="0"/>
            </a:br>
            <a:r>
              <a:rPr lang="en-US" sz="2000" dirty="0" smtClean="0"/>
              <a:t>of the climate and ecosystem processes contributing to global change.</a:t>
            </a:r>
          </a:p>
          <a:p>
            <a:pPr marL="390525" indent="-293688">
              <a:spcBef>
                <a:spcPts val="0"/>
              </a:spcBef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2000" dirty="0"/>
          </a:p>
          <a:p>
            <a:r>
              <a:rPr lang="en-US" sz="2100" dirty="0"/>
              <a:t>“The </a:t>
            </a:r>
            <a:r>
              <a:rPr lang="en-US" sz="2100" b="1" dirty="0">
                <a:solidFill>
                  <a:srgbClr val="800000"/>
                </a:solidFill>
              </a:rPr>
              <a:t>future of science </a:t>
            </a:r>
            <a:r>
              <a:rPr lang="en-US" sz="2100" dirty="0"/>
              <a:t>depends […] </a:t>
            </a:r>
            <a:r>
              <a:rPr lang="en-US" sz="2100" b="1" dirty="0">
                <a:solidFill>
                  <a:srgbClr val="800000"/>
                </a:solidFill>
              </a:rPr>
              <a:t>on cleverness being applied to data </a:t>
            </a:r>
            <a:r>
              <a:rPr lang="en-US" sz="2100" dirty="0"/>
              <a:t>for their own sake, complementing scientific hypotheses as a basis for exploring today’s information cornucopia</a:t>
            </a:r>
            <a:r>
              <a:rPr lang="en-US" sz="2100" dirty="0" smtClean="0"/>
              <a:t>.” 	</a:t>
            </a:r>
            <a:r>
              <a:rPr lang="en-US" sz="2100" dirty="0"/>
              <a:t> </a:t>
            </a:r>
            <a:r>
              <a:rPr lang="en-US" sz="2100" dirty="0" smtClean="0"/>
              <a:t>         (</a:t>
            </a:r>
            <a:r>
              <a:rPr lang="en-US" sz="2100" dirty="0"/>
              <a:t>Nature, September 2008)</a:t>
            </a:r>
          </a:p>
        </p:txBody>
      </p:sp>
      <p:pic>
        <p:nvPicPr>
          <p:cNvPr id="7" name="Picture 2" descr="http://research.microsoft.com/en-us/collaboration/fourthparadigm/fpcover-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80" y="4191000"/>
            <a:ext cx="1018020" cy="147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533400" y="5410200"/>
            <a:ext cx="6629400" cy="838200"/>
          </a:xfrm>
          <a:prstGeom prst="rect">
            <a:avLst/>
          </a:prstGeom>
        </p:spPr>
        <p:txBody>
          <a:bodyPr/>
          <a:lstStyle/>
          <a:p>
            <a:pPr marL="0" lvl="1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800000"/>
                </a:solidFill>
                <a:latin typeface="Tahoma" pitchFamily="34" charset="0"/>
                <a:ea typeface="MS PGothic" pitchFamily="34" charset="-128"/>
              </a:rPr>
              <a:t>"data-intensive </a:t>
            </a:r>
            <a:r>
              <a:rPr lang="en-US" b="1" dirty="0">
                <a:solidFill>
                  <a:srgbClr val="800000"/>
                </a:solidFill>
                <a:latin typeface="Tahoma" pitchFamily="34" charset="0"/>
                <a:ea typeface="MS PGothic" pitchFamily="34" charset="-128"/>
              </a:rPr>
              <a:t>science </a:t>
            </a:r>
            <a:r>
              <a:rPr lang="en-US" b="1" dirty="0">
                <a:latin typeface="Tahoma" pitchFamily="34" charset="0"/>
                <a:ea typeface="MS PGothic" pitchFamily="34" charset="-128"/>
              </a:rPr>
              <a:t>[is] so different </a:t>
            </a:r>
            <a:r>
              <a:rPr lang="en-US" b="1" dirty="0" smtClean="0">
                <a:latin typeface="Tahoma" pitchFamily="34" charset="0"/>
                <a:ea typeface="MS PGothic" pitchFamily="34" charset="-128"/>
              </a:rPr>
              <a:t>that</a:t>
            </a:r>
            <a:br>
              <a:rPr lang="en-US" b="1" dirty="0" smtClean="0">
                <a:latin typeface="Tahoma" pitchFamily="34" charset="0"/>
                <a:ea typeface="MS PGothic" pitchFamily="34" charset="-128"/>
              </a:rPr>
            </a:br>
            <a:r>
              <a:rPr lang="en-US" b="1" dirty="0" smtClean="0">
                <a:latin typeface="Tahoma" pitchFamily="34" charset="0"/>
                <a:ea typeface="MS PGothic" pitchFamily="34" charset="-128"/>
              </a:rPr>
              <a:t>it is worth distinguishing [it</a:t>
            </a:r>
            <a:r>
              <a:rPr lang="en-US" b="1" dirty="0">
                <a:latin typeface="Tahoma" pitchFamily="34" charset="0"/>
                <a:ea typeface="MS PGothic" pitchFamily="34" charset="-128"/>
              </a:rPr>
              <a:t>] … as a </a:t>
            </a:r>
            <a:r>
              <a:rPr lang="en-US" b="1" dirty="0" smtClean="0">
                <a:latin typeface="Tahoma" pitchFamily="34" charset="0"/>
                <a:ea typeface="MS PGothic" pitchFamily="34" charset="-128"/>
              </a:rPr>
              <a:t>new,</a:t>
            </a:r>
            <a:br>
              <a:rPr lang="en-US" b="1" dirty="0" smtClean="0">
                <a:latin typeface="Tahoma" pitchFamily="34" charset="0"/>
                <a:ea typeface="MS PGothic" pitchFamily="34" charset="-128"/>
              </a:rPr>
            </a:br>
            <a:r>
              <a:rPr lang="en-US" b="1" dirty="0" smtClean="0">
                <a:solidFill>
                  <a:srgbClr val="800000"/>
                </a:solidFill>
                <a:latin typeface="Tahoma" pitchFamily="34" charset="0"/>
                <a:ea typeface="MS PGothic" pitchFamily="34" charset="-128"/>
              </a:rPr>
              <a:t>fourth </a:t>
            </a:r>
            <a:r>
              <a:rPr lang="en-US" b="1" dirty="0">
                <a:solidFill>
                  <a:srgbClr val="800000"/>
                </a:solidFill>
                <a:latin typeface="Tahoma" pitchFamily="34" charset="0"/>
                <a:ea typeface="MS PGothic" pitchFamily="34" charset="-128"/>
              </a:rPr>
              <a:t>paradigm </a:t>
            </a:r>
            <a:r>
              <a:rPr lang="en-US" b="1" dirty="0">
                <a:latin typeface="Tahoma" pitchFamily="34" charset="0"/>
                <a:ea typeface="MS PGothic" pitchFamily="34" charset="-128"/>
              </a:rPr>
              <a:t>for scientific exploration</a:t>
            </a:r>
            <a:r>
              <a:rPr lang="en-US" b="1" dirty="0" smtClean="0">
                <a:latin typeface="Tahoma" pitchFamily="34" charset="0"/>
                <a:ea typeface="MS PGothic" pitchFamily="34" charset="-128"/>
              </a:rPr>
              <a:t>.”  </a:t>
            </a:r>
            <a:r>
              <a:rPr lang="en-US" dirty="0" smtClean="0">
                <a:latin typeface="Tahoma" pitchFamily="34" charset="0"/>
                <a:ea typeface="MS PGothic" pitchFamily="34" charset="-128"/>
              </a:rPr>
              <a:t>– Jim </a:t>
            </a:r>
            <a:r>
              <a:rPr lang="en-US" dirty="0">
                <a:latin typeface="Tahoma" pitchFamily="34" charset="0"/>
                <a:ea typeface="MS PGothic" pitchFamily="34" charset="-128"/>
              </a:rPr>
              <a:t>Gray</a:t>
            </a:r>
          </a:p>
        </p:txBody>
      </p:sp>
      <p:pic>
        <p:nvPicPr>
          <p:cNvPr id="13314" name="Picture 2" descr="http://www.visualisingdata.com/blog/wp-content/uploads/2010/03/DataDelu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493775"/>
            <a:ext cx="1468538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over image expan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86" y="2286000"/>
            <a:ext cx="1275831" cy="16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nature.com/nature/journal/v455/n7209/images/cover_na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537" y="3276600"/>
            <a:ext cx="1277534" cy="170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48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Data &amp; Computational Challenges</a:t>
            </a:r>
            <a:br>
              <a:rPr lang="en-US" dirty="0" smtClean="0"/>
            </a:br>
            <a:r>
              <a:rPr lang="en-US" sz="1800" dirty="0"/>
              <a:t>Illustrative Example: Identifying Eddy Dynamics from Sea Surface Height (SSH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525963"/>
          </a:xfrm>
        </p:spPr>
        <p:txBody>
          <a:bodyPr>
            <a:normAutofit/>
          </a:bodyPr>
          <a:lstStyle/>
          <a:p>
            <a:pPr marL="341313" indent="-341313"/>
            <a:r>
              <a:rPr lang="en-US" sz="1800" dirty="0" smtClean="0"/>
              <a:t>High </a:t>
            </a:r>
            <a:r>
              <a:rPr lang="en-US" sz="1800" dirty="0"/>
              <a:t>natural variability</a:t>
            </a:r>
          </a:p>
          <a:p>
            <a:pPr marL="341313" indent="-341313"/>
            <a:r>
              <a:rPr lang="en-US" sz="1800" dirty="0"/>
              <a:t>Dynamic </a:t>
            </a:r>
            <a:r>
              <a:rPr lang="en-US" sz="1800" dirty="0" smtClean="0"/>
              <a:t>nature of the phenomenon</a:t>
            </a:r>
          </a:p>
          <a:p>
            <a:pPr marL="798513" lvl="1" indent="-341313"/>
            <a:r>
              <a:rPr lang="en-US" sz="1800" dirty="0" smtClean="0"/>
              <a:t>Different eddies have different properties, e.g., shape and size</a:t>
            </a:r>
          </a:p>
          <a:p>
            <a:pPr marL="798513" lvl="1" indent="-341313"/>
            <a:r>
              <a:rPr lang="en-US" sz="1800" dirty="0" smtClean="0"/>
              <a:t>An eddy can change over time</a:t>
            </a:r>
            <a:endParaRPr lang="en-US" sz="1800" dirty="0"/>
          </a:p>
          <a:p>
            <a:pPr marL="341313" indent="-341313"/>
            <a:r>
              <a:rPr lang="en-US" sz="1800" dirty="0" smtClean="0"/>
              <a:t>Heterogeneity </a:t>
            </a:r>
            <a:r>
              <a:rPr lang="en-US" sz="1800" dirty="0"/>
              <a:t>of </a:t>
            </a:r>
            <a:r>
              <a:rPr lang="en-US" sz="1800" dirty="0" smtClean="0"/>
              <a:t>eddy activity in space and time</a:t>
            </a:r>
            <a:endParaRPr lang="en-US" sz="1800" dirty="0"/>
          </a:p>
          <a:p>
            <a:pPr marL="341313" indent="-341313"/>
            <a:r>
              <a:rPr lang="en-US" sz="1800" dirty="0"/>
              <a:t>Lack of ground truth (unsupervised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6518" y="3361386"/>
            <a:ext cx="145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338" name="Picture 2" descr="C:\Users\Karsten\Pictures\SSH_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0"/>
            <a:ext cx="5791200" cy="29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9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Data &amp; Computational Challenges</a:t>
            </a:r>
            <a:br>
              <a:rPr lang="en-US" dirty="0"/>
            </a:br>
            <a:r>
              <a:rPr lang="en-US" sz="1800" dirty="0" smtClean="0"/>
              <a:t>Illustrative Example: Land Surface Monitoring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1313" indent="-341313"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High </a:t>
            </a:r>
            <a:r>
              <a:rPr lang="en-US" sz="1800" dirty="0"/>
              <a:t>natural </a:t>
            </a:r>
            <a:r>
              <a:rPr lang="en-US" sz="1800" dirty="0" smtClean="0"/>
              <a:t>variability</a:t>
            </a:r>
          </a:p>
          <a:p>
            <a:pPr marL="341313" indent="-341313">
              <a:spcBef>
                <a:spcPts val="0"/>
              </a:spcBef>
              <a:spcAft>
                <a:spcPts val="800"/>
              </a:spcAft>
            </a:pPr>
            <a:r>
              <a:rPr lang="en-US" sz="1800" dirty="0"/>
              <a:t>Heterogeneity in space and </a:t>
            </a:r>
            <a:r>
              <a:rPr lang="en-US" sz="1800" dirty="0" smtClean="0"/>
              <a:t>time</a:t>
            </a:r>
          </a:p>
          <a:p>
            <a:pPr marL="341313" indent="-341313">
              <a:spcBef>
                <a:spcPts val="0"/>
              </a:spcBef>
              <a:spcAft>
                <a:spcPts val="800"/>
              </a:spcAft>
            </a:pPr>
            <a:r>
              <a:rPr lang="en-US" sz="1800" dirty="0"/>
              <a:t>Changes are rare </a:t>
            </a:r>
            <a:r>
              <a:rPr lang="en-US" sz="1800" dirty="0" smtClean="0"/>
              <a:t>events</a:t>
            </a:r>
          </a:p>
          <a:p>
            <a:pPr marL="341313" indent="-341313"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Nature </a:t>
            </a:r>
            <a:r>
              <a:rPr lang="en-US" sz="1800" dirty="0"/>
              <a:t>of </a:t>
            </a:r>
            <a:r>
              <a:rPr lang="en-US" sz="1800" dirty="0" smtClean="0"/>
              <a:t>change </a:t>
            </a:r>
            <a:r>
              <a:rPr lang="en-US" sz="1800" dirty="0"/>
              <a:t>not explicitly defined</a:t>
            </a:r>
          </a:p>
          <a:p>
            <a:pPr marL="341313" indent="-341313"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Characterization </a:t>
            </a:r>
            <a:r>
              <a:rPr lang="en-US" sz="1800" dirty="0"/>
              <a:t>of </a:t>
            </a:r>
            <a:r>
              <a:rPr lang="en-US" sz="1800" dirty="0" smtClean="0"/>
              <a:t>changes necessary</a:t>
            </a:r>
            <a:endParaRPr lang="en-US" sz="1800" dirty="0"/>
          </a:p>
          <a:p>
            <a:pPr marL="341313" indent="-341313"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Multivariate analysis required</a:t>
            </a:r>
            <a:endParaRPr lang="en-US" sz="1800" dirty="0"/>
          </a:p>
          <a:p>
            <a:pPr marL="341313" indent="-341313"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Lack </a:t>
            </a:r>
            <a:r>
              <a:rPr lang="en-US" sz="1800" dirty="0"/>
              <a:t>of ground truth (unsupervised)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425" y="4750162"/>
            <a:ext cx="2121749" cy="148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nuj\Downloads\INDIA_-_Drou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21" y="4750161"/>
            <a:ext cx="2182571" cy="14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nuj\Downloads\95624524_1775993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32" y="4750161"/>
            <a:ext cx="2182570" cy="148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104263" y="1610435"/>
            <a:ext cx="3710178" cy="2593075"/>
            <a:chOff x="3679311" y="2429503"/>
            <a:chExt cx="5562599" cy="3519712"/>
          </a:xfrm>
        </p:grpSpPr>
        <p:pic>
          <p:nvPicPr>
            <p:cNvPr id="8" name="Picture 2" descr="C:\Users\anuj\Downloads\EVI (1)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311" y="2429503"/>
              <a:ext cx="5562599" cy="3428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679311" y="5435716"/>
              <a:ext cx="5562599" cy="513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latin typeface="Calibri" pitchFamily="34" charset="0"/>
                  <a:cs typeface="Calibri" pitchFamily="34" charset="0"/>
                </a:rPr>
                <a:t>Enhanced Vegetation Index (EVI)</a:t>
              </a:r>
              <a:endParaRPr lang="en-US" sz="14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arsten\Desktop\karsten_b\19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77" y="1358683"/>
            <a:ext cx="6926023" cy="519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Data &amp; Computational Challenges</a:t>
            </a:r>
            <a:br>
              <a:rPr lang="en-US" dirty="0"/>
            </a:br>
            <a:r>
              <a:rPr lang="en-US" sz="1800" dirty="0"/>
              <a:t>Illustrative Example: Land Surface Monitoring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43207" y="2590800"/>
            <a:ext cx="2362200" cy="369332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This may </a:t>
            </a:r>
            <a:r>
              <a:rPr lang="en-US" u="sng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look</a:t>
            </a:r>
            <a:r>
              <a:rPr lang="en-US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easy…</a:t>
            </a:r>
            <a:endParaRPr lang="en-US" dirty="0">
              <a:solidFill>
                <a:srgbClr val="8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3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Change:</a:t>
            </a:r>
            <a:br>
              <a:rPr lang="en-US" dirty="0" smtClean="0"/>
            </a:br>
            <a:r>
              <a:rPr lang="en-US" dirty="0" smtClean="0"/>
              <a:t>A Defining Issue of our 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3826596"/>
            <a:ext cx="5853274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What is Global Change?</a:t>
            </a:r>
            <a:endParaRPr lang="en-US" sz="3200" b="1" u="sng" dirty="0">
              <a:solidFill>
                <a:srgbClr val="8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Data &amp; Computational Challenges</a:t>
            </a:r>
            <a:br>
              <a:rPr lang="en-US" dirty="0"/>
            </a:br>
            <a:r>
              <a:rPr lang="en-US" sz="1800" dirty="0"/>
              <a:t>Illustrative Example: Land Surface Monitoring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20</a:t>
            </a:fld>
            <a:endParaRPr lang="en-US"/>
          </a:p>
        </p:txBody>
      </p:sp>
      <p:pic>
        <p:nvPicPr>
          <p:cNvPr id="16386" name="Picture 2" descr="C:\Users\Karsten\Desktop\karsten_b\8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76" y="1358683"/>
            <a:ext cx="3483887" cy="26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arsten\Desktop\karsten_b\16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75" y="3940283"/>
            <a:ext cx="3483887" cy="26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Karsten\Desktop\karsten_b\15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10" y="1358683"/>
            <a:ext cx="3483889" cy="26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Karsten\Desktop\karsten_b\11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10" y="3940282"/>
            <a:ext cx="3483889" cy="261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90707" y="2598505"/>
            <a:ext cx="4267199" cy="369332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…but there are </a:t>
            </a:r>
            <a:r>
              <a:rPr lang="en-US" u="sng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two billion</a:t>
            </a:r>
            <a:r>
              <a:rPr lang="en-US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time series…</a:t>
            </a:r>
            <a:endParaRPr lang="en-US" dirty="0">
              <a:solidFill>
                <a:srgbClr val="8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Data &amp; Computational Challenges</a:t>
            </a:r>
            <a:br>
              <a:rPr lang="en-US" dirty="0"/>
            </a:br>
            <a:r>
              <a:rPr lang="en-US" sz="1800" dirty="0"/>
              <a:t>Illustrative Example: Land Surface Monitoring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21</a:t>
            </a:fld>
            <a:endParaRPr lang="en-US"/>
          </a:p>
        </p:txBody>
      </p:sp>
      <p:pic>
        <p:nvPicPr>
          <p:cNvPr id="17410" name="Picture 2" descr="C:\Users\Karsten\Desktop\karsten_b\1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54" y="1295400"/>
            <a:ext cx="1846022" cy="138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Karsten\Desktop\karsten_b\2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55" y="2603717"/>
            <a:ext cx="1846021" cy="13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Karsten\Desktop\karsten_b\5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30" y="1295400"/>
            <a:ext cx="1846023" cy="138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3030" y="2603717"/>
            <a:ext cx="1846022" cy="138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9055" y="3899117"/>
            <a:ext cx="1846022" cy="13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9056" y="5207434"/>
            <a:ext cx="1846021" cy="138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3031" y="3899117"/>
            <a:ext cx="1846022" cy="138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3031" y="5207434"/>
            <a:ext cx="1846022" cy="138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008" y="1295400"/>
            <a:ext cx="1846022" cy="13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009" y="2603717"/>
            <a:ext cx="1846020" cy="138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984" y="1295400"/>
            <a:ext cx="1846022" cy="138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984" y="2603717"/>
            <a:ext cx="1846022" cy="13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009" y="3899117"/>
            <a:ext cx="1846021" cy="138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010" y="5207434"/>
            <a:ext cx="1846020" cy="138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985" y="3899117"/>
            <a:ext cx="1846022" cy="13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985" y="5207434"/>
            <a:ext cx="1846022" cy="13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971800" y="2535222"/>
            <a:ext cx="3200400" cy="369332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…and every one is different!</a:t>
            </a:r>
            <a:endParaRPr lang="en-US" dirty="0">
              <a:solidFill>
                <a:srgbClr val="8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Data &amp; Computational Challenges</a:t>
            </a:r>
            <a:br>
              <a:rPr lang="en-US" dirty="0"/>
            </a:br>
            <a:r>
              <a:rPr lang="en-US" sz="1800" dirty="0"/>
              <a:t>Illustrative Example: </a:t>
            </a:r>
            <a:r>
              <a:rPr lang="en-US" sz="1800" dirty="0" smtClean="0"/>
              <a:t>Dependencies &amp; Teleconnections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525963"/>
          </a:xfrm>
        </p:spPr>
        <p:txBody>
          <a:bodyPr>
            <a:normAutofit/>
          </a:bodyPr>
          <a:lstStyle/>
          <a:p>
            <a:pPr marL="341313" indent="-341313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Massive </a:t>
            </a:r>
            <a:r>
              <a:rPr lang="en-US" sz="1800" dirty="0"/>
              <a:t>search </a:t>
            </a:r>
            <a:r>
              <a:rPr lang="en-US" sz="1800" dirty="0" smtClean="0"/>
              <a:t>space and multiple hypothesis,</a:t>
            </a:r>
            <a:br>
              <a:rPr lang="en-US" sz="1800" dirty="0" smtClean="0"/>
            </a:br>
            <a:r>
              <a:rPr lang="en-US" sz="1800" dirty="0" smtClean="0"/>
              <a:t>requires significance testing</a:t>
            </a:r>
            <a:endParaRPr lang="en-US" sz="1800" dirty="0"/>
          </a:p>
          <a:p>
            <a:pPr marL="341313" indent="-341313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Potential presence </a:t>
            </a:r>
            <a:r>
              <a:rPr lang="en-US" sz="1800" dirty="0"/>
              <a:t>of time lags</a:t>
            </a:r>
          </a:p>
          <a:p>
            <a:pPr marL="341313" indent="-341313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Non-linear </a:t>
            </a:r>
            <a:r>
              <a:rPr lang="en-US" sz="1800" dirty="0"/>
              <a:t>relationships</a:t>
            </a:r>
          </a:p>
          <a:p>
            <a:pPr marL="341313" indent="-341313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Relationships often </a:t>
            </a:r>
            <a:r>
              <a:rPr lang="en-US" sz="1800" dirty="0" smtClean="0"/>
              <a:t>exist</a:t>
            </a:r>
            <a:br>
              <a:rPr lang="en-US" sz="1800" dirty="0" smtClean="0"/>
            </a:br>
            <a:r>
              <a:rPr lang="en-US" sz="1800" dirty="0" smtClean="0"/>
              <a:t>only </a:t>
            </a:r>
            <a:r>
              <a:rPr lang="en-US" sz="1800" dirty="0"/>
              <a:t>in </a:t>
            </a:r>
            <a:r>
              <a:rPr lang="en-US" sz="1800" dirty="0" smtClean="0"/>
              <a:t>subspaces of</a:t>
            </a:r>
            <a:br>
              <a:rPr lang="en-US" sz="1800" dirty="0" smtClean="0"/>
            </a:br>
            <a:r>
              <a:rPr lang="en-US" sz="1800" dirty="0" smtClean="0"/>
              <a:t>the data, i.e., some</a:t>
            </a:r>
            <a:br>
              <a:rPr lang="en-US" sz="1800" dirty="0" smtClean="0"/>
            </a:br>
            <a:r>
              <a:rPr lang="en-US" sz="1800" dirty="0" smtClean="0"/>
              <a:t>geographic regions</a:t>
            </a:r>
            <a:br>
              <a:rPr lang="en-US" sz="1800" dirty="0" smtClean="0"/>
            </a:br>
            <a:r>
              <a:rPr lang="en-US" sz="1800" dirty="0" smtClean="0"/>
              <a:t>and </a:t>
            </a:r>
            <a:r>
              <a:rPr lang="en-US" sz="1800" dirty="0"/>
              <a:t>time </a:t>
            </a:r>
            <a:r>
              <a:rPr lang="en-US" sz="1800" dirty="0" smtClean="0"/>
              <a:t>intervals</a:t>
            </a:r>
            <a:endParaRPr lang="en-US" sz="1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835420" y="3365949"/>
            <a:ext cx="6306996" cy="3099376"/>
            <a:chOff x="2835420" y="3365949"/>
            <a:chExt cx="6306996" cy="3099376"/>
          </a:xfrm>
        </p:grpSpPr>
        <p:grpSp>
          <p:nvGrpSpPr>
            <p:cNvPr id="13" name="Group 32"/>
            <p:cNvGrpSpPr>
              <a:grpSpLocks/>
            </p:cNvGrpSpPr>
            <p:nvPr/>
          </p:nvGrpSpPr>
          <p:grpSpPr bwMode="auto">
            <a:xfrm>
              <a:off x="2835420" y="3365949"/>
              <a:ext cx="6306996" cy="3099376"/>
              <a:chOff x="1186" y="665"/>
              <a:chExt cx="4100" cy="2787"/>
            </a:xfrm>
          </p:grpSpPr>
          <p:sp>
            <p:nvSpPr>
              <p:cNvPr id="15" name="Rectangle 6"/>
              <p:cNvSpPr>
                <a:spLocks noChangeArrowheads="1"/>
              </p:cNvSpPr>
              <p:nvPr/>
            </p:nvSpPr>
            <p:spPr bwMode="auto">
              <a:xfrm>
                <a:off x="4176" y="3264"/>
                <a:ext cx="28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/>
                  <a:buNone/>
                </a:pPr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86" y="665"/>
                <a:ext cx="4100" cy="278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4762900" y="4915081"/>
              <a:ext cx="73838" cy="106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/>
                <a:buNone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900" y="4723892"/>
            <a:ext cx="2905711" cy="1435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305799" y="6158999"/>
            <a:ext cx="278681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i="1" dirty="0">
                <a:latin typeface="Calibri" pitchFamily="34" charset="0"/>
                <a:cs typeface="Calibri" pitchFamily="34" charset="0"/>
              </a:rPr>
              <a:t>Nino 1+2 Index</a:t>
            </a: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2862715" y="4981614"/>
            <a:ext cx="1964398" cy="4052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2" descr="C:\Users\Karsten\Pictures\surface_2mt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18" y="1334624"/>
            <a:ext cx="2767956" cy="18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Data &amp; Computational Challenges</a:t>
            </a:r>
            <a:br>
              <a:rPr lang="en-US" dirty="0" smtClean="0"/>
            </a:br>
            <a:r>
              <a:rPr lang="en-US" sz="1800" dirty="0" smtClean="0"/>
              <a:t>Illustrative Example: Spatio-Temporal Classification &amp; Regression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Spatial </a:t>
            </a:r>
            <a:r>
              <a:rPr lang="en-US" sz="1800" dirty="0"/>
              <a:t>and temporal autocorrelation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Non-</a:t>
            </a:r>
            <a:r>
              <a:rPr lang="en-US" sz="1800" dirty="0" err="1" smtClean="0"/>
              <a:t>i.i.d</a:t>
            </a:r>
            <a:r>
              <a:rPr lang="en-US" sz="1800" dirty="0" smtClean="0"/>
              <a:t>. data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Requires suitable evaluation metrics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Non-</a:t>
            </a:r>
            <a:r>
              <a:rPr lang="en-US" sz="1800" dirty="0" err="1" smtClean="0"/>
              <a:t>stationarity</a:t>
            </a:r>
            <a:r>
              <a:rPr lang="en-US" sz="1800" dirty="0" smtClean="0"/>
              <a:t>, </a:t>
            </a:r>
            <a:r>
              <a:rPr lang="en-US" sz="1800" dirty="0" err="1" smtClean="0"/>
              <a:t>heteroskedasticity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Dependent variables may be extreme events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High dimensionality and </a:t>
            </a:r>
            <a:r>
              <a:rPr lang="en-US" sz="1800" dirty="0" smtClean="0"/>
              <a:t>multivariate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Feature selection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Dimensionality reduction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Sparse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Heterogeneity </a:t>
            </a:r>
            <a:r>
              <a:rPr lang="en-US" sz="1800" dirty="0"/>
              <a:t>in space and time</a:t>
            </a:r>
          </a:p>
        </p:txBody>
      </p:sp>
      <p:pic>
        <p:nvPicPr>
          <p:cNvPr id="4" name="Picture 2" descr="C:\Users\anuj\Downloads\Sparse_Covariate_Selection 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97" y="1541781"/>
            <a:ext cx="3032803" cy="206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3997" y="3560802"/>
            <a:ext cx="30328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 smtClean="0">
                <a:latin typeface="Calibri" pitchFamily="34" charset="0"/>
                <a:cs typeface="Calibri" pitchFamily="34" charset="0"/>
              </a:rPr>
              <a:t>Sparse regression of temperature in Brazil using multiple input variables</a:t>
            </a:r>
            <a:endParaRPr lang="en-US" sz="15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4840"/>
            <a:ext cx="4626590" cy="191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43401" y="4278001"/>
            <a:ext cx="42757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 smtClean="0">
                <a:latin typeface="Calibri" pitchFamily="34" charset="0"/>
                <a:cs typeface="Calibri" pitchFamily="34" charset="0"/>
              </a:rPr>
              <a:t>Classification of wetlands using spatial decision trees</a:t>
            </a:r>
            <a:endParaRPr lang="en-US" sz="15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Research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GOPHER: Global Observatory for Planetary Health and Resources</a:t>
            </a:r>
          </a:p>
          <a:p>
            <a:pPr marL="914400" lvl="1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Aim: Monitoring of global ecosystem for</a:t>
            </a:r>
            <a:b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changes in land cover, land use, etc.</a:t>
            </a:r>
          </a:p>
          <a:p>
            <a:endParaRPr lang="en-US" dirty="0" smtClean="0"/>
          </a:p>
          <a:p>
            <a:r>
              <a:rPr lang="en-US" sz="2800" dirty="0" smtClean="0"/>
              <a:t>NSF Expeditions: Understanding Climate Change – A Data Driven Approach</a:t>
            </a:r>
            <a:endParaRPr lang="en-US" sz="2800" dirty="0"/>
          </a:p>
          <a:p>
            <a:pPr marL="914400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Aim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Develop novel data analysis</a:t>
            </a:r>
            <a:b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methods to help improve understanding</a:t>
            </a:r>
            <a:b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prediction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climate change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indent="0">
              <a:buNone/>
            </a:pP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24</a:t>
            </a:fld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24200"/>
            <a:ext cx="23526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7" y="5029200"/>
            <a:ext cx="8572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39062" y="5741313"/>
            <a:ext cx="1252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NSF Expeditions in Computing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2296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47713" indent="-747713"/>
            <a:r>
              <a:rPr lang="en-US" sz="2800" dirty="0" smtClean="0"/>
              <a:t>ALERTS: Automated Land change Evaluation, Reporting and Tracking System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25</a:t>
            </a:fld>
            <a:endParaRPr lang="en-US"/>
          </a:p>
        </p:txBody>
      </p:sp>
      <p:sp>
        <p:nvSpPr>
          <p:cNvPr id="6" name="Content Placeholder 16"/>
          <p:cNvSpPr>
            <a:spLocks noGrp="1"/>
          </p:cNvSpPr>
          <p:nvPr>
            <p:ph idx="1"/>
          </p:nvPr>
        </p:nvSpPr>
        <p:spPr>
          <a:xfrm>
            <a:off x="304798" y="1570037"/>
            <a:ext cx="4114802" cy="48307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1800" b="1" dirty="0" smtClean="0"/>
              <a:t>Planetary Information System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dirty="0" smtClean="0"/>
              <a:t>for interactive investigation of ecosystem disturbances discovered by GOPHER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Forest Fires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Deforestation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Droughts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Urbanization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…</a:t>
            </a:r>
          </a:p>
          <a:p>
            <a:pPr>
              <a:lnSpc>
                <a:spcPct val="90000"/>
              </a:lnSpc>
              <a:defRPr/>
            </a:pPr>
            <a:endParaRPr lang="en-US" sz="1800" dirty="0" smtClean="0"/>
          </a:p>
          <a:p>
            <a:pPr>
              <a:lnSpc>
                <a:spcPct val="90000"/>
              </a:lnSpc>
              <a:defRPr/>
            </a:pPr>
            <a:r>
              <a:rPr lang="en-US" sz="1800" dirty="0" smtClean="0"/>
              <a:t>Helps quantify </a:t>
            </a:r>
            <a:r>
              <a:rPr lang="en-US" sz="1800" b="1" dirty="0" smtClean="0"/>
              <a:t>carbon impact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of changes, understand the relationship between climate variability and human activity</a:t>
            </a:r>
          </a:p>
          <a:p>
            <a:pPr>
              <a:lnSpc>
                <a:spcPct val="90000"/>
              </a:lnSpc>
              <a:defRPr/>
            </a:pPr>
            <a:endParaRPr lang="en-US" sz="1800" dirty="0" smtClean="0"/>
          </a:p>
          <a:p>
            <a:pPr>
              <a:lnSpc>
                <a:spcPct val="90000"/>
              </a:lnSpc>
              <a:defRPr/>
            </a:pPr>
            <a:r>
              <a:rPr lang="en-US" sz="1800" dirty="0" smtClean="0"/>
              <a:t>Provides </a:t>
            </a:r>
            <a:r>
              <a:rPr lang="en-US" sz="1800" b="1" dirty="0" smtClean="0"/>
              <a:t>ubiquitous web-</a:t>
            </a:r>
            <a:br>
              <a:rPr lang="en-US" sz="1800" b="1" dirty="0" smtClean="0"/>
            </a:br>
            <a:r>
              <a:rPr lang="en-US" sz="1800" b="1" dirty="0" smtClean="0"/>
              <a:t>based access</a:t>
            </a:r>
            <a:r>
              <a:rPr lang="en-US" sz="1800" dirty="0" smtClean="0"/>
              <a:t> to changes occurring across the globe, creating public awareness</a:t>
            </a:r>
          </a:p>
        </p:txBody>
      </p:sp>
      <p:pic>
        <p:nvPicPr>
          <p:cNvPr id="7" name="Content Placeholder 5" descr="tim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8"/>
          <a:stretch>
            <a:fillRect/>
          </a:stretch>
        </p:blipFill>
        <p:spPr bwMode="auto">
          <a:xfrm>
            <a:off x="6122987" y="3986213"/>
            <a:ext cx="25146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ime.tiff"/>
          <p:cNvPicPr>
            <a:picLocks noChangeAspect="1"/>
          </p:cNvPicPr>
          <p:nvPr/>
        </p:nvPicPr>
        <p:blipFill>
          <a:blip r:embed="rId5" cstate="print"/>
          <a:srcRect t="36047"/>
          <a:stretch>
            <a:fillRect/>
          </a:stretch>
        </p:blipFill>
        <p:spPr>
          <a:xfrm>
            <a:off x="4827615" y="4267200"/>
            <a:ext cx="3859184" cy="2057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2" descr="File:Time Magazine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7" y="3956050"/>
            <a:ext cx="9604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lobal Animation 2-28-201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9068" y="1543050"/>
            <a:ext cx="3877732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5101" y="4870160"/>
            <a:ext cx="2193099" cy="16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Karsten\Desktop\karsten_b\9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01" y="2209800"/>
            <a:ext cx="2193099" cy="16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Novel Change Detection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600200"/>
            <a:ext cx="5410199" cy="452596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dirty="0" smtClean="0"/>
              <a:t>Current methods are </a:t>
            </a:r>
            <a:r>
              <a:rPr lang="en-US" sz="2400" b="1" dirty="0" smtClean="0">
                <a:solidFill>
                  <a:srgbClr val="800000"/>
                </a:solidFill>
              </a:rPr>
              <a:t>not adequate</a:t>
            </a:r>
            <a:r>
              <a:rPr lang="en-US" sz="2400" dirty="0" smtClean="0"/>
              <a:t> to address these challenges. We focus on developing algorithms that are: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b="1" dirty="0" smtClean="0"/>
              <a:t>Robust</a:t>
            </a:r>
            <a:r>
              <a:rPr lang="en-US" sz="2400" dirty="0" smtClean="0"/>
              <a:t> to missing data, noise and outliers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Able to automatically </a:t>
            </a:r>
            <a:r>
              <a:rPr lang="en-US" sz="2400" b="1" dirty="0" smtClean="0"/>
              <a:t>characterize</a:t>
            </a:r>
            <a:r>
              <a:rPr lang="en-US" sz="2400" dirty="0" smtClean="0"/>
              <a:t> different types of </a:t>
            </a:r>
            <a:r>
              <a:rPr lang="en-US" sz="2400" b="1" dirty="0" smtClean="0"/>
              <a:t>changes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Capable of </a:t>
            </a:r>
            <a:r>
              <a:rPr lang="en-US" sz="2400" b="1" dirty="0" smtClean="0"/>
              <a:t>incremental</a:t>
            </a:r>
            <a:r>
              <a:rPr lang="en-US" sz="2400" dirty="0" smtClean="0"/>
              <a:t> update and (near) </a:t>
            </a:r>
            <a:r>
              <a:rPr lang="en-US" sz="2400" b="1" dirty="0" smtClean="0"/>
              <a:t>real-time</a:t>
            </a:r>
            <a:r>
              <a:rPr lang="en-US" sz="2400" dirty="0" smtClean="0"/>
              <a:t> detection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Aware of spatial </a:t>
            </a:r>
            <a:r>
              <a:rPr lang="en-US" sz="2400" b="1" dirty="0" smtClean="0"/>
              <a:t>context</a:t>
            </a:r>
            <a:endParaRPr lang="en-US" sz="2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943600" y="1524000"/>
            <a:ext cx="3111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Segmentation Approaches: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Divide time series into pieces and determine if a change occurred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V="1">
            <a:off x="4226781" y="4285090"/>
            <a:ext cx="914400" cy="762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14:hiddenLine>
            </a:ext>
          </a:extLst>
        </p:spPr>
      </p:cxnSp>
      <p:cxnSp>
        <p:nvCxnSpPr>
          <p:cNvPr id="10" name="Straight Arrow Connector 12"/>
          <p:cNvCxnSpPr>
            <a:cxnSpLocks noChangeShapeType="1"/>
          </p:cNvCxnSpPr>
          <p:nvPr/>
        </p:nvCxnSpPr>
        <p:spPr bwMode="auto">
          <a:xfrm>
            <a:off x="492981" y="4818490"/>
            <a:ext cx="457200" cy="762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14:hiddenLine>
            </a:ext>
          </a:extLst>
        </p:spPr>
      </p:cxnSp>
      <p:sp>
        <p:nvSpPr>
          <p:cNvPr id="24" name="Left-Right Arrow 23"/>
          <p:cNvSpPr/>
          <p:nvPr/>
        </p:nvSpPr>
        <p:spPr>
          <a:xfrm>
            <a:off x="6400800" y="3361660"/>
            <a:ext cx="1447800" cy="372140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Before    After 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162800" y="2362200"/>
            <a:ext cx="0" cy="15240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>
            <a:off x="6548949" y="5867400"/>
            <a:ext cx="1299652" cy="3721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 + Predict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5943600" y="4054475"/>
            <a:ext cx="3111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Prediction-Based Methods:</a:t>
            </a:r>
          </a:p>
          <a:p>
            <a:pPr eaLnBrk="1" hangingPunct="1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Build model of the “normal” behavior and predict, measure deviation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Change Points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27</a:t>
            </a:fld>
            <a:endParaRPr lang="en-US"/>
          </a:p>
        </p:txBody>
      </p:sp>
      <p:pic>
        <p:nvPicPr>
          <p:cNvPr id="7" name="Global Animation 2-28-201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8464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Northern Hemisphere Changes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28</a:t>
            </a:fld>
            <a:endParaRPr lang="en-US"/>
          </a:p>
        </p:txBody>
      </p:sp>
      <p:pic>
        <p:nvPicPr>
          <p:cNvPr id="7" name="Northern Latitude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3191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Illustrative Examples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2" descr="C:\Users\Varun Mithal\Downloads\Yuko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1244" r="39584" b="11485"/>
          <a:stretch>
            <a:fillRect/>
          </a:stretch>
        </p:blipFill>
        <p:spPr bwMode="auto">
          <a:xfrm>
            <a:off x="1219200" y="2630208"/>
            <a:ext cx="2590800" cy="117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Varun Mithal\Downloads\Yukon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7" t="8751" b="5312"/>
          <a:stretch>
            <a:fillRect/>
          </a:stretch>
        </p:blipFill>
        <p:spPr bwMode="auto">
          <a:xfrm>
            <a:off x="330993" y="1447800"/>
            <a:ext cx="2412207" cy="145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743199" y="1877151"/>
            <a:ext cx="20574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Large </a:t>
            </a: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forest fires 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 Canada </a:t>
            </a:r>
            <a:r>
              <a:rPr lang="en-US" sz="1050" dirty="0">
                <a:latin typeface="Tahoma" pitchFamily="34" charset="0"/>
                <a:ea typeface="Tahoma" pitchFamily="34" charset="0"/>
                <a:cs typeface="Tahoma" pitchFamily="34" charset="0"/>
              </a:rPr>
              <a:t>have converted the forests </a:t>
            </a:r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from a sink into </a:t>
            </a:r>
            <a:r>
              <a:rPr lang="en-US" sz="1050" dirty="0">
                <a:latin typeface="Tahoma" pitchFamily="34" charset="0"/>
                <a:ea typeface="Tahoma" pitchFamily="34" charset="0"/>
                <a:cs typeface="Tahoma" pitchFamily="34" charset="0"/>
              </a:rPr>
              <a:t>source of carbon in the atmosphere.</a:t>
            </a:r>
          </a:p>
        </p:txBody>
      </p:sp>
      <p:pic>
        <p:nvPicPr>
          <p:cNvPr id="10" name="Picture 3" descr="C:\Documents and Settings\ashish\Desktop\LoggingCanadaFinalSecond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411155"/>
            <a:ext cx="2620601" cy="2934421"/>
          </a:xfrm>
          <a:prstGeom prst="rect">
            <a:avLst/>
          </a:prstGeom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754192" y="2701126"/>
            <a:ext cx="1237408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Logging</a:t>
            </a:r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is legal in some parts of Canada, further reducing carbon sequestration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9" descr="C:\Documents and Settings\mithal\My Documents\Downloads\Amazon_im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43116"/>
            <a:ext cx="2433638" cy="182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:\Documents and Settings\mithal\My Documents\Downloads\tsdef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5" y="4031520"/>
            <a:ext cx="1641218" cy="125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:\Users\Varun Mithal\Downloads\prodesimg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8578" b="3922"/>
          <a:stretch>
            <a:fillRect/>
          </a:stretch>
        </p:blipFill>
        <p:spPr bwMode="auto">
          <a:xfrm>
            <a:off x="330993" y="5289947"/>
            <a:ext cx="1397738" cy="89763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ashish\Desktop\FinalLakeCha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38663"/>
            <a:ext cx="2022475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Documents and Settings\ashish\Desktop\ChalLakeDryingUpCloseUp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4083" y="4466610"/>
            <a:ext cx="1595437" cy="1380170"/>
          </a:xfrm>
          <a:prstGeom prst="rect">
            <a:avLst/>
          </a:prstGeom>
        </p:spPr>
      </p:pic>
      <p:pic>
        <p:nvPicPr>
          <p:cNvPr id="9" name="Picture 2" descr="C:\Documents and Settings\ashish\Desktop\FaroffCanad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46" y="1677130"/>
            <a:ext cx="2141538" cy="100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62379" y="4147319"/>
            <a:ext cx="260962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Brazil</a:t>
            </a:r>
            <a:r>
              <a:rPr lang="en-US" sz="1050" dirty="0">
                <a:latin typeface="Tahoma" pitchFamily="34" charset="0"/>
                <a:ea typeface="Tahoma" pitchFamily="34" charset="0"/>
                <a:cs typeface="Tahoma" pitchFamily="34" charset="0"/>
              </a:rPr>
              <a:t> Accounts for almost 50% of all humid 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tropical forest clearing</a:t>
            </a:r>
            <a:r>
              <a:rPr lang="en-US" sz="1050" dirty="0">
                <a:latin typeface="Tahoma" pitchFamily="34" charset="0"/>
                <a:ea typeface="Tahoma" pitchFamily="34" charset="0"/>
                <a:cs typeface="Tahoma" pitchFamily="34" charset="0"/>
              </a:rPr>
              <a:t>, nearly 4 times that of the next highest </a:t>
            </a:r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country.</a:t>
            </a:r>
            <a:endParaRPr lang="en-US" sz="105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21603" y="5867400"/>
            <a:ext cx="189379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Lake Chad </a:t>
            </a:r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(Nigeria) shrunk by as much as 90% over the past two decades.</a:t>
            </a:r>
            <a:endParaRPr lang="en-US" sz="105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Change:</a:t>
            </a:r>
            <a:br>
              <a:rPr lang="en-US" dirty="0" smtClean="0"/>
            </a:br>
            <a:r>
              <a:rPr lang="en-US" dirty="0" smtClean="0"/>
              <a:t>A Defining Issue of our Era</a:t>
            </a:r>
            <a:endParaRPr lang="en-US" dirty="0"/>
          </a:p>
        </p:txBody>
      </p:sp>
      <p:pic>
        <p:nvPicPr>
          <p:cNvPr id="1026" name="Picture 2" descr="http://choco-cat.wikispaces.com/file/view/world_population_growth.jpg/81655751/world_population_grow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47800"/>
            <a:ext cx="4038601" cy="280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tat.fi/tup/suomi90/joulukuu_en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633316" cy="280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343400"/>
            <a:ext cx="73152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Population Growth &amp; Demographic Shifts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5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Illustrative Examples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3" descr="C:\Documents and Settings\ashish\Desktop\HurricanCloseSh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96" y="1676400"/>
            <a:ext cx="286861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163" y="4591050"/>
            <a:ext cx="15049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/>
          <a:stretch>
            <a:fillRect/>
          </a:stretch>
        </p:blipFill>
        <p:spPr bwMode="auto">
          <a:xfrm>
            <a:off x="618048" y="4163127"/>
            <a:ext cx="2006672" cy="194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44" y="4140695"/>
            <a:ext cx="3221038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3" descr="Screenshot-lates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30" y="1676400"/>
            <a:ext cx="2225551" cy="203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743199" y="1676400"/>
            <a:ext cx="217093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Examples of </a:t>
            </a: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afforestation</a:t>
            </a:r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can be seen in several areas around the world, including this region near </a:t>
            </a: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Beijing</a:t>
            </a:r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(China) where new trees have been planted to prevent dust storms and erosion.</a:t>
            </a:r>
            <a:endParaRPr lang="en-US" sz="105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2629663" y="3962400"/>
            <a:ext cx="2170937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One winter the </a:t>
            </a: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Ob River</a:t>
            </a:r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caused massive </a:t>
            </a: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flooding</a:t>
            </a:r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due to freezing of the Bay of Ob / Kara Sea.</a:t>
            </a:r>
            <a:endParaRPr lang="en-US" sz="105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5658464" y="3512276"/>
            <a:ext cx="310453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Hurricane Katrina</a:t>
            </a:r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caused significant damage and vegetation loss along the US Gulf Coast.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5181600" y="6017676"/>
            <a:ext cx="355325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Political conflict and the ensuing “land reform” resulted in wide-spread </a:t>
            </a: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farm abandonment </a:t>
            </a:r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and loss of productivity in </a:t>
            </a: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Zimbabwe</a:t>
            </a:r>
            <a:r>
              <a:rPr lang="en-US" sz="105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0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between 2004 and 2008.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REDD+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34000" y="1524000"/>
            <a:ext cx="3581400" cy="4831373"/>
          </a:xfrm>
          <a:prstGeom prst="rect">
            <a:avLst/>
          </a:prstGeom>
        </p:spPr>
        <p:txBody>
          <a:bodyPr vert="horz" lIns="91440" tIns="19201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45000"/>
              <a:buFont typeface="Monotype Sorts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700" dirty="0" smtClean="0"/>
              <a:t>“The [Peru] government needs to spend more than $100m a year on high-resolution satellite pictures of its billions of trees.</a:t>
            </a:r>
            <a:br>
              <a:rPr lang="en-US" sz="1700" dirty="0" smtClean="0"/>
            </a:br>
            <a:r>
              <a:rPr lang="en-US" sz="1700" dirty="0" smtClean="0"/>
              <a:t>But … a computing facility developed by the Planetary Skin Institute (PSI) … might help cut that budget.”</a:t>
            </a:r>
          </a:p>
          <a:p>
            <a:pPr marL="0" indent="0">
              <a:buSzPct val="45000"/>
              <a:buFont typeface="Monotype Sorts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1700" dirty="0" smtClean="0"/>
          </a:p>
          <a:p>
            <a:pPr marL="0" indent="0">
              <a:buSzPct val="45000"/>
              <a:buFont typeface="Monotype Sorts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700" dirty="0" smtClean="0"/>
              <a:t>“ALERTS, which was launched at </a:t>
            </a:r>
            <a:r>
              <a:rPr lang="en-US" sz="1700" dirty="0" err="1" smtClean="0"/>
              <a:t>Cancún</a:t>
            </a:r>
            <a:r>
              <a:rPr lang="en-US" sz="1700" dirty="0" smtClean="0"/>
              <a:t>, uses … </a:t>
            </a:r>
            <a:r>
              <a:rPr lang="en-US" sz="1700" b="1" dirty="0" smtClean="0"/>
              <a:t>data-mining</a:t>
            </a:r>
            <a:r>
              <a:rPr lang="en-US" sz="1700" dirty="0" smtClean="0"/>
              <a:t> algorithms developed at the </a:t>
            </a:r>
            <a:r>
              <a:rPr lang="en-US" sz="1700" b="1" dirty="0" smtClean="0"/>
              <a:t>University of Minnesota </a:t>
            </a:r>
            <a:r>
              <a:rPr lang="en-US" sz="1700" dirty="0" smtClean="0"/>
              <a:t>and a lot of computing power … to spot places where land use changed.”</a:t>
            </a:r>
          </a:p>
          <a:p>
            <a:pPr marL="0" indent="0">
              <a:buSzPct val="45000"/>
              <a:buFont typeface="Monotype Sorts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1700" dirty="0" smtClean="0"/>
          </a:p>
          <a:p>
            <a:pPr marL="0" indent="0">
              <a:buSzPct val="45000"/>
              <a:buFont typeface="Monotype Sorts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700" dirty="0" smtClean="0">
                <a:solidFill>
                  <a:srgbClr val="FF0000"/>
                </a:solidFill>
              </a:rPr>
              <a:t>         </a:t>
            </a:r>
            <a:r>
              <a:rPr lang="en-US" sz="1700" dirty="0" smtClean="0"/>
              <a:t>(</a:t>
            </a:r>
            <a:r>
              <a:rPr lang="en-US" sz="1700" dirty="0" smtClean="0">
                <a:solidFill>
                  <a:srgbClr val="FF0000"/>
                </a:solidFill>
              </a:rPr>
              <a:t>The Economist </a:t>
            </a:r>
            <a:r>
              <a:rPr lang="en-US" sz="1700" dirty="0" smtClean="0">
                <a:solidFill>
                  <a:srgbClr val="000000"/>
                </a:solidFill>
              </a:rPr>
              <a:t>12/16/2010)</a:t>
            </a:r>
          </a:p>
        </p:txBody>
      </p:sp>
      <p:pic>
        <p:nvPicPr>
          <p:cNvPr id="8194" name="Picture 2" descr="C:\Users\Karsten\Pictures\psi_economi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1"/>
            <a:ext cx="468536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52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Climate Change:</a:t>
            </a:r>
            <a:br>
              <a:rPr lang="en-US" dirty="0" smtClean="0"/>
            </a:br>
            <a:r>
              <a:rPr lang="en-US" dirty="0" smtClean="0"/>
              <a:t>A Data Driven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5-year / $10M NSF Expeditions in Computing</a:t>
            </a:r>
          </a:p>
          <a:p>
            <a:endParaRPr lang="en-US" sz="2800" dirty="0"/>
          </a:p>
          <a:p>
            <a:r>
              <a:rPr lang="en-US" sz="2800" dirty="0" smtClean="0"/>
              <a:t>Team led by UMN, consists of 15 senior personnel and ~50 students and post-docs</a:t>
            </a:r>
          </a:p>
          <a:p>
            <a:endParaRPr lang="en-US" sz="2800" dirty="0"/>
          </a:p>
          <a:p>
            <a:r>
              <a:rPr lang="en-US" sz="2800" dirty="0" smtClean="0"/>
              <a:t>Developing state of the art computational methods to address research questions in climate sciences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32</a:t>
            </a:fld>
            <a:endParaRPr lang="en-US"/>
          </a:p>
        </p:txBody>
      </p:sp>
      <p:pic>
        <p:nvPicPr>
          <p:cNvPr id="13314" name="Picture 2" descr="C:\Users\protege2\Desktop\images\UMN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71254"/>
            <a:ext cx="1143000" cy="65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protege2\Desktop\images\NCA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27" y="5571253"/>
            <a:ext cx="535373" cy="65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protege2\Desktop\images\NCSU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486400"/>
            <a:ext cx="671903" cy="82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protege2\Desktop\images\NEU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30" y="5571253"/>
            <a:ext cx="651511" cy="65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protege2\Desktop\images\NU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989" y="5571252"/>
            <a:ext cx="544011" cy="65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43" y="1447800"/>
            <a:ext cx="8572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Expeditions Team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9234" y="1341089"/>
            <a:ext cx="11128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9056" y="1341089"/>
            <a:ext cx="1162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 l="16667" r="16667"/>
          <a:stretch>
            <a:fillRect/>
          </a:stretch>
        </p:blipFill>
        <p:spPr bwMode="auto">
          <a:xfrm>
            <a:off x="5678090" y="1341089"/>
            <a:ext cx="114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5591" y="4680594"/>
            <a:ext cx="10287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2414" y="2966285"/>
            <a:ext cx="12398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 cstate="print"/>
          <a:srcRect l="9322" r="6790"/>
          <a:stretch>
            <a:fillRect/>
          </a:stretch>
        </p:blipFill>
        <p:spPr bwMode="auto">
          <a:xfrm>
            <a:off x="3088481" y="2974626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8075" y="1341089"/>
            <a:ext cx="10969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28600" y="268252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 Vipin Kumar, UM         Auroop Ganguly, NEU     Nagiza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Samatova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, NCSU    Arindam Banerjee, UM       Fred Semazzi, NCSU 	</a:t>
            </a:r>
            <a:endParaRPr lang="en-US" sz="1200" dirty="0">
              <a:solidFill>
                <a:srgbClr val="000000"/>
              </a:solidFill>
              <a:latin typeface="Tahoma"/>
              <a:cs typeface="Arial" pitchFamily="34" charset="0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4671535"/>
            <a:ext cx="933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1" cstate="print"/>
          <a:srcRect l="5823" r="12677"/>
          <a:stretch>
            <a:fillRect/>
          </a:stretch>
        </p:blipFill>
        <p:spPr bwMode="auto">
          <a:xfrm>
            <a:off x="381000" y="2974626"/>
            <a:ext cx="106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05855" y="2966285"/>
            <a:ext cx="10318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344425" y="4343051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Joe 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Knight, UM 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Shashi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ahoma"/>
                <a:cs typeface="Arial" pitchFamily="34" charset="0"/>
              </a:rPr>
              <a:t>Shekhar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, UM   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Peter 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Snyder,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UM           Jon Foley, 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UM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	 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Alok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ahoma"/>
                <a:cs typeface="Arial" pitchFamily="34" charset="0"/>
              </a:rPr>
              <a:t>Choudhary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, NW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Ankit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Agrawal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, NW</a:t>
            </a: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0" y="6052194"/>
            <a:ext cx="899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Abdollah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Homiafar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   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Michael 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Steinbach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Singdhansu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ahoma"/>
                <a:cs typeface="Arial" pitchFamily="34" charset="0"/>
              </a:rPr>
              <a:t>Chatterjee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Karsten Steinhaeuser       Stefan Liess               Shyam Boriah</a:t>
            </a:r>
            <a:endParaRPr lang="en-US" sz="1200" dirty="0">
              <a:solidFill>
                <a:srgbClr val="000000"/>
              </a:solidFill>
              <a:latin typeface="Tahoma"/>
              <a:cs typeface="Arial" pitchFamily="34" charset="0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         NCA&amp;T                    UM  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UM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UM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UM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UM</a:t>
            </a:r>
            <a:endParaRPr lang="en-US" sz="1200" dirty="0">
              <a:solidFill>
                <a:srgbClr val="000000"/>
              </a:solidFill>
              <a:latin typeface="Tahoma"/>
              <a:cs typeface="Arial" pitchFamily="34" charset="0"/>
            </a:endParaRPr>
          </a:p>
        </p:txBody>
      </p:sp>
      <p:pic>
        <p:nvPicPr>
          <p:cNvPr id="19" name="Picture 20" descr="alokchoudhary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35942" y="2966285"/>
            <a:ext cx="10738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90" y="4685076"/>
            <a:ext cx="10287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680594"/>
            <a:ext cx="103517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arkumar\Downloads\liess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448" y="4680594"/>
            <a:ext cx="122836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3400" y="1341089"/>
            <a:ext cx="9588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Karsten\Desktop\ankit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51" y="2966285"/>
            <a:ext cx="116731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57" y="4645242"/>
            <a:ext cx="1201270" cy="142418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355973"/>
            <a:ext cx="2362200" cy="365125"/>
          </a:xfrm>
        </p:spPr>
        <p:txBody>
          <a:bodyPr/>
          <a:lstStyle/>
          <a:p>
            <a:r>
              <a:rPr lang="en-US" smtClean="0"/>
              <a:t>11/16/2012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355973"/>
            <a:ext cx="2362200" cy="365125"/>
          </a:xfrm>
        </p:spPr>
        <p:txBody>
          <a:bodyPr/>
          <a:lstStyle/>
          <a:p>
            <a:fld id="{B4C6A4D5-01A2-4BB7-8815-C17993985E5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6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tmos.washington.edu/%7Edennis/CO2_Vos-ML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68" y="1382233"/>
            <a:ext cx="2442851" cy="19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Climate Change: Defining Issue of our Era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1800" b="1" dirty="0" smtClean="0"/>
              <a:t>The planet is warming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Multiple lines of evidence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Credible link to human GHG </a:t>
            </a:r>
          </a:p>
          <a:p>
            <a:pPr lvl="1">
              <a:spcBef>
                <a:spcPts val="0"/>
              </a:spcBef>
              <a:buNone/>
            </a:pPr>
            <a:r>
              <a:rPr lang="en-US" sz="1600" dirty="0" smtClean="0"/>
              <a:t>     (green house gas) emissions</a:t>
            </a:r>
          </a:p>
          <a:p>
            <a:pPr>
              <a:spcBef>
                <a:spcPts val="0"/>
              </a:spcBef>
            </a:pPr>
            <a:r>
              <a:rPr lang="en-US" sz="1800" b="1" dirty="0" smtClean="0"/>
              <a:t>Consequences can be dire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Extreme weather events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Regional climate and ecosystem shifts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Abrupt climate change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Stress on key resources and</a:t>
            </a:r>
            <a:br>
              <a:rPr lang="en-US" sz="1600" dirty="0" smtClean="0"/>
            </a:br>
            <a:r>
              <a:rPr lang="en-US" sz="1600" dirty="0" smtClean="0"/>
              <a:t>critical infrastructures</a:t>
            </a:r>
            <a:endParaRPr lang="en-US" sz="1400" dirty="0" smtClean="0"/>
          </a:p>
          <a:p>
            <a:pPr>
              <a:spcBef>
                <a:spcPts val="0"/>
              </a:spcBef>
            </a:pPr>
            <a:r>
              <a:rPr lang="en-US" sz="1800" b="1" dirty="0" smtClean="0"/>
              <a:t>There is an urgency to act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Adaptation: “Manage the unavoidable”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Mitigation: “Avoid the unmanageable” </a:t>
            </a:r>
          </a:p>
          <a:p>
            <a:pPr>
              <a:spcBef>
                <a:spcPts val="0"/>
              </a:spcBef>
            </a:pPr>
            <a:r>
              <a:rPr lang="en-US" sz="1800" b="1" dirty="0" smtClean="0"/>
              <a:t>The societal cost of both action and</a:t>
            </a:r>
            <a:br>
              <a:rPr lang="en-US" sz="1800" b="1" dirty="0" smtClean="0"/>
            </a:br>
            <a:r>
              <a:rPr lang="en-US" sz="1800" b="1" dirty="0" smtClean="0"/>
              <a:t>inaction is large</a:t>
            </a:r>
          </a:p>
        </p:txBody>
      </p:sp>
      <p:sp>
        <p:nvSpPr>
          <p:cNvPr id="5124" name="AutoShape 13" descr="2000"/>
          <p:cNvSpPr>
            <a:spLocks noChangeAspect="1" noChangeArrowheads="1"/>
          </p:cNvSpPr>
          <p:nvPr/>
        </p:nvSpPr>
        <p:spPr bwMode="auto">
          <a:xfrm>
            <a:off x="49213" y="-1063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Text Box 12"/>
          <p:cNvSpPr txBox="1">
            <a:spLocks noChangeArrowheads="1"/>
          </p:cNvSpPr>
          <p:nvPr/>
        </p:nvSpPr>
        <p:spPr bwMode="auto">
          <a:xfrm>
            <a:off x="471488" y="5602287"/>
            <a:ext cx="76819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Key outstanding science challenge: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hangingPunct="1"/>
            <a:r>
              <a:rPr lang="en-US" sz="18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Actionable predictive insights to credibly inform policy</a:t>
            </a:r>
          </a:p>
        </p:txBody>
      </p:sp>
      <p:pic>
        <p:nvPicPr>
          <p:cNvPr id="5126" name="Picture 9" descr="File:CO2 data mlo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1" y="1295400"/>
            <a:ext cx="2536558" cy="190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Karsten\Desktop\usdrou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3528473"/>
            <a:ext cx="2981059" cy="230354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1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81000" y="219075"/>
            <a:ext cx="8417256" cy="771525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/>
              <a:t>Understanding Climate </a:t>
            </a:r>
            <a:r>
              <a:rPr lang="en-US" sz="2800" dirty="0" smtClean="0"/>
              <a:t>Change</a:t>
            </a:r>
            <a:br>
              <a:rPr lang="en-US" sz="2800" dirty="0" smtClean="0"/>
            </a:br>
            <a:r>
              <a:rPr lang="en-US" sz="2800" dirty="0" smtClean="0"/>
              <a:t>Physics </a:t>
            </a:r>
            <a:r>
              <a:rPr lang="en-US" sz="2800" dirty="0"/>
              <a:t>Based Approach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63856" y="1346491"/>
            <a:ext cx="4267200" cy="838200"/>
          </a:xfrm>
          <a:prstGeom prst="rect">
            <a:avLst/>
          </a:prstGeom>
        </p:spPr>
        <p:txBody>
          <a:bodyPr/>
          <a:lstStyle>
            <a:lvl1pPr marL="292100" indent="-2921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25000"/>
              <a:buFont typeface="Tahoma" pitchFamily="34" charset="0"/>
              <a:buChar char="●"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000">
                <a:solidFill>
                  <a:schemeClr val="tx1"/>
                </a:solidFill>
                <a:latin typeface="+mj-lt"/>
                <a:ea typeface="MS PGothic" pitchFamily="34" charset="-128"/>
                <a:cs typeface="MS PGothic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tabLst/>
              <a:defRPr sz="1800" b="1">
                <a:solidFill>
                  <a:schemeClr val="tx1"/>
                </a:solidFill>
                <a:latin typeface="+mj-lt"/>
                <a:ea typeface="MS PGothic" pitchFamily="34" charset="-128"/>
                <a:cs typeface="MS P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Monotype Sorts" charset="0"/>
              <a:buNone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General Circulation Models: 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Mathematical models with physical equations based on fluid dynamics</a:t>
            </a:r>
          </a:p>
          <a:p>
            <a:pPr marL="0" indent="0">
              <a:buFont typeface="Monotype Sorts" charset="0"/>
              <a:buNone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263856" y="2338679"/>
            <a:ext cx="1798637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292100" indent="-2921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charset="0"/>
              <a:buChar char="l"/>
              <a:defRPr sz="28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00100" indent="-3429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2pPr>
            <a:lvl3pPr marL="9144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Monotype Sorts" charset="0"/>
              <a:buNone/>
              <a:defRPr/>
            </a:pPr>
            <a:r>
              <a:rPr lang="en-US" sz="1600" i="1" dirty="0" smtClean="0">
                <a:latin typeface="Calibri" pitchFamily="34" charset="0"/>
                <a:ea typeface="Helvetica Neue"/>
                <a:cs typeface="Calibri" pitchFamily="34" charset="0"/>
              </a:rPr>
              <a:t>Parameterization and non-linearity</a:t>
            </a:r>
            <a:br>
              <a:rPr lang="en-US" sz="1600" i="1" dirty="0" smtClean="0">
                <a:latin typeface="Calibri" pitchFamily="34" charset="0"/>
                <a:ea typeface="Helvetica Neue"/>
                <a:cs typeface="Calibri" pitchFamily="34" charset="0"/>
              </a:rPr>
            </a:br>
            <a:r>
              <a:rPr lang="en-US" sz="1600" i="1" dirty="0" smtClean="0">
                <a:latin typeface="Calibri" pitchFamily="34" charset="0"/>
                <a:ea typeface="Helvetica Neue"/>
                <a:cs typeface="Calibri" pitchFamily="34" charset="0"/>
              </a:rPr>
              <a:t>of differential equations are sources for uncertainty!</a:t>
            </a:r>
          </a:p>
        </p:txBody>
      </p:sp>
      <p:grpSp>
        <p:nvGrpSpPr>
          <p:cNvPr id="3" name="Group 39"/>
          <p:cNvGrpSpPr>
            <a:grpSpLocks noChangeAspect="1"/>
          </p:cNvGrpSpPr>
          <p:nvPr/>
        </p:nvGrpSpPr>
        <p:grpSpPr bwMode="auto">
          <a:xfrm>
            <a:off x="416257" y="4154473"/>
            <a:ext cx="4419600" cy="2343150"/>
            <a:chOff x="1262063" y="732355"/>
            <a:chExt cx="6958190" cy="4363516"/>
          </a:xfrm>
        </p:grpSpPr>
        <p:pic>
          <p:nvPicPr>
            <p:cNvPr id="32" name="Picture 5" descr="ipcc_figure-10-4-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63" y="763589"/>
              <a:ext cx="6370638" cy="4332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778197" y="732355"/>
              <a:ext cx="2926143" cy="3900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294110" y="4357592"/>
              <a:ext cx="2926143" cy="550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976123" y="1992106"/>
            <a:ext cx="2859732" cy="2197100"/>
            <a:chOff x="1955976" y="1612900"/>
            <a:chExt cx="2920824" cy="2197100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955976" y="1612900"/>
              <a:ext cx="2920824" cy="2197100"/>
              <a:chOff x="1909939" y="1912938"/>
              <a:chExt cx="2920824" cy="2197100"/>
            </a:xfrm>
          </p:grpSpPr>
          <p:pic>
            <p:nvPicPr>
              <p:cNvPr id="38" name="Picture 4" descr="Fig18_06.jpg                                                   0005B287Bo                             ABA78158: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5413" y="1912938"/>
                <a:ext cx="2235350" cy="2197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 Box 5"/>
              <p:cNvSpPr txBox="1">
                <a:spLocks noChangeArrowheads="1"/>
              </p:cNvSpPr>
              <p:nvPr/>
            </p:nvSpPr>
            <p:spPr bwMode="auto">
              <a:xfrm>
                <a:off x="1909939" y="1978026"/>
                <a:ext cx="495589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Cell</a:t>
                </a:r>
              </a:p>
            </p:txBody>
          </p:sp>
          <p:sp>
            <p:nvSpPr>
              <p:cNvPr id="40" name="Line 6"/>
              <p:cNvSpPr>
                <a:spLocks noChangeShapeType="1"/>
              </p:cNvSpPr>
              <p:nvPr/>
            </p:nvSpPr>
            <p:spPr bwMode="auto">
              <a:xfrm>
                <a:off x="2425991" y="2139951"/>
                <a:ext cx="533336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41" name="Text Box 8"/>
              <p:cNvSpPr txBox="1">
                <a:spLocks noChangeArrowheads="1"/>
              </p:cNvSpPr>
              <p:nvPr/>
            </p:nvSpPr>
            <p:spPr bwMode="auto">
              <a:xfrm>
                <a:off x="1968202" y="2590801"/>
                <a:ext cx="756847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Clouds</a:t>
                </a:r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>
                <a:off x="2702182" y="2771776"/>
                <a:ext cx="422224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45" name="Text Box 11"/>
              <p:cNvSpPr txBox="1">
                <a:spLocks noChangeArrowheads="1"/>
              </p:cNvSpPr>
              <p:nvPr/>
            </p:nvSpPr>
            <p:spPr bwMode="auto">
              <a:xfrm>
                <a:off x="1971375" y="2873376"/>
                <a:ext cx="59336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Land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6" name="Line 12"/>
              <p:cNvSpPr>
                <a:spLocks noChangeShapeType="1"/>
              </p:cNvSpPr>
              <p:nvPr/>
            </p:nvSpPr>
            <p:spPr bwMode="auto">
              <a:xfrm>
                <a:off x="2711706" y="3032126"/>
                <a:ext cx="296826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47" name="Text Box 14"/>
              <p:cNvSpPr txBox="1">
                <a:spLocks noChangeArrowheads="1"/>
              </p:cNvSpPr>
              <p:nvPr/>
            </p:nvSpPr>
            <p:spPr bwMode="auto">
              <a:xfrm>
                <a:off x="3042965" y="3035301"/>
                <a:ext cx="72479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Ocean</a:t>
                </a:r>
              </a:p>
            </p:txBody>
          </p:sp>
        </p:grp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 flipV="1">
              <a:off x="3746636" y="2724150"/>
              <a:ext cx="292065" cy="17145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</p:grp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4150056" y="5177027"/>
            <a:ext cx="443067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charset="0"/>
              <a:buNone/>
            </a:pPr>
            <a:r>
              <a:rPr lang="en-US" sz="1600" dirty="0">
                <a:latin typeface="Calibri" pitchFamily="34" charset="0"/>
                <a:ea typeface="ヒラギノ角ゴ Pro W3" charset="-128"/>
                <a:cs typeface="Calibri" pitchFamily="34" charset="0"/>
              </a:rPr>
              <a:t>Projection of temperature increase under different </a:t>
            </a:r>
            <a:r>
              <a:rPr lang="en-US" sz="1600" b="1" dirty="0">
                <a:latin typeface="Calibri" pitchFamily="34" charset="0"/>
                <a:ea typeface="ヒラギノ角ゴ Pro W3" charset="-128"/>
                <a:cs typeface="Calibri" pitchFamily="34" charset="0"/>
              </a:rPr>
              <a:t>Special Report on Emissions Scenarios </a:t>
            </a:r>
            <a:r>
              <a:rPr lang="en-US" sz="1600" dirty="0">
                <a:latin typeface="Calibri" pitchFamily="34" charset="0"/>
                <a:ea typeface="ヒラギノ角ゴ Pro W3" charset="-128"/>
                <a:cs typeface="Calibri" pitchFamily="34" charset="0"/>
              </a:rPr>
              <a:t>(SRES) by 24 different GCM configurations from 16 research centers used in the </a:t>
            </a:r>
            <a:r>
              <a:rPr lang="en-US" sz="1600" b="1" dirty="0">
                <a:latin typeface="Calibri" pitchFamily="34" charset="0"/>
                <a:ea typeface="ヒラギノ角ゴ Pro W3" charset="-128"/>
                <a:cs typeface="Calibri" pitchFamily="34" charset="0"/>
              </a:rPr>
              <a:t>Intergovernmental Panel on Climate Change</a:t>
            </a:r>
            <a:r>
              <a:rPr lang="en-US" sz="1600" dirty="0">
                <a:latin typeface="Calibri" pitchFamily="34" charset="0"/>
                <a:ea typeface="ヒラギノ角ゴ Pro W3" charset="-128"/>
                <a:cs typeface="Calibri" pitchFamily="34" charset="0"/>
              </a:rPr>
              <a:t> (IPCC) 4</a:t>
            </a:r>
            <a:r>
              <a:rPr lang="en-US" sz="1600" baseline="30000" dirty="0">
                <a:latin typeface="Calibri" pitchFamily="34" charset="0"/>
                <a:ea typeface="ヒラギノ角ゴ Pro W3" charset="-128"/>
                <a:cs typeface="Calibri" pitchFamily="34" charset="0"/>
              </a:rPr>
              <a:t>th</a:t>
            </a:r>
            <a:r>
              <a:rPr lang="en-US" sz="1600" dirty="0">
                <a:latin typeface="Calibri" pitchFamily="34" charset="0"/>
                <a:ea typeface="ヒラギノ角ゴ Pro W3" charset="-128"/>
                <a:cs typeface="Calibri" pitchFamily="34" charset="0"/>
              </a:rPr>
              <a:t> Assessment Report.</a:t>
            </a:r>
          </a:p>
        </p:txBody>
      </p:sp>
      <p:sp>
        <p:nvSpPr>
          <p:cNvPr id="49" name="TextBox 3"/>
          <p:cNvSpPr txBox="1">
            <a:spLocks noChangeArrowheads="1"/>
          </p:cNvSpPr>
          <p:nvPr/>
        </p:nvSpPr>
        <p:spPr bwMode="auto">
          <a:xfrm>
            <a:off x="2709326" y="4282668"/>
            <a:ext cx="412191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A2:    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“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divided world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” with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local fuels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A1B:  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“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integrated world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”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with balance of fuels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B1:    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“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integrated world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”,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environmentally conscious</a:t>
            </a:r>
          </a:p>
          <a:p>
            <a:pPr eaLnBrk="1" hangingPunct="1"/>
            <a:endParaRPr lang="en-US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Calibri" pitchFamily="34" charset="0"/>
            </a:endParaRP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IPCC (2007)</a:t>
            </a:r>
            <a:endParaRPr lang="en-US" dirty="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24" name="Picture 19" descr="warm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t="3334" r="9984" b="9979"/>
          <a:stretch>
            <a:fillRect/>
          </a:stretch>
        </p:blipFill>
        <p:spPr bwMode="auto">
          <a:xfrm>
            <a:off x="4835856" y="1332266"/>
            <a:ext cx="3962400" cy="276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7122517" y="4035623"/>
            <a:ext cx="1804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i="1" dirty="0">
                <a:latin typeface="Calibri" pitchFamily="34" charset="0"/>
                <a:ea typeface="MS PGothic" pitchFamily="34" charset="-128"/>
                <a:cs typeface="Calibri" pitchFamily="34" charset="0"/>
              </a:rPr>
              <a:t>Figure Courtesy: ORNL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1196534" y="5877580"/>
            <a:ext cx="436606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“The sad truth of climate science is that the most crucial information is the least reliable”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Nature, 2010)</a:t>
            </a:r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304800" y="4425950"/>
            <a:ext cx="54864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1313" indent="-109538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400"/>
              </a:spcBef>
              <a:buClr>
                <a:srgbClr val="0C7B9C"/>
              </a:buClr>
              <a:buSzPct val="125000"/>
              <a:buFont typeface="Monotype Sorts" charset="0"/>
              <a:buNone/>
            </a:pPr>
            <a:r>
              <a:rPr lang="en-US" sz="1800" b="1" i="1" dirty="0" smtClean="0">
                <a:latin typeface="Calibri" pitchFamily="34" charset="0"/>
                <a:ea typeface="ヒラギノ角ゴ Pro W3" charset="-128"/>
                <a:cs typeface="Calibri" pitchFamily="34" charset="0"/>
              </a:rPr>
              <a:t>Physics based </a:t>
            </a:r>
            <a:r>
              <a:rPr lang="en-US" sz="1800" b="1" i="1" dirty="0">
                <a:latin typeface="Calibri" pitchFamily="34" charset="0"/>
                <a:ea typeface="ヒラギノ角ゴ Pro W3" charset="-128"/>
                <a:cs typeface="Calibri" pitchFamily="34" charset="0"/>
              </a:rPr>
              <a:t>models are </a:t>
            </a:r>
            <a:r>
              <a:rPr lang="en-US" sz="1800" b="1" i="1" dirty="0" smtClean="0">
                <a:latin typeface="Calibri" pitchFamily="34" charset="0"/>
                <a:ea typeface="ヒラギノ角ゴ Pro W3" charset="-128"/>
                <a:cs typeface="Calibri" pitchFamily="34" charset="0"/>
              </a:rPr>
              <a:t>essential but </a:t>
            </a:r>
            <a:r>
              <a:rPr lang="en-US" sz="1800" b="1" i="1" dirty="0">
                <a:latin typeface="Calibri" pitchFamily="34" charset="0"/>
                <a:ea typeface="ヒラギノ角ゴ Pro W3" charset="-128"/>
                <a:cs typeface="Calibri" pitchFamily="34" charset="0"/>
              </a:rPr>
              <a:t>not adequate</a:t>
            </a:r>
          </a:p>
          <a:p>
            <a:pPr lvl="1">
              <a:spcBef>
                <a:spcPts val="400"/>
              </a:spcBef>
              <a:buClr>
                <a:srgbClr val="0C7B9C"/>
              </a:buClr>
              <a:buSzPct val="60000"/>
              <a:buFont typeface="Arial" pitchFamily="34" charset="0"/>
              <a:buChar char="–"/>
            </a:pPr>
            <a:r>
              <a:rPr lang="en-US" dirty="0">
                <a:latin typeface="Calibri" pitchFamily="34" charset="0"/>
                <a:ea typeface="MS PGothic" pitchFamily="34" charset="-128"/>
                <a:cs typeface="Calibri" pitchFamily="34" charset="0"/>
              </a:rPr>
              <a:t>Relatively reliable predictions at global scale for ancillary variables such as temperature</a:t>
            </a:r>
          </a:p>
          <a:p>
            <a:pPr lvl="1">
              <a:spcBef>
                <a:spcPts val="400"/>
              </a:spcBef>
              <a:buClr>
                <a:srgbClr val="0C7B9C"/>
              </a:buClr>
              <a:buSzPct val="60000"/>
              <a:buFont typeface="Arial" pitchFamily="34" charset="0"/>
              <a:buChar char="–"/>
            </a:pPr>
            <a:r>
              <a:rPr lang="en-US" dirty="0">
                <a:latin typeface="Calibri" pitchFamily="34" charset="0"/>
                <a:ea typeface="MS PGothic" pitchFamily="34" charset="-128"/>
                <a:cs typeface="Calibri" pitchFamily="34" charset="0"/>
              </a:rPr>
              <a:t>Least reliable predictions for variables that are crucial for impact assessment such as regional precipitation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09312" y="4267200"/>
            <a:ext cx="2881312" cy="2494553"/>
            <a:chOff x="5709312" y="4114082"/>
            <a:chExt cx="2881312" cy="2494553"/>
          </a:xfrm>
        </p:grpSpPr>
        <p:pic>
          <p:nvPicPr>
            <p:cNvPr id="61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3"/>
            <a:stretch>
              <a:fillRect/>
            </a:stretch>
          </p:blipFill>
          <p:spPr bwMode="auto">
            <a:xfrm>
              <a:off x="5794923" y="4417415"/>
              <a:ext cx="2724011" cy="1807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 Box 10"/>
            <p:cNvSpPr txBox="1">
              <a:spLocks noChangeArrowheads="1"/>
            </p:cNvSpPr>
            <p:nvPr/>
          </p:nvSpPr>
          <p:spPr bwMode="auto">
            <a:xfrm>
              <a:off x="5709312" y="6146970"/>
              <a:ext cx="28813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chemeClr val="accent4"/>
                  </a:solidFill>
                  <a:latin typeface="Calibri" pitchFamily="34" charset="0"/>
                  <a:cs typeface="Calibri" pitchFamily="34" charset="0"/>
                </a:rPr>
                <a:t>Regional hydrology exhibits large variations among major IPCC model projections </a:t>
              </a:r>
            </a:p>
          </p:txBody>
        </p:sp>
        <p:sp>
          <p:nvSpPr>
            <p:cNvPr id="63" name="Text Box 11"/>
            <p:cNvSpPr txBox="1">
              <a:spLocks noChangeArrowheads="1"/>
            </p:cNvSpPr>
            <p:nvPr/>
          </p:nvSpPr>
          <p:spPr bwMode="auto">
            <a:xfrm>
              <a:off x="5726774" y="4114082"/>
              <a:ext cx="2792160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b="1" dirty="0">
                  <a:latin typeface="Calibri" pitchFamily="34" charset="0"/>
                  <a:cs typeface="Calibri" pitchFamily="34" charset="0"/>
                </a:rPr>
                <a:t>Disagreement between IPCC models</a:t>
              </a:r>
              <a:endParaRPr lang="en-US" sz="1300" b="1" i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36</a:t>
            </a:fld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263856" y="1346491"/>
            <a:ext cx="4267200" cy="838200"/>
          </a:xfrm>
          <a:prstGeom prst="rect">
            <a:avLst/>
          </a:prstGeom>
        </p:spPr>
        <p:txBody>
          <a:bodyPr/>
          <a:lstStyle>
            <a:lvl1pPr marL="292100" indent="-2921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25000"/>
              <a:buFont typeface="Tahoma" pitchFamily="34" charset="0"/>
              <a:buChar char="●"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000">
                <a:solidFill>
                  <a:schemeClr val="tx1"/>
                </a:solidFill>
                <a:latin typeface="+mj-lt"/>
                <a:ea typeface="MS PGothic" pitchFamily="34" charset="-128"/>
                <a:cs typeface="MS PGothic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tabLst/>
              <a:defRPr sz="1800" b="1">
                <a:solidFill>
                  <a:schemeClr val="tx1"/>
                </a:solidFill>
                <a:latin typeface="+mj-lt"/>
                <a:ea typeface="MS PGothic" pitchFamily="34" charset="-128"/>
                <a:cs typeface="MS P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Monotype Sorts" charset="0"/>
              <a:buNone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General Circulation Models: 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Mathematical models with physical equations based on fluid dynamics</a:t>
            </a:r>
          </a:p>
          <a:p>
            <a:pPr marL="0" indent="0">
              <a:buFont typeface="Monotype Sorts" charset="0"/>
              <a:buNone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263856" y="2338679"/>
            <a:ext cx="1798637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292100" indent="-2921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charset="0"/>
              <a:buChar char="l"/>
              <a:defRPr sz="28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00100" indent="-3429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2pPr>
            <a:lvl3pPr marL="9144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Monotype Sorts" charset="0"/>
              <a:buNone/>
              <a:defRPr/>
            </a:pPr>
            <a:r>
              <a:rPr lang="en-US" sz="1600" i="1" dirty="0" smtClean="0">
                <a:latin typeface="Calibri" pitchFamily="34" charset="0"/>
                <a:ea typeface="Helvetica Neue"/>
                <a:cs typeface="Calibri" pitchFamily="34" charset="0"/>
              </a:rPr>
              <a:t>Parameterization and non-linearity</a:t>
            </a:r>
            <a:br>
              <a:rPr lang="en-US" sz="1600" i="1" dirty="0" smtClean="0">
                <a:latin typeface="Calibri" pitchFamily="34" charset="0"/>
                <a:ea typeface="Helvetica Neue"/>
                <a:cs typeface="Calibri" pitchFamily="34" charset="0"/>
              </a:rPr>
            </a:br>
            <a:r>
              <a:rPr lang="en-US" sz="1600" i="1" dirty="0" smtClean="0">
                <a:latin typeface="Calibri" pitchFamily="34" charset="0"/>
                <a:ea typeface="Helvetica Neue"/>
                <a:cs typeface="Calibri" pitchFamily="34" charset="0"/>
              </a:rPr>
              <a:t>of differential equations are sources for uncertainty!</a:t>
            </a:r>
          </a:p>
        </p:txBody>
      </p:sp>
      <p:grpSp>
        <p:nvGrpSpPr>
          <p:cNvPr id="30" name="Group 6"/>
          <p:cNvGrpSpPr>
            <a:grpSpLocks/>
          </p:cNvGrpSpPr>
          <p:nvPr/>
        </p:nvGrpSpPr>
        <p:grpSpPr bwMode="auto">
          <a:xfrm>
            <a:off x="1976123" y="1992106"/>
            <a:ext cx="2859732" cy="2197100"/>
            <a:chOff x="1955976" y="1612900"/>
            <a:chExt cx="2920824" cy="2197100"/>
          </a:xfrm>
        </p:grpSpPr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1955976" y="1612900"/>
              <a:ext cx="2920824" cy="2197100"/>
              <a:chOff x="1909939" y="1912938"/>
              <a:chExt cx="2920824" cy="2197100"/>
            </a:xfrm>
          </p:grpSpPr>
          <p:pic>
            <p:nvPicPr>
              <p:cNvPr id="33" name="Picture 4" descr="Fig18_06.jpg                                                   0005B287Bo                             ABA78158: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5413" y="1912938"/>
                <a:ext cx="2235350" cy="2197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Text Box 5"/>
              <p:cNvSpPr txBox="1">
                <a:spLocks noChangeArrowheads="1"/>
              </p:cNvSpPr>
              <p:nvPr/>
            </p:nvSpPr>
            <p:spPr bwMode="auto">
              <a:xfrm>
                <a:off x="1909939" y="1978026"/>
                <a:ext cx="495589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Cell</a:t>
                </a:r>
              </a:p>
            </p:txBody>
          </p:sp>
          <p:sp>
            <p:nvSpPr>
              <p:cNvPr id="35" name="Line 6"/>
              <p:cNvSpPr>
                <a:spLocks noChangeShapeType="1"/>
              </p:cNvSpPr>
              <p:nvPr/>
            </p:nvSpPr>
            <p:spPr bwMode="auto">
              <a:xfrm>
                <a:off x="2425991" y="2139951"/>
                <a:ext cx="533336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1968202" y="2590801"/>
                <a:ext cx="756847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Clouds</a:t>
                </a:r>
              </a:p>
            </p:txBody>
          </p:sp>
          <p:sp>
            <p:nvSpPr>
              <p:cNvPr id="37" name="Line 9"/>
              <p:cNvSpPr>
                <a:spLocks noChangeShapeType="1"/>
              </p:cNvSpPr>
              <p:nvPr/>
            </p:nvSpPr>
            <p:spPr bwMode="auto">
              <a:xfrm>
                <a:off x="2702182" y="2771776"/>
                <a:ext cx="422224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38" name="Text Box 11"/>
              <p:cNvSpPr txBox="1">
                <a:spLocks noChangeArrowheads="1"/>
              </p:cNvSpPr>
              <p:nvPr/>
            </p:nvSpPr>
            <p:spPr bwMode="auto">
              <a:xfrm>
                <a:off x="1971375" y="2873376"/>
                <a:ext cx="59336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Land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9" name="Line 12"/>
              <p:cNvSpPr>
                <a:spLocks noChangeShapeType="1"/>
              </p:cNvSpPr>
              <p:nvPr/>
            </p:nvSpPr>
            <p:spPr bwMode="auto">
              <a:xfrm>
                <a:off x="2711706" y="3032126"/>
                <a:ext cx="296826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40" name="Text Box 14"/>
              <p:cNvSpPr txBox="1">
                <a:spLocks noChangeArrowheads="1"/>
              </p:cNvSpPr>
              <p:nvPr/>
            </p:nvSpPr>
            <p:spPr bwMode="auto">
              <a:xfrm>
                <a:off x="3042965" y="3035301"/>
                <a:ext cx="72479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Ocean</a:t>
                </a:r>
              </a:p>
            </p:txBody>
          </p:sp>
        </p:grp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 flipV="1">
              <a:off x="3746636" y="2724150"/>
              <a:ext cx="292065" cy="17145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</p:grpSp>
      <p:pic>
        <p:nvPicPr>
          <p:cNvPr id="41" name="Picture 19" descr="warm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t="3334" r="9984" b="9979"/>
          <a:stretch>
            <a:fillRect/>
          </a:stretch>
        </p:blipFill>
        <p:spPr bwMode="auto">
          <a:xfrm>
            <a:off x="4835856" y="1332266"/>
            <a:ext cx="3962400" cy="276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7122517" y="4035623"/>
            <a:ext cx="1804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i="1" dirty="0">
                <a:latin typeface="Calibri" pitchFamily="34" charset="0"/>
                <a:ea typeface="MS PGothic" pitchFamily="34" charset="-128"/>
                <a:cs typeface="Calibri" pitchFamily="34" charset="0"/>
              </a:rPr>
              <a:t>Figure Courtesy: ORNL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381000" y="219075"/>
            <a:ext cx="8417256" cy="771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z="2800" smtClean="0"/>
              <a:t>Understanding Climate Change</a:t>
            </a:r>
            <a:br>
              <a:rPr lang="en-US" sz="2800" smtClean="0"/>
            </a:br>
            <a:r>
              <a:rPr lang="en-US" sz="2800" smtClean="0"/>
              <a:t>Physics Based Approach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748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Expeditions Project Highlights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37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62488" y="4186545"/>
            <a:ext cx="4267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charset="0"/>
              <a:buNone/>
            </a:pPr>
            <a:r>
              <a:rPr lang="en-US" sz="13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High-Performance Data Analytics</a:t>
            </a:r>
            <a:endParaRPr lang="en-US" sz="13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266700" y="1326739"/>
            <a:ext cx="3476625" cy="762000"/>
          </a:xfrm>
        </p:spPr>
        <p:txBody>
          <a:bodyPr/>
          <a:lstStyle/>
          <a:p>
            <a:pPr marL="0" indent="0" algn="ctr">
              <a:buFont typeface="Monotype Sorts" charset="0"/>
              <a:buNone/>
            </a:pPr>
            <a:r>
              <a:rPr lang="en-US" sz="1300" b="1" dirty="0" smtClean="0"/>
              <a:t>Hurricane Intensity Prediction</a:t>
            </a:r>
            <a:br>
              <a:rPr lang="en-US" sz="1300" b="1" dirty="0" smtClean="0"/>
            </a:br>
            <a:r>
              <a:rPr lang="en-US" sz="1300" b="1" dirty="0" smtClean="0"/>
              <a:t>and Land-Fall Modeling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95800" y="1449571"/>
            <a:ext cx="4267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charset="0"/>
              <a:buNone/>
            </a:pPr>
            <a:r>
              <a:rPr lang="en-US" sz="13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Climate Extremes and Uncertainty</a:t>
            </a:r>
            <a:endParaRPr lang="en-US" sz="13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04800" y="4174793"/>
            <a:ext cx="4267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charset="0"/>
              <a:buNone/>
            </a:pPr>
            <a:r>
              <a:rPr lang="en-US" sz="13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Teleconnections</a:t>
            </a:r>
            <a:r>
              <a:rPr lang="en-US" sz="13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&amp;</a:t>
            </a:r>
            <a:r>
              <a:rPr lang="en-US" sz="13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Sparse Predictive Modeling</a:t>
            </a:r>
            <a:endParaRPr lang="en-US" sz="13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3" descr="C:\Users\Samatova\Dropbox\5108Orabelle (1)\NSF-Site-Visit-January-2012\FORECASTER\NorthAtlan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1878642"/>
            <a:ext cx="2626240" cy="192459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920" y="2706871"/>
            <a:ext cx="933361" cy="12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96214"/>
            <a:ext cx="2926258" cy="218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22" y="4526179"/>
            <a:ext cx="980236" cy="89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2349" y="1828800"/>
            <a:ext cx="1488743" cy="10257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1447800" y="4724400"/>
            <a:ext cx="3116269" cy="1752600"/>
            <a:chOff x="1186" y="808"/>
            <a:chExt cx="4100" cy="2787"/>
          </a:xfrm>
        </p:grpSpPr>
        <p:grpSp>
          <p:nvGrpSpPr>
            <p:cNvPr id="36" name="Group 4"/>
            <p:cNvGrpSpPr>
              <a:grpSpLocks/>
            </p:cNvGrpSpPr>
            <p:nvPr/>
          </p:nvGrpSpPr>
          <p:grpSpPr bwMode="auto">
            <a:xfrm>
              <a:off x="1186" y="808"/>
              <a:ext cx="4100" cy="2787"/>
              <a:chOff x="1186" y="665"/>
              <a:chExt cx="4100" cy="2787"/>
            </a:xfrm>
          </p:grpSpPr>
          <p:sp>
            <p:nvSpPr>
              <p:cNvPr id="38" name="Rectangle 6"/>
              <p:cNvSpPr>
                <a:spLocks noChangeArrowheads="1"/>
              </p:cNvSpPr>
              <p:nvPr/>
            </p:nvSpPr>
            <p:spPr bwMode="auto">
              <a:xfrm>
                <a:off x="4176" y="3264"/>
                <a:ext cx="288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charset="0"/>
                  <a:buNone/>
                </a:pPr>
                <a:endParaRPr lang="en-US"/>
              </a:p>
            </p:txBody>
          </p:sp>
          <p:pic>
            <p:nvPicPr>
              <p:cNvPr id="39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" y="665"/>
                <a:ext cx="4100" cy="27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" name="Rectangle 7"/>
            <p:cNvSpPr>
              <a:spLocks noChangeArrowheads="1"/>
            </p:cNvSpPr>
            <p:nvPr/>
          </p:nvSpPr>
          <p:spPr bwMode="auto">
            <a:xfrm>
              <a:off x="2439" y="2201"/>
              <a:ext cx="48" cy="9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charset="0"/>
                <a:buNone/>
              </a:pPr>
              <a:endParaRPr lang="en-US"/>
            </a:p>
          </p:txBody>
        </p:sp>
      </p:grpSp>
      <p:grpSp>
        <p:nvGrpSpPr>
          <p:cNvPr id="40" name="Group 44"/>
          <p:cNvGrpSpPr>
            <a:grpSpLocks/>
          </p:cNvGrpSpPr>
          <p:nvPr/>
        </p:nvGrpSpPr>
        <p:grpSpPr bwMode="auto">
          <a:xfrm>
            <a:off x="403219" y="4724400"/>
            <a:ext cx="1985962" cy="1066800"/>
            <a:chOff x="913728" y="2955925"/>
            <a:chExt cx="6132173" cy="2459606"/>
          </a:xfrm>
        </p:grpSpPr>
        <p:pic>
          <p:nvPicPr>
            <p:cNvPr id="41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728" y="3656014"/>
              <a:ext cx="3276600" cy="133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Line 9"/>
            <p:cNvSpPr>
              <a:spLocks noChangeShapeType="1"/>
            </p:cNvSpPr>
            <p:nvPr/>
          </p:nvSpPr>
          <p:spPr bwMode="auto">
            <a:xfrm flipH="1">
              <a:off x="1675727" y="3413124"/>
              <a:ext cx="609600" cy="3809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0"/>
            <p:cNvSpPr>
              <a:spLocks noChangeShapeType="1"/>
            </p:cNvSpPr>
            <p:nvPr/>
          </p:nvSpPr>
          <p:spPr bwMode="auto">
            <a:xfrm>
              <a:off x="2666326" y="3336924"/>
              <a:ext cx="1142999" cy="3809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1"/>
            <p:cNvSpPr>
              <a:spLocks noChangeShapeType="1"/>
            </p:cNvSpPr>
            <p:nvPr/>
          </p:nvSpPr>
          <p:spPr bwMode="auto">
            <a:xfrm>
              <a:off x="2513927" y="3489326"/>
              <a:ext cx="533399" cy="68580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2"/>
            <p:cNvSpPr>
              <a:spLocks noChangeShapeType="1"/>
            </p:cNvSpPr>
            <p:nvPr/>
          </p:nvSpPr>
          <p:spPr bwMode="auto">
            <a:xfrm flipH="1">
              <a:off x="2361528" y="3489326"/>
              <a:ext cx="0" cy="60960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 Box 13"/>
            <p:cNvSpPr txBox="1">
              <a:spLocks noChangeArrowheads="1"/>
            </p:cNvSpPr>
            <p:nvPr/>
          </p:nvSpPr>
          <p:spPr bwMode="auto">
            <a:xfrm>
              <a:off x="1523328" y="2955925"/>
              <a:ext cx="3404777" cy="463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800" b="1">
                  <a:solidFill>
                    <a:srgbClr val="FF0000"/>
                  </a:solidFill>
                </a:rPr>
                <a:t>El Nino Events</a:t>
              </a:r>
            </a:p>
          </p:txBody>
        </p:sp>
        <p:sp>
          <p:nvSpPr>
            <p:cNvPr id="47" name="Text Box 14"/>
            <p:cNvSpPr txBox="1">
              <a:spLocks noChangeArrowheads="1"/>
            </p:cNvSpPr>
            <p:nvPr/>
          </p:nvSpPr>
          <p:spPr bwMode="auto">
            <a:xfrm>
              <a:off x="1828129" y="4967287"/>
              <a:ext cx="2209799" cy="44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800" b="1">
                  <a:solidFill>
                    <a:srgbClr val="A50021"/>
                  </a:solidFill>
                </a:rPr>
                <a:t>Nino 1+2 Index</a:t>
              </a:r>
            </a:p>
          </p:txBody>
        </p:sp>
        <p:sp>
          <p:nvSpPr>
            <p:cNvPr id="48" name="Line 16"/>
            <p:cNvSpPr>
              <a:spLocks noChangeShapeType="1"/>
            </p:cNvSpPr>
            <p:nvPr/>
          </p:nvSpPr>
          <p:spPr bwMode="auto">
            <a:xfrm flipH="1" flipV="1">
              <a:off x="4222172" y="4361412"/>
              <a:ext cx="2823729" cy="7027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60686"/>
            <a:ext cx="2452687" cy="2243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http://www.climategrump.net/wp-content/uploads/2011/04/india_monsoon_flood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66368"/>
            <a:ext cx="1513943" cy="100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scrapetv.com/News/News%20Pages/usa/images-6/tornad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1288124" cy="8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3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Illustrative Example: Dipole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Are there any dominant dipole patterns in the climate system beyond the well-known oscillations (e.g., ENSO, NAO, AAO)?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How to identify centers of action that are negatively correlated with each other at significant levels over long periods of time?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Novel algorithm for dipole discovery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Graph-based approach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Has advantages over traditional techniques (e.g., EOF analysis)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Methodology to test statistical significance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Discovered known dipoles, and potentially new phenomena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Can be used for model evaluation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Data-Driven </a:t>
            </a:r>
            <a:r>
              <a:rPr lang="en-US" dirty="0"/>
              <a:t>Discovery of Dipoles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sym typeface="Calibri" pitchFamily="34" charset="0"/>
              </a:rPr>
              <a:t>Dipoles </a:t>
            </a:r>
            <a:r>
              <a:rPr lang="en-US" sz="2600" dirty="0">
                <a:sym typeface="Calibri" pitchFamily="34" charset="0"/>
              </a:rPr>
              <a:t>represent a class of teleconnections characterized by anomalies of opposite polarity at two locations at the same time.</a:t>
            </a:r>
          </a:p>
          <a:p>
            <a:endParaRPr lang="en-US" sz="2600" dirty="0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52750"/>
            <a:ext cx="43942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609600" y="4429125"/>
            <a:ext cx="3657600" cy="0"/>
          </a:xfrm>
          <a:prstGeom prst="line">
            <a:avLst/>
          </a:prstGeom>
          <a:noFill/>
          <a:ln w="158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46600" y="2743200"/>
            <a:ext cx="4532313" cy="3505200"/>
            <a:chOff x="4572000" y="2533650"/>
            <a:chExt cx="4532313" cy="3505200"/>
          </a:xfrm>
        </p:grpSpPr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4"/>
            <a:stretch>
              <a:fillRect/>
            </a:stretch>
          </p:blipFill>
          <p:spPr bwMode="auto">
            <a:xfrm>
              <a:off x="4572000" y="2533650"/>
              <a:ext cx="4532313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4" name="Oval 8"/>
            <p:cNvSpPr>
              <a:spLocks/>
            </p:cNvSpPr>
            <p:nvPr/>
          </p:nvSpPr>
          <p:spPr bwMode="auto">
            <a:xfrm>
              <a:off x="5000625" y="4352925"/>
              <a:ext cx="152400" cy="152400"/>
            </a:xfrm>
            <a:prstGeom prst="ellipse">
              <a:avLst/>
            </a:prstGeom>
            <a:solidFill>
              <a:srgbClr val="081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465" name="Oval 9"/>
            <p:cNvSpPr>
              <a:spLocks/>
            </p:cNvSpPr>
            <p:nvPr/>
          </p:nvSpPr>
          <p:spPr bwMode="auto">
            <a:xfrm>
              <a:off x="7953375" y="4276725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Oval 9"/>
            <p:cNvSpPr>
              <a:spLocks noChangeAspect="1"/>
            </p:cNvSpPr>
            <p:nvPr/>
          </p:nvSpPr>
          <p:spPr bwMode="auto">
            <a:xfrm>
              <a:off x="6410324" y="3752849"/>
              <a:ext cx="91438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Oval 8"/>
            <p:cNvSpPr>
              <a:spLocks noChangeAspect="1"/>
            </p:cNvSpPr>
            <p:nvPr/>
          </p:nvSpPr>
          <p:spPr bwMode="auto">
            <a:xfrm>
              <a:off x="6509382" y="3457574"/>
              <a:ext cx="91440" cy="91440"/>
            </a:xfrm>
            <a:prstGeom prst="ellipse">
              <a:avLst/>
            </a:prstGeom>
            <a:solidFill>
              <a:srgbClr val="081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Change:</a:t>
            </a:r>
            <a:br>
              <a:rPr lang="en-US" dirty="0" smtClean="0"/>
            </a:br>
            <a:r>
              <a:rPr lang="en-US" dirty="0" smtClean="0"/>
              <a:t>A Defining Issue of our 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http://choco-cat.wikispaces.com/file/view/world_population_growth.jpg/81655751/world_population_grow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2019300" cy="14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tat.fi/tup/suomi90/joulukuu_en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2516"/>
            <a:ext cx="2316657" cy="14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5329535"/>
            <a:ext cx="538162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Industrialization &amp; Modernization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2814935"/>
            <a:ext cx="16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Population Growth &amp; Demographic Shifts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4" descr="http://www.aphoenix.ca/photoblog/photos/2007/PostIndustrializ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04641"/>
            <a:ext cx="2562225" cy="341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farm4.static.flickr.com/3283/2776467094_3f447bb9f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239" y="3352800"/>
            <a:ext cx="2762002" cy="188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ages.nationalgeographic.com/wpf/media-live/photos/000/271/cache/airplanes-jets-pollution-deaths_27163_600x4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31967"/>
            <a:ext cx="2675349" cy="203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1372516"/>
            <a:ext cx="3086100" cy="23178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8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Importance of Dipoles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98837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251200"/>
            <a:ext cx="3190875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/>
          </p:cNvSpPr>
          <p:nvPr/>
        </p:nvSpPr>
        <p:spPr bwMode="auto">
          <a:xfrm>
            <a:off x="419100" y="5643562"/>
            <a:ext cx="3771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3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Correlation of </a:t>
            </a:r>
            <a:r>
              <a:rPr lang="en-US" sz="13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land temperature anomalies </a:t>
            </a:r>
            <a:r>
              <a:rPr lang="en-US" sz="13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with NAO</a:t>
            </a:r>
          </a:p>
        </p:txBody>
      </p:sp>
      <p:sp>
        <p:nvSpPr>
          <p:cNvPr id="20488" name="Rectangle 8"/>
          <p:cNvSpPr>
            <a:spLocks/>
          </p:cNvSpPr>
          <p:nvPr/>
        </p:nvSpPr>
        <p:spPr bwMode="auto">
          <a:xfrm>
            <a:off x="5372100" y="5867400"/>
            <a:ext cx="3670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3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Correlation of </a:t>
            </a:r>
            <a:r>
              <a:rPr lang="en-US" sz="13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land </a:t>
            </a:r>
            <a:r>
              <a:rPr lang="en-US" sz="13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temperature anomalies with SOI</a:t>
            </a:r>
          </a:p>
        </p:txBody>
      </p:sp>
      <p:sp>
        <p:nvSpPr>
          <p:cNvPr id="20489" name="Rectangle 9"/>
          <p:cNvSpPr>
            <a:spLocks/>
          </p:cNvSpPr>
          <p:nvPr/>
        </p:nvSpPr>
        <p:spPr bwMode="auto">
          <a:xfrm>
            <a:off x="5113338" y="2411413"/>
            <a:ext cx="36306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just"/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 Bold" charset="0"/>
              </a:rPr>
              <a:t>SOI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strongly influences global climate variability.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0490" name="Rectangle 10"/>
          <p:cNvSpPr>
            <a:spLocks/>
          </p:cNvSpPr>
          <p:nvPr/>
        </p:nvSpPr>
        <p:spPr bwMode="auto">
          <a:xfrm>
            <a:off x="231775" y="2422525"/>
            <a:ext cx="43116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just"/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 Bold" charset="0"/>
              </a:rPr>
              <a:t>NAO 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influences sea level pressure (SLP)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and temperature over the 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Northern Hemisphere. </a:t>
            </a:r>
          </a:p>
        </p:txBody>
      </p:sp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4567237"/>
            <a:ext cx="147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3557587"/>
            <a:ext cx="15113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Rectangle 13"/>
          <p:cNvSpPr>
            <a:spLocks/>
          </p:cNvSpPr>
          <p:nvPr/>
        </p:nvSpPr>
        <p:spPr bwMode="auto">
          <a:xfrm>
            <a:off x="1143000" y="1381125"/>
            <a:ext cx="6870700" cy="776287"/>
          </a:xfrm>
          <a:prstGeom prst="rect">
            <a:avLst/>
          </a:prstGeom>
          <a:gradFill rotWithShape="0">
            <a:gsLst>
              <a:gs pos="0">
                <a:srgbClr val="EDF5FF"/>
              </a:gs>
              <a:gs pos="65001">
                <a:srgbClr val="D1E5FF"/>
              </a:gs>
              <a:gs pos="100000">
                <a:srgbClr val="BDDBFE"/>
              </a:gs>
            </a:gsLst>
            <a:lin ang="5400000" scaled="1"/>
          </a:gra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38100" tIns="38100" rIns="38100" bIns="38100" anchor="ctr"/>
          <a:lstStyle/>
          <a:p>
            <a:pPr algn="just">
              <a:spcBef>
                <a:spcPts val="700"/>
              </a:spcBef>
            </a:pPr>
            <a:r>
              <a:rPr lang="en-US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Crucial for understanding the climate system and are known to cause temperature and precipitation anomalies throughout the globe.</a:t>
            </a:r>
          </a:p>
        </p:txBody>
      </p:sp>
      <p:sp>
        <p:nvSpPr>
          <p:cNvPr id="12" name="Oval 9"/>
          <p:cNvSpPr>
            <a:spLocks noChangeAspect="1"/>
          </p:cNvSpPr>
          <p:nvPr/>
        </p:nvSpPr>
        <p:spPr bwMode="auto">
          <a:xfrm>
            <a:off x="1487804" y="3609021"/>
            <a:ext cx="91438" cy="9144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8"/>
          <p:cNvSpPr>
            <a:spLocks noChangeAspect="1"/>
          </p:cNvSpPr>
          <p:nvPr/>
        </p:nvSpPr>
        <p:spPr bwMode="auto">
          <a:xfrm>
            <a:off x="1480182" y="3877626"/>
            <a:ext cx="91440" cy="91440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8"/>
          <p:cNvSpPr>
            <a:spLocks/>
          </p:cNvSpPr>
          <p:nvPr/>
        </p:nvSpPr>
        <p:spPr bwMode="auto">
          <a:xfrm>
            <a:off x="6417945" y="4529137"/>
            <a:ext cx="152400" cy="152400"/>
          </a:xfrm>
          <a:prstGeom prst="ellipse">
            <a:avLst/>
          </a:prstGeom>
          <a:solidFill>
            <a:srgbClr val="0810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Oval 9"/>
          <p:cNvSpPr>
            <a:spLocks/>
          </p:cNvSpPr>
          <p:nvPr/>
        </p:nvSpPr>
        <p:spPr bwMode="auto">
          <a:xfrm>
            <a:off x="8212455" y="4620577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List of Major </a:t>
            </a:r>
            <a:r>
              <a:rPr lang="en-US" dirty="0" smtClean="0"/>
              <a:t>Climate Oscillations</a:t>
            </a:r>
            <a:endParaRPr lang="en-US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" b="15058"/>
          <a:stretch/>
        </p:blipFill>
        <p:spPr bwMode="auto">
          <a:xfrm>
            <a:off x="6111875" y="4468813"/>
            <a:ext cx="2968625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AutoShape 6"/>
          <p:cNvSpPr>
            <a:spLocks/>
          </p:cNvSpPr>
          <p:nvPr/>
        </p:nvSpPr>
        <p:spPr bwMode="auto">
          <a:xfrm>
            <a:off x="6272213" y="4970463"/>
            <a:ext cx="234950" cy="457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21600"/>
                </a:moveTo>
                <a:cubicBezTo>
                  <a:pt x="15635" y="21600"/>
                  <a:pt x="10800" y="21184"/>
                  <a:pt x="10800" y="20670"/>
                </a:cubicBezTo>
                <a:lnTo>
                  <a:pt x="10800" y="11730"/>
                </a:lnTo>
                <a:cubicBezTo>
                  <a:pt x="10800" y="11216"/>
                  <a:pt x="5965" y="10800"/>
                  <a:pt x="0" y="10800"/>
                </a:cubicBezTo>
                <a:cubicBezTo>
                  <a:pt x="5965" y="10800"/>
                  <a:pt x="10800" y="10384"/>
                  <a:pt x="10800" y="9870"/>
                </a:cubicBezTo>
                <a:lnTo>
                  <a:pt x="10800" y="930"/>
                </a:lnTo>
                <a:cubicBezTo>
                  <a:pt x="10800" y="416"/>
                  <a:pt x="15635" y="0"/>
                  <a:pt x="2160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1" name="AutoShape 7"/>
          <p:cNvSpPr>
            <a:spLocks/>
          </p:cNvSpPr>
          <p:nvPr/>
        </p:nvSpPr>
        <p:spPr bwMode="auto">
          <a:xfrm>
            <a:off x="6272213" y="5767388"/>
            <a:ext cx="234950" cy="457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21600"/>
                </a:moveTo>
                <a:cubicBezTo>
                  <a:pt x="15635" y="21600"/>
                  <a:pt x="10800" y="21184"/>
                  <a:pt x="10800" y="20670"/>
                </a:cubicBezTo>
                <a:lnTo>
                  <a:pt x="10800" y="11730"/>
                </a:lnTo>
                <a:cubicBezTo>
                  <a:pt x="10800" y="11216"/>
                  <a:pt x="5965" y="10800"/>
                  <a:pt x="0" y="10800"/>
                </a:cubicBezTo>
                <a:cubicBezTo>
                  <a:pt x="5965" y="10800"/>
                  <a:pt x="10800" y="10384"/>
                  <a:pt x="10800" y="9870"/>
                </a:cubicBezTo>
                <a:lnTo>
                  <a:pt x="10800" y="930"/>
                </a:lnTo>
                <a:cubicBezTo>
                  <a:pt x="10800" y="416"/>
                  <a:pt x="15635" y="0"/>
                  <a:pt x="2160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2" name="Rectangle 8"/>
          <p:cNvSpPr>
            <a:spLocks/>
          </p:cNvSpPr>
          <p:nvPr/>
        </p:nvSpPr>
        <p:spPr bwMode="auto">
          <a:xfrm>
            <a:off x="3821113" y="5066616"/>
            <a:ext cx="2476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20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AO: EOF Analysis of 20N-90N Latitude</a:t>
            </a:r>
          </a:p>
        </p:txBody>
      </p:sp>
      <p:sp>
        <p:nvSpPr>
          <p:cNvPr id="21513" name="Rectangle 9"/>
          <p:cNvSpPr>
            <a:spLocks/>
          </p:cNvSpPr>
          <p:nvPr/>
        </p:nvSpPr>
        <p:spPr bwMode="auto">
          <a:xfrm>
            <a:off x="3813825" y="5873066"/>
            <a:ext cx="25187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AAO: EOF Analysis of 20S-90S Latitude</a:t>
            </a:r>
          </a:p>
        </p:txBody>
      </p:sp>
      <p:sp>
        <p:nvSpPr>
          <p:cNvPr id="21514" name="Rectangle 10"/>
          <p:cNvSpPr>
            <a:spLocks/>
          </p:cNvSpPr>
          <p:nvPr/>
        </p:nvSpPr>
        <p:spPr bwMode="auto">
          <a:xfrm>
            <a:off x="228600" y="5030788"/>
            <a:ext cx="3057525" cy="841375"/>
          </a:xfrm>
          <a:prstGeom prst="rect">
            <a:avLst/>
          </a:prstGeom>
          <a:gradFill rotWithShape="0">
            <a:gsLst>
              <a:gs pos="0">
                <a:srgbClr val="EDF5FF"/>
              </a:gs>
              <a:gs pos="65001">
                <a:srgbClr val="D1E5FF"/>
              </a:gs>
              <a:gs pos="100000">
                <a:srgbClr val="BDDBFE"/>
              </a:gs>
            </a:gsLst>
            <a:lin ang="5400000" scaled="1"/>
          </a:gra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38100" tIns="38100" rIns="38100" bIns="38100" anchor="ctr"/>
          <a:lstStyle/>
          <a:p>
            <a:pPr algn="just">
              <a:spcBef>
                <a:spcPts val="700"/>
              </a:spcBef>
            </a:pPr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Discovered primarily by human observation or by EOF analysis.</a:t>
            </a:r>
          </a:p>
        </p:txBody>
      </p:sp>
      <p:pic>
        <p:nvPicPr>
          <p:cNvPr id="21515" name="Picture 1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08100"/>
            <a:ext cx="63754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8725" y="5983288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van Loon </a:t>
            </a:r>
            <a:r>
              <a:rPr lang="en-US" sz="1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&amp; Rogers, 1978</a:t>
            </a:r>
          </a:p>
          <a:p>
            <a:pPr algn="r"/>
            <a:r>
              <a:rPr lang="en-US" sz="1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Wallace &amp; </a:t>
            </a:r>
            <a:r>
              <a:rPr lang="en-US" sz="1200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Gutzler</a:t>
            </a:r>
            <a:r>
              <a:rPr lang="en-US" sz="1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1981</a:t>
            </a:r>
          </a:p>
          <a:p>
            <a:pPr algn="r"/>
            <a:r>
              <a:rPr lang="en-US" sz="1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von </a:t>
            </a:r>
            <a:r>
              <a:rPr lang="en-US" sz="1200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Storch</a:t>
            </a:r>
            <a:r>
              <a:rPr lang="en-US" sz="1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&amp; </a:t>
            </a:r>
            <a:r>
              <a:rPr lang="en-US" sz="1200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Zwiers</a:t>
            </a:r>
            <a:r>
              <a:rPr lang="en-US" sz="1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2002</a:t>
            </a:r>
            <a:endParaRPr lang="en-US" sz="12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6507162" y="4977715"/>
            <a:ext cx="2423478" cy="449947"/>
          </a:xfrm>
          <a:prstGeom prst="rect">
            <a:avLst/>
          </a:prstGeom>
          <a:solidFill>
            <a:srgbClr val="F8A662">
              <a:alpha val="52549"/>
            </a:srgbClr>
          </a:solidFill>
          <a:ln w="25400" cap="flat">
            <a:solidFill>
              <a:srgbClr val="EEECE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2"/>
          <p:cNvSpPr>
            <a:spLocks/>
          </p:cNvSpPr>
          <p:nvPr/>
        </p:nvSpPr>
        <p:spPr bwMode="auto">
          <a:xfrm>
            <a:off x="6507162" y="5770195"/>
            <a:ext cx="2423478" cy="449947"/>
          </a:xfrm>
          <a:prstGeom prst="rect">
            <a:avLst/>
          </a:prstGeom>
          <a:solidFill>
            <a:srgbClr val="F8A662">
              <a:alpha val="52549"/>
            </a:srgbClr>
          </a:solidFill>
          <a:ln w="25400" cap="flat">
            <a:solidFill>
              <a:srgbClr val="EEECE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9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mtClean="0"/>
              <a:t>Graph-Based Approach for </a:t>
            </a:r>
            <a:r>
              <a:rPr lang="en-US"/>
              <a:t>Dipole </a:t>
            </a:r>
            <a:r>
              <a:rPr lang="en-US" smtClean="0"/>
              <a:t>Discovery</a:t>
            </a:r>
            <a:endParaRPr lang="en-US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36383"/>
            <a:ext cx="2932113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Line 6"/>
          <p:cNvSpPr>
            <a:spLocks noChangeShapeType="1"/>
          </p:cNvSpPr>
          <p:nvPr/>
        </p:nvSpPr>
        <p:spPr bwMode="auto">
          <a:xfrm rot="10800000" flipH="1">
            <a:off x="1677988" y="2060258"/>
            <a:ext cx="1263650" cy="11112"/>
          </a:xfrm>
          <a:prstGeom prst="line">
            <a:avLst/>
          </a:prstGeom>
          <a:noFill/>
          <a:ln w="31750" cap="flat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1600200" y="2876233"/>
            <a:ext cx="1219200" cy="498475"/>
          </a:xfrm>
          <a:prstGeom prst="line">
            <a:avLst/>
          </a:prstGeom>
          <a:noFill/>
          <a:ln w="31750" cap="flat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1536383"/>
            <a:ext cx="157003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3057208"/>
            <a:ext cx="160496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10"/>
          <p:cNvSpPr>
            <a:spLocks/>
          </p:cNvSpPr>
          <p:nvPr/>
        </p:nvSpPr>
        <p:spPr bwMode="auto">
          <a:xfrm>
            <a:off x="173831" y="3422333"/>
            <a:ext cx="2502694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Nodes in the Graph correspond to grid points on the globe.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1522413" y="2838133"/>
            <a:ext cx="168275" cy="107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541" name="Rectangle 13"/>
          <p:cNvSpPr>
            <a:spLocks/>
          </p:cNvSpPr>
          <p:nvPr/>
        </p:nvSpPr>
        <p:spPr bwMode="auto">
          <a:xfrm>
            <a:off x="1522413" y="1995170"/>
            <a:ext cx="168275" cy="1301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544" name="AutoShape 16"/>
          <p:cNvSpPr>
            <a:spLocks/>
          </p:cNvSpPr>
          <p:nvPr/>
        </p:nvSpPr>
        <p:spPr bwMode="auto">
          <a:xfrm>
            <a:off x="4537075" y="2449513"/>
            <a:ext cx="838200" cy="192087"/>
          </a:xfrm>
          <a:prstGeom prst="rightArrow">
            <a:avLst>
              <a:gd name="adj1" fmla="val 50000"/>
              <a:gd name="adj2" fmla="val 50283"/>
            </a:avLst>
          </a:prstGeom>
          <a:noFill/>
          <a:ln w="222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545" name="AutoShape 17"/>
          <p:cNvSpPr>
            <a:spLocks/>
          </p:cNvSpPr>
          <p:nvPr/>
        </p:nvSpPr>
        <p:spPr bwMode="auto">
          <a:xfrm>
            <a:off x="7043738" y="3252788"/>
            <a:ext cx="150812" cy="5667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8722"/>
                </a:moveTo>
                <a:lnTo>
                  <a:pt x="5400" y="18722"/>
                </a:lnTo>
                <a:lnTo>
                  <a:pt x="5400" y="0"/>
                </a:lnTo>
                <a:lnTo>
                  <a:pt x="16200" y="0"/>
                </a:lnTo>
                <a:lnTo>
                  <a:pt x="16200" y="18722"/>
                </a:lnTo>
                <a:lnTo>
                  <a:pt x="21600" y="18722"/>
                </a:lnTo>
                <a:lnTo>
                  <a:pt x="10800" y="21600"/>
                </a:lnTo>
                <a:close/>
                <a:moveTo>
                  <a:pt x="0" y="18722"/>
                </a:move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546" name="Rectangle 18"/>
          <p:cNvSpPr>
            <a:spLocks/>
          </p:cNvSpPr>
          <p:nvPr/>
        </p:nvSpPr>
        <p:spPr bwMode="auto">
          <a:xfrm>
            <a:off x="5549900" y="5810250"/>
            <a:ext cx="3289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Discovered Dipoles</a:t>
            </a:r>
            <a:endParaRPr lang="en-US" sz="1600" b="1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 pitchFamily="34" charset="0"/>
            </a:endParaRPr>
          </a:p>
        </p:txBody>
      </p:sp>
      <p:pic>
        <p:nvPicPr>
          <p:cNvPr id="22547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886200"/>
            <a:ext cx="358933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8" name="Rectangle 20"/>
          <p:cNvSpPr>
            <a:spLocks/>
          </p:cNvSpPr>
          <p:nvPr/>
        </p:nvSpPr>
        <p:spPr bwMode="auto">
          <a:xfrm>
            <a:off x="5380515" y="1334217"/>
            <a:ext cx="2549794" cy="40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 pitchFamily="34" charset="0"/>
            </a:endParaRPr>
          </a:p>
        </p:txBody>
      </p:sp>
      <p:sp>
        <p:nvSpPr>
          <p:cNvPr id="22549" name="Rectangle 21"/>
          <p:cNvSpPr>
            <a:spLocks/>
          </p:cNvSpPr>
          <p:nvPr/>
        </p:nvSpPr>
        <p:spPr bwMode="auto">
          <a:xfrm>
            <a:off x="8505825" y="5372100"/>
            <a:ext cx="546100" cy="228600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719" y="5454818"/>
            <a:ext cx="23868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Steinbach et al., 2003</a:t>
            </a:r>
          </a:p>
          <a:p>
            <a:r>
              <a:rPr lang="en-US" sz="1200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Tsonis</a:t>
            </a:r>
            <a:r>
              <a:rPr lang="en-US" sz="1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et al., 2004, 2006</a:t>
            </a:r>
          </a:p>
          <a:p>
            <a:r>
              <a:rPr lang="en-US" sz="1200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Donges</a:t>
            </a:r>
            <a:r>
              <a:rPr lang="en-US" sz="1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et al., 2009a,b</a:t>
            </a:r>
          </a:p>
          <a:p>
            <a:r>
              <a:rPr lang="en-US" sz="14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Kawale</a:t>
            </a:r>
            <a:r>
              <a:rPr lang="en-US" sz="14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et al., 2011</a:t>
            </a:r>
            <a:endParaRPr lang="en-US" sz="14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09056" y="4330938"/>
            <a:ext cx="228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Edge weight corresponds to correlation between the two anomaly time series</a:t>
            </a:r>
          </a:p>
        </p:txBody>
      </p:sp>
      <p:grpSp>
        <p:nvGrpSpPr>
          <p:cNvPr id="21" name="Group 128"/>
          <p:cNvGrpSpPr/>
          <p:nvPr/>
        </p:nvGrpSpPr>
        <p:grpSpPr>
          <a:xfrm>
            <a:off x="5100016" y="1609726"/>
            <a:ext cx="4062250" cy="1800224"/>
            <a:chOff x="3713737" y="3829050"/>
            <a:chExt cx="4353938" cy="2028824"/>
          </a:xfrm>
        </p:grpSpPr>
        <p:cxnSp>
          <p:nvCxnSpPr>
            <p:cNvPr id="22" name="Straight Arrow Connector 19"/>
            <p:cNvCxnSpPr>
              <a:cxnSpLocks noChangeShapeType="1"/>
            </p:cNvCxnSpPr>
            <p:nvPr/>
          </p:nvCxnSpPr>
          <p:spPr bwMode="auto">
            <a:xfrm>
              <a:off x="5203393" y="5645725"/>
              <a:ext cx="0" cy="147638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 type="arrow" w="med" len="med"/>
                  <a:tailEnd type="arrow" w="med" len="med"/>
                </a14:hiddenLine>
              </a:ext>
            </a:extLst>
          </p:spPr>
        </p:cxn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3839442" y="5285016"/>
              <a:ext cx="3581400" cy="381549"/>
            </a:xfrm>
            <a:prstGeom prst="rect">
              <a:avLst/>
            </a:prstGeom>
          </p:spPr>
          <p:txBody>
            <a:bodyPr anchor="ctr"/>
            <a:lstStyle/>
            <a:p>
              <a:pPr algn="ctr" fontAlgn="auto">
                <a:spcAft>
                  <a:spcPts val="0"/>
                </a:spcAft>
                <a:defRPr/>
              </a:pPr>
              <a:endParaRPr lang="en-US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4" name="组合 511"/>
            <p:cNvGrpSpPr/>
            <p:nvPr/>
          </p:nvGrpSpPr>
          <p:grpSpPr>
            <a:xfrm>
              <a:off x="4118387" y="4299857"/>
              <a:ext cx="3657600" cy="960120"/>
              <a:chOff x="1752600" y="2209800"/>
              <a:chExt cx="3657600" cy="960120"/>
            </a:xfrm>
          </p:grpSpPr>
          <p:grpSp>
            <p:nvGrpSpPr>
              <p:cNvPr id="27" name="组合 250"/>
              <p:cNvGrpSpPr/>
              <p:nvPr/>
            </p:nvGrpSpPr>
            <p:grpSpPr>
              <a:xfrm>
                <a:off x="1752600" y="2209800"/>
                <a:ext cx="3657600" cy="960120"/>
                <a:chOff x="1295400" y="533400"/>
                <a:chExt cx="6096000" cy="1600200"/>
              </a:xfrm>
            </p:grpSpPr>
            <p:sp>
              <p:nvSpPr>
                <p:cNvPr id="48" name="流程图: 数据 251"/>
                <p:cNvSpPr/>
                <p:nvPr/>
              </p:nvSpPr>
              <p:spPr>
                <a:xfrm>
                  <a:off x="1295400" y="533400"/>
                  <a:ext cx="6096000" cy="1600200"/>
                </a:xfrm>
                <a:prstGeom prst="flowChartInputOutpu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9" name="直接连接符 252"/>
                <p:cNvCxnSpPr/>
                <p:nvPr/>
              </p:nvCxnSpPr>
              <p:spPr>
                <a:xfrm>
                  <a:off x="2286000" y="838200"/>
                  <a:ext cx="4800600" cy="0"/>
                </a:xfrm>
                <a:prstGeom prst="line">
                  <a:avLst/>
                </a:prstGeom>
                <a:ln>
                  <a:solidFill>
                    <a:schemeClr val="tx1">
                      <a:alpha val="2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253"/>
                <p:cNvCxnSpPr/>
                <p:nvPr/>
              </p:nvCxnSpPr>
              <p:spPr>
                <a:xfrm>
                  <a:off x="2057400" y="1143000"/>
                  <a:ext cx="4800600" cy="0"/>
                </a:xfrm>
                <a:prstGeom prst="line">
                  <a:avLst/>
                </a:prstGeom>
                <a:ln>
                  <a:solidFill>
                    <a:schemeClr val="tx1">
                      <a:alpha val="2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254"/>
                <p:cNvCxnSpPr/>
                <p:nvPr/>
              </p:nvCxnSpPr>
              <p:spPr>
                <a:xfrm>
                  <a:off x="1828800" y="1447800"/>
                  <a:ext cx="4800600" cy="0"/>
                </a:xfrm>
                <a:prstGeom prst="line">
                  <a:avLst/>
                </a:prstGeom>
                <a:ln>
                  <a:solidFill>
                    <a:schemeClr val="tx1">
                      <a:alpha val="2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255"/>
                <p:cNvCxnSpPr/>
                <p:nvPr/>
              </p:nvCxnSpPr>
              <p:spPr>
                <a:xfrm>
                  <a:off x="1600200" y="1752600"/>
                  <a:ext cx="4800600" cy="0"/>
                </a:xfrm>
                <a:prstGeom prst="line">
                  <a:avLst/>
                </a:prstGeom>
                <a:ln>
                  <a:solidFill>
                    <a:schemeClr val="tx1">
                      <a:alpha val="2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256"/>
                <p:cNvCxnSpPr/>
                <p:nvPr/>
              </p:nvCxnSpPr>
              <p:spPr>
                <a:xfrm rot="5400000">
                  <a:off x="1600200" y="762000"/>
                  <a:ext cx="1600200" cy="1143000"/>
                </a:xfrm>
                <a:prstGeom prst="line">
                  <a:avLst/>
                </a:prstGeom>
                <a:ln>
                  <a:solidFill>
                    <a:schemeClr val="tx1">
                      <a:alpha val="20000"/>
                    </a:scheme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257"/>
                <p:cNvCxnSpPr/>
                <p:nvPr/>
              </p:nvCxnSpPr>
              <p:spPr>
                <a:xfrm rot="5400000">
                  <a:off x="2095500" y="800100"/>
                  <a:ext cx="1600200" cy="1066800"/>
                </a:xfrm>
                <a:prstGeom prst="line">
                  <a:avLst/>
                </a:prstGeom>
                <a:ln>
                  <a:solidFill>
                    <a:schemeClr val="tx1">
                      <a:alpha val="20000"/>
                    </a:scheme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258"/>
                <p:cNvCxnSpPr/>
                <p:nvPr/>
              </p:nvCxnSpPr>
              <p:spPr>
                <a:xfrm rot="5400000">
                  <a:off x="2628900" y="800100"/>
                  <a:ext cx="1600200" cy="1066800"/>
                </a:xfrm>
                <a:prstGeom prst="line">
                  <a:avLst/>
                </a:prstGeom>
                <a:ln>
                  <a:solidFill>
                    <a:schemeClr val="tx1">
                      <a:alpha val="20000"/>
                    </a:scheme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259"/>
                <p:cNvCxnSpPr/>
                <p:nvPr/>
              </p:nvCxnSpPr>
              <p:spPr>
                <a:xfrm rot="5400000">
                  <a:off x="3124200" y="838200"/>
                  <a:ext cx="1600200" cy="990600"/>
                </a:xfrm>
                <a:prstGeom prst="line">
                  <a:avLst/>
                </a:prstGeom>
                <a:ln>
                  <a:solidFill>
                    <a:schemeClr val="tx1">
                      <a:alpha val="20000"/>
                    </a:scheme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260"/>
                <p:cNvCxnSpPr>
                  <a:stCxn id="48" idx="0"/>
                </p:cNvCxnSpPr>
                <p:nvPr/>
              </p:nvCxnSpPr>
              <p:spPr>
                <a:xfrm rot="16200000" flipH="1" flipV="1">
                  <a:off x="3657600" y="838200"/>
                  <a:ext cx="1600200" cy="990600"/>
                </a:xfrm>
                <a:prstGeom prst="line">
                  <a:avLst/>
                </a:prstGeom>
                <a:ln>
                  <a:solidFill>
                    <a:schemeClr val="tx1">
                      <a:alpha val="20000"/>
                    </a:scheme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261"/>
                <p:cNvCxnSpPr/>
                <p:nvPr/>
              </p:nvCxnSpPr>
              <p:spPr>
                <a:xfrm rot="5400000">
                  <a:off x="4191000" y="838200"/>
                  <a:ext cx="1600200" cy="990600"/>
                </a:xfrm>
                <a:prstGeom prst="line">
                  <a:avLst/>
                </a:prstGeom>
                <a:ln>
                  <a:solidFill>
                    <a:schemeClr val="tx1">
                      <a:alpha val="20000"/>
                    </a:scheme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262"/>
                <p:cNvCxnSpPr/>
                <p:nvPr/>
              </p:nvCxnSpPr>
              <p:spPr>
                <a:xfrm rot="5400000">
                  <a:off x="4762500" y="800100"/>
                  <a:ext cx="1600200" cy="1066800"/>
                </a:xfrm>
                <a:prstGeom prst="line">
                  <a:avLst/>
                </a:prstGeom>
                <a:ln>
                  <a:solidFill>
                    <a:schemeClr val="tx1">
                      <a:alpha val="20000"/>
                    </a:scheme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263"/>
                <p:cNvCxnSpPr/>
                <p:nvPr/>
              </p:nvCxnSpPr>
              <p:spPr>
                <a:xfrm rot="5400000">
                  <a:off x="5334000" y="762000"/>
                  <a:ext cx="1600200" cy="1143000"/>
                </a:xfrm>
                <a:prstGeom prst="line">
                  <a:avLst/>
                </a:prstGeom>
                <a:ln>
                  <a:solidFill>
                    <a:schemeClr val="tx1">
                      <a:alpha val="20000"/>
                    </a:scheme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椭圆 264"/>
                <p:cNvSpPr/>
                <p:nvPr/>
              </p:nvSpPr>
              <p:spPr>
                <a:xfrm>
                  <a:off x="6400800" y="7620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椭圆 265"/>
                <p:cNvSpPr/>
                <p:nvPr/>
              </p:nvSpPr>
              <p:spPr>
                <a:xfrm>
                  <a:off x="6172200" y="10668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椭圆 266"/>
                <p:cNvSpPr/>
                <p:nvPr/>
              </p:nvSpPr>
              <p:spPr>
                <a:xfrm>
                  <a:off x="5943600" y="1371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椭圆 267"/>
                <p:cNvSpPr/>
                <p:nvPr/>
              </p:nvSpPr>
              <p:spPr>
                <a:xfrm>
                  <a:off x="5715000" y="1676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椭圆 268"/>
                <p:cNvSpPr/>
                <p:nvPr/>
              </p:nvSpPr>
              <p:spPr>
                <a:xfrm>
                  <a:off x="5867400" y="7620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椭圆 269"/>
                <p:cNvSpPr/>
                <p:nvPr/>
              </p:nvSpPr>
              <p:spPr>
                <a:xfrm>
                  <a:off x="5638800" y="10668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椭圆 270"/>
                <p:cNvSpPr/>
                <p:nvPr/>
              </p:nvSpPr>
              <p:spPr>
                <a:xfrm>
                  <a:off x="5410200" y="1371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椭圆 271"/>
                <p:cNvSpPr/>
                <p:nvPr/>
              </p:nvSpPr>
              <p:spPr>
                <a:xfrm>
                  <a:off x="5181600" y="1676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椭圆 272"/>
                <p:cNvSpPr/>
                <p:nvPr/>
              </p:nvSpPr>
              <p:spPr>
                <a:xfrm>
                  <a:off x="5257800" y="7620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椭圆 273"/>
                <p:cNvSpPr/>
                <p:nvPr/>
              </p:nvSpPr>
              <p:spPr>
                <a:xfrm>
                  <a:off x="5029200" y="10668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椭圆 274"/>
                <p:cNvSpPr/>
                <p:nvPr/>
              </p:nvSpPr>
              <p:spPr>
                <a:xfrm>
                  <a:off x="4800600" y="1371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椭圆 275"/>
                <p:cNvSpPr/>
                <p:nvPr/>
              </p:nvSpPr>
              <p:spPr>
                <a:xfrm>
                  <a:off x="4572000" y="1676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椭圆 276"/>
                <p:cNvSpPr/>
                <p:nvPr/>
              </p:nvSpPr>
              <p:spPr>
                <a:xfrm>
                  <a:off x="4724400" y="7620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椭圆 277"/>
                <p:cNvSpPr/>
                <p:nvPr/>
              </p:nvSpPr>
              <p:spPr>
                <a:xfrm>
                  <a:off x="4495800" y="10668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椭圆 278"/>
                <p:cNvSpPr/>
                <p:nvPr/>
              </p:nvSpPr>
              <p:spPr>
                <a:xfrm>
                  <a:off x="4267200" y="1371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椭圆 279"/>
                <p:cNvSpPr/>
                <p:nvPr/>
              </p:nvSpPr>
              <p:spPr>
                <a:xfrm>
                  <a:off x="4038600" y="1676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椭圆 280"/>
                <p:cNvSpPr/>
                <p:nvPr/>
              </p:nvSpPr>
              <p:spPr>
                <a:xfrm>
                  <a:off x="4191000" y="7620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椭圆 281"/>
                <p:cNvSpPr/>
                <p:nvPr/>
              </p:nvSpPr>
              <p:spPr>
                <a:xfrm>
                  <a:off x="3962400" y="10668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椭圆 282"/>
                <p:cNvSpPr/>
                <p:nvPr/>
              </p:nvSpPr>
              <p:spPr>
                <a:xfrm>
                  <a:off x="3733800" y="1371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椭圆 283"/>
                <p:cNvSpPr/>
                <p:nvPr/>
              </p:nvSpPr>
              <p:spPr>
                <a:xfrm>
                  <a:off x="3505200" y="1676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椭圆 284"/>
                <p:cNvSpPr/>
                <p:nvPr/>
              </p:nvSpPr>
              <p:spPr>
                <a:xfrm>
                  <a:off x="3657600" y="7620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椭圆 285"/>
                <p:cNvSpPr/>
                <p:nvPr/>
              </p:nvSpPr>
              <p:spPr>
                <a:xfrm>
                  <a:off x="3429000" y="10668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椭圆 286"/>
                <p:cNvSpPr/>
                <p:nvPr/>
              </p:nvSpPr>
              <p:spPr>
                <a:xfrm>
                  <a:off x="3200400" y="1371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椭圆 287"/>
                <p:cNvSpPr/>
                <p:nvPr/>
              </p:nvSpPr>
              <p:spPr>
                <a:xfrm>
                  <a:off x="2971800" y="1676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椭圆 288"/>
                <p:cNvSpPr/>
                <p:nvPr/>
              </p:nvSpPr>
              <p:spPr>
                <a:xfrm>
                  <a:off x="3200400" y="7620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椭圆 289"/>
                <p:cNvSpPr/>
                <p:nvPr/>
              </p:nvSpPr>
              <p:spPr>
                <a:xfrm>
                  <a:off x="2971800" y="10668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椭圆 290"/>
                <p:cNvSpPr/>
                <p:nvPr/>
              </p:nvSpPr>
              <p:spPr>
                <a:xfrm>
                  <a:off x="2743200" y="1371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椭圆 291"/>
                <p:cNvSpPr/>
                <p:nvPr/>
              </p:nvSpPr>
              <p:spPr>
                <a:xfrm>
                  <a:off x="2514600" y="1676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椭圆 292"/>
                <p:cNvSpPr/>
                <p:nvPr/>
              </p:nvSpPr>
              <p:spPr>
                <a:xfrm>
                  <a:off x="2667000" y="7620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椭圆 293"/>
                <p:cNvSpPr/>
                <p:nvPr/>
              </p:nvSpPr>
              <p:spPr>
                <a:xfrm>
                  <a:off x="2438400" y="10668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椭圆 294"/>
                <p:cNvSpPr/>
                <p:nvPr/>
              </p:nvSpPr>
              <p:spPr>
                <a:xfrm>
                  <a:off x="2209800" y="1371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椭圆 295"/>
                <p:cNvSpPr/>
                <p:nvPr/>
              </p:nvSpPr>
              <p:spPr>
                <a:xfrm>
                  <a:off x="1981200" y="1676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28" name="直接连接符 301"/>
              <p:cNvCxnSpPr/>
              <p:nvPr/>
            </p:nvCxnSpPr>
            <p:spPr>
              <a:xfrm rot="10800000" flipV="1">
                <a:off x="3124202" y="2590800"/>
                <a:ext cx="228599" cy="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306"/>
              <p:cNvCxnSpPr>
                <a:stCxn id="66" idx="2"/>
              </p:cNvCxnSpPr>
              <p:nvPr/>
            </p:nvCxnSpPr>
            <p:spPr>
              <a:xfrm rot="10800000" flipV="1">
                <a:off x="3962402" y="2575560"/>
                <a:ext cx="396238" cy="16764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309"/>
              <p:cNvCxnSpPr>
                <a:stCxn id="71" idx="7"/>
              </p:cNvCxnSpPr>
              <p:nvPr/>
            </p:nvCxnSpPr>
            <p:spPr>
              <a:xfrm rot="16200000" flipV="1">
                <a:off x="3766130" y="2558471"/>
                <a:ext cx="287711" cy="4756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12"/>
              <p:cNvCxnSpPr>
                <a:stCxn id="66" idx="2"/>
              </p:cNvCxnSpPr>
              <p:nvPr/>
            </p:nvCxnSpPr>
            <p:spPr>
              <a:xfrm rot="10800000">
                <a:off x="3886200" y="2377442"/>
                <a:ext cx="472440" cy="198118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4"/>
              <p:cNvCxnSpPr>
                <a:stCxn id="87" idx="4"/>
              </p:cNvCxnSpPr>
              <p:nvPr/>
            </p:nvCxnSpPr>
            <p:spPr>
              <a:xfrm rot="5400000" flipH="1">
                <a:off x="2484120" y="2621280"/>
                <a:ext cx="60960" cy="3048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16"/>
              <p:cNvCxnSpPr>
                <a:stCxn id="88" idx="7"/>
              </p:cNvCxnSpPr>
              <p:nvPr/>
            </p:nvCxnSpPr>
            <p:spPr>
              <a:xfrm rot="16200000" flipV="1">
                <a:off x="2379290" y="2726111"/>
                <a:ext cx="318191" cy="4756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18"/>
              <p:cNvCxnSpPr>
                <a:stCxn id="82" idx="5"/>
              </p:cNvCxnSpPr>
              <p:nvPr/>
            </p:nvCxnSpPr>
            <p:spPr>
              <a:xfrm rot="5400000" flipH="1">
                <a:off x="2956560" y="2453641"/>
                <a:ext cx="17089" cy="29140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20"/>
              <p:cNvCxnSpPr>
                <a:stCxn id="79" idx="2"/>
              </p:cNvCxnSpPr>
              <p:nvPr/>
            </p:nvCxnSpPr>
            <p:spPr>
              <a:xfrm rot="10800000">
                <a:off x="2819402" y="2590802"/>
                <a:ext cx="396239" cy="16763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22"/>
              <p:cNvCxnSpPr>
                <a:stCxn id="79" idx="2"/>
              </p:cNvCxnSpPr>
              <p:nvPr/>
            </p:nvCxnSpPr>
            <p:spPr>
              <a:xfrm rot="10800000">
                <a:off x="3048002" y="2590802"/>
                <a:ext cx="167639" cy="16763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25"/>
              <p:cNvCxnSpPr>
                <a:stCxn id="79" idx="7"/>
              </p:cNvCxnSpPr>
              <p:nvPr/>
            </p:nvCxnSpPr>
            <p:spPr>
              <a:xfrm rot="5400000" flipH="1" flipV="1">
                <a:off x="3255590" y="2628900"/>
                <a:ext cx="135310" cy="5911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27"/>
              <p:cNvCxnSpPr>
                <a:stCxn id="91" idx="6"/>
                <a:endCxn id="90" idx="6"/>
              </p:cNvCxnSpPr>
              <p:nvPr/>
            </p:nvCxnSpPr>
            <p:spPr>
              <a:xfrm flipV="1">
                <a:off x="2392680" y="2575560"/>
                <a:ext cx="137160" cy="18288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33"/>
              <p:cNvCxnSpPr>
                <a:stCxn id="88" idx="6"/>
                <a:endCxn id="87" idx="3"/>
              </p:cNvCxnSpPr>
              <p:nvPr/>
            </p:nvCxnSpPr>
            <p:spPr>
              <a:xfrm flipV="1">
                <a:off x="2575560" y="2790769"/>
                <a:ext cx="59111" cy="150551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36"/>
              <p:cNvCxnSpPr>
                <a:stCxn id="87" idx="1"/>
              </p:cNvCxnSpPr>
              <p:nvPr/>
            </p:nvCxnSpPr>
            <p:spPr>
              <a:xfrm rot="16200000" flipV="1">
                <a:off x="2506981" y="2598421"/>
                <a:ext cx="135310" cy="12007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338"/>
              <p:cNvCxnSpPr>
                <a:stCxn id="88" idx="0"/>
                <a:endCxn id="91" idx="5"/>
              </p:cNvCxnSpPr>
              <p:nvPr/>
            </p:nvCxnSpPr>
            <p:spPr>
              <a:xfrm rot="16200000" flipV="1">
                <a:off x="2402150" y="2767909"/>
                <a:ext cx="104831" cy="150551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04"/>
              <p:cNvCxnSpPr>
                <a:stCxn id="63" idx="4"/>
                <a:endCxn id="68" idx="5"/>
              </p:cNvCxnSpPr>
              <p:nvPr/>
            </p:nvCxnSpPr>
            <p:spPr>
              <a:xfrm rot="5400000">
                <a:off x="4290061" y="2676469"/>
                <a:ext cx="169489" cy="424871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07"/>
              <p:cNvCxnSpPr>
                <a:stCxn id="61" idx="1"/>
              </p:cNvCxnSpPr>
              <p:nvPr/>
            </p:nvCxnSpPr>
            <p:spPr>
              <a:xfrm rot="16200000" flipH="1" flipV="1">
                <a:off x="4692072" y="2240280"/>
                <a:ext cx="17089" cy="25722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11"/>
              <p:cNvCxnSpPr>
                <a:stCxn id="75" idx="3"/>
              </p:cNvCxnSpPr>
              <p:nvPr/>
            </p:nvCxnSpPr>
            <p:spPr>
              <a:xfrm rot="5400000">
                <a:off x="3307081" y="2668851"/>
                <a:ext cx="120073" cy="36390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13"/>
              <p:cNvCxnSpPr>
                <a:stCxn id="77" idx="2"/>
              </p:cNvCxnSpPr>
              <p:nvPr/>
            </p:nvCxnSpPr>
            <p:spPr>
              <a:xfrm rot="10800000">
                <a:off x="3276600" y="2377442"/>
                <a:ext cx="213360" cy="15238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15"/>
              <p:cNvCxnSpPr/>
              <p:nvPr/>
            </p:nvCxnSpPr>
            <p:spPr>
              <a:xfrm rot="16200000" flipV="1">
                <a:off x="2522221" y="2583179"/>
                <a:ext cx="441958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17"/>
              <p:cNvCxnSpPr>
                <a:endCxn id="72" idx="1"/>
              </p:cNvCxnSpPr>
              <p:nvPr/>
            </p:nvCxnSpPr>
            <p:spPr>
              <a:xfrm rot="5400000">
                <a:off x="3581400" y="2741352"/>
                <a:ext cx="318191" cy="17087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itle 1"/>
            <p:cNvSpPr txBox="1">
              <a:spLocks/>
            </p:cNvSpPr>
            <p:nvPr/>
          </p:nvSpPr>
          <p:spPr>
            <a:xfrm>
              <a:off x="4878387" y="3829050"/>
              <a:ext cx="2362201" cy="457200"/>
            </a:xfrm>
            <a:prstGeom prst="rect">
              <a:avLst/>
            </a:prstGeom>
          </p:spPr>
          <p:txBody>
            <a:bodyPr anchor="ctr"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Climate Network</a:t>
              </a:r>
              <a:endPara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3713737" y="5561789"/>
              <a:ext cx="4353938" cy="296085"/>
            </a:xfrm>
            <a:prstGeom prst="rect">
              <a:avLst/>
            </a:prstGeom>
          </p:spPr>
          <p:txBody>
            <a:bodyPr anchor="ctr"/>
            <a:lstStyle/>
            <a:p>
              <a:pPr algn="ctr" fontAlgn="auto"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Benefits of Automatic Dipole Discovery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09677" y="1371600"/>
            <a:ext cx="3541713" cy="4724400"/>
          </a:xfrm>
          <a:ln/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latin typeface="+mj-lt"/>
              </a:rPr>
              <a:t>Detection of Global Dipole Structure</a:t>
            </a:r>
            <a:endParaRPr lang="en-US" sz="2800" dirty="0">
              <a:latin typeface="+mj-lt"/>
            </a:endParaRPr>
          </a:p>
          <a:p>
            <a:pPr marL="612775" lvl="1" indent="-285750">
              <a:spcBef>
                <a:spcPts val="200"/>
              </a:spcBef>
              <a:spcAft>
                <a:spcPts val="600"/>
              </a:spcAft>
            </a:pPr>
            <a:r>
              <a:rPr lang="en-US" sz="1400" dirty="0">
                <a:latin typeface="+mj-lt"/>
              </a:rPr>
              <a:t>Most known dipoles discovered</a:t>
            </a:r>
            <a:endParaRPr lang="en-US" sz="2400" dirty="0">
              <a:latin typeface="+mj-lt"/>
            </a:endParaRPr>
          </a:p>
          <a:p>
            <a:pPr marL="612775" lvl="1" indent="-285750">
              <a:spcBef>
                <a:spcPts val="200"/>
              </a:spcBef>
              <a:spcAft>
                <a:spcPts val="600"/>
              </a:spcAft>
            </a:pPr>
            <a:r>
              <a:rPr lang="en-US" sz="1400" dirty="0">
                <a:latin typeface="+mj-lt"/>
              </a:rPr>
              <a:t>New dipoles may represent previously unknown phenomenon. </a:t>
            </a:r>
            <a:endParaRPr lang="en-US" sz="2400" dirty="0">
              <a:latin typeface="+mj-lt"/>
            </a:endParaRPr>
          </a:p>
          <a:p>
            <a:pPr marL="612775" lvl="1" indent="-285750">
              <a:spcBef>
                <a:spcPts val="200"/>
              </a:spcBef>
              <a:spcAft>
                <a:spcPts val="600"/>
              </a:spcAft>
            </a:pPr>
            <a:r>
              <a:rPr lang="en-US" sz="1400" dirty="0">
                <a:latin typeface="+mj-lt"/>
              </a:rPr>
              <a:t>Enables analysis of relationships between different </a:t>
            </a:r>
            <a:r>
              <a:rPr lang="en-US" sz="1400" dirty="0" smtClean="0">
                <a:latin typeface="+mj-lt"/>
              </a:rPr>
              <a:t>dipoles</a:t>
            </a:r>
            <a:endParaRPr lang="en-US" sz="1050" dirty="0">
              <a:latin typeface="+mj-lt"/>
            </a:endParaRP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 dirty="0">
                <a:latin typeface="+mj-lt"/>
              </a:rPr>
              <a:t>Location based definition possible for some known indices that are defined using EOF analysis</a:t>
            </a:r>
            <a:r>
              <a:rPr lang="en-US" sz="1600" dirty="0" smtClean="0">
                <a:latin typeface="+mj-lt"/>
              </a:rPr>
              <a:t>.</a:t>
            </a:r>
            <a:endParaRPr lang="en-US" sz="1050" dirty="0">
              <a:latin typeface="+mj-lt"/>
            </a:endParaRP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 dirty="0">
                <a:latin typeface="+mj-lt"/>
              </a:rPr>
              <a:t>Dynamic versions are often better than </a:t>
            </a:r>
            <a:r>
              <a:rPr lang="en-US" sz="1600" dirty="0" smtClean="0">
                <a:latin typeface="+mj-lt"/>
              </a:rPr>
              <a:t>static</a:t>
            </a:r>
            <a:endParaRPr lang="en-US" sz="1050" dirty="0">
              <a:latin typeface="+mj-lt"/>
            </a:endParaRP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 dirty="0">
                <a:latin typeface="+mj-lt"/>
              </a:rPr>
              <a:t>Dipole structure provides an alternate method to analyze GCM performance</a:t>
            </a:r>
          </a:p>
        </p:txBody>
      </p:sp>
      <p:sp>
        <p:nvSpPr>
          <p:cNvPr id="23558" name="Rectangle 6"/>
          <p:cNvSpPr>
            <a:spLocks/>
          </p:cNvSpPr>
          <p:nvPr/>
        </p:nvSpPr>
        <p:spPr bwMode="auto">
          <a:xfrm>
            <a:off x="4279900" y="3781745"/>
            <a:ext cx="4102100" cy="1520825"/>
          </a:xfrm>
          <a:prstGeom prst="rect">
            <a:avLst/>
          </a:prstGeom>
          <a:noFill/>
          <a:ln w="28575" cap="flat">
            <a:solidFill>
              <a:srgbClr val="102C3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8100" tIns="38100" rIns="38100" bIns="38100"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2B4714"/>
                </a:solidFill>
                <a:latin typeface="Calibri" pitchFamily="34" charset="0"/>
                <a:cs typeface="Calibri" pitchFamily="34" charset="0"/>
                <a:sym typeface="Tahoma Bold" charset="0"/>
              </a:rPr>
              <a:t>CIDU’11: Best Student Paper Award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2B4714"/>
                </a:solidFill>
                <a:latin typeface="Calibri" pitchFamily="34" charset="0"/>
                <a:cs typeface="Calibri" pitchFamily="34" charset="0"/>
                <a:sym typeface="Tahoma Bold" charset="0"/>
              </a:rPr>
              <a:t>SC’11</a:t>
            </a:r>
            <a:r>
              <a:rPr lang="en-US" b="1" dirty="0">
                <a:solidFill>
                  <a:srgbClr val="2B4714"/>
                </a:solidFill>
                <a:latin typeface="Calibri" pitchFamily="34" charset="0"/>
                <a:cs typeface="Calibri" pitchFamily="34" charset="0"/>
                <a:sym typeface="Tahoma Bold" charset="0"/>
              </a:rPr>
              <a:t>: Explorations in Science through Computation </a:t>
            </a:r>
            <a:r>
              <a:rPr lang="en-US" b="1" dirty="0" smtClean="0">
                <a:solidFill>
                  <a:srgbClr val="2B4714"/>
                </a:solidFill>
                <a:latin typeface="Calibri" pitchFamily="34" charset="0"/>
                <a:cs typeface="Calibri" pitchFamily="34" charset="0"/>
                <a:sym typeface="Tahoma Bold" charset="0"/>
              </a:rPr>
              <a:t>Award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2B4714"/>
                </a:solidFill>
                <a:latin typeface="Calibri" pitchFamily="34" charset="0"/>
                <a:cs typeface="Calibri" pitchFamily="34" charset="0"/>
                <a:sym typeface="Tahoma Bold" charset="0"/>
              </a:rPr>
              <a:t>Grace Hopper’12: Best Poster Award </a:t>
            </a:r>
            <a:r>
              <a:rPr lang="en-US" sz="1400" b="1" dirty="0" smtClean="0">
                <a:solidFill>
                  <a:srgbClr val="2B4714"/>
                </a:solidFill>
                <a:latin typeface="Calibri" pitchFamily="34" charset="0"/>
                <a:cs typeface="Calibri" pitchFamily="34" charset="0"/>
                <a:sym typeface="Tahoma Bold" charset="0"/>
              </a:rPr>
              <a:t>(Winner of the ACM Student Research Competition)</a:t>
            </a:r>
            <a:endParaRPr lang="en-US" b="1" dirty="0">
              <a:solidFill>
                <a:srgbClr val="2B4714"/>
              </a:solidFill>
              <a:latin typeface="Calibri" pitchFamily="34" charset="0"/>
              <a:cs typeface="Calibri" pitchFamily="34" charset="0"/>
              <a:sym typeface="Tahoma Bold" charset="0"/>
            </a:endParaRPr>
          </a:p>
        </p:txBody>
      </p:sp>
      <p:sp>
        <p:nvSpPr>
          <p:cNvPr id="23559" name="Rectangle 7"/>
          <p:cNvSpPr>
            <a:spLocks/>
          </p:cNvSpPr>
          <p:nvPr/>
        </p:nvSpPr>
        <p:spPr bwMode="auto">
          <a:xfrm>
            <a:off x="5741670" y="5724525"/>
            <a:ext cx="29146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 marL="117475" indent="-117475" algn="r">
              <a:buClr>
                <a:srgbClr val="000000"/>
              </a:buClr>
              <a:buSzPct val="100000"/>
            </a:pPr>
            <a:r>
              <a:rPr lang="en-US" sz="16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Kawale</a:t>
            </a:r>
            <a:r>
              <a:rPr lang="en-US" sz="16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 et al., 2011a,b, 2012</a:t>
            </a: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r="1720"/>
          <a:stretch/>
        </p:blipFill>
        <p:spPr bwMode="auto">
          <a:xfrm>
            <a:off x="3935578" y="1423001"/>
            <a:ext cx="5208422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2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Location Based definition of AO 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304800" indent="-304800">
              <a:lnSpc>
                <a:spcPct val="80000"/>
              </a:lnSpc>
              <a:spcBef>
                <a:spcPct val="0"/>
              </a:spcBef>
            </a:pPr>
            <a:endParaRPr lang="en-US" sz="2200" dirty="0" smtClean="0"/>
          </a:p>
          <a:p>
            <a:pPr marL="304800" indent="-304800">
              <a:lnSpc>
                <a:spcPct val="80000"/>
              </a:lnSpc>
              <a:spcBef>
                <a:spcPct val="0"/>
              </a:spcBef>
            </a:pPr>
            <a:r>
              <a:rPr lang="en-US" sz="2200" dirty="0" smtClean="0"/>
              <a:t>Mean </a:t>
            </a:r>
            <a:r>
              <a:rPr lang="en-US" sz="2200" dirty="0"/>
              <a:t>Correlation between static and dynamic index:  0.84</a:t>
            </a:r>
          </a:p>
          <a:p>
            <a:pPr marL="304800" indent="-304800">
              <a:lnSpc>
                <a:spcPct val="80000"/>
              </a:lnSpc>
            </a:pPr>
            <a:endParaRPr lang="en-US" sz="2200" dirty="0"/>
          </a:p>
          <a:p>
            <a:pPr marL="304800" indent="-304800">
              <a:lnSpc>
                <a:spcPct val="80000"/>
              </a:lnSpc>
            </a:pPr>
            <a:r>
              <a:rPr lang="en-US" sz="2200" dirty="0"/>
              <a:t>Impact on land temperature anomalies comparatively same using static and dynamic index 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32258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07" name="Rectangle 7"/>
          <p:cNvSpPr>
            <a:spLocks/>
          </p:cNvSpPr>
          <p:nvPr/>
        </p:nvSpPr>
        <p:spPr bwMode="auto">
          <a:xfrm>
            <a:off x="2514600" y="5892800"/>
            <a:ext cx="6413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60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Impact on Land temperature Anomalies using Static and Dynamic AO </a:t>
            </a:r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208338"/>
            <a:ext cx="23368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8338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4721225"/>
            <a:ext cx="23415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11" name="Rectangle 11"/>
          <p:cNvSpPr>
            <a:spLocks/>
          </p:cNvSpPr>
          <p:nvPr/>
        </p:nvSpPr>
        <p:spPr bwMode="auto">
          <a:xfrm>
            <a:off x="463550" y="4579938"/>
            <a:ext cx="1612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10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Static AO: EOF Analysis of 20N-90N Latitude</a:t>
            </a:r>
          </a:p>
        </p:txBody>
      </p:sp>
      <p:sp>
        <p:nvSpPr>
          <p:cNvPr id="25612" name="Rectangle 12"/>
          <p:cNvSpPr>
            <a:spLocks/>
          </p:cNvSpPr>
          <p:nvPr/>
        </p:nvSpPr>
        <p:spPr bwMode="auto">
          <a:xfrm>
            <a:off x="463550" y="5127625"/>
            <a:ext cx="1816100" cy="304800"/>
          </a:xfrm>
          <a:prstGeom prst="rect">
            <a:avLst/>
          </a:prstGeom>
          <a:solidFill>
            <a:srgbClr val="F8A662">
              <a:alpha val="52549"/>
            </a:srgbClr>
          </a:solidFill>
          <a:ln w="25400" cap="flat">
            <a:solidFill>
              <a:srgbClr val="EEECE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Location Based definition of AAO 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304800" indent="-304800">
              <a:lnSpc>
                <a:spcPct val="80000"/>
              </a:lnSpc>
              <a:spcBef>
                <a:spcPct val="0"/>
              </a:spcBef>
            </a:pPr>
            <a:endParaRPr lang="en-US" sz="2200" dirty="0" smtClean="0"/>
          </a:p>
          <a:p>
            <a:pPr marL="304800" indent="-304800">
              <a:lnSpc>
                <a:spcPct val="80000"/>
              </a:lnSpc>
              <a:spcBef>
                <a:spcPct val="0"/>
              </a:spcBef>
            </a:pPr>
            <a:r>
              <a:rPr lang="en-US" sz="2200" dirty="0" smtClean="0"/>
              <a:t>Mean </a:t>
            </a:r>
            <a:r>
              <a:rPr lang="en-US" sz="2200" dirty="0"/>
              <a:t>Correlation between Static and Dynamic index = 0.88</a:t>
            </a:r>
          </a:p>
          <a:p>
            <a:pPr marL="304800" indent="-304800">
              <a:lnSpc>
                <a:spcPct val="80000"/>
              </a:lnSpc>
            </a:pPr>
            <a:endParaRPr lang="en-US" sz="2200" dirty="0"/>
          </a:p>
          <a:p>
            <a:pPr marL="304800" indent="-304800">
              <a:lnSpc>
                <a:spcPct val="80000"/>
              </a:lnSpc>
            </a:pPr>
            <a:r>
              <a:rPr lang="en-US" sz="2200" dirty="0"/>
              <a:t>Impact on land temperature anomalies comparatively same using static and dynamic index 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9" y="4664075"/>
            <a:ext cx="23415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"/>
          <a:stretch/>
        </p:blipFill>
        <p:spPr bwMode="auto">
          <a:xfrm>
            <a:off x="5564186" y="3187700"/>
            <a:ext cx="350837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49" y="324485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" name="Rectangle 10"/>
          <p:cNvSpPr>
            <a:spLocks/>
          </p:cNvSpPr>
          <p:nvPr/>
        </p:nvSpPr>
        <p:spPr bwMode="auto">
          <a:xfrm>
            <a:off x="425450" y="4206875"/>
            <a:ext cx="161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10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Static AAO: EOF Analysis of 20S-90S Latitude</a:t>
            </a:r>
          </a:p>
        </p:txBody>
      </p:sp>
      <p:sp>
        <p:nvSpPr>
          <p:cNvPr id="20" name="Rectangle 11"/>
          <p:cNvSpPr>
            <a:spLocks/>
          </p:cNvSpPr>
          <p:nvPr/>
        </p:nvSpPr>
        <p:spPr bwMode="auto">
          <a:xfrm>
            <a:off x="449263" y="5662295"/>
            <a:ext cx="1816100" cy="304800"/>
          </a:xfrm>
          <a:prstGeom prst="rect">
            <a:avLst/>
          </a:prstGeom>
          <a:solidFill>
            <a:srgbClr val="F8A662">
              <a:alpha val="52940"/>
            </a:srgbClr>
          </a:solidFill>
          <a:ln w="25400" cap="flat">
            <a:solidFill>
              <a:srgbClr val="EEECE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3124200"/>
            <a:ext cx="2382837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" name="Rectangle 7"/>
          <p:cNvSpPr>
            <a:spLocks/>
          </p:cNvSpPr>
          <p:nvPr/>
        </p:nvSpPr>
        <p:spPr bwMode="auto">
          <a:xfrm>
            <a:off x="2513013" y="5892800"/>
            <a:ext cx="66452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Impact on Land temperature Anomalies using Static and Dynamic AAO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2600" dirty="0"/>
              <a:t>Static </a:t>
            </a:r>
            <a:r>
              <a:rPr lang="en-US" sz="2600" dirty="0" err="1"/>
              <a:t>vs</a:t>
            </a:r>
            <a:r>
              <a:rPr lang="en-US" sz="2600" dirty="0"/>
              <a:t> Dynamic NAO Index - Impact on land temperature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1478280"/>
            <a:ext cx="4023360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74470"/>
            <a:ext cx="3977640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577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6" name="Rectangle 8"/>
          <p:cNvSpPr>
            <a:spLocks/>
          </p:cNvSpPr>
          <p:nvPr/>
        </p:nvSpPr>
        <p:spPr bwMode="auto">
          <a:xfrm>
            <a:off x="450850" y="4495800"/>
            <a:ext cx="4279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 Bold" charset="0"/>
              </a:rPr>
              <a:t>The dynamic index generates a stronger impact on land temperature anomalies as compared to the static index.</a:t>
            </a:r>
            <a:endParaRPr lang="en-US" sz="7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 pitchFamily="34" charset="0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 Bold" charset="0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Figure to the right shows the aggregate area weighted correlation for networks computed for different 20 year  periods during 1948-2008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714500" y="1325880"/>
            <a:ext cx="1234440" cy="33528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292100" indent="-292100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Static Index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795010" y="1325880"/>
            <a:ext cx="1684020" cy="33528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292100" indent="-292100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Dynamic Index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2" y="1423750"/>
            <a:ext cx="4172267" cy="31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4478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4610100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>
                <a:sym typeface="Tahoma Bold" charset="0"/>
              </a:rPr>
              <a:t>Static </a:t>
            </a:r>
            <a:r>
              <a:rPr lang="en-US" sz="2600" dirty="0" err="1">
                <a:sym typeface="Tahoma Bold" charset="0"/>
              </a:rPr>
              <a:t>vs</a:t>
            </a:r>
            <a:r>
              <a:rPr lang="en-US" sz="2600" dirty="0">
                <a:sym typeface="Tahoma Bold" charset="0"/>
              </a:rPr>
              <a:t> Dynamic SO Index - Impact on land </a:t>
            </a:r>
            <a:r>
              <a:rPr lang="en-US" sz="2600" dirty="0" smtClean="0">
                <a:sym typeface="Tahoma Bold" charset="0"/>
              </a:rPr>
              <a:t>temperature</a:t>
            </a:r>
            <a:endParaRPr lang="en-US" sz="2600" dirty="0"/>
          </a:p>
        </p:txBody>
      </p:sp>
      <p:sp>
        <p:nvSpPr>
          <p:cNvPr id="12" name="Rectangle 7"/>
          <p:cNvSpPr>
            <a:spLocks/>
          </p:cNvSpPr>
          <p:nvPr/>
        </p:nvSpPr>
        <p:spPr bwMode="auto">
          <a:xfrm>
            <a:off x="447675" y="4572000"/>
            <a:ext cx="4279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 Bold" charset="0"/>
              </a:rPr>
              <a:t>The dynamic index generates a stronger impact on land temperature anomalies as compared to the static index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 Bold" charset="0"/>
              </a:rPr>
              <a:t>.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 Bold" charset="0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Figure to the right shows the aggregate area weighted correlation for networks computed for different 20 year  periods during 1948-2008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714500" y="1310640"/>
            <a:ext cx="1234440" cy="33528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292100" indent="-292100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Static Index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795010" y="1310640"/>
            <a:ext cx="1684020" cy="33528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292100" indent="-292100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Dynamic Index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4" y="3581401"/>
            <a:ext cx="2193029" cy="21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>
                <a:cs typeface="Calibri" pitchFamily="34" charset="0"/>
              </a:rPr>
              <a:t>A New Dipole near Australia?</a:t>
            </a:r>
            <a:endParaRPr lang="en-US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08" y="1515345"/>
            <a:ext cx="2928192" cy="221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627" y="1504233"/>
            <a:ext cx="2842786" cy="226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54" y="3941045"/>
            <a:ext cx="2995296" cy="256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90" y="3941045"/>
            <a:ext cx="2832110" cy="256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Rectangle 11"/>
          <p:cNvSpPr>
            <a:spLocks/>
          </p:cNvSpPr>
          <p:nvPr/>
        </p:nvSpPr>
        <p:spPr bwMode="auto">
          <a:xfrm>
            <a:off x="1500619" y="3762375"/>
            <a:ext cx="1873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</a:t>
            </a:r>
          </a:p>
        </p:txBody>
      </p:sp>
      <p:sp>
        <p:nvSpPr>
          <p:cNvPr id="30732" name="Rectangle 12"/>
          <p:cNvSpPr>
            <a:spLocks/>
          </p:cNvSpPr>
          <p:nvPr/>
        </p:nvSpPr>
        <p:spPr bwMode="auto">
          <a:xfrm>
            <a:off x="1795139" y="3877399"/>
            <a:ext cx="1873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</a:t>
            </a:r>
          </a:p>
        </p:txBody>
      </p:sp>
      <p:sp>
        <p:nvSpPr>
          <p:cNvPr id="30733" name="Rectangle 13"/>
          <p:cNvSpPr>
            <a:spLocks/>
          </p:cNvSpPr>
          <p:nvPr/>
        </p:nvSpPr>
        <p:spPr bwMode="auto">
          <a:xfrm>
            <a:off x="2142890" y="4179888"/>
            <a:ext cx="1873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3</a:t>
            </a:r>
          </a:p>
        </p:txBody>
      </p:sp>
      <p:sp>
        <p:nvSpPr>
          <p:cNvPr id="30734" name="Rectangle 14"/>
          <p:cNvSpPr>
            <a:spLocks/>
          </p:cNvSpPr>
          <p:nvPr/>
        </p:nvSpPr>
        <p:spPr bwMode="auto">
          <a:xfrm>
            <a:off x="6507928" y="3858349"/>
            <a:ext cx="20678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3</a:t>
            </a:r>
          </a:p>
        </p:txBody>
      </p:sp>
      <p:sp>
        <p:nvSpPr>
          <p:cNvPr id="30735" name="Rectangle 15"/>
          <p:cNvSpPr>
            <a:spLocks/>
          </p:cNvSpPr>
          <p:nvPr/>
        </p:nvSpPr>
        <p:spPr bwMode="auto">
          <a:xfrm>
            <a:off x="3606289" y="3856501"/>
            <a:ext cx="20678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1</a:t>
            </a:r>
          </a:p>
        </p:txBody>
      </p:sp>
      <p:sp>
        <p:nvSpPr>
          <p:cNvPr id="30736" name="Rectangle 16"/>
          <p:cNvSpPr>
            <a:spLocks/>
          </p:cNvSpPr>
          <p:nvPr/>
        </p:nvSpPr>
        <p:spPr bwMode="auto">
          <a:xfrm>
            <a:off x="277507" y="1267581"/>
            <a:ext cx="31369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marL="247650" indent="-24765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Comparison of dipoles by looking at land temperature impact. </a:t>
            </a:r>
            <a:endParaRPr lang="en-US" sz="20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 pitchFamily="34" charset="0"/>
            </a:endParaRPr>
          </a:p>
          <a:p>
            <a:pPr marL="247650" indent="-24765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Significant difference </a:t>
            </a:r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between </a:t>
            </a:r>
            <a:r>
              <a:rPr 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the AAO impact and that due to dipoles 1,2,3 which are similar</a:t>
            </a:r>
            <a:endParaRPr lang="en-US" sz="20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 pitchFamily="34" charset="0"/>
            </a:endParaRPr>
          </a:p>
          <a:p>
            <a:pPr marL="247650" indent="-24765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It is possible that this may be a new phenomenon but this is still under speculation.</a:t>
            </a:r>
          </a:p>
        </p:txBody>
      </p:sp>
      <p:sp>
        <p:nvSpPr>
          <p:cNvPr id="30737" name="Rectangle 17"/>
          <p:cNvSpPr>
            <a:spLocks/>
          </p:cNvSpPr>
          <p:nvPr/>
        </p:nvSpPr>
        <p:spPr bwMode="auto">
          <a:xfrm>
            <a:off x="4488063" y="1238498"/>
            <a:ext cx="50821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AAO</a:t>
            </a:r>
          </a:p>
        </p:txBody>
      </p:sp>
      <p:sp>
        <p:nvSpPr>
          <p:cNvPr id="30738" name="Rectangle 18"/>
          <p:cNvSpPr>
            <a:spLocks/>
          </p:cNvSpPr>
          <p:nvPr/>
        </p:nvSpPr>
        <p:spPr bwMode="auto">
          <a:xfrm>
            <a:off x="7378278" y="1246715"/>
            <a:ext cx="50821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AAO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57" y="4949818"/>
            <a:ext cx="2120144" cy="165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12"/>
          <p:cNvSpPr>
            <a:spLocks/>
          </p:cNvSpPr>
          <p:nvPr/>
        </p:nvSpPr>
        <p:spPr bwMode="auto">
          <a:xfrm>
            <a:off x="1700683" y="4175125"/>
            <a:ext cx="246062" cy="255588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Oval 12"/>
          <p:cNvSpPr>
            <a:spLocks/>
          </p:cNvSpPr>
          <p:nvPr/>
        </p:nvSpPr>
        <p:spPr bwMode="auto">
          <a:xfrm>
            <a:off x="2945309" y="5912027"/>
            <a:ext cx="152400" cy="15240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25" name="AutoShape 9"/>
          <p:cNvCxnSpPr>
            <a:cxnSpLocks noChangeShapeType="1"/>
            <a:endCxn id="24" idx="1"/>
          </p:cNvCxnSpPr>
          <p:nvPr/>
        </p:nvCxnSpPr>
        <p:spPr bwMode="auto">
          <a:xfrm>
            <a:off x="1917376" y="4386264"/>
            <a:ext cx="1050251" cy="154808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arrow" w="sm" len="sm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3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532" y="152400"/>
            <a:ext cx="8490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Composites of ASO dipole from Hadley center SLP data on 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Hadley center 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SLP 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at 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95% confidence 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8558" y="697468"/>
            <a:ext cx="751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ASO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7016" y="685800"/>
            <a:ext cx="75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AAO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6949" y="697468"/>
            <a:ext cx="6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SOI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679967" y="1834635"/>
            <a:ext cx="1905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WHOLE YEAR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1312424" y="4859773"/>
            <a:ext cx="316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SOUTHERN WINTER (JJA)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7" name="Picture 2" descr="G:\regression1\hadslp2_144x73\hadslp2_144x73_psl_psl_detrend___1979_2012map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580" y="998222"/>
            <a:ext cx="2642481" cy="31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G:\regression1\hadslp2_144x73\hadslp2_144x73_psl_psl_detrend___1979_2012map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2"/>
            <a:ext cx="2642481" cy="31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G:\regression1\hadslp2_144x73\hadslp2_144x73_psl_psl_detrend___1979_2012map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0602"/>
            <a:ext cx="2642481" cy="31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G:\regression1\hadslp2_144x73\hadslp2_144x73_psl_psl_detrend_678__1979_2012map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93602"/>
            <a:ext cx="2664922" cy="316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G:\regression1\hadslp2_144x73\hadslp2_144x73_psl_psl_detrend_678__1979_2012map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239" y="3636327"/>
            <a:ext cx="2664922" cy="316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G:\regression1\hadslp2_144x73\hadslp2_144x73_psl_psl_detrend_678__1979_2012map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39" y="3636327"/>
            <a:ext cx="2664922" cy="316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3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Change:</a:t>
            </a:r>
            <a:br>
              <a:rPr lang="en-US" dirty="0" smtClean="0"/>
            </a:br>
            <a:r>
              <a:rPr lang="en-US" dirty="0" smtClean="0"/>
              <a:t>A Defining Issue of our Era</a:t>
            </a:r>
            <a:endParaRPr lang="en-US" dirty="0"/>
          </a:p>
        </p:txBody>
      </p:sp>
      <p:pic>
        <p:nvPicPr>
          <p:cNvPr id="1026" name="Picture 2" descr="http://choco-cat.wikispaces.com/file/view/world_population_growth.jpg/81655751/world_population_grow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2019300" cy="14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tat.fi/tup/suomi90/joulukuu_en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2516"/>
            <a:ext cx="2316657" cy="14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5</a:t>
            </a:fld>
            <a:endParaRPr lang="en-US"/>
          </a:p>
        </p:txBody>
      </p:sp>
      <p:pic>
        <p:nvPicPr>
          <p:cNvPr id="16" name="Picture 4" descr="http://www.aphoenix.ca/photoblog/photos/2007/PostIndustrializ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68" y="1375986"/>
            <a:ext cx="1110795" cy="148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farm4.static.flickr.com/3283/2776467094_3f447bb9f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06767"/>
            <a:ext cx="1212658" cy="82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images.nationalgeographic.com/wpf/media-live/photos/000/271/cache/airplanes-jets-pollution-deaths_27163_600x4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29" y="1415986"/>
            <a:ext cx="1304184" cy="9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umt.edu/ethics/imx/climatechange/Defores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173" y="4088224"/>
            <a:ext cx="2903699" cy="190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tatic5.businessinsider.com/image/4c0da1937f8b9acc15d30100/shanghai-chin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6" y="4088224"/>
            <a:ext cx="3061273" cy="19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biomasshub.com/wp-content/uploads/2010/03/ILUC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125" y="4876800"/>
            <a:ext cx="2426038" cy="161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9000" y="3886200"/>
            <a:ext cx="242603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Land Use</a:t>
            </a:r>
            <a:b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Change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1525" y="5997099"/>
            <a:ext cx="3061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Urbanization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33977" y="6010999"/>
            <a:ext cx="2897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Deforestation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28999" y="6491777"/>
            <a:ext cx="2422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Land Conversion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5200" y="2464713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Industrialization &amp; Modernization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2814935"/>
            <a:ext cx="16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Population Growth &amp; Demographic Shifts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" y="1372516"/>
            <a:ext cx="5901064" cy="2437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066" y="137160"/>
            <a:ext cx="8502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Composites of ASO dipole from Hadley center SLP data on MERRA TAS data at 95% confidence </a:t>
            </a:r>
          </a:p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8558" y="697468"/>
            <a:ext cx="751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ASO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016" y="685800"/>
            <a:ext cx="75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AAO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76949" y="697468"/>
            <a:ext cx="6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SOI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615434" y="1834635"/>
            <a:ext cx="1905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WHOLE YEAR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1402468" y="4720438"/>
            <a:ext cx="3479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SOUTHERN WINTER (JJA)</a:t>
            </a:r>
          </a:p>
        </p:txBody>
      </p:sp>
      <p:pic>
        <p:nvPicPr>
          <p:cNvPr id="2051" name="Picture 3" descr="G:\regression1\hadslp2_144x73\hadslp2_144x73_psl_tas_detrend___1979_2012map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2" y="978631"/>
            <a:ext cx="276365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regression1\hadslp2_144x73\hadslp2_144x73_psl_tas_detrend___1979_2012map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947" y="978631"/>
            <a:ext cx="269625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regression1\hadslp2_144x73\hadslp2_144x73_psl_tas_detrend_678__1979_2012map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7" y="3643737"/>
            <a:ext cx="2697685" cy="304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regression1\hadslp2_144x73\hadslp2_144x73_psl_tas_detrend_678__1979_2012map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14" y="3643738"/>
            <a:ext cx="2697685" cy="304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G:\regression1\hadslp2_144x73\hadslp2_144x73_psl_tas_detrend___1979_2012map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672" y="978631"/>
            <a:ext cx="269625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regression1\hadslp2_144x73\hadslp2_144x73_psl_tas_detrend_678__1979_2012map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38" y="3645631"/>
            <a:ext cx="2697685" cy="304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2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80" y="0"/>
            <a:ext cx="8903820" cy="1143000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ym typeface="Calibri" pitchFamily="34" charset="0"/>
              </a:rPr>
              <a:t>Composites of ASO dipole from Hadley center SLP data </a:t>
            </a:r>
            <a:r>
              <a:rPr lang="en-US" sz="2000" dirty="0" smtClean="0">
                <a:sym typeface="Calibri" pitchFamily="34" charset="0"/>
              </a:rPr>
              <a:t>on</a:t>
            </a:r>
            <a:br>
              <a:rPr lang="en-US" sz="2000" dirty="0" smtClean="0">
                <a:sym typeface="Calibri" pitchFamily="34" charset="0"/>
              </a:rPr>
            </a:br>
            <a:r>
              <a:rPr lang="en-US" sz="2000" dirty="0" smtClean="0">
                <a:sym typeface="Calibri" pitchFamily="34" charset="0"/>
              </a:rPr>
              <a:t>GPCP </a:t>
            </a:r>
            <a:r>
              <a:rPr lang="en-US" sz="2000" dirty="0">
                <a:sym typeface="Calibri" pitchFamily="34" charset="0"/>
              </a:rPr>
              <a:t>precipitation </a:t>
            </a:r>
            <a:r>
              <a:rPr lang="en-US" sz="2000" dirty="0" smtClean="0">
                <a:sym typeface="Calibri" pitchFamily="34" charset="0"/>
              </a:rPr>
              <a:t>data at </a:t>
            </a:r>
            <a:r>
              <a:rPr lang="en-US" sz="2000" dirty="0">
                <a:sym typeface="Calibri" pitchFamily="34" charset="0"/>
              </a:rPr>
              <a:t>95% confidence </a:t>
            </a:r>
            <a:endParaRPr lang="en-US" sz="20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61" y="1277490"/>
            <a:ext cx="2332102" cy="264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6" y="1214326"/>
            <a:ext cx="2407557" cy="273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72" y="1219155"/>
            <a:ext cx="2396377" cy="272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132" y="3860505"/>
            <a:ext cx="2375418" cy="26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2" y="3853533"/>
            <a:ext cx="2375418" cy="26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45" y="3862565"/>
            <a:ext cx="2375418" cy="269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24" name="Rectangle 8"/>
          <p:cNvSpPr>
            <a:spLocks/>
          </p:cNvSpPr>
          <p:nvPr/>
        </p:nvSpPr>
        <p:spPr bwMode="auto">
          <a:xfrm>
            <a:off x="1596914" y="1007266"/>
            <a:ext cx="762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ASO</a:t>
            </a:r>
          </a:p>
        </p:txBody>
      </p:sp>
      <p:sp>
        <p:nvSpPr>
          <p:cNvPr id="34825" name="Rectangle 9"/>
          <p:cNvSpPr>
            <a:spLocks/>
          </p:cNvSpPr>
          <p:nvPr/>
        </p:nvSpPr>
        <p:spPr bwMode="auto">
          <a:xfrm>
            <a:off x="4617242" y="1010783"/>
            <a:ext cx="762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AAO</a:t>
            </a:r>
          </a:p>
        </p:txBody>
      </p:sp>
      <p:sp>
        <p:nvSpPr>
          <p:cNvPr id="34826" name="Rectangle 10"/>
          <p:cNvSpPr>
            <a:spLocks/>
          </p:cNvSpPr>
          <p:nvPr/>
        </p:nvSpPr>
        <p:spPr bwMode="auto">
          <a:xfrm>
            <a:off x="7571237" y="1065786"/>
            <a:ext cx="609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SOI</a:t>
            </a:r>
          </a:p>
        </p:txBody>
      </p:sp>
      <p:sp>
        <p:nvSpPr>
          <p:cNvPr id="34827" name="Rectangle 11"/>
          <p:cNvSpPr>
            <a:spLocks/>
          </p:cNvSpPr>
          <p:nvPr/>
        </p:nvSpPr>
        <p:spPr bwMode="auto">
          <a:xfrm rot="-5400000">
            <a:off x="-532762" y="1971412"/>
            <a:ext cx="19161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WHOLE YEAR</a:t>
            </a:r>
          </a:p>
        </p:txBody>
      </p:sp>
      <p:sp>
        <p:nvSpPr>
          <p:cNvPr id="34828" name="Rectangle 12"/>
          <p:cNvSpPr>
            <a:spLocks/>
          </p:cNvSpPr>
          <p:nvPr/>
        </p:nvSpPr>
        <p:spPr bwMode="auto">
          <a:xfrm rot="-5400000">
            <a:off x="-882976" y="4894374"/>
            <a:ext cx="26019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SOUTHERN WINTER (JJA)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>
                <a:cs typeface="Calibri" pitchFamily="34" charset="0"/>
              </a:rPr>
              <a:t>Model </a:t>
            </a:r>
            <a:r>
              <a:rPr lang="en-US" dirty="0" smtClean="0">
                <a:cs typeface="Calibri" pitchFamily="34" charset="0"/>
              </a:rPr>
              <a:t>Evaluation and Comparison: </a:t>
            </a:r>
            <a:endParaRPr lang="en-US" dirty="0"/>
          </a:p>
        </p:txBody>
      </p:sp>
      <p:sp>
        <p:nvSpPr>
          <p:cNvPr id="35845" name="Rectangle 5"/>
          <p:cNvSpPr>
            <a:spLocks/>
          </p:cNvSpPr>
          <p:nvPr/>
        </p:nvSpPr>
        <p:spPr bwMode="auto">
          <a:xfrm>
            <a:off x="228600" y="1371600"/>
            <a:ext cx="8699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12700" tIns="12700" rIns="12700" bIns="12700"/>
          <a:lstStyle/>
          <a:p>
            <a:pPr marL="82550" algn="ctr">
              <a:spcBef>
                <a:spcPts val="400"/>
              </a:spcBef>
              <a:buClr>
                <a:srgbClr val="0C7B9C"/>
              </a:buClr>
              <a:buSzPct val="44000"/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</a:pP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Dipole Structure in CCSM and </a:t>
            </a:r>
            <a:r>
              <a:rPr lang="en-US" sz="2000" dirty="0" smtClean="0">
                <a:solidFill>
                  <a:prstClr val="black"/>
                </a:solidFill>
                <a:cs typeface="Calibri" pitchFamily="34" charset="0"/>
              </a:rPr>
              <a:t>GFDL models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for CMIP3 and CMIP5 versions</a:t>
            </a:r>
            <a:endParaRPr lang="en-US" sz="20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 pitchFamily="34" charset="0"/>
            </a:endParaRPr>
          </a:p>
        </p:txBody>
      </p:sp>
      <p:sp>
        <p:nvSpPr>
          <p:cNvPr id="35846" name="Rectangle 6"/>
          <p:cNvSpPr>
            <a:spLocks/>
          </p:cNvSpPr>
          <p:nvPr/>
        </p:nvSpPr>
        <p:spPr bwMode="auto">
          <a:xfrm>
            <a:off x="1490358" y="1872954"/>
            <a:ext cx="304085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GFDL (CMIP3)</a:t>
            </a:r>
          </a:p>
        </p:txBody>
      </p:sp>
      <p:sp>
        <p:nvSpPr>
          <p:cNvPr id="35847" name="Rectangle 7"/>
          <p:cNvSpPr>
            <a:spLocks/>
          </p:cNvSpPr>
          <p:nvPr/>
        </p:nvSpPr>
        <p:spPr bwMode="auto">
          <a:xfrm>
            <a:off x="1495916" y="4112014"/>
            <a:ext cx="30353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CCSM(CMIP3)</a:t>
            </a:r>
          </a:p>
        </p:txBody>
      </p:sp>
      <p:sp>
        <p:nvSpPr>
          <p:cNvPr id="35848" name="Rectangle 8"/>
          <p:cNvSpPr>
            <a:spLocks/>
          </p:cNvSpPr>
          <p:nvPr/>
        </p:nvSpPr>
        <p:spPr bwMode="auto">
          <a:xfrm>
            <a:off x="4734415" y="4121193"/>
            <a:ext cx="30480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CCSM (CMIP5)</a:t>
            </a:r>
          </a:p>
        </p:txBody>
      </p:sp>
      <p:sp>
        <p:nvSpPr>
          <p:cNvPr id="35849" name="Rectangle 9"/>
          <p:cNvSpPr>
            <a:spLocks/>
          </p:cNvSpPr>
          <p:nvPr/>
        </p:nvSpPr>
        <p:spPr bwMode="auto">
          <a:xfrm>
            <a:off x="4724890" y="1869437"/>
            <a:ext cx="30480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GFDL (CMIP5)</a:t>
            </a:r>
          </a:p>
        </p:txBody>
      </p:sp>
      <p:sp>
        <p:nvSpPr>
          <p:cNvPr id="35850" name="Rectangle 10"/>
          <p:cNvSpPr>
            <a:spLocks/>
          </p:cNvSpPr>
          <p:nvPr/>
        </p:nvSpPr>
        <p:spPr bwMode="auto">
          <a:xfrm>
            <a:off x="76690" y="2907319"/>
            <a:ext cx="19939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      SOI present</a:t>
            </a:r>
          </a:p>
        </p:txBody>
      </p:sp>
      <p:sp>
        <p:nvSpPr>
          <p:cNvPr id="35851" name="Rectangle 11"/>
          <p:cNvSpPr>
            <a:spLocks/>
          </p:cNvSpPr>
          <p:nvPr/>
        </p:nvSpPr>
        <p:spPr bwMode="auto">
          <a:xfrm>
            <a:off x="379903" y="4849019"/>
            <a:ext cx="13096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SOI absent</a:t>
            </a:r>
          </a:p>
        </p:txBody>
      </p:sp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290" y="4437857"/>
            <a:ext cx="30829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15" y="2211994"/>
            <a:ext cx="30353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5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78" y="2199294"/>
            <a:ext cx="3059112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55" name="Rectangle 15"/>
          <p:cNvSpPr>
            <a:spLocks/>
          </p:cNvSpPr>
          <p:nvPr/>
        </p:nvSpPr>
        <p:spPr bwMode="auto">
          <a:xfrm>
            <a:off x="7843715" y="2804995"/>
            <a:ext cx="130028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SOI present</a:t>
            </a:r>
          </a:p>
        </p:txBody>
      </p:sp>
      <p:pic>
        <p:nvPicPr>
          <p:cNvPr id="35856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90" y="4411663"/>
            <a:ext cx="30575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57" name="Rectangle 17"/>
          <p:cNvSpPr>
            <a:spLocks/>
          </p:cNvSpPr>
          <p:nvPr/>
        </p:nvSpPr>
        <p:spPr bwMode="auto">
          <a:xfrm>
            <a:off x="7843715" y="5045145"/>
            <a:ext cx="130028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SOI present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7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Global change is a defining societal challenge of our generation</a:t>
            </a:r>
          </a:p>
          <a:p>
            <a:endParaRPr lang="en-US" dirty="0" smtClean="0"/>
          </a:p>
          <a:p>
            <a:r>
              <a:rPr lang="en-US" dirty="0" smtClean="0"/>
              <a:t>Data-guided discovery methods can play a major role in answering some of the key questions</a:t>
            </a:r>
          </a:p>
          <a:p>
            <a:endParaRPr lang="en-US" dirty="0" smtClean="0"/>
          </a:p>
          <a:p>
            <a:r>
              <a:rPr lang="en-US" dirty="0" smtClean="0"/>
              <a:t>Significant advances in spatio-temporal data mining methodologies are needed to harness these opportunities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</a:t>
            </a:r>
            <a:r>
              <a:rPr lang="en-US" dirty="0"/>
              <a:t>Y</a:t>
            </a:r>
            <a:r>
              <a:rPr lang="en-US" dirty="0" smtClean="0"/>
              <a:t>ou! Questions?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54</a:t>
            </a:fld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1447800"/>
            <a:ext cx="8763000" cy="4419600"/>
          </a:xfrm>
          <a:prstGeom prst="rect">
            <a:avLst/>
          </a:prstGeom>
        </p:spPr>
        <p:txBody>
          <a:bodyPr vert="horz" lIns="91440" tIns="19201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37" indent="0">
              <a:buSzPct val="45000"/>
              <a:buNone/>
              <a:tabLst>
                <a:tab pos="4121150" algn="l"/>
              </a:tabLst>
            </a:pPr>
            <a:r>
              <a:rPr lang="en-US" sz="1600" b="1" dirty="0" smtClean="0"/>
              <a:t>UMN Team Members</a:t>
            </a:r>
            <a:endParaRPr lang="en-US" sz="1400" dirty="0" smtClean="0"/>
          </a:p>
          <a:p>
            <a:pPr marL="96837" indent="0">
              <a:buSzPct val="45000"/>
              <a:buNone/>
              <a:tabLst>
                <a:tab pos="4121150" algn="l"/>
              </a:tabLst>
            </a:pPr>
            <a:r>
              <a:rPr lang="en-US" sz="1600" dirty="0" smtClean="0"/>
              <a:t>Vipin Kumar, </a:t>
            </a:r>
            <a:r>
              <a:rPr lang="en-US" sz="1600" dirty="0" err="1" smtClean="0"/>
              <a:t>Arindam</a:t>
            </a:r>
            <a:r>
              <a:rPr lang="en-US" sz="1600" dirty="0" smtClean="0"/>
              <a:t> Banerjee, Shyam Boriah, </a:t>
            </a:r>
            <a:r>
              <a:rPr lang="en-US" sz="1600" dirty="0" err="1" smtClean="0"/>
              <a:t>Snigdhansu</a:t>
            </a:r>
            <a:r>
              <a:rPr lang="en-US" sz="1600" dirty="0" smtClean="0"/>
              <a:t> </a:t>
            </a:r>
            <a:r>
              <a:rPr lang="en-US" sz="1600" dirty="0" err="1" smtClean="0"/>
              <a:t>Chatterjee</a:t>
            </a:r>
            <a:r>
              <a:rPr lang="en-US" sz="1600" dirty="0" smtClean="0"/>
              <a:t>, Jonathan Foley, Joseph Knight, Stefan Liess, </a:t>
            </a:r>
            <a:r>
              <a:rPr lang="en-US" sz="1600" dirty="0" err="1" smtClean="0"/>
              <a:t>Shashi</a:t>
            </a:r>
            <a:r>
              <a:rPr lang="en-US" sz="1600" dirty="0" smtClean="0"/>
              <a:t> </a:t>
            </a:r>
            <a:r>
              <a:rPr lang="en-US" sz="1600" dirty="0" err="1" smtClean="0"/>
              <a:t>Shekhar</a:t>
            </a:r>
            <a:r>
              <a:rPr lang="en-US" sz="1600" dirty="0" smtClean="0"/>
              <a:t>, Peter Snyder, Michael Steinbach, Karsten Steinhaeuser</a:t>
            </a:r>
          </a:p>
          <a:p>
            <a:pPr marL="96837" indent="0">
              <a:buSzPct val="45000"/>
              <a:buNone/>
              <a:tabLst>
                <a:tab pos="4121150" algn="l"/>
              </a:tabLst>
            </a:pPr>
            <a:endParaRPr lang="en-US" sz="1600" dirty="0" smtClean="0"/>
          </a:p>
          <a:p>
            <a:pPr marL="96837" indent="0">
              <a:buSzPct val="45000"/>
              <a:buNone/>
              <a:tabLst>
                <a:tab pos="4121150" algn="l"/>
              </a:tabLst>
            </a:pPr>
            <a:r>
              <a:rPr lang="en-US" sz="1600" b="1" dirty="0" smtClean="0"/>
              <a:t>UMN Students</a:t>
            </a:r>
          </a:p>
          <a:p>
            <a:pPr marL="96837" indent="0">
              <a:buSzPct val="45000"/>
              <a:buNone/>
              <a:tabLst>
                <a:tab pos="4121150" algn="l"/>
              </a:tabLst>
            </a:pPr>
            <a:r>
              <a:rPr lang="en-US" sz="1400" dirty="0" smtClean="0"/>
              <a:t>Graduate: Ivan Brugere, </a:t>
            </a:r>
            <a:r>
              <a:rPr lang="en-US" sz="1400" dirty="0" err="1" smtClean="0"/>
              <a:t>Yashu</a:t>
            </a:r>
            <a:r>
              <a:rPr lang="en-US" sz="1400" dirty="0" smtClean="0"/>
              <a:t> Chamber, Xi Chen, James </a:t>
            </a:r>
            <a:r>
              <a:rPr lang="en-US" sz="1400" dirty="0" err="1" smtClean="0"/>
              <a:t>Faghmous</a:t>
            </a:r>
            <a:r>
              <a:rPr lang="en-US" sz="1400" dirty="0" smtClean="0"/>
              <a:t>, Jaya </a:t>
            </a:r>
            <a:r>
              <a:rPr lang="en-US" sz="1400" dirty="0" err="1" smtClean="0"/>
              <a:t>Kawale</a:t>
            </a:r>
            <a:r>
              <a:rPr lang="en-US" sz="1400" dirty="0" smtClean="0"/>
              <a:t>, </a:t>
            </a:r>
            <a:r>
              <a:rPr lang="en-US" sz="1400" dirty="0" err="1" smtClean="0"/>
              <a:t>Arjun</a:t>
            </a:r>
            <a:r>
              <a:rPr lang="en-US" sz="1400" dirty="0" smtClean="0"/>
              <a:t> Kumar, Michael Lau, </a:t>
            </a:r>
            <a:r>
              <a:rPr lang="en-US" sz="1400" dirty="0" err="1" smtClean="0"/>
              <a:t>Varun</a:t>
            </a:r>
            <a:r>
              <a:rPr lang="en-US" sz="1400" dirty="0" smtClean="0"/>
              <a:t> </a:t>
            </a:r>
            <a:r>
              <a:rPr lang="en-US" sz="1400" dirty="0" err="1" smtClean="0"/>
              <a:t>Mithal</a:t>
            </a:r>
            <a:r>
              <a:rPr lang="en-US" sz="1400" dirty="0" smtClean="0"/>
              <a:t>; Undergraduate: Kelly Cutler, Ryan </a:t>
            </a:r>
            <a:r>
              <a:rPr lang="en-US" sz="1400" dirty="0" err="1" smtClean="0"/>
              <a:t>Haasken</a:t>
            </a:r>
            <a:r>
              <a:rPr lang="en-US" sz="1400" dirty="0" smtClean="0"/>
              <a:t>, Zachary O’Connor, Dominick </a:t>
            </a:r>
            <a:r>
              <a:rPr lang="en-US" sz="1400" dirty="0" err="1" smtClean="0"/>
              <a:t>Ormsby</a:t>
            </a:r>
            <a:endParaRPr lang="en-US" sz="1400" dirty="0" smtClean="0"/>
          </a:p>
          <a:p>
            <a:pPr marL="96837" indent="0">
              <a:buSzPct val="45000"/>
              <a:buNone/>
              <a:tabLst>
                <a:tab pos="4121150" algn="l"/>
              </a:tabLst>
            </a:pPr>
            <a:endParaRPr lang="en-US" sz="1400" dirty="0" smtClean="0"/>
          </a:p>
          <a:p>
            <a:pPr marL="96837" indent="0">
              <a:buSzPct val="45000"/>
              <a:buNone/>
              <a:tabLst>
                <a:tab pos="4121150" algn="l"/>
              </a:tabLst>
            </a:pPr>
            <a:r>
              <a:rPr lang="en-US" sz="1400" b="1" dirty="0" smtClean="0"/>
              <a:t>PSI Collaborators	</a:t>
            </a:r>
            <a:r>
              <a:rPr lang="en-US" sz="1400" b="1" dirty="0"/>
              <a:t>NSF Expeditions </a:t>
            </a:r>
            <a:r>
              <a:rPr lang="en-US" sz="1400" b="1" dirty="0" smtClean="0"/>
              <a:t>Collaborators</a:t>
            </a:r>
          </a:p>
          <a:p>
            <a:pPr marL="96837" indent="0">
              <a:buSzPct val="45000"/>
              <a:buNone/>
              <a:tabLst>
                <a:tab pos="4121150" algn="l"/>
              </a:tabLst>
            </a:pPr>
            <a:r>
              <a:rPr lang="en-US" sz="1400" dirty="0" smtClean="0"/>
              <a:t>NASA Ames: Christopher Potter	</a:t>
            </a:r>
            <a:r>
              <a:rPr lang="en-US" sz="1400" dirty="0"/>
              <a:t>NCSU: </a:t>
            </a:r>
            <a:r>
              <a:rPr lang="en-US" sz="1400" dirty="0" err="1"/>
              <a:t>Nagiza</a:t>
            </a:r>
            <a:r>
              <a:rPr lang="en-US" sz="1400" dirty="0"/>
              <a:t> </a:t>
            </a:r>
            <a:r>
              <a:rPr lang="en-US" sz="1400" dirty="0" err="1"/>
              <a:t>Samatova</a:t>
            </a:r>
            <a:r>
              <a:rPr lang="en-US" sz="1400" dirty="0"/>
              <a:t>, Fredrick Semazzi</a:t>
            </a:r>
          </a:p>
          <a:p>
            <a:pPr marL="96837" indent="0">
              <a:buSzPct val="45000"/>
              <a:buNone/>
              <a:tabLst>
                <a:tab pos="4121150" algn="l"/>
              </a:tabLst>
            </a:pPr>
            <a:r>
              <a:rPr lang="en-US" sz="1400" dirty="0" smtClean="0"/>
              <a:t>Cal State Monterey Bay: Stephen </a:t>
            </a:r>
            <a:r>
              <a:rPr lang="en-US" sz="1400" dirty="0" err="1" smtClean="0"/>
              <a:t>Klooster</a:t>
            </a:r>
            <a:r>
              <a:rPr lang="en-US" sz="1400" dirty="0" smtClean="0"/>
              <a:t>	</a:t>
            </a:r>
            <a:r>
              <a:rPr lang="en-US" sz="1400" dirty="0"/>
              <a:t>Northeastern: Auroop Ganguly</a:t>
            </a:r>
          </a:p>
          <a:p>
            <a:pPr marL="96837" indent="0">
              <a:buSzPct val="45000"/>
              <a:buNone/>
              <a:tabLst>
                <a:tab pos="4121150" algn="l"/>
              </a:tabLst>
            </a:pPr>
            <a:r>
              <a:rPr lang="en-US" sz="1400" dirty="0" smtClean="0"/>
              <a:t>Michigan State: Pang-</a:t>
            </a:r>
            <a:r>
              <a:rPr lang="en-US" sz="1400" dirty="0" err="1" smtClean="0"/>
              <a:t>Ning</a:t>
            </a:r>
            <a:r>
              <a:rPr lang="en-US" sz="1400" dirty="0" smtClean="0"/>
              <a:t> Tan	</a:t>
            </a:r>
            <a:r>
              <a:rPr lang="en-US" sz="1400" dirty="0"/>
              <a:t>Northwestern: </a:t>
            </a:r>
            <a:r>
              <a:rPr lang="en-US" sz="1400" dirty="0" err="1"/>
              <a:t>Alok</a:t>
            </a:r>
            <a:r>
              <a:rPr lang="en-US" sz="1400" dirty="0"/>
              <a:t> </a:t>
            </a:r>
            <a:r>
              <a:rPr lang="en-US" sz="1400" dirty="0" err="1"/>
              <a:t>Choudhary</a:t>
            </a:r>
            <a:r>
              <a:rPr lang="en-US" sz="1400" dirty="0"/>
              <a:t>, Wei-</a:t>
            </a:r>
            <a:r>
              <a:rPr lang="en-US" sz="1400" dirty="0" err="1"/>
              <a:t>keng</a:t>
            </a:r>
            <a:r>
              <a:rPr lang="en-US" sz="1400" dirty="0"/>
              <a:t> Liao</a:t>
            </a:r>
          </a:p>
          <a:p>
            <a:pPr marL="96837" indent="0">
              <a:buSzPct val="45000"/>
              <a:buNone/>
              <a:tabLst>
                <a:tab pos="4121150" algn="l"/>
              </a:tabLst>
            </a:pPr>
            <a:r>
              <a:rPr lang="en-US" sz="1400" dirty="0" smtClean="0"/>
              <a:t>PSI: Juan Carlos </a:t>
            </a:r>
            <a:r>
              <a:rPr lang="en-US" sz="1400" dirty="0" err="1" smtClean="0"/>
              <a:t>Castilla</a:t>
            </a:r>
            <a:r>
              <a:rPr lang="en-US" sz="1400" dirty="0" smtClean="0"/>
              <a:t>-Rubio	North </a:t>
            </a:r>
            <a:r>
              <a:rPr lang="en-US" sz="1400" dirty="0"/>
              <a:t>Carolina A&amp;T: Abdollah </a:t>
            </a:r>
            <a:r>
              <a:rPr lang="en-US" sz="1400" dirty="0" smtClean="0"/>
              <a:t>Homaifar</a:t>
            </a:r>
          </a:p>
          <a:p>
            <a:pPr marL="96837" indent="0">
              <a:buSzPct val="45000"/>
              <a:buNone/>
              <a:tabLst>
                <a:tab pos="4121150" algn="l"/>
              </a:tabLst>
            </a:pPr>
            <a:endParaRPr lang="en-US" sz="600" dirty="0" smtClean="0"/>
          </a:p>
          <a:p>
            <a:pPr marL="96837" indent="0">
              <a:buSzPct val="45000"/>
              <a:buNone/>
              <a:tabLst>
                <a:tab pos="4121150" algn="l"/>
              </a:tabLst>
            </a:pPr>
            <a:r>
              <a:rPr lang="en-US" sz="1400" b="1" dirty="0" smtClean="0"/>
              <a:t>website</a:t>
            </a:r>
            <a:r>
              <a:rPr lang="en-US" sz="1400" b="1" dirty="0"/>
              <a:t>: </a:t>
            </a:r>
            <a:r>
              <a:rPr lang="en-US" sz="1400" b="1" dirty="0" smtClean="0">
                <a:solidFill>
                  <a:srgbClr val="800000"/>
                </a:solidFill>
              </a:rPr>
              <a:t>gopher.cs.umn.edu	</a:t>
            </a:r>
            <a:r>
              <a:rPr lang="en-US" sz="1400" b="1" dirty="0"/>
              <a:t>website: </a:t>
            </a:r>
            <a:r>
              <a:rPr lang="en-US" sz="1400" b="1" dirty="0" smtClean="0">
                <a:solidFill>
                  <a:srgbClr val="800000"/>
                </a:solidFill>
              </a:rPr>
              <a:t>climatechange.cs.umn.edu</a:t>
            </a:r>
          </a:p>
          <a:p>
            <a:pPr marL="96837" indent="0">
              <a:buSzPct val="45000"/>
              <a:buNone/>
              <a:tabLst>
                <a:tab pos="4121150" algn="l"/>
              </a:tabLst>
            </a:pPr>
            <a:endParaRPr lang="en-US" sz="1400" b="1" dirty="0">
              <a:solidFill>
                <a:srgbClr val="800000"/>
              </a:solidFill>
            </a:endParaRPr>
          </a:p>
          <a:p>
            <a:pPr marL="96837" indent="0">
              <a:buSzPct val="45000"/>
              <a:buNone/>
              <a:tabLst>
                <a:tab pos="4121150" algn="l"/>
              </a:tabLst>
            </a:pPr>
            <a:r>
              <a:rPr lang="en-US" sz="1400" b="1" dirty="0" smtClean="0"/>
              <a:t>Acknowledgements	Contributors</a:t>
            </a:r>
            <a:endParaRPr lang="en-US" sz="14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75" y="5861306"/>
            <a:ext cx="1969325" cy="37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4" y="5760840"/>
            <a:ext cx="6572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86000" y="6375484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Grant IIS-1029711</a:t>
            </a:r>
            <a:endParaRPr lang="en-US" sz="1050" b="1" dirty="0"/>
          </a:p>
        </p:txBody>
      </p:sp>
      <p:pic>
        <p:nvPicPr>
          <p:cNvPr id="14" name="Picture 2" descr="C:\Users\protege2\Desktop\images\UMN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64" y="5822189"/>
            <a:ext cx="749309" cy="4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protege2\Desktop\images\NCAT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96329"/>
            <a:ext cx="372220" cy="45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protege2\Desktop\images\NCSU_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37336"/>
            <a:ext cx="467143" cy="57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protege2\Desktop\images\NEU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6331"/>
            <a:ext cx="452965" cy="45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protege2\Desktop\images\NU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796331"/>
            <a:ext cx="378225" cy="45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Karsten\Documents\Organization\2012 CIDU Conference\NASA Log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0" t="3746" r="21067" b="6280"/>
          <a:stretch/>
        </p:blipFill>
        <p:spPr bwMode="auto">
          <a:xfrm>
            <a:off x="7449284" y="5791201"/>
            <a:ext cx="557473" cy="4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://upload.wikimedia.org/wikipedia/en/thumb/a/af/Michigan-State-logo-block-s.svg/200px-Michigan-State-logo-block-s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414" y="5791200"/>
            <a:ext cx="319786" cy="43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3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Change:</a:t>
            </a:r>
            <a:br>
              <a:rPr lang="en-US" dirty="0" smtClean="0"/>
            </a:br>
            <a:r>
              <a:rPr lang="en-US" dirty="0" smtClean="0"/>
              <a:t>A Defining Issue of our 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6</a:t>
            </a:fld>
            <a:endParaRPr lang="en-US" dirty="0"/>
          </a:p>
        </p:txBody>
      </p:sp>
      <p:pic>
        <p:nvPicPr>
          <p:cNvPr id="1026" name="Picture 2" descr="http://choco-cat.wikispaces.com/file/view/world_population_growth.jpg/81655751/world_population_grow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2019300" cy="14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tat.fi/tup/suomi90/joulukuu_en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2516"/>
            <a:ext cx="2316657" cy="14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2814935"/>
            <a:ext cx="16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Population Growth &amp; Demographic Shifts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4" descr="http://www.aphoenix.ca/photoblog/photos/2007/PostIndustrializa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68" y="1375986"/>
            <a:ext cx="1110795" cy="148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farm4.static.flickr.com/3283/2776467094_3f447bb9f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06767"/>
            <a:ext cx="1212658" cy="82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ages.nationalgeographic.com/wpf/media-live/photos/000/271/cache/airplanes-jets-pollution-deaths_27163_600x4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29" y="1415986"/>
            <a:ext cx="1304184" cy="9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05200" y="2464713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Industrialization &amp; Modernization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100" name="Picture 4" descr="Aral Sea disaster before and af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312234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scrippsnews.ucsd.edu/pressreleases/images/Barnett_Glacier_we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88" y="3887988"/>
            <a:ext cx="1897412" cy="274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epa.gov/climatechange/science/images/ipcc_scenario_prediction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95800"/>
            <a:ext cx="3050368" cy="21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600" y="3962400"/>
            <a:ext cx="640316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Climate Change</a:t>
            </a:r>
          </a:p>
        </p:txBody>
      </p:sp>
      <p:pic>
        <p:nvPicPr>
          <p:cNvPr id="18" name="Picture 4" descr="http://www.umt.edu/ethics/imx/climatechange/Defores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21" y="2881371"/>
            <a:ext cx="1296679" cy="8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static5.businessinsider.com/image/4c0da1937f8b9acc15d30100/shanghai-chin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48" y="2048337"/>
            <a:ext cx="1689674" cy="105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biomasshub.com/wp-content/uploads/2010/03/ILUC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385" y="1371600"/>
            <a:ext cx="114468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639385" y="1595735"/>
            <a:ext cx="93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Land Use Change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8600" y="1372516"/>
            <a:ext cx="8610600" cy="2437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59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Change:</a:t>
            </a:r>
            <a:br>
              <a:rPr lang="en-US" dirty="0" smtClean="0"/>
            </a:br>
            <a:r>
              <a:rPr lang="en-US" dirty="0" smtClean="0"/>
              <a:t>A Defining Issue of our Era</a:t>
            </a:r>
            <a:endParaRPr lang="en-US" dirty="0"/>
          </a:p>
        </p:txBody>
      </p:sp>
      <p:pic>
        <p:nvPicPr>
          <p:cNvPr id="1026" name="Picture 2" descr="http://choco-cat.wikispaces.com/file/view/world_population_growth.jpg/81655751/world_population_grow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2019300" cy="14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tat.fi/tup/suomi90/joulukuu_en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2516"/>
            <a:ext cx="2316657" cy="14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7</a:t>
            </a:fld>
            <a:endParaRPr lang="en-US" dirty="0"/>
          </a:p>
        </p:txBody>
      </p:sp>
      <p:pic>
        <p:nvPicPr>
          <p:cNvPr id="16" name="Picture 4" descr="http://www.aphoenix.ca/photoblog/photos/2007/PostIndustrializa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68" y="1375986"/>
            <a:ext cx="1110795" cy="148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farm4.static.flickr.com/3283/2776467094_3f447bb9f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06767"/>
            <a:ext cx="1212658" cy="82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images.nationalgeographic.com/wpf/media-live/photos/000/271/cache/airplanes-jets-pollution-deaths_27163_600x4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29" y="1415986"/>
            <a:ext cx="1304184" cy="9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907962" y="3886200"/>
            <a:ext cx="593123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Biodiversity Loss &amp; Natural Disasters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84" name="Picture 12" descr="http://www.onlyonesolutionsite.org/html-versions/vegan_suffer/vegan_suffer-seeding_and_monocultur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62" y="4475930"/>
            <a:ext cx="1968838" cy="116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819400" y="5605790"/>
            <a:ext cx="1314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Monoculture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0200" y="5512713"/>
            <a:ext cx="1812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Ocean</a:t>
            </a:r>
            <a:b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Acidification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6" name="Picture 4" descr="http://www.anra.gov.au/topics/salinity/images/national/3-6658-ti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020" y="5410200"/>
            <a:ext cx="1369764" cy="125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800350" y="6274713"/>
            <a:ext cx="1314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Destruction</a:t>
            </a:r>
            <a:b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of Wetlands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05200" y="2464713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Industrialization &amp; Modernization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8600" y="2814935"/>
            <a:ext cx="16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Population Growth &amp; Demographic Shifts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7" name="Picture 4" descr="http://www.umt.edu/ethics/imx/climatechange/Defores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21" y="2881371"/>
            <a:ext cx="1296679" cy="8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static5.businessinsider.com/image/4c0da1937f8b9acc15d30100/shanghai-chin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48" y="2048337"/>
            <a:ext cx="1689674" cy="105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://biomasshub.com/wp-content/uploads/2010/03/ILUC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385" y="1371600"/>
            <a:ext cx="114468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639385" y="1595735"/>
            <a:ext cx="93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Land Use Change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8600" y="1372516"/>
            <a:ext cx="8610600" cy="2437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28600" y="4029864"/>
            <a:ext cx="2342815" cy="243748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6" descr="http://www.epa.gov/climatechange/science/images/ipcc_scenario_prediction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48" y="5386200"/>
            <a:ext cx="1273452" cy="8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Aral Sea disaster before and aft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20536"/>
            <a:ext cx="156117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ttp://scrippsnews.ucsd.edu/pressreleases/images/Barnett_Glacier_we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4" y="4906269"/>
            <a:ext cx="948706" cy="137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866900" y="4979313"/>
            <a:ext cx="723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Climate</a:t>
            </a:r>
          </a:p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Change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8600" y="3962400"/>
            <a:ext cx="2362200" cy="2437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6" name="Picture 14" descr="http://www.nrdc.org/oceans/acidification/images/acidification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46" y="4570759"/>
            <a:ext cx="1486217" cy="98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http://rsd.gsfc.nasa.gov/rsd/images/Floyd/Floyd_19990914_1259_md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75931"/>
            <a:ext cx="1625770" cy="9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http://2.bp.blogspot.com/-y7p6xQ46xEs/TtMApZtz-wI/AAAAAAAAGVs/t6TU5A6EcJM/s1600/sequia_en-mexic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00" y="5605790"/>
            <a:ext cx="1529643" cy="10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storage.canoe.ca/v1/blogs-prod-photos/e/8/7/0/d/e870d12c9b59a0c57cc419ccf50c939c.jpg?stmp=127445135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25" y="4793800"/>
            <a:ext cx="986470" cy="98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6085783" y="6424047"/>
            <a:ext cx="8332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Drought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419884" y="5765884"/>
            <a:ext cx="6376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Fires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77200" y="4419600"/>
            <a:ext cx="7850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Cyclones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6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Change:</a:t>
            </a:r>
            <a:br>
              <a:rPr lang="en-US" dirty="0" smtClean="0"/>
            </a:br>
            <a:r>
              <a:rPr lang="en-US" dirty="0" smtClean="0"/>
              <a:t>A Defining Issue of our Era</a:t>
            </a:r>
            <a:endParaRPr lang="en-US" dirty="0"/>
          </a:p>
        </p:txBody>
      </p:sp>
      <p:pic>
        <p:nvPicPr>
          <p:cNvPr id="1026" name="Picture 2" descr="http://choco-cat.wikispaces.com/file/view/world_population_growth.jpg/81655751/world_population_grow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2019300" cy="14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tat.fi/tup/suomi90/joulukuu_en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2516"/>
            <a:ext cx="2316657" cy="14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8</a:t>
            </a:fld>
            <a:endParaRPr lang="en-US"/>
          </a:p>
        </p:txBody>
      </p:sp>
      <p:pic>
        <p:nvPicPr>
          <p:cNvPr id="16" name="Picture 4" descr="http://www.aphoenix.ca/photoblog/photos/2007/PostIndustrializ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68" y="1375986"/>
            <a:ext cx="1110795" cy="148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farm4.static.flickr.com/3283/2776467094_3f447bb9f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06767"/>
            <a:ext cx="1212658" cy="82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images.nationalgeographic.com/wpf/media-live/photos/000/271/cache/airplanes-jets-pollution-deaths_27163_600x4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29" y="1415986"/>
            <a:ext cx="1304184" cy="9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onlyonesolutionsite.org/html-versions/vegan_suffer/vegan_suffer-seeding_and_monocultur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733740"/>
            <a:ext cx="1213019" cy="71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nrdc.org/oceans/acidification/images/acidification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19" y="5624164"/>
            <a:ext cx="1143000" cy="76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nra.gov.au/topics/salinity/images/national/3-6658-ti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07" y="4838171"/>
            <a:ext cx="1017092" cy="9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rsd.gsfc.nasa.gov/rsd/images/Floyd/Floyd_19990914_1259_m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54" y="4838171"/>
            <a:ext cx="1699805" cy="99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storage.canoe.ca/v1/blogs-prod-photos/e/8/7/0/d/e870d12c9b59a0c57cc419ccf50c939c.jpg?stmp=127445135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651" y="5017562"/>
            <a:ext cx="961549" cy="9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2.bp.blogspot.com/-y7p6xQ46xEs/TtMApZtz-wI/AAAAAAAAGVs/t6TU5A6EcJM/s1600/sequia_en-mexic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490" y="5698893"/>
            <a:ext cx="1229017" cy="82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47395" y="5837715"/>
            <a:ext cx="8858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Natural</a:t>
            </a:r>
            <a:b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Disasters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9300" y="3987225"/>
            <a:ext cx="54483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THIS IS GLOBAL CHANGE</a:t>
            </a:r>
            <a:endParaRPr lang="en-US" sz="3200" b="1" u="sng" dirty="0">
              <a:solidFill>
                <a:srgbClr val="8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04598" y="5332449"/>
            <a:ext cx="10355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Biodiversity</a:t>
            </a:r>
            <a:b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Loss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05200" y="2464713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Industrialization &amp; Modernization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600" y="2814935"/>
            <a:ext cx="16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Population Growth &amp; Demographic Shifts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5" name="Picture 4" descr="http://www.umt.edu/ethics/imx/climatechange/Defores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21" y="2881371"/>
            <a:ext cx="1296679" cy="8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static5.businessinsider.com/image/4c0da1937f8b9acc15d30100/shanghai-chin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48" y="2048337"/>
            <a:ext cx="1689674" cy="105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ttp://biomasshub.com/wp-content/uploads/2010/03/ILUC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385" y="1371600"/>
            <a:ext cx="114468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639385" y="1595735"/>
            <a:ext cx="93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Land Use Change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9" name="Picture 6" descr="http://www.epa.gov/climatechange/science/images/ipcc_scenario_prediction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48" y="5386200"/>
            <a:ext cx="1273452" cy="8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Aral Sea disaster before and afte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20536"/>
            <a:ext cx="156117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http://scrippsnews.ucsd.edu/pressreleases/images/Barnett_Glacier_web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4" y="4906269"/>
            <a:ext cx="948706" cy="137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66900" y="4979313"/>
            <a:ext cx="723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Climate</a:t>
            </a:r>
          </a:p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Change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Responding to Societal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Where is population growth putting pressure on urban infrastructure and natural resources?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What is the interplay between the global climate system, local ecosystems and natural disasters?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How does increased biofuel production impact </a:t>
            </a:r>
            <a:r>
              <a:rPr lang="en-US" sz="2400" dirty="0" smtClean="0"/>
              <a:t>crop</a:t>
            </a:r>
            <a:br>
              <a:rPr lang="en-US" sz="2400" dirty="0" smtClean="0"/>
            </a:br>
            <a:r>
              <a:rPr lang="en-US" sz="2400" dirty="0" smtClean="0"/>
              <a:t>patterns </a:t>
            </a:r>
            <a:r>
              <a:rPr lang="en-US" sz="2400" dirty="0"/>
              <a:t>and food availability</a:t>
            </a:r>
            <a:r>
              <a:rPr lang="en-US" sz="2400" dirty="0" smtClean="0"/>
              <a:t>?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How do changing oceans affect the atmosphere and</a:t>
            </a:r>
            <a:br>
              <a:rPr lang="en-US" sz="2400" dirty="0"/>
            </a:br>
            <a:r>
              <a:rPr lang="en-US" sz="2400" dirty="0"/>
              <a:t>land climate</a:t>
            </a:r>
            <a:r>
              <a:rPr lang="en-US" sz="2400" dirty="0" smtClean="0"/>
              <a:t>?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What are the major feedback mechanisms among</a:t>
            </a:r>
            <a:br>
              <a:rPr lang="en-US" sz="2400" dirty="0" smtClean="0"/>
            </a:br>
            <a:r>
              <a:rPr lang="en-US" sz="2400" dirty="0" smtClean="0"/>
              <a:t>eco-climatic processes?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3773</TotalTime>
  <Words>2399</Words>
  <Application>Microsoft Office PowerPoint</Application>
  <PresentationFormat>On-screen Show (4:3)</PresentationFormat>
  <Paragraphs>511</Paragraphs>
  <Slides>54</Slides>
  <Notes>8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Understanding Global Change from Data</vt:lpstr>
      <vt:lpstr>Global Change: A Defining Issue of our Era</vt:lpstr>
      <vt:lpstr>Global Change: A Defining Issue of our Era</vt:lpstr>
      <vt:lpstr>Global Change: A Defining Issue of our Era</vt:lpstr>
      <vt:lpstr>Global Change: A Defining Issue of our Era</vt:lpstr>
      <vt:lpstr>Global Change: A Defining Issue of our Era</vt:lpstr>
      <vt:lpstr>Global Change: A Defining Issue of our Era</vt:lpstr>
      <vt:lpstr>Global Change: A Defining Issue of our Era</vt:lpstr>
      <vt:lpstr>Responding to Societal Needs</vt:lpstr>
      <vt:lpstr>What is the relationship between oil prices, deforestation, and green house gas emissions ?</vt:lpstr>
      <vt:lpstr>What is the impact of agriculture on water resources and regional climate?</vt:lpstr>
      <vt:lpstr>How can climate and geography be used to predict power generation from wind farms?</vt:lpstr>
      <vt:lpstr>How do ocean eddies impact marine ecosystems and the atmosphere?</vt:lpstr>
      <vt:lpstr>What is the interplay between global climate system, local ecosystems and natural disasters?</vt:lpstr>
      <vt:lpstr>Transformation: Data-Poor to Data-Rich</vt:lpstr>
      <vt:lpstr>Global Change is a Big Data Problem</vt:lpstr>
      <vt:lpstr>Data &amp; Computational Challenges Illustrative Example: Identifying Eddy Dynamics from Sea Surface Height (SSH)</vt:lpstr>
      <vt:lpstr>Data &amp; Computational Challenges Illustrative Example: Land Surface Monitoring</vt:lpstr>
      <vt:lpstr>Data &amp; Computational Challenges Illustrative Example: Land Surface Monitoring</vt:lpstr>
      <vt:lpstr>Data &amp; Computational Challenges Illustrative Example: Land Surface Monitoring</vt:lpstr>
      <vt:lpstr>Data &amp; Computational Challenges Illustrative Example: Land Surface Monitoring</vt:lpstr>
      <vt:lpstr>Data &amp; Computational Challenges Illustrative Example: Dependencies &amp; Teleconnections</vt:lpstr>
      <vt:lpstr>Data &amp; Computational Challenges Illustrative Example: Spatio-Temporal Classification &amp; Regression</vt:lpstr>
      <vt:lpstr>Active Research Projects</vt:lpstr>
      <vt:lpstr>ALERTS: Automated Land change Evaluation, Reporting and Tracking System</vt:lpstr>
      <vt:lpstr>Novel Change Detection Techniques</vt:lpstr>
      <vt:lpstr>Global Change Points</vt:lpstr>
      <vt:lpstr>Northern Hemisphere Changes</vt:lpstr>
      <vt:lpstr>Illustrative Examples</vt:lpstr>
      <vt:lpstr>Illustrative Examples</vt:lpstr>
      <vt:lpstr>Impact on REDD+</vt:lpstr>
      <vt:lpstr>Understanding Climate Change: A Data Driven Approach</vt:lpstr>
      <vt:lpstr>Expeditions Team</vt:lpstr>
      <vt:lpstr>Climate Change: Defining Issue of our Era</vt:lpstr>
      <vt:lpstr>Understanding Climate Change Physics Based Approach</vt:lpstr>
      <vt:lpstr>PowerPoint Presentation</vt:lpstr>
      <vt:lpstr>Expeditions Project Highlights</vt:lpstr>
      <vt:lpstr>Illustrative Example: Dipole Discovery</vt:lpstr>
      <vt:lpstr>Data-Driven Discovery of Dipoles</vt:lpstr>
      <vt:lpstr>Importance of Dipoles</vt:lpstr>
      <vt:lpstr>List of Major Climate Oscillations</vt:lpstr>
      <vt:lpstr>Graph-Based Approach for Dipole Discovery</vt:lpstr>
      <vt:lpstr>Benefits of Automatic Dipole Discovery</vt:lpstr>
      <vt:lpstr>Location Based definition of AO </vt:lpstr>
      <vt:lpstr>Location Based definition of AAO </vt:lpstr>
      <vt:lpstr>Static vs Dynamic NAO Index - Impact on land temperature</vt:lpstr>
      <vt:lpstr>Static vs Dynamic SO Index - Impact on land temperature</vt:lpstr>
      <vt:lpstr>A New Dipole near Australia?</vt:lpstr>
      <vt:lpstr>PowerPoint Presentation</vt:lpstr>
      <vt:lpstr>PowerPoint Presentation</vt:lpstr>
      <vt:lpstr>Composites of ASO dipole from Hadley center SLP data on GPCP precipitation data at 95% confidence </vt:lpstr>
      <vt:lpstr>Model Evaluation and Comparison: </vt:lpstr>
      <vt:lpstr>Concluding Remarks</vt:lpstr>
      <vt:lpstr>Thank You!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Global Change from Data</dc:title>
  <dc:creator>Karsten Steinhaeuser</dc:creator>
  <cp:lastModifiedBy>Karsten Steinhaeuser</cp:lastModifiedBy>
  <cp:revision>138</cp:revision>
  <dcterms:created xsi:type="dcterms:W3CDTF">2012-05-04T17:06:46Z</dcterms:created>
  <dcterms:modified xsi:type="dcterms:W3CDTF">2012-11-15T20:36:28Z</dcterms:modified>
</cp:coreProperties>
</file>