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352" r:id="rId3"/>
    <p:sldId id="293" r:id="rId4"/>
    <p:sldId id="349" r:id="rId5"/>
    <p:sldId id="279" r:id="rId6"/>
    <p:sldId id="298" r:id="rId7"/>
    <p:sldId id="314" r:id="rId8"/>
    <p:sldId id="338" r:id="rId9"/>
    <p:sldId id="339" r:id="rId10"/>
    <p:sldId id="267" r:id="rId11"/>
    <p:sldId id="328" r:id="rId12"/>
    <p:sldId id="268" r:id="rId13"/>
    <p:sldId id="269" r:id="rId14"/>
    <p:sldId id="271" r:id="rId15"/>
    <p:sldId id="351" r:id="rId16"/>
    <p:sldId id="344" r:id="rId17"/>
    <p:sldId id="345" r:id="rId18"/>
    <p:sldId id="346" r:id="rId19"/>
    <p:sldId id="342" r:id="rId20"/>
    <p:sldId id="350" r:id="rId21"/>
    <p:sldId id="343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67207F"/>
    <a:srgbClr val="346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646" autoAdjust="0"/>
  </p:normalViewPr>
  <p:slideViewPr>
    <p:cSldViewPr snapToGrid="0" snapToObjects="1">
      <p:cViewPr>
        <p:scale>
          <a:sx n="99" d="100"/>
          <a:sy n="99" d="100"/>
        </p:scale>
        <p:origin x="-137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7C460-A7FD-1D4E-A994-A87CCD65405B}" type="datetimeFigureOut">
              <a:rPr lang="en-US" smtClean="0"/>
              <a:t>1/19/16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1C46F-FD59-2647-A98C-54469FDE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A5913-B712-FC49-9709-69D4BF276123}" type="datetimeFigureOut">
              <a:rPr lang="en-US" smtClean="0"/>
              <a:t>1/19/16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20753-021F-3A44-AA79-187B53A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86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8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20753-021F-3A44-AA79-187B53AB0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EBB7D-510B-452A-9C65-BCD28AC959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7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60F3-B1D0-D244-98AF-A8D032CF83FC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5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2E86-4665-E042-B526-FC83A14A4FCF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2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88211-E38D-834B-99E7-9A7968039893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95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2">
                <a:lumMod val="100000"/>
              </a:schemeClr>
            </a:gs>
            <a:gs pos="0">
              <a:srgbClr val="FFC000">
                <a:lumMod val="50000"/>
                <a:lumOff val="50000"/>
              </a:srgb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3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7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9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4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8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6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6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972C-352D-6A46-9236-9B621A01C25B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1219200"/>
            <a:ext cx="8686800" cy="0"/>
          </a:xfrm>
          <a:prstGeom prst="line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28600" y="1273098"/>
            <a:ext cx="86868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9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9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EB1BA-9660-9246-B44C-6C8DB75E8EA9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BC0F-B73F-0C4A-80C9-0B62BBD4F263}" type="datetime1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81A7-3051-0B42-8ECC-E709CD2997EA}" type="datetime1">
              <a:rPr lang="en-US" smtClean="0"/>
              <a:t>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3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6499-A4D5-3E49-B75C-E3FA9B261694}" type="datetime1">
              <a:rPr lang="en-US" smtClean="0"/>
              <a:t>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2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825A-F8BC-9545-BB77-E3680C9CF899}" type="datetime1">
              <a:rPr lang="en-US" smtClean="0"/>
              <a:t>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287B7-83C8-104D-9198-19EF4E23F81F}" type="datetime1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A172-2593-0B41-82F7-005345D9FFA4}" type="datetime1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CEB2-8AF9-484F-8701-1DA762791978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S-E2 Data Science Community Panel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F342-0767-F44D-9AEA-687A0781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12/16/2014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University of Toronto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defTabSz="914400"/>
            <a:fld id="{B4C6A4D5-01A2-4BB7-8815-C17993985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8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6.emf"/><Relationship Id="rId7" Type="http://schemas.openxmlformats.org/officeDocument/2006/relationships/image" Target="../media/image37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" Type="http://schemas.microsoft.com/office/2007/relationships/media" Target="../media/media4.avi"/><Relationship Id="rId2" Type="http://schemas.openxmlformats.org/officeDocument/2006/relationships/video" Target="../media/media4.avi"/><Relationship Id="rId3" Type="http://schemas.microsoft.com/office/2007/relationships/media" Target="../media/media5.avi"/><Relationship Id="rId4" Type="http://schemas.openxmlformats.org/officeDocument/2006/relationships/video" Target="../media/media5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38.PNG"/><Relationship Id="rId8" Type="http://schemas.openxmlformats.org/officeDocument/2006/relationships/image" Target="../media/image32.PNG"/><Relationship Id="rId9" Type="http://schemas.openxmlformats.org/officeDocument/2006/relationships/image" Target="../media/image39.PNG"/><Relationship Id="rId10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32.PNG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22" Type="http://schemas.openxmlformats.org/officeDocument/2006/relationships/image" Target="../media/image80.png"/><Relationship Id="rId23" Type="http://schemas.openxmlformats.org/officeDocument/2006/relationships/image" Target="../media/image81.gif"/><Relationship Id="rId24" Type="http://schemas.openxmlformats.org/officeDocument/2006/relationships/image" Target="../media/image82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jpe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jpeg"/><Relationship Id="rId8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z.umn.edu/monitoringwate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" y="1577975"/>
            <a:ext cx="8712565" cy="1470025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Towards a food-energy-water-nexus data and data science community:</a:t>
            </a:r>
            <a:br>
              <a:rPr lang="en-US" sz="3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n-US" sz="105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Big Data Analytics for Monitoring Global Surface Water Dynamics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048000"/>
            <a:ext cx="6400800" cy="2359025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Vipin</a:t>
            </a:r>
            <a:r>
              <a:rPr lang="en-US" b="1" dirty="0" smtClean="0">
                <a:solidFill>
                  <a:schemeClr val="tx1"/>
                </a:solidFill>
              </a:rPr>
              <a:t> Kumar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University of Minnesota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kumar@cs.umn.edu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www.cs.umn.edu/~kumar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Karsten\Documents\Expeditions\Website\header\header_maro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3470"/>
            <a:ext cx="9144000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83256"/>
            <a:ext cx="2286000" cy="15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26031"/>
            <a:ext cx="984662" cy="9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4658047"/>
            <a:ext cx="1154723" cy="95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5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64" y="-199071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Shrinking Water Bodies</a:t>
            </a:r>
            <a:endParaRPr lang="en-US" sz="3600" dirty="0"/>
          </a:p>
        </p:txBody>
      </p:sp>
      <p:pic>
        <p:nvPicPr>
          <p:cNvPr id="5" name="Picture 4" descr="SA_ch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773282"/>
            <a:ext cx="1663665" cy="2186831"/>
          </a:xfrm>
          <a:prstGeom prst="rect">
            <a:avLst/>
          </a:prstGeom>
        </p:spPr>
      </p:pic>
      <p:pic>
        <p:nvPicPr>
          <p:cNvPr id="6" name="Picture 5" descr="argentina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" y="3099867"/>
            <a:ext cx="3712557" cy="37337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7815" y="6249294"/>
            <a:ext cx="4442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Aggregate dynamics of all green dots shown on left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58397" y="3099867"/>
            <a:ext cx="1334293" cy="551220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8317" y="2356722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3763" y="2637575"/>
            <a:ext cx="564554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6989" y="2637575"/>
            <a:ext cx="2879331" cy="462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01938" y="3510660"/>
            <a:ext cx="268671" cy="2808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0" y="4395270"/>
            <a:ext cx="5186294" cy="1950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7112" y="660232"/>
            <a:ext cx="68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(Green dots show regions changing from water to land in last 15 years)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1618" y="3185835"/>
            <a:ext cx="3813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Annual Time-lapse of an example green dot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18" name="argentin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6478" y="1065300"/>
            <a:ext cx="4000182" cy="21461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/>
      <p:bldP spid="20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4184" y="-278320"/>
            <a:ext cx="8841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 of Change: River Meandering</a:t>
            </a:r>
            <a:endParaRPr lang="en-US" sz="3600" dirty="0"/>
          </a:p>
        </p:txBody>
      </p:sp>
      <p:pic>
        <p:nvPicPr>
          <p:cNvPr id="9" name="Picture 8" descr="meander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59" y="1107610"/>
            <a:ext cx="7886117" cy="57503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467" y="380488"/>
            <a:ext cx="1663665" cy="2186831"/>
            <a:chOff x="143763" y="773282"/>
            <a:chExt cx="1663665" cy="2186831"/>
          </a:xfrm>
        </p:grpSpPr>
        <p:pic>
          <p:nvPicPr>
            <p:cNvPr id="8" name="Picture 7" descr="SA_chan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17521" y="1221099"/>
              <a:ext cx="378583" cy="41517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meander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55" y="3783178"/>
            <a:ext cx="2772470" cy="297490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6088348" y="5363462"/>
            <a:ext cx="2972589" cy="113710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76409" y="3790642"/>
            <a:ext cx="2972589" cy="113710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9" y="5368029"/>
            <a:ext cx="2960650" cy="1132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09" y="3762500"/>
            <a:ext cx="2972589" cy="11371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8091" y="5606636"/>
            <a:ext cx="378583" cy="41517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996674" y="3819812"/>
            <a:ext cx="1121481" cy="1786824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96674" y="6021810"/>
            <a:ext cx="1121481" cy="743080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068130" y="5871894"/>
            <a:ext cx="148158" cy="148158"/>
          </a:xfrm>
          <a:prstGeom prst="ellipse">
            <a:avLst/>
          </a:prstGeom>
          <a:noFill/>
          <a:ln w="95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6"/>
            <a:endCxn id="13" idx="1"/>
          </p:cNvCxnSpPr>
          <p:nvPr/>
        </p:nvCxnSpPr>
        <p:spPr>
          <a:xfrm flipV="1">
            <a:off x="5216288" y="5934298"/>
            <a:ext cx="860121" cy="11675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129423" y="5702426"/>
            <a:ext cx="148158" cy="148158"/>
          </a:xfrm>
          <a:prstGeom prst="ellipse">
            <a:avLst/>
          </a:prstGeom>
          <a:noFill/>
          <a:ln w="952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>
            <a:stCxn id="31" idx="7"/>
            <a:endCxn id="14" idx="1"/>
          </p:cNvCxnSpPr>
          <p:nvPr/>
        </p:nvCxnSpPr>
        <p:spPr>
          <a:xfrm flipV="1">
            <a:off x="5255884" y="4331052"/>
            <a:ext cx="820525" cy="1393071"/>
          </a:xfrm>
          <a:prstGeom prst="straightConnector1">
            <a:avLst/>
          </a:prstGeom>
          <a:ln w="952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837705" y="5639178"/>
            <a:ext cx="661395" cy="6854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3567583" y="4950891"/>
            <a:ext cx="1270122" cy="688287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567583" y="6324599"/>
            <a:ext cx="1270122" cy="440292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32300" y="4711699"/>
            <a:ext cx="418105" cy="3810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43" idx="0"/>
          </p:cNvCxnSpPr>
          <p:nvPr/>
        </p:nvCxnSpPr>
        <p:spPr>
          <a:xfrm flipV="1">
            <a:off x="4641353" y="3450508"/>
            <a:ext cx="1137147" cy="1261191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6675" y="554342"/>
            <a:ext cx="70523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(Adjacent occurrence of </a:t>
            </a:r>
            <a:r>
              <a:rPr lang="en-US" sz="1600" i="1" dirty="0" smtClean="0">
                <a:solidFill>
                  <a:srgbClr val="FF0000"/>
                </a:solidFill>
              </a:rPr>
              <a:t>Water Gain (red)</a:t>
            </a:r>
            <a:r>
              <a:rPr lang="en-US" sz="1600" dirty="0" smtClean="0"/>
              <a:t> and </a:t>
            </a:r>
            <a:r>
              <a:rPr lang="en-US" sz="1600" i="1" dirty="0" smtClean="0">
                <a:solidFill>
                  <a:srgbClr val="008000"/>
                </a:solidFill>
              </a:rPr>
              <a:t>Water Loss (green)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/>
              <a:t>regions all along the river indicate the displacement of water from the </a:t>
            </a:r>
            <a:r>
              <a:rPr lang="en-US" sz="1600" dirty="0" smtClean="0">
                <a:solidFill>
                  <a:srgbClr val="008000"/>
                </a:solidFill>
              </a:rPr>
              <a:t>green dots </a:t>
            </a:r>
            <a:r>
              <a:rPr lang="en-US" sz="1600" dirty="0" smtClean="0"/>
              <a:t>to the </a:t>
            </a:r>
            <a:r>
              <a:rPr lang="en-US" sz="1600" dirty="0" smtClean="0">
                <a:solidFill>
                  <a:srgbClr val="FF0000"/>
                </a:solidFill>
              </a:rPr>
              <a:t>red dots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3028352" y="3547085"/>
            <a:ext cx="1141134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Zoomed-in View</a:t>
            </a:r>
            <a:endParaRPr lang="en-US" sz="1100" i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88347" y="6511706"/>
            <a:ext cx="2972590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FF0000"/>
                </a:solidFill>
              </a:rPr>
              <a:t>Water Gain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6076409" y="4927746"/>
            <a:ext cx="2972589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008000"/>
                </a:solidFill>
              </a:rPr>
              <a:t>Water Loss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pic>
        <p:nvPicPr>
          <p:cNvPr id="35" name="meandering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4225" y="4938721"/>
            <a:ext cx="3323357" cy="181395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4591553" y="5352142"/>
            <a:ext cx="1141134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1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39287" y="4949067"/>
            <a:ext cx="1096300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FFFF00"/>
                </a:solidFill>
              </a:rPr>
              <a:t>Time-lapse of 1</a:t>
            </a:r>
            <a:endParaRPr lang="en-US" sz="1050" i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20986" y="4396066"/>
            <a:ext cx="1141134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FFFF00"/>
                </a:solidFill>
              </a:rPr>
              <a:t>2</a:t>
            </a:r>
            <a:endParaRPr lang="en-US" sz="1400" i="1" dirty="0">
              <a:solidFill>
                <a:srgbClr val="FFFF00"/>
              </a:solidFill>
            </a:endParaRPr>
          </a:p>
        </p:txBody>
      </p:sp>
      <p:pic>
        <p:nvPicPr>
          <p:cNvPr id="34" name="meandering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5481" y="1126534"/>
            <a:ext cx="4306295" cy="232397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7831262" y="1139118"/>
            <a:ext cx="1096300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FFFF00"/>
                </a:solidFill>
              </a:rPr>
              <a:t>Time-lapse of 2</a:t>
            </a:r>
            <a:endParaRPr lang="en-US" sz="1050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8" repeatCount="indefinite" fill="remove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9" grpId="0" animBg="1"/>
      <p:bldP spid="2" grpId="0" animBg="1"/>
      <p:bldP spid="15" grpId="0" animBg="1"/>
      <p:bldP spid="24" grpId="0" animBg="1"/>
      <p:bldP spid="31" grpId="1" animBg="1"/>
      <p:bldP spid="37" grpId="0" animBg="1"/>
      <p:bldP spid="43" grpId="0" animBg="1"/>
      <p:bldP spid="39" grpId="0"/>
      <p:bldP spid="41" grpId="0" animBg="1"/>
      <p:bldP spid="42" grpId="0" animBg="1"/>
      <p:bldP spid="45" grpId="0"/>
      <p:bldP spid="46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32" y="-177096"/>
            <a:ext cx="8723844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Examples of Change: Delta Erosion</a:t>
            </a:r>
            <a:endParaRPr lang="en-US" sz="4000" dirty="0"/>
          </a:p>
        </p:txBody>
      </p:sp>
      <p:pic>
        <p:nvPicPr>
          <p:cNvPr id="6" name="Picture 5" descr="coas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46"/>
            <a:ext cx="9144000" cy="5842754"/>
          </a:xfrm>
          <a:prstGeom prst="rect">
            <a:avLst/>
          </a:prstGeom>
        </p:spPr>
      </p:pic>
      <p:pic>
        <p:nvPicPr>
          <p:cNvPr id="7" name="Picture 6" descr="coastal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15246"/>
            <a:ext cx="3200399" cy="2256764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0495" y="4671169"/>
            <a:ext cx="1663665" cy="2186831"/>
            <a:chOff x="143763" y="773282"/>
            <a:chExt cx="1663665" cy="2186831"/>
          </a:xfrm>
        </p:grpSpPr>
        <p:pic>
          <p:nvPicPr>
            <p:cNvPr id="9" name="Picture 8" descr="SA_chan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3" y="773282"/>
              <a:ext cx="1663665" cy="2186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2568" y="940813"/>
              <a:ext cx="482600" cy="31446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35400" y="3556000"/>
            <a:ext cx="482600" cy="3144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7" idx="1"/>
          </p:cNvCxnSpPr>
          <p:nvPr/>
        </p:nvCxnSpPr>
        <p:spPr>
          <a:xfrm flipV="1">
            <a:off x="4318000" y="2143628"/>
            <a:ext cx="1625600" cy="1386972"/>
          </a:xfrm>
          <a:prstGeom prst="line">
            <a:avLst/>
          </a:prstGeom>
          <a:ln w="12700" cmpd="sng">
            <a:solidFill>
              <a:srgbClr val="FFFF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808690" y="4905886"/>
            <a:ext cx="3587304" cy="169062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83599" y="4902840"/>
            <a:ext cx="3587304" cy="169062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03" y="5062572"/>
            <a:ext cx="3631896" cy="1380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79" y="5058835"/>
            <a:ext cx="3641725" cy="138472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28955" y="1792012"/>
            <a:ext cx="280884" cy="2808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4"/>
            <a:endCxn id="15" idx="0"/>
          </p:cNvCxnSpPr>
          <p:nvPr/>
        </p:nvCxnSpPr>
        <p:spPr>
          <a:xfrm flipH="1">
            <a:off x="7277251" y="2072896"/>
            <a:ext cx="792146" cy="29896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492258" y="1931712"/>
            <a:ext cx="280884" cy="280884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2" idx="3"/>
            <a:endCxn id="16" idx="0"/>
          </p:cNvCxnSpPr>
          <p:nvPr/>
        </p:nvCxnSpPr>
        <p:spPr>
          <a:xfrm flipH="1">
            <a:off x="3602342" y="2171461"/>
            <a:ext cx="3931051" cy="288737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667" y="687030"/>
            <a:ext cx="91965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(</a:t>
            </a:r>
            <a:r>
              <a:rPr lang="en-US" sz="1500" i="1" dirty="0" smtClean="0">
                <a:solidFill>
                  <a:srgbClr val="FF0000"/>
                </a:solidFill>
              </a:rPr>
              <a:t>Water Gain</a:t>
            </a:r>
            <a:r>
              <a:rPr lang="en-US" sz="1500" dirty="0" smtClean="0"/>
              <a:t> and </a:t>
            </a:r>
            <a:r>
              <a:rPr lang="en-US" sz="1500" i="1" dirty="0" smtClean="0">
                <a:solidFill>
                  <a:srgbClr val="008000"/>
                </a:solidFill>
              </a:rPr>
              <a:t>Water Loss </a:t>
            </a:r>
            <a:r>
              <a:rPr lang="en-US" sz="1500" dirty="0" smtClean="0"/>
              <a:t>regions appear on the coastline, due to displacement of sediments around river deltas)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7990037" y="3274742"/>
            <a:ext cx="1141134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Zoomed-in View</a:t>
            </a:r>
            <a:endParaRPr lang="en-US" sz="1100" i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3599" y="6575846"/>
            <a:ext cx="3577338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FF0000"/>
                </a:solidFill>
              </a:rPr>
              <a:t>Water Gain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813673" y="6597441"/>
            <a:ext cx="3577338" cy="26161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Example time series of a </a:t>
            </a:r>
            <a:r>
              <a:rPr lang="en-US" sz="1100" i="1" dirty="0" smtClean="0">
                <a:solidFill>
                  <a:srgbClr val="008000"/>
                </a:solidFill>
              </a:rPr>
              <a:t>Water Loss</a:t>
            </a:r>
            <a:r>
              <a:rPr lang="en-US" sz="1100" i="1" dirty="0" smtClean="0"/>
              <a:t> region </a:t>
            </a:r>
            <a:endParaRPr lang="en-US" sz="11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2223230" y="2570219"/>
            <a:ext cx="2728202" cy="2616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FFFF00"/>
                </a:solidFill>
              </a:rPr>
              <a:t>Annual time-lapse of region shown on right</a:t>
            </a:r>
            <a:endParaRPr lang="en-US" sz="1100" i="1" dirty="0">
              <a:solidFill>
                <a:srgbClr val="FFFF00"/>
              </a:solidFill>
            </a:endParaRPr>
          </a:p>
        </p:txBody>
      </p:sp>
      <p:pic>
        <p:nvPicPr>
          <p:cNvPr id="31" name="coast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3326" y="1025098"/>
            <a:ext cx="3118031" cy="153382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8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51" repeatCount="indefinite" fill="remove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1" grpId="0" animBg="1"/>
      <p:bldP spid="20" grpId="0" animBg="1"/>
      <p:bldP spid="24" grpId="0" animBg="1"/>
      <p:bldP spid="18" grpId="0" animBg="1"/>
      <p:bldP spid="22" grpId="0" animBg="1"/>
      <p:bldP spid="26" grpId="0"/>
      <p:bldP spid="28" grpId="0" animBg="1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5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</a:t>
            </a:r>
            <a:r>
              <a:rPr lang="en-US" sz="3600" baseline="0" dirty="0" smtClean="0"/>
              <a:t> of Change: </a:t>
            </a:r>
            <a:r>
              <a:rPr lang="en-US" sz="3600" dirty="0" smtClean="0"/>
              <a:t>Dam</a:t>
            </a:r>
            <a:r>
              <a:rPr lang="en-US" sz="3600" baseline="0" dirty="0" smtClean="0"/>
              <a:t> Constructions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351" y="5561012"/>
            <a:ext cx="4884710" cy="11604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Construction of a dam </a:t>
            </a:r>
            <a:r>
              <a:rPr lang="en-US" sz="1800" dirty="0" smtClean="0"/>
              <a:t>characterized by </a:t>
            </a:r>
            <a:r>
              <a:rPr lang="en-US" sz="1800" dirty="0" smtClean="0"/>
              <a:t>a sudden and persistent increase in surface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61" y="3982046"/>
            <a:ext cx="4232322" cy="1605508"/>
          </a:xfrm>
          <a:prstGeom prst="rect">
            <a:avLst/>
          </a:prstGeom>
        </p:spPr>
      </p:pic>
      <p:pic>
        <p:nvPicPr>
          <p:cNvPr id="7" name="dam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371" y="1392162"/>
            <a:ext cx="3926974" cy="210343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633" y="865832"/>
            <a:ext cx="39107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data </a:t>
            </a:r>
            <a:r>
              <a:rPr lang="en-US" dirty="0" err="1" smtClean="0"/>
              <a:t>curation</a:t>
            </a:r>
            <a:r>
              <a:rPr lang="en-US" dirty="0" smtClean="0"/>
              <a:t> </a:t>
            </a:r>
            <a:r>
              <a:rPr lang="en-US" dirty="0" smtClean="0"/>
              <a:t>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dams constructed </a:t>
            </a:r>
            <a:r>
              <a:rPr lang="en-US" dirty="0" smtClean="0"/>
              <a:t>after </a:t>
            </a:r>
            <a:r>
              <a:rPr lang="en-US" dirty="0" smtClean="0"/>
              <a:t>2001: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   (</a:t>
            </a:r>
            <a:r>
              <a:rPr lang="en-US" b="1" dirty="0" smtClean="0"/>
              <a:t>65</a:t>
            </a:r>
            <a:r>
              <a:rPr lang="en-US" dirty="0" smtClean="0"/>
              <a:t> globally; </a:t>
            </a:r>
            <a:r>
              <a:rPr lang="en-US" b="1" dirty="0" smtClean="0"/>
              <a:t>12</a:t>
            </a:r>
            <a:r>
              <a:rPr lang="en-US" dirty="0" smtClean="0"/>
              <a:t> in Brazil)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2632" y="2679896"/>
            <a:ext cx="3758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(</a:t>
            </a:r>
            <a:r>
              <a:rPr lang="en-US" b="1" dirty="0" smtClean="0"/>
              <a:t>458</a:t>
            </a:r>
            <a:r>
              <a:rPr lang="en-US" dirty="0" smtClean="0"/>
              <a:t> </a:t>
            </a:r>
            <a:r>
              <a:rPr lang="en-US" dirty="0"/>
              <a:t>globally; </a:t>
            </a:r>
            <a:r>
              <a:rPr lang="en-US" b="1" dirty="0" smtClean="0"/>
              <a:t>134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Brazil</a:t>
            </a:r>
            <a:r>
              <a:rPr lang="en-US" baseline="30000" dirty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54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757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Examples</a:t>
            </a:r>
            <a:r>
              <a:rPr lang="en-US" sz="3600" baseline="0" dirty="0" smtClean="0"/>
              <a:t> of Change: </a:t>
            </a:r>
            <a:r>
              <a:rPr lang="en-US" sz="3600" dirty="0" smtClean="0"/>
              <a:t>Dam</a:t>
            </a:r>
            <a:r>
              <a:rPr lang="en-US" sz="3600" baseline="0" dirty="0" smtClean="0"/>
              <a:t> Constructions</a:t>
            </a:r>
            <a:endParaRPr lang="en-US" sz="3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633" y="865832"/>
            <a:ext cx="39107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Global Reservoir and Dam (</a:t>
            </a:r>
            <a:r>
              <a:rPr lang="en-US" sz="2000" b="1" dirty="0" err="1" smtClean="0"/>
              <a:t>GRanD</a:t>
            </a:r>
            <a:r>
              <a:rPr lang="en-US" sz="2000" b="1" dirty="0" smtClean="0"/>
              <a:t>) Database: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data </a:t>
            </a:r>
            <a:r>
              <a:rPr lang="en-US" dirty="0" err="1" smtClean="0"/>
              <a:t>curation</a:t>
            </a:r>
            <a:r>
              <a:rPr lang="en-US" dirty="0" smtClean="0"/>
              <a:t> </a:t>
            </a:r>
            <a:r>
              <a:rPr lang="en-US" dirty="0" smtClean="0"/>
              <a:t>initiative by Global </a:t>
            </a:r>
            <a:r>
              <a:rPr lang="en-US" dirty="0"/>
              <a:t>Water System Project (GWSP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dams constructed </a:t>
            </a:r>
            <a:r>
              <a:rPr lang="en-US" dirty="0" smtClean="0"/>
              <a:t>after </a:t>
            </a:r>
            <a:r>
              <a:rPr lang="en-US" dirty="0" smtClean="0"/>
              <a:t>2001: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   (</a:t>
            </a:r>
            <a:r>
              <a:rPr lang="en-US" b="1" dirty="0" smtClean="0"/>
              <a:t>65</a:t>
            </a:r>
            <a:r>
              <a:rPr lang="en-US" dirty="0" smtClean="0"/>
              <a:t> globally; </a:t>
            </a:r>
            <a:r>
              <a:rPr lang="en-US" b="1" dirty="0" smtClean="0"/>
              <a:t>12</a:t>
            </a:r>
            <a:r>
              <a:rPr lang="en-US" dirty="0" smtClean="0"/>
              <a:t> in Brazil)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2632" y="2679896"/>
            <a:ext cx="3758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UMN Approach: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Finds </a:t>
            </a:r>
            <a:r>
              <a:rPr lang="en-US" dirty="0" smtClean="0"/>
              <a:t>(</a:t>
            </a:r>
            <a:r>
              <a:rPr lang="en-US" b="1" dirty="0" smtClean="0"/>
              <a:t>458</a:t>
            </a:r>
            <a:r>
              <a:rPr lang="en-US" dirty="0" smtClean="0"/>
              <a:t> </a:t>
            </a:r>
            <a:r>
              <a:rPr lang="en-US" dirty="0"/>
              <a:t>globally; </a:t>
            </a:r>
            <a:r>
              <a:rPr lang="en-US" b="1" dirty="0" smtClean="0"/>
              <a:t>134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>Brazil</a:t>
            </a:r>
            <a:r>
              <a:rPr lang="en-US" baseline="30000" dirty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-38949" y="6289934"/>
            <a:ext cx="3267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Prepared in collaboration with Juan Carlos, Planetary Skin Institute</a:t>
            </a:r>
            <a:endParaRPr lang="en-US" sz="1600" dirty="0"/>
          </a:p>
        </p:txBody>
      </p:sp>
      <p:pic>
        <p:nvPicPr>
          <p:cNvPr id="15" name="Picture 14" descr="pie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5" y="4085314"/>
            <a:ext cx="2156474" cy="2165769"/>
          </a:xfrm>
          <a:prstGeom prst="rect">
            <a:avLst/>
          </a:prstGeom>
        </p:spPr>
      </p:pic>
      <p:pic>
        <p:nvPicPr>
          <p:cNvPr id="16" name="Picture 15" descr="pie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85314"/>
            <a:ext cx="2159439" cy="2168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2815" y="3380358"/>
            <a:ext cx="1622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46EEC"/>
                </a:solidFill>
              </a:rPr>
              <a:t>Only </a:t>
            </a:r>
            <a:r>
              <a:rPr lang="en-US" dirty="0" err="1" smtClean="0">
                <a:solidFill>
                  <a:srgbClr val="346EEC"/>
                </a:solidFill>
              </a:rPr>
              <a:t>GRanD</a:t>
            </a:r>
            <a:r>
              <a:rPr lang="en-US" dirty="0" smtClean="0">
                <a:solidFill>
                  <a:srgbClr val="346EEC"/>
                </a:solidFill>
              </a:rPr>
              <a:t> (5)</a:t>
            </a:r>
            <a:endParaRPr lang="en-US" dirty="0">
              <a:solidFill>
                <a:srgbClr val="346EEC"/>
              </a:solidFill>
            </a:endParaRPr>
          </a:p>
        </p:txBody>
      </p:sp>
      <p:cxnSp>
        <p:nvCxnSpPr>
          <p:cNvPr id="18" name="Straight Connector 17"/>
          <p:cNvCxnSpPr>
            <a:stCxn id="17" idx="2"/>
          </p:cNvCxnSpPr>
          <p:nvPr/>
        </p:nvCxnSpPr>
        <p:spPr>
          <a:xfrm flipH="1">
            <a:off x="1456143" y="3749690"/>
            <a:ext cx="197877" cy="374475"/>
          </a:xfrm>
          <a:prstGeom prst="line">
            <a:avLst/>
          </a:prstGeom>
          <a:ln>
            <a:solidFill>
              <a:srgbClr val="346E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92636" y="3660547"/>
            <a:ext cx="83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67207F"/>
                </a:solidFill>
              </a:rPr>
              <a:t>Mining</a:t>
            </a:r>
          </a:p>
          <a:p>
            <a:pPr algn="ctr"/>
            <a:r>
              <a:rPr lang="en-US" dirty="0" smtClean="0">
                <a:solidFill>
                  <a:srgbClr val="67207F"/>
                </a:solidFill>
              </a:rPr>
              <a:t>(10)</a:t>
            </a:r>
            <a:endParaRPr lang="en-US" dirty="0">
              <a:solidFill>
                <a:srgbClr val="67207F"/>
              </a:solidFill>
            </a:endParaRPr>
          </a:p>
        </p:txBody>
      </p:sp>
      <p:cxnSp>
        <p:nvCxnSpPr>
          <p:cNvPr id="20" name="Straight Connector 19"/>
          <p:cNvCxnSpPr>
            <a:stCxn id="19" idx="1"/>
          </p:cNvCxnSpPr>
          <p:nvPr/>
        </p:nvCxnSpPr>
        <p:spPr>
          <a:xfrm flipH="1">
            <a:off x="1849452" y="3983713"/>
            <a:ext cx="443184" cy="177753"/>
          </a:xfrm>
          <a:prstGeom prst="line">
            <a:avLst/>
          </a:prstGeom>
          <a:ln>
            <a:solidFill>
              <a:srgbClr val="6720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51064" y="3746760"/>
            <a:ext cx="142111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GRanD</a:t>
            </a:r>
            <a:r>
              <a:rPr lang="en-US" sz="1600" dirty="0" smtClean="0"/>
              <a:t> &amp; UMN</a:t>
            </a:r>
          </a:p>
          <a:p>
            <a:pPr algn="ctr"/>
            <a:r>
              <a:rPr lang="en-US" sz="1600" dirty="0" smtClean="0"/>
              <a:t>(7)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866373" y="4043443"/>
            <a:ext cx="322872" cy="150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5292" y="4709942"/>
            <a:ext cx="103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Reported by CBDB</a:t>
            </a:r>
          </a:p>
          <a:p>
            <a:pPr algn="ctr"/>
            <a:r>
              <a:rPr lang="en-US" sz="1600" dirty="0" smtClean="0"/>
              <a:t>(44)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908203" y="5582403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Agriculture Dams (32)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460958" y="4709942"/>
            <a:ext cx="1302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Hydro</a:t>
            </a:r>
          </a:p>
          <a:p>
            <a:pPr algn="ctr"/>
            <a:r>
              <a:rPr lang="en-US" sz="1600" dirty="0" smtClean="0"/>
              <a:t> Dams (41)</a:t>
            </a:r>
            <a:endParaRPr lang="en-US" sz="1600" dirty="0"/>
          </a:p>
        </p:txBody>
      </p:sp>
      <p:pic>
        <p:nvPicPr>
          <p:cNvPr id="26" name="Picture 25" descr="image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7" t="13845" r="2787"/>
          <a:stretch/>
        </p:blipFill>
        <p:spPr>
          <a:xfrm>
            <a:off x="3987693" y="1296140"/>
            <a:ext cx="4969265" cy="51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Aggregate Trends in Surface Water Dynamics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0" t="13617" r="30621" b="15132"/>
          <a:stretch/>
        </p:blipFill>
        <p:spPr>
          <a:xfrm>
            <a:off x="152400" y="1219181"/>
            <a:ext cx="3458994" cy="504034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6"/>
          </p:cNvCxnSpPr>
          <p:nvPr/>
        </p:nvCxnSpPr>
        <p:spPr>
          <a:xfrm>
            <a:off x="1933815" y="2230189"/>
            <a:ext cx="2056393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529052" y="2027807"/>
            <a:ext cx="404763" cy="404763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8" idx="5"/>
          </p:cNvCxnSpPr>
          <p:nvPr/>
        </p:nvCxnSpPr>
        <p:spPr>
          <a:xfrm>
            <a:off x="3360933" y="2830494"/>
            <a:ext cx="737977" cy="1248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015446" y="2485007"/>
            <a:ext cx="404763" cy="404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\\savedocs.cs.umn.edu\savedocs\anuj\Downloads\Amazon_basin_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7380"/>
          <a:stretch/>
        </p:blipFill>
        <p:spPr bwMode="auto">
          <a:xfrm>
            <a:off x="4093502" y="1421649"/>
            <a:ext cx="4731643" cy="185896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savedocs.cs.umn.edu\savedocs\anuj\Downloads\NE_basin_t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7394"/>
          <a:stretch/>
        </p:blipFill>
        <p:spPr bwMode="auto">
          <a:xfrm>
            <a:off x="4098910" y="4172710"/>
            <a:ext cx="4726235" cy="189656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74583" y="990600"/>
            <a:ext cx="352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Water Dynamics in Amazon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09661" y="3733262"/>
            <a:ext cx="35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Water Dynamics in NE Brazil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2813" y="5894396"/>
            <a:ext cx="2133600" cy="365125"/>
          </a:xfrm>
        </p:spPr>
        <p:txBody>
          <a:bodyPr/>
          <a:lstStyle/>
          <a:p>
            <a:fld id="{E652F342-0767-F44D-9AEA-687A078191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5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93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Correlations with GRACE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0926" y="809476"/>
            <a:ext cx="8723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GRACE: </a:t>
            </a:r>
            <a:r>
              <a:rPr lang="en-US" sz="2400" dirty="0" err="1" smtClean="0"/>
              <a:t>Gravimetry</a:t>
            </a:r>
            <a:r>
              <a:rPr lang="en-US" sz="2400" dirty="0" smtClean="0"/>
              <a:t> Recovery and Climate Experiment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	</a:t>
            </a:r>
            <a:r>
              <a:rPr lang="en-US" sz="2000" dirty="0" smtClean="0"/>
              <a:t>Measures changes in total water mass (surface + groundwater) at ~100 km</a:t>
            </a:r>
          </a:p>
        </p:txBody>
      </p:sp>
      <p:pic>
        <p:nvPicPr>
          <p:cNvPr id="5" name="Picture 4" descr="grace_SA_cor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7479" r="52859" b="5099"/>
          <a:stretch/>
        </p:blipFill>
        <p:spPr>
          <a:xfrm>
            <a:off x="230926" y="1704606"/>
            <a:ext cx="3536641" cy="5070543"/>
          </a:xfrm>
          <a:prstGeom prst="rect">
            <a:avLst/>
          </a:prstGeom>
        </p:spPr>
      </p:pic>
      <p:pic>
        <p:nvPicPr>
          <p:cNvPr id="6" name="Picture 5" descr="grace_SA_cor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6" t="58622" r="33918" b="3336"/>
          <a:stretch/>
        </p:blipFill>
        <p:spPr>
          <a:xfrm>
            <a:off x="3070141" y="4399883"/>
            <a:ext cx="667117" cy="1936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4613" y="6482785"/>
            <a:ext cx="658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Correlations b/w surface water dynamics and GRACE measurements</a:t>
            </a:r>
            <a:endParaRPr lang="en-US" dirty="0"/>
          </a:p>
        </p:txBody>
      </p:sp>
      <p:pic>
        <p:nvPicPr>
          <p:cNvPr id="8" name="Picture 7" descr="grace_SA_corr_ex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8" t="3970" b="41611"/>
          <a:stretch/>
        </p:blipFill>
        <p:spPr>
          <a:xfrm>
            <a:off x="4289597" y="1620793"/>
            <a:ext cx="4435690" cy="254746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6"/>
            <a:endCxn id="8" idx="1"/>
          </p:cNvCxnSpPr>
          <p:nvPr/>
        </p:nvCxnSpPr>
        <p:spPr>
          <a:xfrm>
            <a:off x="2094202" y="2894525"/>
            <a:ext cx="219539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689439" y="2692143"/>
            <a:ext cx="404763" cy="4047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ce_SA_corr_ex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1" t="4456" b="41882"/>
          <a:stretch/>
        </p:blipFill>
        <p:spPr>
          <a:xfrm>
            <a:off x="4385254" y="4186629"/>
            <a:ext cx="4275680" cy="2417022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6"/>
          </p:cNvCxnSpPr>
          <p:nvPr/>
        </p:nvCxnSpPr>
        <p:spPr>
          <a:xfrm>
            <a:off x="2479376" y="5079422"/>
            <a:ext cx="181022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74613" y="4877040"/>
            <a:ext cx="404763" cy="4047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9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mm_SA_cor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7754" r="53088" b="5856"/>
          <a:stretch/>
        </p:blipFill>
        <p:spPr>
          <a:xfrm>
            <a:off x="141197" y="1305093"/>
            <a:ext cx="3733216" cy="5303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73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Correlations with Precipitation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30926" y="642712"/>
            <a:ext cx="872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TRMM: Tropical Rainfall Measuring Mission</a:t>
            </a:r>
            <a:r>
              <a:rPr lang="en-US" sz="2000" dirty="0"/>
              <a:t> </a:t>
            </a:r>
            <a:r>
              <a:rPr lang="en-US" sz="2000" dirty="0" smtClean="0"/>
              <a:t>(available at ~25 km)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56517" y="6426399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Correlations b/w surface water dynamics and TRMM measurements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564031" y="4287036"/>
            <a:ext cx="404763" cy="4047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ce_SA_cor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6" t="58622" r="33918" b="3336"/>
          <a:stretch/>
        </p:blipFill>
        <p:spPr>
          <a:xfrm>
            <a:off x="2736582" y="4489418"/>
            <a:ext cx="667117" cy="1936981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6"/>
            <a:endCxn id="19" idx="1"/>
          </p:cNvCxnSpPr>
          <p:nvPr/>
        </p:nvCxnSpPr>
        <p:spPr>
          <a:xfrm flipV="1">
            <a:off x="3516277" y="2445009"/>
            <a:ext cx="494287" cy="1843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111514" y="2426952"/>
            <a:ext cx="404763" cy="4047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rmm_SA_corr_ex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2" t="4457" b="42385"/>
          <a:stretch/>
        </p:blipFill>
        <p:spPr>
          <a:xfrm>
            <a:off x="4029773" y="3817706"/>
            <a:ext cx="5114227" cy="2706641"/>
          </a:xfrm>
          <a:prstGeom prst="rect">
            <a:avLst/>
          </a:prstGeom>
        </p:spPr>
      </p:pic>
      <p:pic>
        <p:nvPicPr>
          <p:cNvPr id="19" name="Picture 18" descr="trmm_SA_corr_ex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2" t="4204" b="42134"/>
          <a:stretch/>
        </p:blipFill>
        <p:spPr>
          <a:xfrm>
            <a:off x="4010564" y="1078860"/>
            <a:ext cx="5133436" cy="2732297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6"/>
            <a:endCxn id="15" idx="1"/>
          </p:cNvCxnSpPr>
          <p:nvPr/>
        </p:nvCxnSpPr>
        <p:spPr>
          <a:xfrm>
            <a:off x="1968794" y="4489418"/>
            <a:ext cx="2060979" cy="68160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9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3" y="274638"/>
            <a:ext cx="858737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Potential Use Cases of a Water Monitoring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21" y="1600200"/>
            <a:ext cx="8587375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Quantifying available water stocks and their dynamics over time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2400" dirty="0" smtClean="0"/>
              <a:t>Mapping the dynamics of rivers and estimating their discharge </a:t>
            </a:r>
            <a:r>
              <a:rPr lang="en-US" sz="2400" dirty="0"/>
              <a:t>at a global </a:t>
            </a:r>
            <a:r>
              <a:rPr lang="en-US" sz="2400" dirty="0" smtClean="0"/>
              <a:t>scale using fine-resolution Landsat data</a:t>
            </a:r>
            <a:endParaRPr lang="en-US" sz="2400" dirty="0"/>
          </a:p>
          <a:p>
            <a:endParaRPr lang="en-US" sz="900" dirty="0" smtClean="0"/>
          </a:p>
          <a:p>
            <a:r>
              <a:rPr lang="en-US" sz="2400" dirty="0" smtClean="0"/>
              <a:t>Detecting a variety of changes occurring in water bodies and studying their interactions with natural phenomena and human </a:t>
            </a:r>
            <a:r>
              <a:rPr lang="en-US" sz="2400" dirty="0" smtClean="0"/>
              <a:t>actions, especially in the context of food-energy-water systems</a:t>
            </a:r>
            <a:endParaRPr lang="en-US" sz="2400" dirty="0" smtClean="0"/>
          </a:p>
          <a:p>
            <a:endParaRPr lang="en-US" sz="900" dirty="0"/>
          </a:p>
          <a:p>
            <a:r>
              <a:rPr lang="en-US" sz="2400" dirty="0" smtClean="0"/>
              <a:t>Including information about </a:t>
            </a:r>
            <a:r>
              <a:rPr lang="en-US" sz="2400" dirty="0"/>
              <a:t>surface water </a:t>
            </a:r>
            <a:r>
              <a:rPr lang="en-US" sz="2400" dirty="0" smtClean="0"/>
              <a:t>dynamics in currently available hydrological models at regional to global scales</a:t>
            </a:r>
            <a:endParaRPr lang="en-US" sz="900" dirty="0" smtClean="0"/>
          </a:p>
          <a:p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43ED-A5B6-DB41-B22F-DCB6475CB5FB}" type="datetime1">
              <a:rPr lang="en-US" smtClean="0"/>
              <a:t>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5"/>
          <p:cNvSpPr>
            <a:spLocks/>
          </p:cNvSpPr>
          <p:nvPr/>
        </p:nvSpPr>
        <p:spPr bwMode="auto">
          <a:xfrm>
            <a:off x="5292287" y="2846169"/>
            <a:ext cx="3860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8373" bIns="0"/>
          <a:lstStyle/>
          <a:p>
            <a:pPr marL="107950" algn="ctr"/>
            <a:endParaRPr lang="en-US" sz="1600" b="1" dirty="0">
              <a:solidFill>
                <a:schemeClr val="tx1"/>
              </a:solidFill>
              <a:latin typeface="Arial Bold" pitchFamily="-84" charset="0"/>
              <a:ea typeface="MS PGothic" pitchFamily="34" charset="-128"/>
              <a:sym typeface="Arial Bold" pitchFamily="-8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7698" y="5695236"/>
            <a:ext cx="182718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Annual Workshop</a:t>
            </a:r>
          </a:p>
          <a:p>
            <a:r>
              <a:rPr lang="en-US" sz="1100" dirty="0" smtClean="0"/>
              <a:t>Attended by 70-100 researchers from multiple disciplines </a:t>
            </a:r>
            <a:endParaRPr lang="en-US" sz="1400" dirty="0"/>
          </a:p>
        </p:txBody>
      </p:sp>
      <p:pic>
        <p:nvPicPr>
          <p:cNvPr id="13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4" y="4495692"/>
            <a:ext cx="1791319" cy="11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2307252" y="4703147"/>
            <a:ext cx="4355497" cy="646331"/>
          </a:xfrm>
          <a:prstGeom prst="rect">
            <a:avLst/>
          </a:prstGeom>
          <a:solidFill>
            <a:srgbClr val="FFF5CD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“Climate change research is now ‘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big science,’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comparable in its magnitude, complexity, and societal importance to human genomics and bioinformatics.”  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(Nature Climate Change, Oct 2012)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9434" y="4345782"/>
            <a:ext cx="3600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C3300"/>
                </a:solidFill>
              </a:rPr>
              <a:t>Nurturing a </a:t>
            </a:r>
            <a:r>
              <a:rPr lang="en-US" sz="1400" b="1" i="1" dirty="0" smtClean="0">
                <a:solidFill>
                  <a:srgbClr val="CC3300"/>
                </a:solidFill>
              </a:rPr>
              <a:t>“Climate Informatics” </a:t>
            </a:r>
            <a:r>
              <a:rPr lang="en-US" sz="1400" b="1" dirty="0" smtClean="0">
                <a:solidFill>
                  <a:srgbClr val="CC3300"/>
                </a:solidFill>
              </a:rPr>
              <a:t>Community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5875" y="4543456"/>
            <a:ext cx="224163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Special Issues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Nonlinear Processes in Geophysics</a:t>
            </a:r>
          </a:p>
          <a:p>
            <a:r>
              <a:rPr lang="en-US" sz="1200" dirty="0" smtClean="0"/>
              <a:t>Physics  Driven Data Mining</a:t>
            </a:r>
            <a:endParaRPr lang="en-US" sz="1200" b="1" dirty="0"/>
          </a:p>
          <a:p>
            <a:endParaRPr lang="en-US" sz="1200" b="1" dirty="0" smtClean="0"/>
          </a:p>
          <a:p>
            <a:r>
              <a:rPr lang="en-US" sz="1200" b="1" dirty="0" smtClean="0"/>
              <a:t>IEEE Computing </a:t>
            </a:r>
            <a:r>
              <a:rPr lang="en-US" sz="1200" b="1" dirty="0"/>
              <a:t>in Science &amp; Engineering </a:t>
            </a:r>
            <a:r>
              <a:rPr lang="en-US" sz="1200" b="1" dirty="0" smtClean="0"/>
              <a:t>Magazine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 smtClean="0"/>
              <a:t>Computing </a:t>
            </a:r>
            <a:r>
              <a:rPr lang="en-US" sz="1200" dirty="0"/>
              <a:t>in Climate: Challenges and Opportunities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endParaRPr lang="en-US" sz="1100" dirty="0"/>
          </a:p>
        </p:txBody>
      </p:sp>
      <p:sp>
        <p:nvSpPr>
          <p:cNvPr id="2049" name="TextBox 2048"/>
          <p:cNvSpPr txBox="1"/>
          <p:nvPr/>
        </p:nvSpPr>
        <p:spPr>
          <a:xfrm>
            <a:off x="2061495" y="5558074"/>
            <a:ext cx="4685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Workshops and sessions in climate &amp; computer science venues</a:t>
            </a:r>
            <a:endParaRPr lang="en-US" sz="1400" b="1" dirty="0"/>
          </a:p>
        </p:txBody>
      </p:sp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07" y="6199730"/>
            <a:ext cx="589255" cy="2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74" y="6460317"/>
            <a:ext cx="732781" cy="2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45" y="6274094"/>
            <a:ext cx="461058" cy="46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2" descr="http://taas.acm.org/img/acm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26" y="6147594"/>
            <a:ext cx="626577" cy="6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 descr="CI Logo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1"/>
          <a:stretch/>
        </p:blipFill>
        <p:spPr bwMode="auto">
          <a:xfrm>
            <a:off x="3876687" y="6199730"/>
            <a:ext cx="609601" cy="5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Picture 4" descr="http://www.sis.pitt.edu/%7Emlewis/images/img1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65" y="6306492"/>
            <a:ext cx="541071" cy="40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69870"/>
          <a:stretch/>
        </p:blipFill>
        <p:spPr bwMode="auto">
          <a:xfrm>
            <a:off x="1380124" y="3234454"/>
            <a:ext cx="2806185" cy="1131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53" name="Rectangle 2052"/>
          <p:cNvSpPr/>
          <p:nvPr/>
        </p:nvSpPr>
        <p:spPr>
          <a:xfrm>
            <a:off x="48759" y="3324941"/>
            <a:ext cx="135016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Professional Science Master’s degree program in Climate Change &amp; Society</a:t>
            </a:r>
          </a:p>
        </p:txBody>
      </p:sp>
      <p:sp>
        <p:nvSpPr>
          <p:cNvPr id="2054" name="TextBox 2053"/>
          <p:cNvSpPr txBox="1"/>
          <p:nvPr/>
        </p:nvSpPr>
        <p:spPr>
          <a:xfrm>
            <a:off x="48759" y="1236224"/>
            <a:ext cx="1304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C3300"/>
                </a:solidFill>
              </a:rPr>
              <a:t>Education</a:t>
            </a:r>
            <a:endParaRPr lang="en-US" sz="1400" b="1" dirty="0">
              <a:solidFill>
                <a:srgbClr val="CC3300"/>
              </a:solidFill>
            </a:endParaRPr>
          </a:p>
        </p:txBody>
      </p:sp>
      <p:pic>
        <p:nvPicPr>
          <p:cNvPr id="136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553200"/>
            <a:ext cx="685800" cy="19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umar\Desktop\ncar-logo-lg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29" y="6251899"/>
            <a:ext cx="701971" cy="2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uj.CS.001\Desktop\Capture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51" y="3867260"/>
            <a:ext cx="3881694" cy="39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14715" r="70041" b="37551"/>
          <a:stretch/>
        </p:blipFill>
        <p:spPr bwMode="auto">
          <a:xfrm>
            <a:off x="4561176" y="2025081"/>
            <a:ext cx="731477" cy="92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8" name="Picture 4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96" y="1930106"/>
            <a:ext cx="1010285" cy="111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" name="Rectangle 36"/>
          <p:cNvSpPr>
            <a:spLocks/>
          </p:cNvSpPr>
          <p:nvPr/>
        </p:nvSpPr>
        <p:spPr bwMode="auto">
          <a:xfrm>
            <a:off x="6839295" y="3085928"/>
            <a:ext cx="2331367" cy="4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8373" bIns="0"/>
          <a:lstStyle/>
          <a:p>
            <a:pPr marL="107950" algn="ctr"/>
            <a:r>
              <a:rPr lang="en-US" sz="1000" dirty="0"/>
              <a:t>Application </a:t>
            </a:r>
            <a:r>
              <a:rPr lang="en-US" sz="1000" dirty="0" smtClean="0"/>
              <a:t>to Climate: </a:t>
            </a:r>
          </a:p>
          <a:p>
            <a:pPr marL="107950" algn="ctr"/>
            <a:r>
              <a:rPr lang="en-US" sz="1000" dirty="0" smtClean="0"/>
              <a:t>Meningitis </a:t>
            </a:r>
            <a:r>
              <a:rPr lang="en-US" sz="1000" dirty="0"/>
              <a:t>Problem over West </a:t>
            </a:r>
            <a:r>
              <a:rPr lang="en-US" sz="1000" dirty="0" smtClean="0"/>
              <a:t>Africa</a:t>
            </a:r>
            <a:endParaRPr lang="en-US" sz="1000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2050" name="Picture 2" descr="C:\Users\anuj.CS.001\Desktop\Capture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69" y="3471138"/>
            <a:ext cx="3869858" cy="3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2047"/>
          <p:cNvSpPr/>
          <p:nvPr/>
        </p:nvSpPr>
        <p:spPr>
          <a:xfrm>
            <a:off x="4486288" y="1444672"/>
            <a:ext cx="4520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C3300"/>
                </a:solidFill>
                <a:latin typeface="Calibri" pitchFamily="34" charset="0"/>
                <a:ea typeface="MS PGothic" pitchFamily="34" charset="-128"/>
              </a:rPr>
              <a:t>Engagement with UNEP, IPCC and World Economic Forum and wider climate science and impact community</a:t>
            </a:r>
          </a:p>
        </p:txBody>
      </p:sp>
      <p:pic>
        <p:nvPicPr>
          <p:cNvPr id="1027" name="Picture 3" descr="C:\Users\kumar\Desktop\Captur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43" y="2024266"/>
            <a:ext cx="2126214" cy="5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221" y="1504962"/>
            <a:ext cx="425621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342900"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ea typeface="MS PGothic" pitchFamily="34" charset="-128"/>
              </a:rPr>
              <a:t>Undergraduate and graduate courses/programs  at the intersection of climate and data </a:t>
            </a:r>
            <a:r>
              <a:rPr lang="en-US" sz="1400" dirty="0" smtClean="0">
                <a:latin typeface="Calibri" pitchFamily="34" charset="0"/>
                <a:ea typeface="MS PGothic" pitchFamily="34" charset="-128"/>
              </a:rPr>
              <a:t>sciences</a:t>
            </a:r>
          </a:p>
          <a:p>
            <a:pPr marL="908050" lvl="1" indent="-342900"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Graph </a:t>
            </a:r>
            <a:r>
              <a:rPr lang="en-US" sz="1200" dirty="0">
                <a:latin typeface="Calibri" pitchFamily="34" charset="0"/>
                <a:ea typeface="MS PGothic" pitchFamily="34" charset="-128"/>
              </a:rPr>
              <a:t>Mining and Real-Time Data Stream </a:t>
            </a: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Analytics </a:t>
            </a:r>
          </a:p>
          <a:p>
            <a:pPr marL="908050" lvl="1" indent="-342900"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  <a:ea typeface="MS PGothic" pitchFamily="34" charset="-128"/>
              </a:rPr>
              <a:t>Climate Statistics</a:t>
            </a:r>
          </a:p>
          <a:p>
            <a:pPr marL="908050" lvl="1" indent="-342900"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  <a:ea typeface="MS PGothic" pitchFamily="34" charset="-128"/>
              </a:rPr>
              <a:t>Coursera MOOC, “From GPS and Google Maps to Spatial Computing”, reached 21,844 across</a:t>
            </a:r>
          </a:p>
          <a:p>
            <a:pPr marL="908050" lvl="1" indent="-342900"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200" dirty="0">
                <a:latin typeface="Calibri" pitchFamily="34" charset="0"/>
                <a:ea typeface="MS PGothic" pitchFamily="34" charset="-128"/>
              </a:rPr>
              <a:t>182 countries</a:t>
            </a:r>
          </a:p>
          <a:p>
            <a:pPr marL="450850" indent="-342900">
              <a:lnSpc>
                <a:spcPct val="150000"/>
              </a:lnSpc>
              <a:buClr>
                <a:srgbClr val="000000"/>
              </a:buClr>
              <a:buSzPct val="125000"/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ea typeface="MS PGothic" pitchFamily="34" charset="-128"/>
              </a:rPr>
              <a:t>Cross disciplinary training environment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361" y="96560"/>
            <a:ext cx="894327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Year, $ 10m NSF Expeditions in Computing Project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Climate Change: A Data-driven Approach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of </a:t>
            </a:r>
            <a:r>
              <a:rPr lang="en-US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and Outreach Activities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6" descr="C:\Users\protege2\Desktop\images\NU_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71" y="843326"/>
            <a:ext cx="249313" cy="2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650" y="838236"/>
            <a:ext cx="376350" cy="3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433221" cy="43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C:\Users\protege2\Desktop\images\UMN_logo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61" y="867356"/>
            <a:ext cx="493919" cy="28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rotege2\Desktop\images\NCAT_logo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39" y="834631"/>
            <a:ext cx="245356" cy="2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protege2\Desktop\images\NCSU_logo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84" y="802559"/>
            <a:ext cx="307926" cy="3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protege2\Desktop\images\NEU_logo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75" y="834632"/>
            <a:ext cx="298580" cy="2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AF402-98ED-D14F-A1B9-2B1A2343F3A2}" type="datetime1">
              <a:rPr lang="en-US" smtClean="0"/>
              <a:t>1/20/16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0" y="8539"/>
            <a:ext cx="8967305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Importance of Monitoring Surface Water Dynamics in the Context of Food-energy-water Nexus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0" y="754172"/>
            <a:ext cx="9121913" cy="53700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>
          <a:xfrm>
            <a:off x="5742206" y="1498512"/>
            <a:ext cx="3228440" cy="15348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8"/>
          <a:stretch/>
        </p:blipFill>
        <p:spPr>
          <a:xfrm>
            <a:off x="125968" y="1498512"/>
            <a:ext cx="4191000" cy="5461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0"/>
          <a:stretch/>
        </p:blipFill>
        <p:spPr>
          <a:xfrm>
            <a:off x="5894606" y="3264649"/>
            <a:ext cx="3067030" cy="9943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132535" y="2271511"/>
            <a:ext cx="2319869" cy="677714"/>
            <a:chOff x="0" y="4089400"/>
            <a:chExt cx="2288946" cy="733809"/>
          </a:xfrm>
        </p:grpSpPr>
        <p:pic>
          <p:nvPicPr>
            <p:cNvPr id="15" name="Picture 14" descr="Screen Shot 2016-01-20 at 12.26.3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89400"/>
              <a:ext cx="2288946" cy="733809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pic>
          <p:nvPicPr>
            <p:cNvPr id="16" name="Picture 15" descr="Screen Shot 2016-01-20 at 12.26.41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86"/>
            <a:stretch/>
          </p:blipFill>
          <p:spPr>
            <a:xfrm>
              <a:off x="1326758" y="4582578"/>
              <a:ext cx="962188" cy="240631"/>
            </a:xfrm>
            <a:prstGeom prst="rect">
              <a:avLst/>
            </a:prstGeom>
            <a:ln w="19050" cmpd="sng"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137876" y="2259338"/>
            <a:ext cx="2748689" cy="731835"/>
            <a:chOff x="205264" y="2135551"/>
            <a:chExt cx="2866738" cy="776334"/>
          </a:xfrm>
        </p:grpSpPr>
        <p:pic>
          <p:nvPicPr>
            <p:cNvPr id="18" name="Picture 17" descr="Screen Shot 2016-01-20 at 12.25.5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4" y="2135551"/>
              <a:ext cx="2866738" cy="776334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pic>
          <p:nvPicPr>
            <p:cNvPr id="32" name="Picture 31" descr="Screen Shot 2016-01-20 at 12.26.59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0971" b="-1"/>
            <a:stretch/>
          </p:blipFill>
          <p:spPr>
            <a:xfrm>
              <a:off x="2189402" y="2687171"/>
              <a:ext cx="882599" cy="199057"/>
            </a:xfrm>
            <a:prstGeom prst="rect">
              <a:avLst/>
            </a:prstGeom>
          </p:spPr>
        </p:pic>
        <p:pic>
          <p:nvPicPr>
            <p:cNvPr id="17" name="Picture 16" descr="Screen Shot 2016-01-20 at 12.26.47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95" y="2687171"/>
              <a:ext cx="1246490" cy="18021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43996" y="3248048"/>
            <a:ext cx="4423024" cy="908306"/>
            <a:chOff x="100310" y="3246456"/>
            <a:chExt cx="4423024" cy="908306"/>
          </a:xfrm>
        </p:grpSpPr>
        <p:pic>
          <p:nvPicPr>
            <p:cNvPr id="38" name="Picture 37" descr="Screen Shot 2016-01-20 at 12.26.06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26" y="3246456"/>
              <a:ext cx="4134485" cy="736126"/>
            </a:xfrm>
            <a:prstGeom prst="rect">
              <a:avLst/>
            </a:prstGeom>
          </p:spPr>
        </p:pic>
        <p:pic>
          <p:nvPicPr>
            <p:cNvPr id="39" name="Picture 38" descr="Screen Shot 2016-01-20 at 12.27.16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84" y="3951106"/>
              <a:ext cx="1521431" cy="203656"/>
            </a:xfrm>
            <a:prstGeom prst="rect">
              <a:avLst/>
            </a:prstGeom>
          </p:spPr>
        </p:pic>
        <p:pic>
          <p:nvPicPr>
            <p:cNvPr id="40" name="Picture 39" descr="Screen Shot 2016-01-20 at 12.27.09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4282"/>
            <a:stretch/>
          </p:blipFill>
          <p:spPr>
            <a:xfrm>
              <a:off x="1708199" y="3907622"/>
              <a:ext cx="819150" cy="20865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00310" y="3246456"/>
              <a:ext cx="4423024" cy="90830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01408" y="5967704"/>
            <a:ext cx="277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1984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2" y="4585041"/>
            <a:ext cx="1466108" cy="14242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65" y="4590175"/>
            <a:ext cx="1458112" cy="141911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47400" y="5956641"/>
            <a:ext cx="15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2011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232934" y="4572213"/>
            <a:ext cx="3346944" cy="2059407"/>
            <a:chOff x="5232934" y="4443933"/>
            <a:chExt cx="3346944" cy="2059407"/>
          </a:xfrm>
        </p:grpSpPr>
        <p:grpSp>
          <p:nvGrpSpPr>
            <p:cNvPr id="47" name="Group 46"/>
            <p:cNvGrpSpPr/>
            <p:nvPr/>
          </p:nvGrpSpPr>
          <p:grpSpPr>
            <a:xfrm>
              <a:off x="5232934" y="4443933"/>
              <a:ext cx="3346944" cy="2059407"/>
              <a:chOff x="535799" y="1247395"/>
              <a:chExt cx="3346944" cy="2059407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868" y="1255204"/>
                <a:ext cx="1467875" cy="1437625"/>
              </a:xfrm>
              <a:prstGeom prst="rect">
                <a:avLst/>
              </a:prstGeom>
            </p:spPr>
          </p:pic>
          <p:pic>
            <p:nvPicPr>
              <p:cNvPr id="49" name="Picture 48" descr="aralsea_tmo_2000238.jp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799" y="1247395"/>
                <a:ext cx="1442898" cy="144289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66285" y="2937470"/>
                <a:ext cx="331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Shrinking of Aral Sea since 1960s</a:t>
                </a:r>
                <a:endParaRPr lang="en-US" b="1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260218" y="5868388"/>
              <a:ext cx="1293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Aral Sea in 2014</a:t>
              </a:r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5218" y="5890900"/>
              <a:ext cx="1293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Aral Sea in 2000</a:t>
              </a:r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62321" y="6326428"/>
            <a:ext cx="315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Melting of glacial lakes in Tibet</a:t>
            </a:r>
            <a:endParaRPr lang="en-US" b="1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15"/>
            <a:ext cx="8229600" cy="1143000"/>
          </a:xfrm>
        </p:spPr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51" y="1662338"/>
            <a:ext cx="8813648" cy="5113261"/>
          </a:xfrm>
        </p:spPr>
        <p:txBody>
          <a:bodyPr>
            <a:normAutofit/>
          </a:bodyPr>
          <a:lstStyle/>
          <a:p>
            <a:r>
              <a:rPr lang="en-US" sz="1600" dirty="0"/>
              <a:t>A. Karpatne, A. </a:t>
            </a:r>
            <a:r>
              <a:rPr lang="en-US" sz="1600" dirty="0" err="1"/>
              <a:t>Khaldelwal</a:t>
            </a:r>
            <a:r>
              <a:rPr lang="en-US" sz="1600" dirty="0"/>
              <a:t>, X. Chen, V. </a:t>
            </a:r>
            <a:r>
              <a:rPr lang="en-US" sz="1600" dirty="0" err="1"/>
              <a:t>Mithal</a:t>
            </a:r>
            <a:r>
              <a:rPr lang="en-US" sz="1600" dirty="0"/>
              <a:t>, J.H. </a:t>
            </a:r>
            <a:r>
              <a:rPr lang="en-US" sz="1600" dirty="0" err="1"/>
              <a:t>Faghmous</a:t>
            </a:r>
            <a:r>
              <a:rPr lang="en-US" sz="1600" dirty="0"/>
              <a:t>, and V. Kumar, </a:t>
            </a:r>
            <a:r>
              <a:rPr lang="en-US" sz="1600" b="1" dirty="0"/>
              <a:t>Global monitoring of inland water dynamics: State-of-the-art, challenges, and opportunities, </a:t>
            </a:r>
            <a:r>
              <a:rPr lang="en-US" sz="1600" dirty="0"/>
              <a:t>In K. </a:t>
            </a:r>
            <a:r>
              <a:rPr lang="en-US" sz="1600" dirty="0" err="1"/>
              <a:t>Morik</a:t>
            </a:r>
            <a:r>
              <a:rPr lang="en-US" sz="1600" dirty="0"/>
              <a:t>, J. </a:t>
            </a:r>
            <a:r>
              <a:rPr lang="en-US" sz="1600" dirty="0" err="1"/>
              <a:t>Lässig</a:t>
            </a:r>
            <a:r>
              <a:rPr lang="en-US" sz="1600" dirty="0"/>
              <a:t>, and K. </a:t>
            </a:r>
            <a:r>
              <a:rPr lang="en-US" sz="1600" dirty="0" err="1"/>
              <a:t>Kersting</a:t>
            </a:r>
            <a:r>
              <a:rPr lang="en-US" sz="1600" dirty="0"/>
              <a:t>, Eds. Computational Sustainability, Springer. 2015 (to appear)</a:t>
            </a:r>
          </a:p>
          <a:p>
            <a:r>
              <a:rPr lang="en-US" sz="1600" dirty="0" smtClean="0"/>
              <a:t>A</a:t>
            </a:r>
            <a:r>
              <a:rPr lang="en-US" sz="1600" dirty="0"/>
              <a:t>. </a:t>
            </a:r>
            <a:r>
              <a:rPr lang="en-US" sz="1600" dirty="0" smtClean="0"/>
              <a:t>Karpatne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/>
              <a:t>V. Kumar, </a:t>
            </a:r>
            <a:r>
              <a:rPr lang="en-US" sz="1600" b="1" dirty="0" smtClean="0"/>
              <a:t>Adaptive heterogeneous </a:t>
            </a:r>
            <a:r>
              <a:rPr lang="en-US" sz="1600" b="1" dirty="0"/>
              <a:t>e</a:t>
            </a:r>
            <a:r>
              <a:rPr lang="en-US" sz="1600" b="1" dirty="0" smtClean="0"/>
              <a:t>nsemble </a:t>
            </a:r>
            <a:r>
              <a:rPr lang="en-US" sz="1600" b="1" dirty="0"/>
              <a:t>l</a:t>
            </a:r>
            <a:r>
              <a:rPr lang="en-US" sz="1600" b="1" dirty="0" smtClean="0"/>
              <a:t>earning </a:t>
            </a:r>
            <a:r>
              <a:rPr lang="en-US" sz="1600" b="1" dirty="0"/>
              <a:t>u</a:t>
            </a:r>
            <a:r>
              <a:rPr lang="en-US" sz="1600" b="1" dirty="0" smtClean="0"/>
              <a:t>sing the context of test instances, </a:t>
            </a:r>
            <a:r>
              <a:rPr lang="en-US" sz="1600" dirty="0" smtClean="0"/>
              <a:t> International Conference on Data Mining (ICDM), 2015</a:t>
            </a:r>
          </a:p>
          <a:p>
            <a:r>
              <a:rPr lang="en-US" sz="1600" dirty="0"/>
              <a:t>A. </a:t>
            </a:r>
            <a:r>
              <a:rPr lang="en-US" sz="1600" dirty="0" err="1"/>
              <a:t>Khandelwal</a:t>
            </a:r>
            <a:r>
              <a:rPr lang="en-US" sz="1600" dirty="0"/>
              <a:t>, V. </a:t>
            </a:r>
            <a:r>
              <a:rPr lang="en-US" sz="1600" dirty="0" err="1"/>
              <a:t>Mithal</a:t>
            </a:r>
            <a:r>
              <a:rPr lang="en-US" sz="1600" dirty="0"/>
              <a:t>, and V. Kumar. </a:t>
            </a:r>
            <a:r>
              <a:rPr lang="en-US" sz="1600" b="1" dirty="0"/>
              <a:t>Post-classification label refinement using implicit ordering constraints among data instances</a:t>
            </a:r>
            <a:r>
              <a:rPr lang="en-US" sz="1600" dirty="0"/>
              <a:t>. International Conference on Data Mining (ICDM), 2015. </a:t>
            </a:r>
          </a:p>
          <a:p>
            <a:r>
              <a:rPr lang="en-US" sz="1600" dirty="0"/>
              <a:t>X. Chen, J. </a:t>
            </a:r>
            <a:r>
              <a:rPr lang="en-US" sz="1600" dirty="0" err="1"/>
              <a:t>Faghmous</a:t>
            </a:r>
            <a:r>
              <a:rPr lang="en-US" sz="1600" dirty="0"/>
              <a:t>, A. </a:t>
            </a:r>
            <a:r>
              <a:rPr lang="en-US" sz="1600" dirty="0" err="1"/>
              <a:t>Khandelwal</a:t>
            </a:r>
            <a:r>
              <a:rPr lang="en-US" sz="1600" dirty="0"/>
              <a:t>, and V. Kumar, </a:t>
            </a:r>
            <a:r>
              <a:rPr lang="en-US" sz="1600" b="1" dirty="0"/>
              <a:t>Clustering dynamic </a:t>
            </a:r>
            <a:r>
              <a:rPr lang="en-US" sz="1600" b="1" dirty="0" err="1"/>
              <a:t>spatio</a:t>
            </a:r>
            <a:r>
              <a:rPr lang="en-US" sz="1600" b="1" dirty="0"/>
              <a:t>-temporal patterns in the presence of noise and missing data</a:t>
            </a:r>
            <a:r>
              <a:rPr lang="en-US" sz="1600" dirty="0"/>
              <a:t>, International Joint Conference on Artificial Intelligence (IJCAI), 2015. </a:t>
            </a:r>
          </a:p>
          <a:p>
            <a:r>
              <a:rPr lang="en-US" sz="1600" dirty="0" smtClean="0"/>
              <a:t>A</a:t>
            </a:r>
            <a:r>
              <a:rPr lang="en-US" sz="1600" dirty="0"/>
              <a:t>. Karpatne, A. </a:t>
            </a:r>
            <a:r>
              <a:rPr lang="en-US" sz="1600" dirty="0" err="1"/>
              <a:t>Khaldelwal</a:t>
            </a:r>
            <a:r>
              <a:rPr lang="en-US" sz="1600" dirty="0"/>
              <a:t>, and V. Kumar, </a:t>
            </a:r>
            <a:r>
              <a:rPr lang="en-US" sz="1600" b="1" dirty="0"/>
              <a:t>Ensemble l</a:t>
            </a:r>
            <a:r>
              <a:rPr lang="en-US" sz="1600" b="1" dirty="0" smtClean="0"/>
              <a:t>earning </a:t>
            </a:r>
            <a:r>
              <a:rPr lang="en-US" sz="1600" b="1" dirty="0"/>
              <a:t>m</a:t>
            </a:r>
            <a:r>
              <a:rPr lang="en-US" sz="1600" b="1" dirty="0" smtClean="0"/>
              <a:t>ethods </a:t>
            </a:r>
            <a:r>
              <a:rPr lang="en-US" sz="1600" b="1" dirty="0"/>
              <a:t>for binary classification </a:t>
            </a:r>
            <a:r>
              <a:rPr lang="en-US" sz="1600" b="1" dirty="0" smtClean="0"/>
              <a:t>with </a:t>
            </a:r>
            <a:r>
              <a:rPr lang="en-US" sz="1600" b="1" dirty="0"/>
              <a:t>multi-modality within the </a:t>
            </a:r>
            <a:r>
              <a:rPr lang="en-US" sz="1600" b="1" dirty="0" smtClean="0"/>
              <a:t>classes, </a:t>
            </a:r>
            <a:r>
              <a:rPr lang="en-US" sz="1600" dirty="0"/>
              <a:t>SIAM International Conference on Data Mining (SDM</a:t>
            </a:r>
            <a:r>
              <a:rPr lang="en-US" sz="1600" dirty="0" smtClean="0"/>
              <a:t>), 2015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949360" y="5565334"/>
            <a:ext cx="7094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further information, please visit the Expeditions Project website: </a:t>
            </a:r>
            <a:endParaRPr lang="en-US" dirty="0" smtClean="0"/>
          </a:p>
          <a:p>
            <a:pPr algn="ctr"/>
            <a:r>
              <a:rPr lang="en-US" i="1" u="sng" dirty="0" smtClean="0">
                <a:solidFill>
                  <a:srgbClr val="346EEC"/>
                </a:solidFill>
              </a:rPr>
              <a:t>http</a:t>
            </a:r>
            <a:r>
              <a:rPr lang="en-US" i="1" u="sng" dirty="0">
                <a:solidFill>
                  <a:srgbClr val="346EEC"/>
                </a:solidFill>
              </a:rPr>
              <a:t>://</a:t>
            </a:r>
            <a:r>
              <a:rPr lang="en-US" i="1" u="sng" dirty="0" err="1">
                <a:solidFill>
                  <a:srgbClr val="346EEC"/>
                </a:solidFill>
              </a:rPr>
              <a:t>climatechange.cs.umn.edu</a:t>
            </a:r>
            <a:endParaRPr lang="en-US" i="1" u="sng" dirty="0">
              <a:solidFill>
                <a:srgbClr val="346E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20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EA842-03CC-F94E-8585-5C05BC26D97A}" type="datetime1">
              <a:rPr lang="en-US" smtClean="0"/>
              <a:t>1/20/16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693" y="1417638"/>
            <a:ext cx="8826478" cy="5162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cs typeface="Calibri"/>
              </a:rPr>
              <a:t>Team UMN:</a:t>
            </a:r>
          </a:p>
          <a:p>
            <a:pPr lvl="1"/>
            <a:r>
              <a:rPr lang="en-US" dirty="0" err="1">
                <a:cs typeface="Calibri"/>
              </a:rPr>
              <a:t>Ankush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Khandelwal</a:t>
            </a:r>
            <a:r>
              <a:rPr lang="en-US" dirty="0">
                <a:cs typeface="Calibri"/>
              </a:rPr>
              <a:t>, Xi Chen, </a:t>
            </a:r>
            <a:r>
              <a:rPr lang="en-US" dirty="0" err="1">
                <a:cs typeface="Calibri"/>
              </a:rPr>
              <a:t>Varun</a:t>
            </a:r>
            <a:r>
              <a:rPr lang="en-US" dirty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Mithal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cs typeface="Calibri"/>
              </a:rPr>
              <a:t>Robert </a:t>
            </a:r>
            <a:r>
              <a:rPr lang="en-US" dirty="0" err="1">
                <a:cs typeface="Calibri"/>
              </a:rPr>
              <a:t>Leuenberger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Eric </a:t>
            </a:r>
            <a:r>
              <a:rPr lang="en-US" dirty="0" err="1">
                <a:cs typeface="Calibri"/>
              </a:rPr>
              <a:t>Mccaleb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Yizheng</a:t>
            </a:r>
            <a:r>
              <a:rPr lang="en-US" dirty="0">
                <a:cs typeface="Calibri"/>
              </a:rPr>
              <a:t> Ding, Reid </a:t>
            </a:r>
            <a:r>
              <a:rPr lang="en-US" dirty="0" smtClean="0">
                <a:cs typeface="Calibri"/>
              </a:rPr>
              <a:t>Anderson, </a:t>
            </a:r>
            <a:r>
              <a:rPr lang="en-US" dirty="0" err="1" smtClean="0">
                <a:cs typeface="Calibri"/>
              </a:rPr>
              <a:t>Kshitij</a:t>
            </a:r>
            <a:r>
              <a:rPr lang="en-US" dirty="0" smtClean="0">
                <a:cs typeface="Calibri"/>
              </a:rPr>
              <a:t> </a:t>
            </a:r>
            <a:r>
              <a:rPr lang="en-US" dirty="0" err="1" smtClean="0">
                <a:cs typeface="Calibri"/>
              </a:rPr>
              <a:t>Aranke</a:t>
            </a:r>
            <a:r>
              <a:rPr lang="en-US" dirty="0" smtClean="0">
                <a:cs typeface="Calibri"/>
              </a:rPr>
              <a:t>, </a:t>
            </a:r>
            <a:r>
              <a:rPr lang="en-US" dirty="0" err="1" smtClean="0">
                <a:cs typeface="Calibri"/>
              </a:rPr>
              <a:t>Amolak</a:t>
            </a:r>
            <a:r>
              <a:rPr lang="en-US" dirty="0" smtClean="0">
                <a:cs typeface="Calibri"/>
              </a:rPr>
              <a:t> Singh,  Stryker Thompson, Karl </a:t>
            </a:r>
            <a:r>
              <a:rPr lang="en-US" dirty="0" err="1" smtClean="0">
                <a:cs typeface="Calibri"/>
              </a:rPr>
              <a:t>Holub</a:t>
            </a:r>
            <a:endParaRPr lang="en-US" dirty="0" smtClean="0">
              <a:cs typeface="Calibri"/>
            </a:endParaRPr>
          </a:p>
          <a:p>
            <a:pPr lvl="1"/>
            <a:r>
              <a:rPr lang="en-US" dirty="0" err="1" smtClean="0">
                <a:cs typeface="Calibri"/>
              </a:rPr>
              <a:t>Vipin</a:t>
            </a:r>
            <a:r>
              <a:rPr lang="en-US" dirty="0" smtClean="0">
                <a:cs typeface="Calibri"/>
              </a:rPr>
              <a:t> Kumar</a:t>
            </a:r>
          </a:p>
          <a:p>
            <a:pPr marL="457200" lvl="1" indent="0">
              <a:buNone/>
            </a:pPr>
            <a:endParaRPr lang="en-US" sz="38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Collaborators:</a:t>
            </a:r>
          </a:p>
          <a:p>
            <a:pPr lvl="1"/>
            <a:r>
              <a:rPr lang="en-US" dirty="0" smtClean="0">
                <a:cs typeface="Calibri"/>
              </a:rPr>
              <a:t>Institute on Environment, UMN: Kate </a:t>
            </a:r>
            <a:r>
              <a:rPr lang="en-US" dirty="0" err="1" smtClean="0">
                <a:cs typeface="Calibri"/>
              </a:rPr>
              <a:t>Brauman</a:t>
            </a:r>
            <a:endParaRPr lang="en-US" dirty="0" smtClean="0">
              <a:cs typeface="Calibri"/>
            </a:endParaRPr>
          </a:p>
          <a:p>
            <a:pPr lvl="1"/>
            <a:r>
              <a:rPr lang="en-US" dirty="0" smtClean="0">
                <a:cs typeface="Calibri"/>
              </a:rPr>
              <a:t>Planetary </a:t>
            </a:r>
            <a:r>
              <a:rPr lang="en-US" dirty="0">
                <a:cs typeface="Calibri"/>
              </a:rPr>
              <a:t>Skin </a:t>
            </a:r>
            <a:r>
              <a:rPr lang="en-US" dirty="0" smtClean="0">
                <a:cs typeface="Calibri"/>
              </a:rPr>
              <a:t>Institute: Juan </a:t>
            </a:r>
            <a:r>
              <a:rPr lang="en-US" dirty="0">
                <a:cs typeface="Calibri"/>
              </a:rPr>
              <a:t>Carlos </a:t>
            </a:r>
            <a:r>
              <a:rPr lang="en-US" dirty="0" err="1">
                <a:cs typeface="Calibri"/>
              </a:rPr>
              <a:t>Castilla</a:t>
            </a:r>
            <a:r>
              <a:rPr lang="en-US" dirty="0">
                <a:cs typeface="Calibri"/>
              </a:rPr>
              <a:t>-Rubio, Fabio </a:t>
            </a:r>
            <a:r>
              <a:rPr lang="en-US" dirty="0" err="1">
                <a:cs typeface="Calibri"/>
              </a:rPr>
              <a:t>Faria</a:t>
            </a:r>
            <a:endParaRPr lang="en-US" dirty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endParaRPr lang="en-US" sz="1300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Funding</a:t>
            </a:r>
            <a:r>
              <a:rPr lang="en-US" dirty="0">
                <a:cs typeface="Calibri"/>
              </a:rPr>
              <a:t>:</a:t>
            </a:r>
          </a:p>
          <a:p>
            <a:pPr lvl="1"/>
            <a:r>
              <a:rPr lang="en-US" dirty="0">
                <a:cs typeface="Calibri"/>
              </a:rPr>
              <a:t>National Science Foundation Awards 1029711 and 0905581</a:t>
            </a:r>
          </a:p>
          <a:p>
            <a:pPr lvl="1"/>
            <a:r>
              <a:rPr lang="en-US" dirty="0">
                <a:cs typeface="Calibri"/>
              </a:rPr>
              <a:t>NASA Award NNX12AP37G</a:t>
            </a:r>
          </a:p>
          <a:p>
            <a:pPr lvl="1"/>
            <a:r>
              <a:rPr lang="en-US" dirty="0">
                <a:cs typeface="Calibri"/>
              </a:rPr>
              <a:t>Doctoral Dissertation Fellowship and UMII Informatics Fellowship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21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3AE-E3AE-044B-B836-69F8E47F24C3}" type="datetime1">
              <a:rPr lang="en-US" smtClean="0"/>
              <a:t>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4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0" y="8539"/>
            <a:ext cx="8967305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Importance of Monitoring Surface Water Dynamics in the Context of Food-energy-water Nexus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0" y="754172"/>
            <a:ext cx="9121913" cy="53700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8"/>
          <a:stretch/>
        </p:blipFill>
        <p:spPr>
          <a:xfrm>
            <a:off x="5742206" y="1498512"/>
            <a:ext cx="3228440" cy="15348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8"/>
          <a:stretch/>
        </p:blipFill>
        <p:spPr>
          <a:xfrm>
            <a:off x="125968" y="1498512"/>
            <a:ext cx="4191000" cy="5461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0"/>
          <a:stretch/>
        </p:blipFill>
        <p:spPr>
          <a:xfrm>
            <a:off x="5894606" y="3264649"/>
            <a:ext cx="3067030" cy="9943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132535" y="2271511"/>
            <a:ext cx="2319869" cy="677714"/>
            <a:chOff x="0" y="4089400"/>
            <a:chExt cx="2288946" cy="733809"/>
          </a:xfrm>
        </p:grpSpPr>
        <p:pic>
          <p:nvPicPr>
            <p:cNvPr id="15" name="Picture 14" descr="Screen Shot 2016-01-20 at 12.26.3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89400"/>
              <a:ext cx="2288946" cy="733809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pic>
          <p:nvPicPr>
            <p:cNvPr id="16" name="Picture 15" descr="Screen Shot 2016-01-20 at 12.26.41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86"/>
            <a:stretch/>
          </p:blipFill>
          <p:spPr>
            <a:xfrm>
              <a:off x="1326758" y="4582578"/>
              <a:ext cx="962188" cy="240631"/>
            </a:xfrm>
            <a:prstGeom prst="rect">
              <a:avLst/>
            </a:prstGeom>
            <a:ln w="19050" cmpd="sng">
              <a:noFill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137876" y="2259338"/>
            <a:ext cx="2748689" cy="731835"/>
            <a:chOff x="205264" y="2135551"/>
            <a:chExt cx="2866738" cy="776334"/>
          </a:xfrm>
        </p:grpSpPr>
        <p:pic>
          <p:nvPicPr>
            <p:cNvPr id="18" name="Picture 17" descr="Screen Shot 2016-01-20 at 12.25.5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4" y="2135551"/>
              <a:ext cx="2866738" cy="776334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pic>
          <p:nvPicPr>
            <p:cNvPr id="32" name="Picture 31" descr="Screen Shot 2016-01-20 at 12.26.59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0971" b="-1"/>
            <a:stretch/>
          </p:blipFill>
          <p:spPr>
            <a:xfrm>
              <a:off x="2189402" y="2687171"/>
              <a:ext cx="882599" cy="199057"/>
            </a:xfrm>
            <a:prstGeom prst="rect">
              <a:avLst/>
            </a:prstGeom>
          </p:spPr>
        </p:pic>
        <p:pic>
          <p:nvPicPr>
            <p:cNvPr id="17" name="Picture 16" descr="Screen Shot 2016-01-20 at 12.26.47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95" y="2687171"/>
              <a:ext cx="1246490" cy="18021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43996" y="3248048"/>
            <a:ext cx="4423024" cy="908306"/>
            <a:chOff x="100310" y="3246456"/>
            <a:chExt cx="4423024" cy="908306"/>
          </a:xfrm>
        </p:grpSpPr>
        <p:pic>
          <p:nvPicPr>
            <p:cNvPr id="38" name="Picture 37" descr="Screen Shot 2016-01-20 at 12.26.06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26" y="3246456"/>
              <a:ext cx="4134485" cy="736126"/>
            </a:xfrm>
            <a:prstGeom prst="rect">
              <a:avLst/>
            </a:prstGeom>
          </p:spPr>
        </p:pic>
        <p:pic>
          <p:nvPicPr>
            <p:cNvPr id="39" name="Picture 38" descr="Screen Shot 2016-01-20 at 12.27.16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84" y="3951106"/>
              <a:ext cx="1521431" cy="203656"/>
            </a:xfrm>
            <a:prstGeom prst="rect">
              <a:avLst/>
            </a:prstGeom>
          </p:spPr>
        </p:pic>
        <p:pic>
          <p:nvPicPr>
            <p:cNvPr id="40" name="Picture 39" descr="Screen Shot 2016-01-20 at 12.27.09 P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4282"/>
            <a:stretch/>
          </p:blipFill>
          <p:spPr>
            <a:xfrm>
              <a:off x="1708199" y="3907622"/>
              <a:ext cx="819150" cy="20865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00310" y="3246456"/>
              <a:ext cx="4423024" cy="908306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01408" y="5967704"/>
            <a:ext cx="277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1984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2" y="4585041"/>
            <a:ext cx="1466108" cy="14242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65" y="4590175"/>
            <a:ext cx="1458112" cy="141911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47400" y="5956641"/>
            <a:ext cx="159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Cedo Caka Lake</a:t>
            </a:r>
          </a:p>
          <a:p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Tibet, 2011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232934" y="4572213"/>
            <a:ext cx="3346944" cy="2059407"/>
            <a:chOff x="5232934" y="4443933"/>
            <a:chExt cx="3346944" cy="2059407"/>
          </a:xfrm>
        </p:grpSpPr>
        <p:grpSp>
          <p:nvGrpSpPr>
            <p:cNvPr id="47" name="Group 46"/>
            <p:cNvGrpSpPr/>
            <p:nvPr/>
          </p:nvGrpSpPr>
          <p:grpSpPr>
            <a:xfrm>
              <a:off x="5232934" y="4443933"/>
              <a:ext cx="3346944" cy="2059407"/>
              <a:chOff x="535799" y="1247395"/>
              <a:chExt cx="3346944" cy="2059407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868" y="1255204"/>
                <a:ext cx="1467875" cy="1437625"/>
              </a:xfrm>
              <a:prstGeom prst="rect">
                <a:avLst/>
              </a:prstGeom>
            </p:spPr>
          </p:pic>
          <p:pic>
            <p:nvPicPr>
              <p:cNvPr id="49" name="Picture 48" descr="aralsea_tmo_2000238.jp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799" y="1247395"/>
                <a:ext cx="1442898" cy="144289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66285" y="2937470"/>
                <a:ext cx="3316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Shrinking of Aral Sea since 1960s</a:t>
                </a:r>
                <a:endParaRPr lang="en-US" b="1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260218" y="5868388"/>
              <a:ext cx="1293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Aral Sea in 2014</a:t>
              </a:r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5218" y="5890900"/>
              <a:ext cx="1293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Aral Sea in 2000</a:t>
              </a:r>
              <a:endPara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62321" y="6326428"/>
            <a:ext cx="315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Melting of glacial lakes in Tibet</a:t>
            </a:r>
            <a:endParaRPr lang="en-US" b="1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3</a:t>
            </a:fld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" y="1375986"/>
            <a:ext cx="9066694" cy="52556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17387" y="2271511"/>
            <a:ext cx="5047468" cy="26007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Opportunity in using Remote </a:t>
            </a:r>
            <a:r>
              <a:rPr lang="en-US" sz="2000" b="1" dirty="0" smtClean="0"/>
              <a:t>Sensing Data</a:t>
            </a:r>
          </a:p>
          <a:p>
            <a:pPr algn="ctr"/>
            <a:endParaRPr lang="en-US" sz="400" b="1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Multi-spectral data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MODIS (at 500m, from 2000)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dirty="0" smtClean="0"/>
              <a:t>Landsat (at 30m, from 1970s)</a:t>
            </a:r>
          </a:p>
          <a:p>
            <a:pPr marL="342900" lvl="0" indent="-342900">
              <a:buFont typeface="Arial"/>
              <a:buChar char="•"/>
            </a:pPr>
            <a:endParaRPr lang="en-US" sz="400" dirty="0">
              <a:solidFill>
                <a:prstClr val="black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be used to classify every location at a given time as water or land (binary classes)</a:t>
            </a:r>
          </a:p>
          <a:p>
            <a:pPr marL="342900" indent="-342900">
              <a:buFont typeface="Arial"/>
              <a:buChar char="•"/>
            </a:pPr>
            <a:endParaRPr lang="en-US" sz="4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Ground </a:t>
            </a:r>
            <a:r>
              <a:rPr lang="en-US" dirty="0"/>
              <a:t>truth </a:t>
            </a:r>
            <a:r>
              <a:rPr lang="en-US" dirty="0" smtClean="0"/>
              <a:t>on specific dates available </a:t>
            </a:r>
            <a:r>
              <a:rPr lang="en-US" dirty="0"/>
              <a:t>from various </a:t>
            </a:r>
            <a:r>
              <a:rPr lang="en-US" dirty="0" smtClean="0"/>
              <a:t>sources: SRTM, GLWD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6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Challenges for </a:t>
            </a:r>
            <a:r>
              <a:rPr lang="en-US" sz="2600" dirty="0" smtClean="0"/>
              <a:t>Traditional Big Data Methods in Monitoring Water</a:t>
            </a:r>
            <a:endParaRPr lang="en-US" sz="2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4424" y="1169984"/>
            <a:ext cx="4754040" cy="4373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Challenge 1: Heterogeneity in space and time</a:t>
            </a:r>
          </a:p>
          <a:p>
            <a:pPr lvl="1"/>
            <a:r>
              <a:rPr lang="en-US" sz="2000" dirty="0" smtClean="0"/>
              <a:t>Water and land bodies look different in different regions of the world</a:t>
            </a:r>
          </a:p>
          <a:p>
            <a:pPr lvl="1"/>
            <a:r>
              <a:rPr lang="en-US" sz="2000" dirty="0" smtClean="0"/>
              <a:t>Same water body can look different at different time-instances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7" name="Picture 46" descr="h20v05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" y="3461202"/>
            <a:ext cx="1276471" cy="132302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483" y="4777924"/>
            <a:ext cx="181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Great Bitter Lake, Egypt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42172" y="4792052"/>
            <a:ext cx="155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Tana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Ethiopia 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31152" y="4777924"/>
            <a:ext cx="137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Lake Abbe, Africa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26" y="3461202"/>
            <a:ext cx="1253512" cy="13016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90" y="3461202"/>
            <a:ext cx="1402537" cy="130162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2" y="5276306"/>
            <a:ext cx="1497341" cy="108276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62235" y="6334854"/>
            <a:ext cx="424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Mar Chiquita Lake, Argentina in 2000 (left) and 2012 (right)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15" descr="spectral_2000_h12v12-eps-converted-to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3" y="5252750"/>
            <a:ext cx="1496424" cy="1082104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5116976" y="1173581"/>
            <a:ext cx="402702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Challenge 2: Data Quality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Noise</a:t>
            </a:r>
            <a:r>
              <a:rPr lang="en-US" sz="2000" dirty="0"/>
              <a:t>: clouds, shadows, atmospheric </a:t>
            </a:r>
            <a:r>
              <a:rPr lang="en-US" sz="2000" dirty="0" smtClean="0"/>
              <a:t>disturbances</a:t>
            </a:r>
            <a:endParaRPr lang="en-US" sz="2000" dirty="0"/>
          </a:p>
          <a:p>
            <a:pPr lvl="1"/>
            <a:r>
              <a:rPr lang="en-US" sz="2000" dirty="0"/>
              <a:t>Missing </a:t>
            </a:r>
            <a:r>
              <a:rPr lang="en-US" sz="2000" dirty="0" smtClean="0"/>
              <a:t>data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2000" dirty="0" smtClean="0"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1930" y="5996799"/>
            <a:ext cx="2692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Poyang Lake, China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6556" y="6247674"/>
            <a:ext cx="311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(Pink color shows missing data)</a:t>
            </a:r>
          </a:p>
        </p:txBody>
      </p:sp>
      <p:pic>
        <p:nvPicPr>
          <p:cNvPr id="17" name="video_Poyang_small_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" t="7077" r="69999" b="8712"/>
          <a:stretch/>
        </p:blipFill>
        <p:spPr>
          <a:xfrm>
            <a:off x="5680428" y="3176666"/>
            <a:ext cx="2900120" cy="28201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7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/>
      <p:bldP spid="1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7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 Innovations for Monitoring Water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27853" y="1227219"/>
            <a:ext cx="5047137" cy="4373563"/>
          </a:xfrm>
        </p:spPr>
        <p:txBody>
          <a:bodyPr>
            <a:normAutofit/>
          </a:bodyPr>
          <a:lstStyle/>
          <a:p>
            <a:r>
              <a:rPr lang="en-US" sz="2400" b="1" dirty="0"/>
              <a:t>Ensemble Learning Methods for Handling Heterogeneity in </a:t>
            </a:r>
            <a:r>
              <a:rPr lang="en-US" sz="2400" b="1" dirty="0" smtClean="0"/>
              <a:t>Data </a:t>
            </a:r>
            <a:r>
              <a:rPr lang="en-US" sz="2400" baseline="30000" dirty="0" smtClean="0"/>
              <a:t>1,2</a:t>
            </a:r>
            <a:endParaRPr lang="en-US" sz="2400" baseline="30000" dirty="0"/>
          </a:p>
          <a:p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1471543" y="3689172"/>
            <a:ext cx="613644" cy="613644"/>
            <a:chOff x="2297545" y="2643910"/>
            <a:chExt cx="819728" cy="819728"/>
          </a:xfrm>
        </p:grpSpPr>
        <p:sp>
          <p:nvSpPr>
            <p:cNvPr id="125" name="Oval 124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494633" y="4539205"/>
            <a:ext cx="613644" cy="613644"/>
            <a:chOff x="2297545" y="2643910"/>
            <a:chExt cx="819728" cy="819728"/>
          </a:xfrm>
        </p:grpSpPr>
        <p:sp>
          <p:nvSpPr>
            <p:cNvPr id="128" name="Oval 127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8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93813" y="2724733"/>
              <a:ext cx="612386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506178" y="5434168"/>
            <a:ext cx="613644" cy="613644"/>
            <a:chOff x="2297545" y="2643910"/>
            <a:chExt cx="819728" cy="819728"/>
          </a:xfrm>
        </p:grpSpPr>
        <p:sp>
          <p:nvSpPr>
            <p:cNvPr id="131" name="Oval 130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FD5A0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482269" y="2724733"/>
              <a:ext cx="612387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814230" y="2979557"/>
            <a:ext cx="165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Positive Modes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(Water)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465381" y="2981860"/>
            <a:ext cx="171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Negative Modes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(Land)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643970" y="3687443"/>
            <a:ext cx="643347" cy="613644"/>
            <a:chOff x="2297545" y="2643910"/>
            <a:chExt cx="859407" cy="819728"/>
          </a:xfrm>
        </p:grpSpPr>
        <p:sp>
          <p:nvSpPr>
            <p:cNvPr id="136" name="Oval 135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</a:t>
              </a:r>
              <a:endParaRPr lang="en-US" sz="2400" baseline="-250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667061" y="4537476"/>
            <a:ext cx="634704" cy="613644"/>
            <a:chOff x="2297545" y="2643910"/>
            <a:chExt cx="847861" cy="819728"/>
          </a:xfrm>
        </p:grpSpPr>
        <p:sp>
          <p:nvSpPr>
            <p:cNvPr id="139" name="Oval 138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A4E1B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447633" y="2713188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2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2678605" y="5432439"/>
            <a:ext cx="643347" cy="613644"/>
            <a:chOff x="2297545" y="2643910"/>
            <a:chExt cx="859407" cy="819728"/>
          </a:xfrm>
        </p:grpSpPr>
        <p:sp>
          <p:nvSpPr>
            <p:cNvPr id="142" name="Oval 141"/>
            <p:cNvSpPr/>
            <p:nvPr/>
          </p:nvSpPr>
          <p:spPr>
            <a:xfrm>
              <a:off x="2297545" y="2643910"/>
              <a:ext cx="819728" cy="81972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59179" y="2724733"/>
              <a:ext cx="697773" cy="616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2400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3</a:t>
              </a:r>
              <a:endPara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144" name="Straight Connector 143"/>
          <p:cNvCxnSpPr>
            <a:stCxn id="125" idx="6"/>
            <a:endCxn id="136" idx="2"/>
          </p:cNvCxnSpPr>
          <p:nvPr/>
        </p:nvCxnSpPr>
        <p:spPr>
          <a:xfrm flipV="1">
            <a:off x="2085187" y="3994265"/>
            <a:ext cx="558783" cy="1729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31" idx="6"/>
            <a:endCxn id="139" idx="3"/>
          </p:cNvCxnSpPr>
          <p:nvPr/>
        </p:nvCxnSpPr>
        <p:spPr>
          <a:xfrm flipV="1">
            <a:off x="2119822" y="5061254"/>
            <a:ext cx="637105" cy="67973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5" idx="6"/>
            <a:endCxn id="139" idx="1"/>
          </p:cNvCxnSpPr>
          <p:nvPr/>
        </p:nvCxnSpPr>
        <p:spPr>
          <a:xfrm>
            <a:off x="2085187" y="3995994"/>
            <a:ext cx="671740" cy="631348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Content Placeholder 6"/>
          <p:cNvSpPr txBox="1">
            <a:spLocks/>
          </p:cNvSpPr>
          <p:nvPr/>
        </p:nvSpPr>
        <p:spPr>
          <a:xfrm>
            <a:off x="4811669" y="1222583"/>
            <a:ext cx="434524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Using Physics Guided Labeling to Handle Poor Data Quality</a:t>
            </a:r>
            <a:r>
              <a:rPr lang="en-US" sz="2400" baseline="30000" dirty="0" smtClean="0"/>
              <a:t>3,4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54" name="Shape 101"/>
          <p:cNvPicPr preferRelativeResize="0"/>
          <p:nvPr/>
        </p:nvPicPr>
        <p:blipFill rotWithShape="1">
          <a:blip r:embed="rId2">
            <a:alphaModFix/>
          </a:blip>
          <a:srcRect l="8900" t="15583" r="9439" b="18885"/>
          <a:stretch/>
        </p:blipFill>
        <p:spPr>
          <a:xfrm>
            <a:off x="4843472" y="2983908"/>
            <a:ext cx="3968401" cy="315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10"/>
          <p:cNvSpPr txBox="1"/>
          <p:nvPr/>
        </p:nvSpPr>
        <p:spPr>
          <a:xfrm>
            <a:off x="5295327" y="5604020"/>
            <a:ext cx="2965499" cy="3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Elevation        A &gt; B &gt; C &gt; 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52" y="2138218"/>
            <a:ext cx="489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 an ensemble of classifiers to distinguish b/w different pairs of positive and negative modes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5126" y="2150429"/>
            <a:ext cx="389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elevation information to constrain physically-consistent labels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5206427" y="6207275"/>
            <a:ext cx="28521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3 </a:t>
            </a:r>
            <a:r>
              <a:rPr lang="en-US" sz="1600" dirty="0" err="1" smtClean="0"/>
              <a:t>Khandelwal</a:t>
            </a:r>
            <a:r>
              <a:rPr lang="en-US" sz="1600" dirty="0" smtClean="0"/>
              <a:t> et al. ICDM 2015</a:t>
            </a:r>
          </a:p>
          <a:p>
            <a:r>
              <a:rPr lang="en-US" sz="1600" baseline="30000" dirty="0" smtClean="0"/>
              <a:t>4 </a:t>
            </a:r>
            <a:r>
              <a:rPr lang="en-US" sz="1600" dirty="0" err="1" smtClean="0"/>
              <a:t>Mithal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(PhD Dissertation)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5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046" y="6208879"/>
            <a:ext cx="24937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600" dirty="0" smtClean="0"/>
              <a:t> Karpatne et al. SDM 2015</a:t>
            </a:r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Karpatne et al. </a:t>
            </a:r>
            <a:r>
              <a:rPr lang="en-US" sz="1600" dirty="0" smtClean="0"/>
              <a:t>ICDM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326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729"/>
            <a:ext cx="8229600" cy="1360764"/>
          </a:xfrm>
        </p:spPr>
        <p:txBody>
          <a:bodyPr>
            <a:noAutofit/>
          </a:bodyPr>
          <a:lstStyle/>
          <a:p>
            <a:r>
              <a:rPr lang="en-US" sz="3200" dirty="0" smtClean="0"/>
              <a:t>A Global Water Monitoring System </a:t>
            </a:r>
            <a:br>
              <a:rPr lang="en-US" sz="3200" dirty="0" smtClean="0"/>
            </a:br>
            <a:r>
              <a:rPr lang="en-US" sz="3200" dirty="0" smtClean="0">
                <a:hlinkClick r:id="rId2"/>
              </a:rPr>
              <a:t>http</a:t>
            </a:r>
            <a:r>
              <a:rPr lang="en-US" sz="3200" dirty="0">
                <a:hlinkClick r:id="rId2"/>
              </a:rPr>
              <a:t>://z.umn.edu/</a:t>
            </a:r>
            <a:r>
              <a:rPr lang="en-US" sz="3200" dirty="0" smtClean="0">
                <a:hlinkClick r:id="rId2"/>
              </a:rPr>
              <a:t>monitoringwater</a:t>
            </a:r>
            <a:endParaRPr lang="en-US" sz="32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2093560"/>
            <a:ext cx="8450948" cy="4257036"/>
          </a:xfrm>
        </p:spPr>
        <p:txBody>
          <a:bodyPr>
            <a:noAutofit/>
          </a:bodyPr>
          <a:lstStyle/>
          <a:p>
            <a:r>
              <a:rPr lang="en-US" sz="2800" dirty="0"/>
              <a:t>Summary of Capabilities</a:t>
            </a:r>
            <a:r>
              <a:rPr lang="en-US" sz="2800" dirty="0" smtClean="0"/>
              <a:t>: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Maps the dynamics of all major water bodies               (surface area &gt; 2.5 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in the last 15 years across the world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2"/>
            <a:r>
              <a:rPr lang="en-US" sz="2200" dirty="0" smtClean="0"/>
              <a:t>Identifies on-going droughts in Brazil and California</a:t>
            </a:r>
          </a:p>
          <a:p>
            <a:pPr lvl="1"/>
            <a:endParaRPr lang="en-US" sz="400" dirty="0">
              <a:solidFill>
                <a:prstClr val="black"/>
              </a:solidFill>
            </a:endParaRPr>
          </a:p>
          <a:p>
            <a:pPr lvl="1"/>
            <a:r>
              <a:rPr lang="en-US" sz="2400" dirty="0" smtClean="0"/>
              <a:t>Finds changes in river morphology (river meandering, delta erosion)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400" dirty="0" smtClean="0"/>
              <a:t>Detects the construction of new dams and </a:t>
            </a:r>
            <a:r>
              <a:rPr lang="en-US" sz="2400" dirty="0" smtClean="0"/>
              <a:t>reservoirs</a:t>
            </a:r>
          </a:p>
          <a:p>
            <a:pPr lvl="1"/>
            <a:r>
              <a:rPr lang="en-US" sz="2400" dirty="0" smtClean="0"/>
              <a:t>Demonstrates strong relationships b/w surface water and ground water detected by GRACE</a:t>
            </a: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A05D-BC35-1D4A-95B1-81CE3283AAC0}" type="datetime1">
              <a:rPr lang="en-US" smtClean="0"/>
              <a:t>1/20/16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S-E2 Data Science Community Panel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5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79" y="70921"/>
            <a:ext cx="276686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Global Maps of Water Bodies</a:t>
            </a:r>
            <a:endParaRPr lang="en-US" sz="3600" dirty="0"/>
          </a:p>
        </p:txBody>
      </p:sp>
      <p:pic>
        <p:nvPicPr>
          <p:cNvPr id="6" name="Picture 5" descr="SA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76" y="0"/>
            <a:ext cx="5875548" cy="6899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2" y="3138226"/>
            <a:ext cx="328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Every blue dot is a water body, present in the last 15 years, </a:t>
            </a:r>
          </a:p>
          <a:p>
            <a:pPr algn="ctr"/>
            <a:r>
              <a:rPr lang="en-US" dirty="0" smtClean="0"/>
              <a:t>with size greater than 2.5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3259-2A69-364B-AE3B-D1E259D3DCA8}" type="datetime1">
              <a:rPr lang="en-US" smtClean="0"/>
              <a:t>1/20/16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S-E2 Data Science Community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8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65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Showing Surface Water Dynamics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5473" y="3111868"/>
            <a:ext cx="228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Don Martin Dam, Mexico</a:t>
            </a:r>
            <a:endParaRPr lang="en-US" sz="1600" dirty="0"/>
          </a:p>
        </p:txBody>
      </p:sp>
      <p:pic>
        <p:nvPicPr>
          <p:cNvPr id="8" name="Content Placeholder 7" descr="exp_ts.eps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r="48"/>
          <a:stretch/>
        </p:blipFill>
        <p:spPr>
          <a:xfrm>
            <a:off x="247497" y="3568609"/>
            <a:ext cx="8665261" cy="3156443"/>
          </a:xfrm>
        </p:spPr>
      </p:pic>
      <p:sp>
        <p:nvSpPr>
          <p:cNvPr id="55" name="TextBox 54"/>
          <p:cNvSpPr txBox="1"/>
          <p:nvPr/>
        </p:nvSpPr>
        <p:spPr>
          <a:xfrm>
            <a:off x="-515155" y="25196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6" name="Picture 55" descr="Screen Shot 2015-08-03 at 12.53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8" y="828000"/>
            <a:ext cx="2018835" cy="228386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Picture 2" descr="Screen Shot 2015-09-20 at 10.12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9" y="791078"/>
            <a:ext cx="6701202" cy="260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Straight Arrow Connector 19"/>
          <p:cNvCxnSpPr>
            <a:stCxn id="22" idx="1"/>
          </p:cNvCxnSpPr>
          <p:nvPr/>
        </p:nvCxnSpPr>
        <p:spPr>
          <a:xfrm flipH="1" flipV="1">
            <a:off x="2202188" y="1873948"/>
            <a:ext cx="3196175" cy="459583"/>
          </a:xfrm>
          <a:prstGeom prst="straightConnector1">
            <a:avLst/>
          </a:prstGeom>
          <a:ln w="127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98363" y="2251642"/>
            <a:ext cx="156674" cy="163778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10083" y="6006026"/>
            <a:ext cx="449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Surface area of water around Don Martin Dam across time</a:t>
            </a:r>
            <a:endParaRPr lang="en-US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96161" y="2626196"/>
            <a:ext cx="3306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Annual Landsat Time-lapse of this region </a:t>
            </a:r>
          </a:p>
          <a:p>
            <a:pPr algn="ctr"/>
            <a:r>
              <a:rPr lang="en-US" sz="1400" i="1" dirty="0" smtClean="0"/>
              <a:t>(Courtesy: Google Earth Engine)</a:t>
            </a:r>
            <a:endParaRPr lang="en-US" sz="1400" i="1" dirty="0"/>
          </a:p>
        </p:txBody>
      </p:sp>
      <p:pic>
        <p:nvPicPr>
          <p:cNvPr id="9" name="mexico_d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6161" y="801894"/>
            <a:ext cx="3306720" cy="1814677"/>
          </a:xfrm>
          <a:prstGeom prst="rect">
            <a:avLst/>
          </a:prstGeom>
          <a:ln w="9525">
            <a:solidFill>
              <a:srgbClr val="FFFF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8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523CB-47EE-C045-B470-C240ADFB559E}" type="datetime1">
              <a:rPr lang="en-US" smtClean="0"/>
              <a:t>1/20/16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3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22" grpId="0" animBg="1"/>
      <p:bldP spid="22" grpId="1" animBg="1"/>
      <p:bldP spid="6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2" y="72354"/>
            <a:ext cx="3688131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Regions of Change in South America</a:t>
            </a:r>
            <a:endParaRPr lang="en-US" sz="3600" dirty="0"/>
          </a:p>
        </p:txBody>
      </p:sp>
      <p:pic>
        <p:nvPicPr>
          <p:cNvPr id="6" name="Picture 5" descr="SA_ch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13" y="0"/>
            <a:ext cx="5226887" cy="687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63" y="1511939"/>
            <a:ext cx="385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Red Dots </a:t>
            </a:r>
            <a:r>
              <a:rPr lang="en-US" i="1" dirty="0" smtClean="0">
                <a:solidFill>
                  <a:srgbClr val="FF0000"/>
                </a:solidFill>
              </a:rPr>
              <a:t>(Water Gain):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Region of size  &gt; 2.5 km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that have changed from land to water in the last 15 years</a:t>
            </a:r>
            <a:endParaRPr lang="en-US" sz="1600" i="1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3" y="4301914"/>
            <a:ext cx="385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Green Dots (Water Loss):</a:t>
            </a:r>
          </a:p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Region of size  &gt; 2.5 km</a:t>
            </a:r>
            <a:r>
              <a:rPr lang="en-US" sz="1600" baseline="30000" dirty="0" smtClean="0">
                <a:solidFill>
                  <a:srgbClr val="008000"/>
                </a:solidFill>
              </a:rPr>
              <a:t>2</a:t>
            </a:r>
            <a:r>
              <a:rPr lang="en-US" sz="1600" dirty="0" smtClean="0">
                <a:solidFill>
                  <a:srgbClr val="008000"/>
                </a:solidFill>
              </a:rPr>
              <a:t> that have changed from water to land in the last 15 years</a:t>
            </a:r>
            <a:endParaRPr lang="en-US" sz="1600" i="1" baseline="30000" dirty="0">
              <a:solidFill>
                <a:srgbClr val="008000"/>
              </a:solidFill>
            </a:endParaRPr>
          </a:p>
        </p:txBody>
      </p:sp>
      <p:pic>
        <p:nvPicPr>
          <p:cNvPr id="3" name="Picture 2" descr="red_meander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" y="2373713"/>
            <a:ext cx="3650027" cy="1396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" y="5163688"/>
            <a:ext cx="3650026" cy="139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38" y="3717265"/>
            <a:ext cx="3379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Example time series of a </a:t>
            </a:r>
            <a:r>
              <a:rPr lang="en-US" sz="1400" i="1" dirty="0" smtClean="0">
                <a:solidFill>
                  <a:srgbClr val="FF0000"/>
                </a:solidFill>
              </a:rPr>
              <a:t>Water Gain </a:t>
            </a:r>
            <a:r>
              <a:rPr lang="en-US" sz="1400" dirty="0" smtClean="0">
                <a:solidFill>
                  <a:srgbClr val="FF0000"/>
                </a:solidFill>
              </a:rPr>
              <a:t>region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768" y="6473255"/>
            <a:ext cx="3348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Example time series of a </a:t>
            </a:r>
            <a:r>
              <a:rPr lang="en-US" sz="1400" i="1" dirty="0" smtClean="0">
                <a:solidFill>
                  <a:srgbClr val="008000"/>
                </a:solidFill>
              </a:rPr>
              <a:t>Water Loss </a:t>
            </a:r>
            <a:r>
              <a:rPr lang="en-US" sz="1400" dirty="0" smtClean="0">
                <a:solidFill>
                  <a:srgbClr val="008000"/>
                </a:solidFill>
              </a:rPr>
              <a:t>region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2F342-0767-F44D-9AEA-687A078191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1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7855</TotalTime>
  <Words>1649</Words>
  <Application>Microsoft Macintosh PowerPoint</Application>
  <PresentationFormat>On-screen Show (4:3)</PresentationFormat>
  <Paragraphs>271</Paragraphs>
  <Slides>21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Towards a food-energy-water-nexus data and data science community:  Big Data Analytics for Monitoring Global Surface Water Dynamics</vt:lpstr>
      <vt:lpstr>Importance of Monitoring Surface Water Dynamics in the Context of Food-energy-water Nexus</vt:lpstr>
      <vt:lpstr>Importance of Monitoring Surface Water Dynamics in the Context of Food-energy-water Nexus</vt:lpstr>
      <vt:lpstr>Challenges for Traditional Big Data Methods in Monitoring Water</vt:lpstr>
      <vt:lpstr>Method Innovations for Monitoring Water</vt:lpstr>
      <vt:lpstr>A Global Water Monitoring System  http://z.umn.edu/monitoringwater</vt:lpstr>
      <vt:lpstr>Global Maps of Water Bodies</vt:lpstr>
      <vt:lpstr>Showing Surface Water Dynamics</vt:lpstr>
      <vt:lpstr>Regions of Change in South America</vt:lpstr>
      <vt:lpstr>Examples of Change: Shrinking Water Bodies</vt:lpstr>
      <vt:lpstr>Examples of Change: River Meandering</vt:lpstr>
      <vt:lpstr>Examples of Change: Delta Erosion</vt:lpstr>
      <vt:lpstr>Examples of Change: Dam Constructions</vt:lpstr>
      <vt:lpstr>Examples of Change: Dam Constructions</vt:lpstr>
      <vt:lpstr>Aggregate Trends in Surface Water Dynamics</vt:lpstr>
      <vt:lpstr>Correlations with GRACE </vt:lpstr>
      <vt:lpstr>Correlations with Precipitation </vt:lpstr>
      <vt:lpstr>Potential Use Cases of a Water Monitoring System</vt:lpstr>
      <vt:lpstr>PowerPoint Presentation</vt:lpstr>
      <vt:lpstr>Publications</vt:lpstr>
      <vt:lpstr>Acknowledgments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Water Dynamics using Remote Sensing Data</dc:title>
  <dc:creator>Anuj Karpatne</dc:creator>
  <cp:lastModifiedBy>Anuj Karpatne</cp:lastModifiedBy>
  <cp:revision>270</cp:revision>
  <cp:lastPrinted>2015-10-14T00:21:55Z</cp:lastPrinted>
  <dcterms:created xsi:type="dcterms:W3CDTF">2015-08-01T23:24:13Z</dcterms:created>
  <dcterms:modified xsi:type="dcterms:W3CDTF">2016-01-20T20:00:46Z</dcterms:modified>
</cp:coreProperties>
</file>