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940" r:id="rId2"/>
    <p:sldMasterId id="2147483956" r:id="rId3"/>
  </p:sldMasterIdLst>
  <p:notesMasterIdLst>
    <p:notesMasterId r:id="rId24"/>
  </p:notesMasterIdLst>
  <p:handoutMasterIdLst>
    <p:handoutMasterId r:id="rId25"/>
  </p:handoutMasterIdLst>
  <p:sldIdLst>
    <p:sldId id="601" r:id="rId4"/>
    <p:sldId id="652" r:id="rId5"/>
    <p:sldId id="1172" r:id="rId6"/>
    <p:sldId id="1199" r:id="rId7"/>
    <p:sldId id="1197" r:id="rId8"/>
    <p:sldId id="1210" r:id="rId9"/>
    <p:sldId id="655" r:id="rId10"/>
    <p:sldId id="656" r:id="rId11"/>
    <p:sldId id="1203" r:id="rId12"/>
    <p:sldId id="1212" r:id="rId13"/>
    <p:sldId id="1208" r:id="rId14"/>
    <p:sldId id="1207" r:id="rId15"/>
    <p:sldId id="1213" r:id="rId16"/>
    <p:sldId id="1206" r:id="rId17"/>
    <p:sldId id="1192" r:id="rId18"/>
    <p:sldId id="1193" r:id="rId19"/>
    <p:sldId id="1214" r:id="rId20"/>
    <p:sldId id="1194" r:id="rId21"/>
    <p:sldId id="1195" r:id="rId22"/>
    <p:sldId id="1211" r:id="rId23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  <a:srgbClr val="376092"/>
    <a:srgbClr val="000000"/>
    <a:srgbClr val="3366CC"/>
    <a:srgbClr val="B9CDE5"/>
    <a:srgbClr val="99CCFF"/>
    <a:srgbClr val="00CC66"/>
    <a:srgbClr val="FF0066"/>
    <a:srgbClr val="FF3399"/>
    <a:srgbClr val="C7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4" autoAdjust="0"/>
    <p:restoredTop sz="85151" autoAdjust="0"/>
  </p:normalViewPr>
  <p:slideViewPr>
    <p:cSldViewPr snapToGrid="0">
      <p:cViewPr>
        <p:scale>
          <a:sx n="85" d="100"/>
          <a:sy n="85" d="100"/>
        </p:scale>
        <p:origin x="-190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notesViewPr>
    <p:cSldViewPr snapToGrid="0">
      <p:cViewPr varScale="1">
        <p:scale>
          <a:sx n="83" d="100"/>
          <a:sy n="83" d="100"/>
        </p:scale>
        <p:origin x="-2214" y="-84"/>
      </p:cViewPr>
      <p:guideLst>
        <p:guide orient="horz" pos="2920"/>
        <p:guide pos="220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27152" cy="462912"/>
          </a:xfrm>
          <a:prstGeom prst="rect">
            <a:avLst/>
          </a:prstGeom>
        </p:spPr>
        <p:txBody>
          <a:bodyPr vert="horz" lIns="91971" tIns="45985" rIns="91971" bIns="45985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250" y="1"/>
            <a:ext cx="3027152" cy="462912"/>
          </a:xfrm>
          <a:prstGeom prst="rect">
            <a:avLst/>
          </a:prstGeom>
        </p:spPr>
        <p:txBody>
          <a:bodyPr vert="horz" lIns="91971" tIns="45985" rIns="91971" bIns="45985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65F0E9-F22F-4F26-AF97-10704582BE94}" type="datetimeFigureOut">
              <a:rPr lang="en-US"/>
              <a:pPr>
                <a:defRPr/>
              </a:pPr>
              <a:t>5/10/2013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06494"/>
            <a:ext cx="3027152" cy="462912"/>
          </a:xfrm>
          <a:prstGeom prst="rect">
            <a:avLst/>
          </a:prstGeom>
        </p:spPr>
        <p:txBody>
          <a:bodyPr vert="horz" lIns="91971" tIns="45985" rIns="91971" bIns="45985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250" y="8806494"/>
            <a:ext cx="3027152" cy="462912"/>
          </a:xfrm>
          <a:prstGeom prst="rect">
            <a:avLst/>
          </a:prstGeom>
        </p:spPr>
        <p:txBody>
          <a:bodyPr vert="horz" lIns="91971" tIns="45985" rIns="91971" bIns="45985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20145D3-177A-4C05-90DC-0567977844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39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27152" cy="462912"/>
          </a:xfrm>
          <a:prstGeom prst="rect">
            <a:avLst/>
          </a:prstGeom>
        </p:spPr>
        <p:txBody>
          <a:bodyPr vert="horz" lIns="92846" tIns="46421" rIns="92846" bIns="46421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250" y="1"/>
            <a:ext cx="3027152" cy="462912"/>
          </a:xfrm>
          <a:prstGeom prst="rect">
            <a:avLst/>
          </a:prstGeom>
        </p:spPr>
        <p:txBody>
          <a:bodyPr vert="horz" lIns="92846" tIns="46421" rIns="92846" bIns="46421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73D7182-B4CB-493E-B961-DE14398819FB}" type="datetimeFigureOut">
              <a:rPr lang="en-US"/>
              <a:pPr>
                <a:defRPr/>
              </a:pPr>
              <a:t>5/10/2013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46" tIns="46421" rIns="92846" bIns="4642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821" y="4404048"/>
            <a:ext cx="5587360" cy="4170992"/>
          </a:xfrm>
          <a:prstGeom prst="rect">
            <a:avLst/>
          </a:prstGeom>
        </p:spPr>
        <p:txBody>
          <a:bodyPr vert="horz" lIns="92846" tIns="46421" rIns="92846" bIns="4642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06494"/>
            <a:ext cx="3027152" cy="462912"/>
          </a:xfrm>
          <a:prstGeom prst="rect">
            <a:avLst/>
          </a:prstGeom>
        </p:spPr>
        <p:txBody>
          <a:bodyPr vert="horz" lIns="92846" tIns="46421" rIns="92846" bIns="46421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250" y="8806494"/>
            <a:ext cx="3027152" cy="462912"/>
          </a:xfrm>
          <a:prstGeom prst="rect">
            <a:avLst/>
          </a:prstGeom>
        </p:spPr>
        <p:txBody>
          <a:bodyPr vert="horz" lIns="92846" tIns="46421" rIns="92846" bIns="46421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2DA465C-A97A-4311-BB5F-C0CB38F8DA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35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4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Models are not capable</a:t>
            </a:r>
            <a:r>
              <a:rPr lang="en-US" baseline="0" dirty="0" smtClean="0"/>
              <a:t> of capturing certain processes because of:</a:t>
            </a:r>
          </a:p>
          <a:p>
            <a:r>
              <a:rPr lang="en-US" baseline="0" dirty="0" smtClean="0"/>
              <a:t>1- Computation costs + resolution</a:t>
            </a:r>
          </a:p>
          <a:p>
            <a:r>
              <a:rPr lang="en-US" baseline="0" dirty="0" smtClean="0"/>
              <a:t>2- Imperfect model (our understanding of physics and dynamics, etc.)</a:t>
            </a:r>
          </a:p>
          <a:p>
            <a:r>
              <a:rPr lang="en-US" baseline="0" dirty="0" smtClean="0"/>
              <a:t>3- large-scale long-range non-linear relationships that are difficult to maintain (reductionist approach)</a:t>
            </a:r>
          </a:p>
          <a:p>
            <a:r>
              <a:rPr lang="en-US" baseline="0" dirty="0" smtClean="0"/>
              <a:t>4- It is hard to integrate models together (i.e. coupling)</a:t>
            </a:r>
          </a:p>
          <a:p>
            <a:r>
              <a:rPr lang="en-US" baseline="0" dirty="0" smtClean="0"/>
              <a:t>5- Error growth as we go to </a:t>
            </a:r>
            <a:r>
              <a:rPr lang="en-US" baseline="0" smtClean="0"/>
              <a:t>finer resolution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A465C-A97A-4311-BB5F-C0CB38F8DA8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3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Build causal relationship models not currently resolved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A465C-A97A-4311-BB5F-C0CB38F8DA8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5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8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Obama in </a:t>
            </a:r>
            <a:r>
              <a:rPr lang="en-US" smtClean="0">
                <a:latin typeface="Calibri" charset="0"/>
              </a:rPr>
              <a:t>SOU address </a:t>
            </a:r>
            <a:endParaRPr lang="en-US">
              <a:latin typeface="Calibri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4689" indent="-29026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1059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25483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89907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4689" indent="-29026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1059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25483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89907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4689" indent="-29026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1059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25483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89907" indent="-232212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b="1" dirty="0" smtClean="0"/>
              <a:t>There is an urgency to act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Adaptation: “Manage the unavoidable”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Mitigation: “Avoid the unmanageable”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1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Computationally prohibitive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Sensitive to parameterization and initial conditions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to model regional climate (downscaling, boundary conditions, spectral nudging, etc.)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Climate occurs at global scale. Many climate processes however occur on a local scale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 resolution adds more errors and we don’t know the exact error function (additive, multiplicative, etc.)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The societal cost of both action and inaction is large</a:t>
            </a:r>
          </a:p>
          <a:p>
            <a:r>
              <a:rPr lang="en-US" dirty="0" smtClean="0"/>
              <a:t>Key scientific goal</a:t>
            </a:r>
            <a:r>
              <a:rPr lang="en-US" baseline="0" dirty="0" smtClean="0"/>
              <a:t> is to reduce uncertainty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Things that are highly uncertain are the ones society cares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4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56053" y="8805864"/>
            <a:ext cx="3027363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45" tIns="45970" rIns="91945" bIns="4597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558" indent="-285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398" indent="-228481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358" indent="-228481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6315" indent="-228481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3273" indent="-22848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0232" indent="-22848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7191" indent="-22848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4149" indent="-22848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Observational data provide a “block-box” abstraction to the complicated dynamical systems</a:t>
            </a:r>
          </a:p>
          <a:p>
            <a:r>
              <a:rPr lang="en-US" sz="1200" dirty="0" smtClean="0"/>
              <a:t>Project poorly modeled phenomena using well modeled ones</a:t>
            </a:r>
          </a:p>
          <a:p>
            <a:r>
              <a:rPr lang="en-US" sz="1200" dirty="0" smtClean="0"/>
              <a:t>Reduce uncertainty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Study phenomena that occur at sub-grid space and time scales</a:t>
            </a:r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A465C-A97A-4311-BB5F-C0CB38F8DA8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1198178"/>
            <a:ext cx="7772400" cy="107000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3" y="2495798"/>
            <a:ext cx="6400800" cy="1007423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26239" y="386540"/>
            <a:ext cx="655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Calibri" pitchFamily="34" charset="0"/>
              </a:rPr>
              <a:t>NSF Expeditions in Computing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1226239" y="3605212"/>
            <a:ext cx="6696973" cy="147742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995394" y="4676117"/>
            <a:ext cx="5190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http://climatechange.cs.umn.edu</a:t>
            </a:r>
            <a:endParaRPr lang="en-US" sz="2800" b="1" dirty="0">
              <a:solidFill>
                <a:srgbClr val="333399">
                  <a:lumMod val="75000"/>
                </a:srgbClr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1198178"/>
            <a:ext cx="7772400" cy="107000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3" y="2495798"/>
            <a:ext cx="6400800" cy="1007423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226239" y="386540"/>
            <a:ext cx="655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rgbClr val="3366CC"/>
                </a:solidFill>
                <a:latin typeface="Calibri" pitchFamily="34" charset="0"/>
                <a:ea typeface="ヒラギノ角ゴ Pro W3" charset="-128"/>
                <a:cs typeface="Calibri" pitchFamily="34" charset="0"/>
              </a:rPr>
              <a:t>NSF Expeditions in Computing</a:t>
            </a:r>
            <a:endParaRPr lang="en-US" kern="0" dirty="0" smtClean="0">
              <a:solidFill>
                <a:srgbClr val="3366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1226239" y="3605212"/>
            <a:ext cx="6696973" cy="147742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995394" y="4676117"/>
            <a:ext cx="5190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http://climatechange.cs.umn.edu</a:t>
            </a:r>
            <a:endParaRPr lang="en-US" sz="2800" b="1" dirty="0">
              <a:solidFill>
                <a:srgbClr val="333399">
                  <a:lumMod val="75000"/>
                </a:srgbClr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4530" y="5410397"/>
            <a:ext cx="5851140" cy="996568"/>
            <a:chOff x="1616460" y="5302822"/>
            <a:chExt cx="5851140" cy="996568"/>
          </a:xfrm>
        </p:grpSpPr>
        <p:pic>
          <p:nvPicPr>
            <p:cNvPr id="22" name="Picture 2" descr="C:\Users\Karsten\Documents\Expeditions\Website\header\images\NU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410199"/>
              <a:ext cx="652813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Karsten\Documents\Expeditions\Website\header\images\UMN_logo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1"/>
            <a:stretch/>
          </p:blipFill>
          <p:spPr bwMode="auto">
            <a:xfrm>
              <a:off x="1616460" y="5410200"/>
              <a:ext cx="1323590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C:\Users\Karsten\Documents\Expeditions\Website\header\images\NCSU_logo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1" t="9994" r="8716" b="8463"/>
            <a:stretch/>
          </p:blipFill>
          <p:spPr bwMode="auto">
            <a:xfrm>
              <a:off x="3886200" y="5410200"/>
              <a:ext cx="636226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Karsten\Documents\Expeditions\Website\header\images\NEU_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188" y="5410199"/>
              <a:ext cx="781812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C:\Users\Karsten\Documents\Expeditions\Website\header\images\NCAT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406459"/>
              <a:ext cx="657178" cy="79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" descr="C:\Users\Karsten\Documents\Expeditions\Website\header\images\NSF_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02822"/>
              <a:ext cx="990600" cy="99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30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0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740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434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472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0357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4738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549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311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43554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25424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716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6258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79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399"/>
            <a:ext cx="8534400" cy="77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692571" y="6504784"/>
            <a:ext cx="1146629" cy="2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 eaLnBrk="0" hangingPunct="0">
              <a:lnSpc>
                <a:spcPts val="2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May 14‐16, 2013 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800" y="6498809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B3C37EA5-330C-42BD-B0CD-ADBDC703C746}" type="slidenum">
              <a:rPr lang="en-US" sz="1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/>
              <a:t>‹#›</a:t>
            </a:fld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V="1">
            <a:off x="304800" y="970935"/>
            <a:ext cx="8534400" cy="1"/>
          </a:xfrm>
          <a:prstGeom prst="line">
            <a:avLst/>
          </a:prstGeom>
          <a:noFill/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ts val="400"/>
        </a:spcAft>
        <a:buClrTx/>
        <a:buSzPct val="125000"/>
        <a:buFont typeface="Arial" pitchFamily="34" charset="0"/>
        <a:buChar char="•"/>
        <a:defRPr sz="2400" b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Tx/>
        <a:buSzPct val="100000"/>
        <a:buFont typeface="Arial" pitchFamily="34" charset="0"/>
        <a:buChar char="•"/>
        <a:defRPr sz="2400" b="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257300" marR="0" indent="-342900" algn="l" defTabSz="914400" rtl="0" eaLnBrk="0" fontAlgn="base" latinLnBrk="0" hangingPunct="0">
        <a:lnSpc>
          <a:spcPct val="100000"/>
        </a:lnSpc>
        <a:spcBef>
          <a:spcPct val="10000"/>
        </a:spcBef>
        <a:spcAft>
          <a:spcPts val="400"/>
        </a:spcAft>
        <a:buClrTx/>
        <a:buSzPct val="70000"/>
        <a:buFont typeface="Arial" pitchFamily="34" charset="0"/>
        <a:buChar char="•"/>
        <a:tabLst/>
        <a:defRPr sz="2000" b="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399"/>
            <a:ext cx="8534400" cy="77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848600" y="6516282"/>
            <a:ext cx="990600" cy="23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 eaLnBrk="0" hangingPunct="0">
              <a:lnSpc>
                <a:spcPts val="2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Oct 16, 2012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800" y="6498809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B3C37EA5-330C-42BD-B0CD-ADBDC703C746}" type="slidenum">
              <a:rPr lang="en-US" sz="1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/>
              <a:t>‹#›</a:t>
            </a:fld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V="1">
            <a:off x="304800" y="970935"/>
            <a:ext cx="8534400" cy="1"/>
          </a:xfrm>
          <a:prstGeom prst="line">
            <a:avLst/>
          </a:prstGeom>
          <a:noFill/>
          <a:ln w="381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65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ts val="400"/>
        </a:spcAft>
        <a:buClrTx/>
        <a:buSzPct val="125000"/>
        <a:buFont typeface="Arial" pitchFamily="34" charset="0"/>
        <a:buChar char="•"/>
        <a:defRPr sz="2400" b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Tx/>
        <a:buSzPct val="100000"/>
        <a:buFont typeface="Arial" pitchFamily="34" charset="0"/>
        <a:buChar char="•"/>
        <a:defRPr sz="2400" b="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257300" marR="0" indent="-342900" algn="l" defTabSz="914400" rtl="0" eaLnBrk="0" fontAlgn="base" latinLnBrk="0" hangingPunct="0">
        <a:lnSpc>
          <a:spcPct val="100000"/>
        </a:lnSpc>
        <a:spcBef>
          <a:spcPct val="10000"/>
        </a:spcBef>
        <a:spcAft>
          <a:spcPts val="400"/>
        </a:spcAft>
        <a:buClrTx/>
        <a:buSzPct val="70000"/>
        <a:buFont typeface="Arial" pitchFamily="34" charset="0"/>
        <a:buChar char="•"/>
        <a:tabLst/>
        <a:defRPr sz="2000" b="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7848600" y="6516688"/>
            <a:ext cx="9906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algn="r" eaLnBrk="0" hangingPunct="0">
              <a:lnSpc>
                <a:spcPts val="2000"/>
              </a:lnSpc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Oct 16, 2012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304800" y="6499225"/>
            <a:ext cx="792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Slide </a:t>
            </a:r>
            <a:fld id="{C80334FB-C475-4A4F-9042-49678A981731}" type="slidenum">
              <a:rPr lang="en-US" sz="120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pPr/>
              <a:t>‹#›</a:t>
            </a:fld>
            <a:r>
              <a:rPr lang="en-US" sz="120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 </a:t>
            </a:r>
          </a:p>
        </p:txBody>
      </p:sp>
      <p:cxnSp>
        <p:nvCxnSpPr>
          <p:cNvPr id="1030" name="Straight Connector 2"/>
          <p:cNvCxnSpPr>
            <a:cxnSpLocks noChangeShapeType="1"/>
          </p:cNvCxnSpPr>
          <p:nvPr/>
        </p:nvCxnSpPr>
        <p:spPr bwMode="auto">
          <a:xfrm flipV="1">
            <a:off x="304800" y="971550"/>
            <a:ext cx="8534400" cy="0"/>
          </a:xfrm>
          <a:prstGeom prst="line">
            <a:avLst/>
          </a:prstGeom>
          <a:noFill/>
          <a:ln w="38100" algn="ctr">
            <a:solidFill>
              <a:srgbClr val="33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126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cs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ts val="400"/>
        </a:spcAft>
        <a:buSzPct val="125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257300" indent="-342900" algn="l" rtl="0" eaLnBrk="0" fontAlgn="base" hangingPunct="0">
        <a:spcBef>
          <a:spcPct val="10000"/>
        </a:spcBef>
        <a:spcAft>
          <a:spcPts val="400"/>
        </a:spcAft>
        <a:buSzPct val="7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emf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4.png"/><Relationship Id="rId5" Type="http://schemas.openxmlformats.org/officeDocument/2006/relationships/image" Target="../media/image36.gif"/><Relationship Id="rId10" Type="http://schemas.openxmlformats.org/officeDocument/2006/relationships/image" Target="../media/image40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4.png"/><Relationship Id="rId5" Type="http://schemas.openxmlformats.org/officeDocument/2006/relationships/image" Target="../media/image31.gif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video" Target="file://localhost/Users/james/Desktop/pi_talk_draft.ppt_media/meso_movie-2.mov" TargetMode="External"/><Relationship Id="rId1" Type="http://schemas.microsoft.com/office/2007/relationships/media" Target="file://localhost/Users/james/Desktop/pi_talk_draft.ppt_media/meso_movie-2.mov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Understanding Climate Change:</a:t>
            </a:r>
            <a:br>
              <a:rPr lang="en-US" sz="3600" dirty="0" smtClean="0"/>
            </a:br>
            <a:r>
              <a:rPr lang="en-US" sz="3600" dirty="0" smtClean="0"/>
              <a:t>A Data Driven Approach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Vipin Kumar</a:t>
            </a:r>
          </a:p>
          <a:p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University of Minnesota</a:t>
            </a:r>
          </a:p>
          <a:p>
            <a:r>
              <a:rPr lang="en-US" dirty="0" smtClean="0"/>
              <a:t>kumar@cs.umn.edu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84530" y="5410397"/>
            <a:ext cx="5851140" cy="996568"/>
            <a:chOff x="1616460" y="5302822"/>
            <a:chExt cx="5851140" cy="996568"/>
          </a:xfrm>
        </p:grpSpPr>
        <p:pic>
          <p:nvPicPr>
            <p:cNvPr id="8" name="Picture 2" descr="C:\Users\Karsten\Documents\Expeditions\Website\header\images\NU_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410199"/>
              <a:ext cx="652813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Karsten\Documents\Expeditions\Website\header\images\UMN_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1"/>
            <a:stretch/>
          </p:blipFill>
          <p:spPr bwMode="auto">
            <a:xfrm>
              <a:off x="1616460" y="5410200"/>
              <a:ext cx="1323590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Karsten\Documents\Expeditions\Website\header\images\NCSU_logo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1" t="9994" r="8716" b="8463"/>
            <a:stretch/>
          </p:blipFill>
          <p:spPr bwMode="auto">
            <a:xfrm>
              <a:off x="3886200" y="5410200"/>
              <a:ext cx="636226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Karsten\Documents\Expeditions\Website\header\images\NEU_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188" y="5410199"/>
              <a:ext cx="781812" cy="78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Karsten\Documents\Expeditions\Website\header\images\NCAT_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406459"/>
              <a:ext cx="657178" cy="79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Karsten\Documents\Expeditions\Website\header\images\NSF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02822"/>
              <a:ext cx="990600" cy="99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uj.CS.000\Downloads\surface_sst_97-99ensobr15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3" y="2864615"/>
            <a:ext cx="3151860" cy="21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data driven analysis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521402"/>
              </p:ext>
            </p:extLst>
          </p:nvPr>
        </p:nvGraphicFramePr>
        <p:xfrm>
          <a:off x="1479175" y="1232647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of scope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 hurricanes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 fires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Extremes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Malaria outbreaks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Large-scale wind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Precipitation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Landslides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MOD14A1_M_FI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3294" y="3290048"/>
            <a:ext cx="1867648" cy="1250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1176" y="2958353"/>
            <a:ext cx="3092824" cy="3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fires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4049" y="2946400"/>
            <a:ext cx="29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Atlantic hurricanes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949389"/>
            <a:ext cx="387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sea surface temperatures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635" y="3472243"/>
            <a:ext cx="1822074" cy="86523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386" y="4822633"/>
            <a:ext cx="2547035" cy="1257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529" y="4657166"/>
            <a:ext cx="3077882" cy="1752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9721" y="4773814"/>
            <a:ext cx="1388035" cy="1419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41757" y="3881782"/>
            <a:ext cx="167268" cy="46162"/>
          </a:xfrm>
          <a:prstGeom prst="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292100" marR="0" indent="-2921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3665" y="6122738"/>
            <a:ext cx="2584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Correlation with fires in Amazon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Chen et al., Science, 2011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617" y="6122738"/>
            <a:ext cx="3311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SST Anomaly Time Series in the ENSO region</a:t>
            </a:r>
          </a:p>
        </p:txBody>
      </p:sp>
    </p:spTree>
    <p:extLst>
      <p:ext uri="{BB962C8B-B14F-4D97-AF65-F5344CB8AC3E}">
        <p14:creationId xmlns:p14="http://schemas.microsoft.com/office/powerpoint/2010/main" val="35711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data driven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err="1"/>
              <a:t>Spatio</a:t>
            </a:r>
            <a:r>
              <a:rPr lang="en-US" sz="2000" dirty="0"/>
              <a:t>-temporal auto- and cross-correlation </a:t>
            </a:r>
          </a:p>
          <a:p>
            <a:r>
              <a:rPr lang="en-US" sz="2000" dirty="0"/>
              <a:t>Noisy, heterogeneous, and uncertain</a:t>
            </a:r>
          </a:p>
          <a:p>
            <a:r>
              <a:rPr lang="en-US" sz="2000" dirty="0"/>
              <a:t>Evolutionary processes</a:t>
            </a:r>
          </a:p>
          <a:p>
            <a:r>
              <a:rPr lang="en-US" sz="2000" dirty="0"/>
              <a:t>Multiple </a:t>
            </a:r>
            <a:r>
              <a:rPr lang="en-US" sz="2000" dirty="0" err="1"/>
              <a:t>spatio</a:t>
            </a:r>
            <a:r>
              <a:rPr lang="en-US" sz="2000" dirty="0"/>
              <a:t>-temporal scales</a:t>
            </a:r>
          </a:p>
          <a:p>
            <a:r>
              <a:rPr lang="en-US" sz="2000" dirty="0"/>
              <a:t>Unknown, non-linear, and long-range dependency structure</a:t>
            </a:r>
          </a:p>
          <a:p>
            <a:r>
              <a:rPr lang="en-US" sz="2000" dirty="0"/>
              <a:t>Variability</a:t>
            </a:r>
          </a:p>
          <a:p>
            <a:r>
              <a:rPr lang="en-US" sz="2000" dirty="0"/>
              <a:t>Class imbalance</a:t>
            </a:r>
          </a:p>
          <a:p>
            <a:r>
              <a:rPr lang="en-US" sz="2000" dirty="0"/>
              <a:t>Multi-</a:t>
            </a:r>
            <a:r>
              <a:rPr lang="en-US" sz="2000" dirty="0" err="1"/>
              <a:t>variate</a:t>
            </a:r>
            <a:r>
              <a:rPr lang="en-US" sz="2000" dirty="0"/>
              <a:t> non-stationary</a:t>
            </a:r>
          </a:p>
          <a:p>
            <a:r>
              <a:rPr lang="en-US" sz="2000" dirty="0"/>
              <a:t>Large unlabeled datasets</a:t>
            </a:r>
          </a:p>
          <a:p>
            <a:r>
              <a:rPr lang="en-US" sz="2000" dirty="0"/>
              <a:t>Significance testing</a:t>
            </a:r>
          </a:p>
        </p:txBody>
      </p:sp>
      <p:pic>
        <p:nvPicPr>
          <p:cNvPr id="7" name="Picture 2" descr="C:\Users\anuj\Downloads\ssh_gif_large_lo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4" y="1159595"/>
            <a:ext cx="3486411" cy="17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arsten\Pictures\surface_2m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7" y="2765449"/>
            <a:ext cx="3579017" cy="19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OD14A1_M_FI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85" y="4840067"/>
            <a:ext cx="3174176" cy="12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8375998" cy="5181600"/>
          </a:xfrm>
        </p:spPr>
        <p:txBody>
          <a:bodyPr/>
          <a:lstStyle/>
          <a:p>
            <a:r>
              <a:rPr lang="en-US" sz="2000" dirty="0" smtClean="0"/>
              <a:t>Discovery and characterization of patterns and dependencies</a:t>
            </a:r>
          </a:p>
          <a:p>
            <a:r>
              <a:rPr lang="en-US" sz="2000" dirty="0" smtClean="0"/>
              <a:t>Provide an empirical understanding of physical processes</a:t>
            </a:r>
          </a:p>
          <a:p>
            <a:endParaRPr lang="en-US" sz="2000" dirty="0"/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64" y="2436724"/>
            <a:ext cx="5337500" cy="40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3255" y="206739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Ilustrative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Theme (Alternate Slide)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0" dirty="0" smtClean="0"/>
              <a:t>The discovery and characterization of </a:t>
            </a:r>
            <a:r>
              <a:rPr lang="en-US" b="0" i="1" dirty="0" smtClean="0"/>
              <a:t>patterns and dependencies </a:t>
            </a:r>
            <a:r>
              <a:rPr lang="en-US" b="0" dirty="0" smtClean="0"/>
              <a:t> have emerged as the primary research tasks because they…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b="0" dirty="0" smtClean="0"/>
              <a:t>Are often </a:t>
            </a:r>
            <a:r>
              <a:rPr lang="en-US" b="0" dirty="0"/>
              <a:t>the first step to </a:t>
            </a:r>
            <a:r>
              <a:rPr lang="en-US" b="0" dirty="0" smtClean="0"/>
              <a:t>understanding </a:t>
            </a:r>
            <a:r>
              <a:rPr lang="en-US" b="0" dirty="0"/>
              <a:t>of </a:t>
            </a:r>
            <a:r>
              <a:rPr lang="en-US" b="0" dirty="0" smtClean="0"/>
              <a:t>physical processes</a:t>
            </a:r>
            <a:br>
              <a:rPr lang="en-US" b="0" dirty="0" smtClean="0"/>
            </a:br>
            <a:r>
              <a:rPr lang="en-US" sz="1800" b="0" dirty="0" smtClean="0"/>
              <a:t>- finding pressure dipole between Tahiti and Darwin led to the understanding of modulation of the Walker Circulation</a:t>
            </a:r>
            <a:endParaRPr lang="en-US" b="0" dirty="0" smtClean="0"/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b="0" dirty="0" smtClean="0"/>
              <a:t>Allow for prediction of unknown quantities</a:t>
            </a:r>
            <a:br>
              <a:rPr lang="en-US" b="0" dirty="0" smtClean="0"/>
            </a:br>
            <a:r>
              <a:rPr lang="en-US" sz="1800" b="0" dirty="0" smtClean="0"/>
              <a:t>- </a:t>
            </a:r>
            <a:r>
              <a:rPr lang="en-US" sz="1800" dirty="0" smtClean="0"/>
              <a:t>where observations are sparse</a:t>
            </a:r>
            <a:br>
              <a:rPr lang="en-US" sz="1800" dirty="0" smtClean="0"/>
            </a:br>
            <a:r>
              <a:rPr lang="en-US" sz="1800" dirty="0" smtClean="0"/>
              <a:t>- for statistical downscaling 	</a:t>
            </a:r>
            <a:br>
              <a:rPr lang="en-US" sz="1800" dirty="0" smtClean="0"/>
            </a:br>
            <a:r>
              <a:rPr lang="en-US" sz="1800" dirty="0" smtClean="0"/>
              <a:t>- where physical models are inadequate (e.g., predicting the number of hurricanes using a large number of covariates)</a:t>
            </a:r>
            <a:endParaRPr lang="en-US" b="0" dirty="0" smtClean="0"/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SzPct val="100000"/>
              <a:buFont typeface="+mj-lt"/>
              <a:buAutoNum type="arabicPeriod"/>
            </a:pPr>
            <a:r>
              <a:rPr lang="en-US" b="0" dirty="0" smtClean="0"/>
              <a:t>Enable long-range projection of highly stochastic processes</a:t>
            </a:r>
            <a:br>
              <a:rPr lang="en-US" b="0" dirty="0" smtClean="0"/>
            </a:br>
            <a:r>
              <a:rPr lang="en-US" sz="1800" b="0" dirty="0" smtClean="0"/>
              <a:t>- deriving climate extremes from low-resolution global model simulations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58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vision and scope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615289"/>
              </p:ext>
            </p:extLst>
          </p:nvPr>
        </p:nvGraphicFramePr>
        <p:xfrm>
          <a:off x="586852" y="1978926"/>
          <a:ext cx="7915702" cy="3548418"/>
        </p:xfrm>
        <a:graphic>
          <a:graphicData uri="http://schemas.openxmlformats.org/drawingml/2006/table">
            <a:tbl>
              <a:tblPr firstRow="1" firstCol="1" bandRow="1"/>
              <a:tblGrid>
                <a:gridCol w="416881"/>
                <a:gridCol w="3540970"/>
                <a:gridCol w="3540970"/>
                <a:gridCol w="416881"/>
              </a:tblGrid>
              <a:tr h="3238369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Process  Understanding</a:t>
                      </a: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Extreme Events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Heat Waves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Rainfall Extremes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/>
                        <a:buChar char="-"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Droughts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Hurricanes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Model </a:t>
                      </a: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Evaluation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Downscaling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Statistical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Dynamical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Ocean-Atm.-Land </a:t>
                      </a: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Interactions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Change </a:t>
                      </a: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Detection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Abrupt vs. Gradual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 vs. Regions/Intervals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Change in 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Extremes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377950" marR="0" indent="-13779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Spatio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-Temporal</a:t>
                      </a:r>
                      <a:r>
                        <a:rPr lang="en-US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Classification</a:t>
                      </a:r>
                    </a:p>
                    <a:p>
                      <a:pPr marL="1377950" marR="0" indent="-1377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Sparse/High-Dim.</a:t>
                      </a:r>
                      <a:r>
                        <a:rPr lang="en-US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Methods</a:t>
                      </a:r>
                    </a:p>
                    <a:p>
                      <a:pPr marL="1377950" marR="0" indent="-1377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Causal Relationships</a:t>
                      </a:r>
                    </a:p>
                    <a:p>
                      <a:pPr marL="1377950" marR="0" indent="-13779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Networks/Graphs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HPC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Computational Innovations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049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Understanding Climate </a:t>
                      </a: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Change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599" y="1107831"/>
            <a:ext cx="863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Transformative Computer Science Research 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Advancing  Climate Change Science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Mining: Ocean Eddies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491" y="1327613"/>
            <a:ext cx="4083050" cy="5181600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  <a:sym typeface="Arial" charset="0"/>
              </a:rPr>
              <a:t>Rotating coherent structures that are sources of intense physical and biological activity</a:t>
            </a:r>
          </a:p>
          <a:p>
            <a:r>
              <a:rPr lang="en-US" sz="2000" dirty="0">
                <a:latin typeface="Calibri"/>
                <a:cs typeface="Calibri"/>
                <a:sym typeface="Arial" charset="0"/>
              </a:rPr>
              <a:t>Identifying ocean eddies in satellite products is an active subject of research</a:t>
            </a:r>
          </a:p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Used </a:t>
            </a:r>
            <a:r>
              <a:rPr lang="en-US" sz="2000" dirty="0" err="1">
                <a:latin typeface="Arial" charset="0"/>
                <a:cs typeface="Arial" charset="0"/>
                <a:sym typeface="Arial" charset="0"/>
              </a:rPr>
              <a:t>spatio</a:t>
            </a:r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-temporal context of the data to extract statistically significant features</a:t>
            </a:r>
            <a:endParaRPr lang="en-US" sz="2000" dirty="0">
              <a:latin typeface="Arial" charset="0"/>
              <a:sym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Open source data base of 20+ years of eddies and eddy tracks available for scientific applications</a:t>
            </a:r>
            <a:endParaRPr lang="en-US" sz="2000" dirty="0">
              <a:latin typeface="Arial" charset="0"/>
              <a:sym typeface="Arial" charset="0"/>
            </a:endParaRPr>
          </a:p>
          <a:p>
            <a:endParaRPr lang="en-US" sz="1400" dirty="0">
              <a:latin typeface="Calibri"/>
              <a:cs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09541" y="1097593"/>
            <a:ext cx="4433621" cy="3966858"/>
            <a:chOff x="12988925" y="2146300"/>
            <a:chExt cx="11128375" cy="9956800"/>
          </a:xfrm>
        </p:grpSpPr>
        <p:pic>
          <p:nvPicPr>
            <p:cNvPr id="35" name="meso_movie-2.mov" descr="/Users/james/Desktop/pi_talk_draft.ppt_media/meso_movie-2.mov">
              <a:hlinkClick r:id="" action="ppaction://media"/>
            </p:cNvPr>
            <p:cNvPicPr>
              <a:picLocks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2600" y="2146300"/>
              <a:ext cx="4584700" cy="393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7900" y="6350000"/>
              <a:ext cx="3835400" cy="575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" t="4915" r="8078" b="5368"/>
            <a:stretch>
              <a:fillRect/>
            </a:stretch>
          </p:blipFill>
          <p:spPr bwMode="auto">
            <a:xfrm>
              <a:off x="13122275" y="2573338"/>
              <a:ext cx="6083300" cy="306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" t="3157" r="642" b="49527"/>
            <a:stretch>
              <a:fillRect/>
            </a:stretch>
          </p:blipFill>
          <p:spPr bwMode="auto">
            <a:xfrm>
              <a:off x="13055600" y="5842000"/>
              <a:ext cx="6221413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8925" y="9669463"/>
              <a:ext cx="63373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4640590" y="4831914"/>
            <a:ext cx="4503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/>
                <a:cs typeface="Calibri"/>
              </a:rPr>
              <a:t>Faghmous</a:t>
            </a:r>
            <a:r>
              <a:rPr lang="en-US" sz="1400" dirty="0" smtClean="0">
                <a:latin typeface="Calibri"/>
                <a:cs typeface="Calibri"/>
              </a:rPr>
              <a:t> et al. </a:t>
            </a:r>
            <a:r>
              <a:rPr lang="en-US" sz="1400" i="1" dirty="0" smtClean="0">
                <a:latin typeface="Calibri"/>
                <a:cs typeface="Calibri"/>
              </a:rPr>
              <a:t>AAAI</a:t>
            </a:r>
            <a:r>
              <a:rPr lang="en-US" sz="1400" dirty="0" smtClean="0">
                <a:latin typeface="Calibri"/>
                <a:cs typeface="Calibri"/>
              </a:rPr>
              <a:t> (2012a)</a:t>
            </a:r>
          </a:p>
          <a:p>
            <a:r>
              <a:rPr lang="en-US" sz="1400" dirty="0" err="1" smtClean="0">
                <a:latin typeface="Calibri"/>
                <a:cs typeface="Calibri"/>
              </a:rPr>
              <a:t>Faghmous</a:t>
            </a:r>
            <a:r>
              <a:rPr lang="en-US" sz="1400" dirty="0" smtClean="0">
                <a:latin typeface="Calibri"/>
                <a:cs typeface="Calibri"/>
              </a:rPr>
              <a:t> et al. </a:t>
            </a:r>
            <a:r>
              <a:rPr lang="en-US" sz="1400" i="1" dirty="0" smtClean="0">
                <a:latin typeface="Calibri"/>
                <a:cs typeface="Calibri"/>
              </a:rPr>
              <a:t>CIDU</a:t>
            </a:r>
            <a:r>
              <a:rPr lang="en-US" sz="1400" dirty="0" smtClean="0">
                <a:latin typeface="Calibri"/>
                <a:cs typeface="Calibri"/>
              </a:rPr>
              <a:t> (2012b) </a:t>
            </a:r>
            <a:r>
              <a:rPr lang="en-US" sz="1400" b="1" dirty="0" smtClean="0">
                <a:latin typeface="Calibri"/>
                <a:cs typeface="Calibri"/>
              </a:rPr>
              <a:t>Best student paper award</a:t>
            </a:r>
          </a:p>
          <a:p>
            <a:r>
              <a:rPr lang="en-US" sz="1400" dirty="0" err="1" smtClean="0">
                <a:latin typeface="Calibri"/>
                <a:cs typeface="Calibri"/>
              </a:rPr>
              <a:t>Faghmous</a:t>
            </a:r>
            <a:r>
              <a:rPr lang="en-US" sz="1400" dirty="0" smtClean="0">
                <a:latin typeface="Calibri"/>
                <a:cs typeface="Calibri"/>
              </a:rPr>
              <a:t> et al. </a:t>
            </a:r>
            <a:r>
              <a:rPr lang="en-US" sz="1400" i="1" dirty="0" smtClean="0">
                <a:latin typeface="Calibri"/>
                <a:cs typeface="Calibri"/>
              </a:rPr>
              <a:t>AAAI</a:t>
            </a:r>
            <a:r>
              <a:rPr lang="en-US" sz="1400" dirty="0" smtClean="0">
                <a:latin typeface="Calibri"/>
                <a:cs typeface="Calibri"/>
              </a:rPr>
              <a:t> (2013)</a:t>
            </a:r>
          </a:p>
          <a:p>
            <a:r>
              <a:rPr lang="en-US" sz="1400" dirty="0" smtClean="0">
                <a:latin typeface="Calibri"/>
                <a:cs typeface="Calibri"/>
              </a:rPr>
              <a:t>NSF Nordic Research Opportunity Grant to conduct research at the </a:t>
            </a:r>
            <a:r>
              <a:rPr lang="en-US" sz="1400" dirty="0" err="1" smtClean="0">
                <a:latin typeface="Calibri"/>
                <a:cs typeface="Calibri"/>
              </a:rPr>
              <a:t>Bjerknes</a:t>
            </a:r>
            <a:r>
              <a:rPr lang="en-US" sz="1400" dirty="0" smtClean="0">
                <a:latin typeface="Calibri"/>
                <a:cs typeface="Calibri"/>
              </a:rPr>
              <a:t> Centre for Climate Research in Norway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1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analysis: Climate </a:t>
            </a:r>
            <a:r>
              <a:rPr lang="en-US" dirty="0" err="1" smtClean="0"/>
              <a:t>teleconnections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40590" y="3806002"/>
            <a:ext cx="4503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/>
                <a:cs typeface="Calibri"/>
              </a:rPr>
              <a:t>Kawale</a:t>
            </a:r>
            <a:r>
              <a:rPr lang="en-US" sz="1400" dirty="0" smtClean="0">
                <a:latin typeface="Calibri"/>
                <a:cs typeface="Calibri"/>
              </a:rPr>
              <a:t> et al. </a:t>
            </a:r>
            <a:r>
              <a:rPr lang="en-US" sz="1400" i="1" dirty="0" smtClean="0">
                <a:latin typeface="Calibri"/>
                <a:cs typeface="Calibri"/>
              </a:rPr>
              <a:t>SDM</a:t>
            </a:r>
            <a:r>
              <a:rPr lang="en-US" sz="1400" dirty="0" smtClean="0">
                <a:latin typeface="Calibri"/>
                <a:cs typeface="Calibri"/>
              </a:rPr>
              <a:t>(2011a)</a:t>
            </a:r>
          </a:p>
          <a:p>
            <a:r>
              <a:rPr lang="en-US" sz="1400" dirty="0" err="1" smtClean="0">
                <a:latin typeface="Calibri"/>
                <a:cs typeface="Calibri"/>
              </a:rPr>
              <a:t>Kawaleet</a:t>
            </a:r>
            <a:r>
              <a:rPr lang="en-US" sz="1400" dirty="0" smtClean="0">
                <a:latin typeface="Calibri"/>
                <a:cs typeface="Calibri"/>
              </a:rPr>
              <a:t> al. </a:t>
            </a:r>
            <a:r>
              <a:rPr lang="en-US" sz="1400" i="1" dirty="0" smtClean="0">
                <a:latin typeface="Calibri"/>
                <a:cs typeface="Calibri"/>
              </a:rPr>
              <a:t>CIDU</a:t>
            </a:r>
            <a:r>
              <a:rPr lang="en-US" sz="1400" dirty="0" smtClean="0">
                <a:latin typeface="Calibri"/>
                <a:cs typeface="Calibri"/>
              </a:rPr>
              <a:t> (2011b) </a:t>
            </a:r>
            <a:r>
              <a:rPr lang="en-US" sz="1400" b="1" dirty="0" smtClean="0">
                <a:latin typeface="Calibri"/>
                <a:cs typeface="Calibri"/>
              </a:rPr>
              <a:t>Best student paper award</a:t>
            </a:r>
          </a:p>
          <a:p>
            <a:r>
              <a:rPr lang="en-US" sz="1400" dirty="0" err="1" smtClean="0">
                <a:latin typeface="Calibri"/>
                <a:cs typeface="Calibri"/>
              </a:rPr>
              <a:t>Kawale</a:t>
            </a:r>
            <a:r>
              <a:rPr lang="en-US" sz="1400" dirty="0" smtClean="0">
                <a:latin typeface="Calibri"/>
                <a:cs typeface="Calibri"/>
              </a:rPr>
              <a:t> et al. </a:t>
            </a:r>
            <a:r>
              <a:rPr lang="en-US" sz="1400" i="1" dirty="0" smtClean="0">
                <a:latin typeface="Calibri"/>
                <a:cs typeface="Calibri"/>
              </a:rPr>
              <a:t>ACM SIGKDD </a:t>
            </a:r>
            <a:r>
              <a:rPr lang="en-US" sz="1400" dirty="0" smtClean="0">
                <a:latin typeface="Calibri"/>
                <a:cs typeface="Calibri"/>
              </a:rPr>
              <a:t>(2012)</a:t>
            </a:r>
          </a:p>
          <a:p>
            <a:r>
              <a:rPr lang="en-US" sz="1400" dirty="0" smtClean="0">
                <a:latin typeface="Calibri"/>
                <a:cs typeface="Calibri"/>
              </a:rPr>
              <a:t>SC’11: Exploration in Science through Computation Award</a:t>
            </a:r>
          </a:p>
          <a:p>
            <a:r>
              <a:rPr lang="en-US" sz="1400" dirty="0" smtClean="0">
                <a:latin typeface="Calibri"/>
                <a:cs typeface="Calibri"/>
              </a:rPr>
              <a:t>Grace Hopper ‘12: Best Poster Award (Winner of the ACM Student Research Competition)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Large-scale long-range relationships play a crucial role in the atmosphere</a:t>
            </a:r>
            <a:endParaRPr lang="en-US" sz="2000" dirty="0">
              <a:latin typeface="Arial" charset="0"/>
              <a:sym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Discovering such relationships is laborious and imprecise</a:t>
            </a:r>
            <a:endParaRPr lang="en-US" sz="2000" dirty="0">
              <a:latin typeface="Arial" charset="0"/>
              <a:sym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Developed an automated procedure to discover </a:t>
            </a:r>
            <a:r>
              <a:rPr lang="en-US" sz="2000" dirty="0" err="1">
                <a:latin typeface="Arial" charset="0"/>
                <a:cs typeface="Arial" charset="0"/>
                <a:sym typeface="Arial" charset="0"/>
              </a:rPr>
              <a:t>teleconnections</a:t>
            </a:r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 in large climate data sets</a:t>
            </a:r>
            <a:endParaRPr lang="en-US" sz="2000" dirty="0">
              <a:latin typeface="Arial" charset="0"/>
              <a:sym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  <a:sym typeface="Arial" charset="0"/>
              </a:rPr>
              <a:t>Technique discovered more robust relationships, new undiscovered relationships, and is a tool to evaluate climate models</a:t>
            </a:r>
            <a:endParaRPr lang="en-US" sz="2000" dirty="0">
              <a:latin typeface="Arial" charset="0"/>
              <a:sym typeface="Arial" charset="0"/>
            </a:endParaRP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32" y="1939102"/>
            <a:ext cx="4165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4" name="Rectangle 5"/>
          <p:cNvSpPr txBox="1">
            <a:spLocks noChangeArrowheads="1"/>
          </p:cNvSpPr>
          <p:nvPr/>
        </p:nvSpPr>
        <p:spPr bwMode="auto">
          <a:xfrm>
            <a:off x="304800" y="152399"/>
            <a:ext cx="8534400" cy="77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5pPr>
            <a:lvl6pPr marL="4572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6pPr>
            <a:lvl7pPr marL="9144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7pPr>
            <a:lvl8pPr marL="13716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8pPr>
            <a:lvl9pPr marL="1828800" algn="l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Graph-Based Approach for Dipole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Discovery (Alternate)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100231"/>
            <a:ext cx="15700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Group 95"/>
          <p:cNvGrpSpPr/>
          <p:nvPr/>
        </p:nvGrpSpPr>
        <p:grpSpPr>
          <a:xfrm>
            <a:off x="0" y="1103180"/>
            <a:ext cx="2932113" cy="1937496"/>
            <a:chOff x="9525" y="1872850"/>
            <a:chExt cx="2932113" cy="1937496"/>
          </a:xfrm>
        </p:grpSpPr>
        <p:pic>
          <p:nvPicPr>
            <p:cNvPr id="97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3"/>
            <a:stretch/>
          </p:blipFill>
          <p:spPr bwMode="auto">
            <a:xfrm>
              <a:off x="9525" y="1872850"/>
              <a:ext cx="2932113" cy="186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Line 6"/>
            <p:cNvSpPr>
              <a:spLocks noChangeShapeType="1"/>
            </p:cNvSpPr>
            <p:nvPr/>
          </p:nvSpPr>
          <p:spPr bwMode="auto">
            <a:xfrm rot="10800000" flipH="1">
              <a:off x="1677988" y="2060258"/>
              <a:ext cx="1263650" cy="11112"/>
            </a:xfrm>
            <a:prstGeom prst="line">
              <a:avLst/>
            </a:prstGeom>
            <a:noFill/>
            <a:ln w="31750" cap="flat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9" name="Line 7"/>
            <p:cNvSpPr>
              <a:spLocks noChangeShapeType="1"/>
            </p:cNvSpPr>
            <p:nvPr/>
          </p:nvSpPr>
          <p:spPr bwMode="auto">
            <a:xfrm>
              <a:off x="1600200" y="2876233"/>
              <a:ext cx="1101755" cy="934113"/>
            </a:xfrm>
            <a:prstGeom prst="line">
              <a:avLst/>
            </a:prstGeom>
            <a:noFill/>
            <a:ln w="31750" cap="flat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0" name="Rectangle 12"/>
            <p:cNvSpPr>
              <a:spLocks/>
            </p:cNvSpPr>
            <p:nvPr/>
          </p:nvSpPr>
          <p:spPr bwMode="auto">
            <a:xfrm>
              <a:off x="1522413" y="2838133"/>
              <a:ext cx="168275" cy="10795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1" name="Rectangle 13"/>
            <p:cNvSpPr>
              <a:spLocks/>
            </p:cNvSpPr>
            <p:nvPr/>
          </p:nvSpPr>
          <p:spPr bwMode="auto">
            <a:xfrm>
              <a:off x="1522413" y="1995170"/>
              <a:ext cx="168275" cy="130175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2" name="AutoShape 16"/>
          <p:cNvSpPr>
            <a:spLocks/>
          </p:cNvSpPr>
          <p:nvPr/>
        </p:nvSpPr>
        <p:spPr bwMode="auto">
          <a:xfrm>
            <a:off x="4586881" y="1976332"/>
            <a:ext cx="838200" cy="192087"/>
          </a:xfrm>
          <a:prstGeom prst="rightArrow">
            <a:avLst>
              <a:gd name="adj1" fmla="val 50000"/>
              <a:gd name="adj2" fmla="val 50283"/>
            </a:avLst>
          </a:prstGeom>
          <a:noFill/>
          <a:ln w="22225" cap="flat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" name="AutoShape 17"/>
          <p:cNvSpPr>
            <a:spLocks/>
          </p:cNvSpPr>
          <p:nvPr/>
        </p:nvSpPr>
        <p:spPr bwMode="auto">
          <a:xfrm>
            <a:off x="7043738" y="3175820"/>
            <a:ext cx="150812" cy="5667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8722"/>
                </a:moveTo>
                <a:lnTo>
                  <a:pt x="5400" y="18722"/>
                </a:lnTo>
                <a:lnTo>
                  <a:pt x="5400" y="0"/>
                </a:lnTo>
                <a:lnTo>
                  <a:pt x="16200" y="0"/>
                </a:lnTo>
                <a:lnTo>
                  <a:pt x="16200" y="18722"/>
                </a:lnTo>
                <a:lnTo>
                  <a:pt x="21600" y="18722"/>
                </a:lnTo>
                <a:lnTo>
                  <a:pt x="10800" y="21600"/>
                </a:lnTo>
                <a:close/>
                <a:moveTo>
                  <a:pt x="0" y="18722"/>
                </a:moveTo>
              </a:path>
            </a:pathLst>
          </a:custGeom>
          <a:noFill/>
          <a:ln w="25400" cap="flat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4" name="Rectangle 18"/>
          <p:cNvSpPr>
            <a:spLocks/>
          </p:cNvSpPr>
          <p:nvPr/>
        </p:nvSpPr>
        <p:spPr bwMode="auto">
          <a:xfrm>
            <a:off x="4921272" y="6130942"/>
            <a:ext cx="328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Discovered Dipoles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sp>
        <p:nvSpPr>
          <p:cNvPr id="105" name="Rectangle 20"/>
          <p:cNvSpPr>
            <a:spLocks/>
          </p:cNvSpPr>
          <p:nvPr/>
        </p:nvSpPr>
        <p:spPr bwMode="auto">
          <a:xfrm>
            <a:off x="5380515" y="1334217"/>
            <a:ext cx="2549794" cy="40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sp>
        <p:nvSpPr>
          <p:cNvPr id="106" name="Rectangle 21"/>
          <p:cNvSpPr>
            <a:spLocks/>
          </p:cNvSpPr>
          <p:nvPr/>
        </p:nvSpPr>
        <p:spPr bwMode="auto">
          <a:xfrm>
            <a:off x="8505825" y="5372100"/>
            <a:ext cx="546100" cy="2286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/>
          <a:lstStyle/>
          <a:p>
            <a:endParaRPr lang="en-US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7" name="Group 128"/>
          <p:cNvGrpSpPr/>
          <p:nvPr/>
        </p:nvGrpSpPr>
        <p:grpSpPr>
          <a:xfrm>
            <a:off x="5081750" y="1398040"/>
            <a:ext cx="4062250" cy="1800224"/>
            <a:chOff x="3713737" y="3829050"/>
            <a:chExt cx="4353938" cy="2028824"/>
          </a:xfrm>
        </p:grpSpPr>
        <p:cxnSp>
          <p:nvCxnSpPr>
            <p:cNvPr id="108" name="Straight Arrow Connector 19"/>
            <p:cNvCxnSpPr>
              <a:cxnSpLocks noChangeShapeType="1"/>
            </p:cNvCxnSpPr>
            <p:nvPr/>
          </p:nvCxnSpPr>
          <p:spPr bwMode="auto">
            <a:xfrm>
              <a:off x="5203393" y="5645725"/>
              <a:ext cx="0" cy="147638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arrow" w="med" len="med"/>
                  <a:tailEnd type="arrow" w="med" len="med"/>
                </a14:hiddenLine>
              </a:ext>
            </a:extLst>
          </p:spPr>
        </p:cxnSp>
        <p:sp>
          <p:nvSpPr>
            <p:cNvPr id="109" name="Title 1"/>
            <p:cNvSpPr txBox="1">
              <a:spLocks/>
            </p:cNvSpPr>
            <p:nvPr/>
          </p:nvSpPr>
          <p:spPr>
            <a:xfrm>
              <a:off x="3839442" y="5285016"/>
              <a:ext cx="3581400" cy="381549"/>
            </a:xfrm>
            <a:prstGeom prst="rect">
              <a:avLst/>
            </a:prstGeom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10" name="组合 511"/>
            <p:cNvGrpSpPr/>
            <p:nvPr/>
          </p:nvGrpSpPr>
          <p:grpSpPr>
            <a:xfrm>
              <a:off x="4118387" y="4299857"/>
              <a:ext cx="3657600" cy="960120"/>
              <a:chOff x="1752600" y="2209800"/>
              <a:chExt cx="3657600" cy="960120"/>
            </a:xfrm>
          </p:grpSpPr>
          <p:grpSp>
            <p:nvGrpSpPr>
              <p:cNvPr id="113" name="组合 250"/>
              <p:cNvGrpSpPr/>
              <p:nvPr/>
            </p:nvGrpSpPr>
            <p:grpSpPr>
              <a:xfrm>
                <a:off x="1752600" y="2209800"/>
                <a:ext cx="3657600" cy="960120"/>
                <a:chOff x="1295400" y="533400"/>
                <a:chExt cx="6096000" cy="1600200"/>
              </a:xfrm>
            </p:grpSpPr>
            <p:sp>
              <p:nvSpPr>
                <p:cNvPr id="134" name="流程图: 数据 251"/>
                <p:cNvSpPr/>
                <p:nvPr/>
              </p:nvSpPr>
              <p:spPr>
                <a:xfrm>
                  <a:off x="1295400" y="533400"/>
                  <a:ext cx="6096000" cy="1600200"/>
                </a:xfrm>
                <a:prstGeom prst="flowChartInputOutpu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5" name="直接连接符 252"/>
                <p:cNvCxnSpPr/>
                <p:nvPr/>
              </p:nvCxnSpPr>
              <p:spPr>
                <a:xfrm>
                  <a:off x="2286000" y="838200"/>
                  <a:ext cx="48006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sysDash"/>
                </a:ln>
                <a:effectLst/>
              </p:spPr>
            </p:cxnSp>
            <p:cxnSp>
              <p:nvCxnSpPr>
                <p:cNvPr id="136" name="直接连接符 253"/>
                <p:cNvCxnSpPr/>
                <p:nvPr/>
              </p:nvCxnSpPr>
              <p:spPr>
                <a:xfrm>
                  <a:off x="2057400" y="1143000"/>
                  <a:ext cx="48006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sysDash"/>
                </a:ln>
                <a:effectLst/>
              </p:spPr>
            </p:cxnSp>
            <p:cxnSp>
              <p:nvCxnSpPr>
                <p:cNvPr id="137" name="直接连接符 254"/>
                <p:cNvCxnSpPr/>
                <p:nvPr/>
              </p:nvCxnSpPr>
              <p:spPr>
                <a:xfrm>
                  <a:off x="1828800" y="1447800"/>
                  <a:ext cx="48006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sysDash"/>
                </a:ln>
                <a:effectLst/>
              </p:spPr>
            </p:cxnSp>
            <p:cxnSp>
              <p:nvCxnSpPr>
                <p:cNvPr id="138" name="直接连接符 255"/>
                <p:cNvCxnSpPr/>
                <p:nvPr/>
              </p:nvCxnSpPr>
              <p:spPr>
                <a:xfrm>
                  <a:off x="1600200" y="1752600"/>
                  <a:ext cx="48006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sysDash"/>
                </a:ln>
                <a:effectLst/>
              </p:spPr>
            </p:cxnSp>
            <p:cxnSp>
              <p:nvCxnSpPr>
                <p:cNvPr id="139" name="直接连接符 256"/>
                <p:cNvCxnSpPr/>
                <p:nvPr/>
              </p:nvCxnSpPr>
              <p:spPr>
                <a:xfrm rot="5400000">
                  <a:off x="1600200" y="762000"/>
                  <a:ext cx="1600200" cy="1143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0" name="直接连接符 257"/>
                <p:cNvCxnSpPr/>
                <p:nvPr/>
              </p:nvCxnSpPr>
              <p:spPr>
                <a:xfrm rot="5400000">
                  <a:off x="2095500" y="800100"/>
                  <a:ext cx="1600200" cy="10668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1" name="直接连接符 258"/>
                <p:cNvCxnSpPr/>
                <p:nvPr/>
              </p:nvCxnSpPr>
              <p:spPr>
                <a:xfrm rot="5400000">
                  <a:off x="2628900" y="800100"/>
                  <a:ext cx="1600200" cy="10668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2" name="直接连接符 259"/>
                <p:cNvCxnSpPr/>
                <p:nvPr/>
              </p:nvCxnSpPr>
              <p:spPr>
                <a:xfrm rot="5400000">
                  <a:off x="3124200" y="838200"/>
                  <a:ext cx="1600200" cy="9906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3" name="直接连接符 260"/>
                <p:cNvCxnSpPr>
                  <a:stCxn id="134" idx="0"/>
                </p:cNvCxnSpPr>
                <p:nvPr/>
              </p:nvCxnSpPr>
              <p:spPr>
                <a:xfrm rot="16200000" flipH="1" flipV="1">
                  <a:off x="3657600" y="838200"/>
                  <a:ext cx="1600200" cy="9906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4" name="直接连接符 261"/>
                <p:cNvCxnSpPr/>
                <p:nvPr/>
              </p:nvCxnSpPr>
              <p:spPr>
                <a:xfrm rot="5400000">
                  <a:off x="4191000" y="838200"/>
                  <a:ext cx="1600200" cy="9906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5" name="直接连接符 262"/>
                <p:cNvCxnSpPr/>
                <p:nvPr/>
              </p:nvCxnSpPr>
              <p:spPr>
                <a:xfrm rot="5400000">
                  <a:off x="4762500" y="800100"/>
                  <a:ext cx="1600200" cy="10668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cxnSp>
              <p:nvCxnSpPr>
                <p:cNvPr id="146" name="直接连接符 263"/>
                <p:cNvCxnSpPr/>
                <p:nvPr/>
              </p:nvCxnSpPr>
              <p:spPr>
                <a:xfrm rot="5400000">
                  <a:off x="5334000" y="762000"/>
                  <a:ext cx="1600200" cy="1143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>
                      <a:alpha val="20000"/>
                    </a:sysClr>
                  </a:solidFill>
                  <a:prstDash val="dash"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cxnSp>
            <p:sp>
              <p:nvSpPr>
                <p:cNvPr id="147" name="椭圆 264"/>
                <p:cNvSpPr/>
                <p:nvPr/>
              </p:nvSpPr>
              <p:spPr>
                <a:xfrm>
                  <a:off x="64008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椭圆 265"/>
                <p:cNvSpPr/>
                <p:nvPr/>
              </p:nvSpPr>
              <p:spPr>
                <a:xfrm>
                  <a:off x="61722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椭圆 266"/>
                <p:cNvSpPr/>
                <p:nvPr/>
              </p:nvSpPr>
              <p:spPr>
                <a:xfrm>
                  <a:off x="59436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椭圆 267"/>
                <p:cNvSpPr/>
                <p:nvPr/>
              </p:nvSpPr>
              <p:spPr>
                <a:xfrm>
                  <a:off x="57150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椭圆 268"/>
                <p:cNvSpPr/>
                <p:nvPr/>
              </p:nvSpPr>
              <p:spPr>
                <a:xfrm>
                  <a:off x="58674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椭圆 269"/>
                <p:cNvSpPr/>
                <p:nvPr/>
              </p:nvSpPr>
              <p:spPr>
                <a:xfrm>
                  <a:off x="56388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椭圆 270"/>
                <p:cNvSpPr/>
                <p:nvPr/>
              </p:nvSpPr>
              <p:spPr>
                <a:xfrm>
                  <a:off x="54102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椭圆 271"/>
                <p:cNvSpPr/>
                <p:nvPr/>
              </p:nvSpPr>
              <p:spPr>
                <a:xfrm>
                  <a:off x="51816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椭圆 272"/>
                <p:cNvSpPr/>
                <p:nvPr/>
              </p:nvSpPr>
              <p:spPr>
                <a:xfrm>
                  <a:off x="52578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椭圆 273"/>
                <p:cNvSpPr/>
                <p:nvPr/>
              </p:nvSpPr>
              <p:spPr>
                <a:xfrm>
                  <a:off x="50292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椭圆 274"/>
                <p:cNvSpPr/>
                <p:nvPr/>
              </p:nvSpPr>
              <p:spPr>
                <a:xfrm>
                  <a:off x="48006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椭圆 275"/>
                <p:cNvSpPr/>
                <p:nvPr/>
              </p:nvSpPr>
              <p:spPr>
                <a:xfrm>
                  <a:off x="45720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椭圆 276"/>
                <p:cNvSpPr/>
                <p:nvPr/>
              </p:nvSpPr>
              <p:spPr>
                <a:xfrm>
                  <a:off x="47244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椭圆 277"/>
                <p:cNvSpPr/>
                <p:nvPr/>
              </p:nvSpPr>
              <p:spPr>
                <a:xfrm>
                  <a:off x="44958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椭圆 278"/>
                <p:cNvSpPr/>
                <p:nvPr/>
              </p:nvSpPr>
              <p:spPr>
                <a:xfrm>
                  <a:off x="42672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椭圆 279"/>
                <p:cNvSpPr/>
                <p:nvPr/>
              </p:nvSpPr>
              <p:spPr>
                <a:xfrm>
                  <a:off x="40386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椭圆 280"/>
                <p:cNvSpPr/>
                <p:nvPr/>
              </p:nvSpPr>
              <p:spPr>
                <a:xfrm>
                  <a:off x="41910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椭圆 281"/>
                <p:cNvSpPr/>
                <p:nvPr/>
              </p:nvSpPr>
              <p:spPr>
                <a:xfrm>
                  <a:off x="39624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椭圆 282"/>
                <p:cNvSpPr/>
                <p:nvPr/>
              </p:nvSpPr>
              <p:spPr>
                <a:xfrm>
                  <a:off x="37338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椭圆 283"/>
                <p:cNvSpPr/>
                <p:nvPr/>
              </p:nvSpPr>
              <p:spPr>
                <a:xfrm>
                  <a:off x="35052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椭圆 284"/>
                <p:cNvSpPr/>
                <p:nvPr/>
              </p:nvSpPr>
              <p:spPr>
                <a:xfrm>
                  <a:off x="36576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椭圆 285"/>
                <p:cNvSpPr/>
                <p:nvPr/>
              </p:nvSpPr>
              <p:spPr>
                <a:xfrm>
                  <a:off x="34290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椭圆 286"/>
                <p:cNvSpPr/>
                <p:nvPr/>
              </p:nvSpPr>
              <p:spPr>
                <a:xfrm>
                  <a:off x="32004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椭圆 287"/>
                <p:cNvSpPr/>
                <p:nvPr/>
              </p:nvSpPr>
              <p:spPr>
                <a:xfrm>
                  <a:off x="29718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椭圆 288"/>
                <p:cNvSpPr/>
                <p:nvPr/>
              </p:nvSpPr>
              <p:spPr>
                <a:xfrm>
                  <a:off x="32004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椭圆 289"/>
                <p:cNvSpPr/>
                <p:nvPr/>
              </p:nvSpPr>
              <p:spPr>
                <a:xfrm>
                  <a:off x="29718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椭圆 290"/>
                <p:cNvSpPr/>
                <p:nvPr/>
              </p:nvSpPr>
              <p:spPr>
                <a:xfrm>
                  <a:off x="27432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椭圆 291"/>
                <p:cNvSpPr/>
                <p:nvPr/>
              </p:nvSpPr>
              <p:spPr>
                <a:xfrm>
                  <a:off x="25146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椭圆 292"/>
                <p:cNvSpPr/>
                <p:nvPr/>
              </p:nvSpPr>
              <p:spPr>
                <a:xfrm>
                  <a:off x="2667000" y="7620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椭圆 293"/>
                <p:cNvSpPr/>
                <p:nvPr/>
              </p:nvSpPr>
              <p:spPr>
                <a:xfrm>
                  <a:off x="2438400" y="10668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椭圆 294"/>
                <p:cNvSpPr/>
                <p:nvPr/>
              </p:nvSpPr>
              <p:spPr>
                <a:xfrm>
                  <a:off x="2209800" y="13716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椭圆 295"/>
                <p:cNvSpPr/>
                <p:nvPr/>
              </p:nvSpPr>
              <p:spPr>
                <a:xfrm>
                  <a:off x="1981200" y="1676400"/>
                  <a:ext cx="152400" cy="1524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4" name="直接连接符 301"/>
              <p:cNvCxnSpPr/>
              <p:nvPr/>
            </p:nvCxnSpPr>
            <p:spPr>
              <a:xfrm rot="10800000" flipV="1">
                <a:off x="3124202" y="2590800"/>
                <a:ext cx="228599" cy="2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5" name="直接连接符 306"/>
              <p:cNvCxnSpPr>
                <a:stCxn id="152" idx="2"/>
              </p:cNvCxnSpPr>
              <p:nvPr/>
            </p:nvCxnSpPr>
            <p:spPr>
              <a:xfrm rot="10800000" flipV="1">
                <a:off x="3962402" y="2575560"/>
                <a:ext cx="396238" cy="167642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6" name="直接连接符 309"/>
              <p:cNvCxnSpPr>
                <a:stCxn id="157" idx="7"/>
              </p:cNvCxnSpPr>
              <p:nvPr/>
            </p:nvCxnSpPr>
            <p:spPr>
              <a:xfrm rot="16200000" flipV="1">
                <a:off x="3766130" y="2558471"/>
                <a:ext cx="287711" cy="4756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直接连接符 312"/>
              <p:cNvCxnSpPr>
                <a:stCxn id="152" idx="2"/>
              </p:cNvCxnSpPr>
              <p:nvPr/>
            </p:nvCxnSpPr>
            <p:spPr>
              <a:xfrm rot="10800000">
                <a:off x="3886200" y="2377442"/>
                <a:ext cx="472440" cy="198118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直接连接符 314"/>
              <p:cNvCxnSpPr>
                <a:stCxn id="173" idx="4"/>
              </p:cNvCxnSpPr>
              <p:nvPr/>
            </p:nvCxnSpPr>
            <p:spPr>
              <a:xfrm rot="5400000" flipH="1">
                <a:off x="2484120" y="2621280"/>
                <a:ext cx="60960" cy="304800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直接连接符 316"/>
              <p:cNvCxnSpPr>
                <a:stCxn id="174" idx="7"/>
              </p:cNvCxnSpPr>
              <p:nvPr/>
            </p:nvCxnSpPr>
            <p:spPr>
              <a:xfrm rot="16200000" flipV="1">
                <a:off x="2379290" y="2726111"/>
                <a:ext cx="318191" cy="4756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直接连接符 318"/>
              <p:cNvCxnSpPr>
                <a:stCxn id="168" idx="5"/>
              </p:cNvCxnSpPr>
              <p:nvPr/>
            </p:nvCxnSpPr>
            <p:spPr>
              <a:xfrm rot="5400000" flipH="1">
                <a:off x="2956560" y="2453641"/>
                <a:ext cx="17089" cy="29140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1" name="直接连接符 320"/>
              <p:cNvCxnSpPr>
                <a:stCxn id="165" idx="2"/>
              </p:cNvCxnSpPr>
              <p:nvPr/>
            </p:nvCxnSpPr>
            <p:spPr>
              <a:xfrm rot="10800000">
                <a:off x="2819402" y="2590802"/>
                <a:ext cx="396239" cy="16763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2" name="直接连接符 322"/>
              <p:cNvCxnSpPr>
                <a:stCxn id="165" idx="2"/>
              </p:cNvCxnSpPr>
              <p:nvPr/>
            </p:nvCxnSpPr>
            <p:spPr>
              <a:xfrm rot="10800000">
                <a:off x="3048002" y="2590802"/>
                <a:ext cx="167639" cy="16763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3" name="直接连接符 325"/>
              <p:cNvCxnSpPr>
                <a:stCxn id="165" idx="7"/>
              </p:cNvCxnSpPr>
              <p:nvPr/>
            </p:nvCxnSpPr>
            <p:spPr>
              <a:xfrm rot="5400000" flipH="1" flipV="1">
                <a:off x="3255590" y="2628900"/>
                <a:ext cx="135310" cy="59112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4" name="直接连接符 327"/>
              <p:cNvCxnSpPr>
                <a:stCxn id="177" idx="6"/>
                <a:endCxn id="176" idx="6"/>
              </p:cNvCxnSpPr>
              <p:nvPr/>
            </p:nvCxnSpPr>
            <p:spPr>
              <a:xfrm flipV="1">
                <a:off x="2392680" y="2575560"/>
                <a:ext cx="137160" cy="182880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5" name="直接连接符 333"/>
              <p:cNvCxnSpPr>
                <a:stCxn id="174" idx="6"/>
                <a:endCxn id="173" idx="3"/>
              </p:cNvCxnSpPr>
              <p:nvPr/>
            </p:nvCxnSpPr>
            <p:spPr>
              <a:xfrm flipV="1">
                <a:off x="2575560" y="2790769"/>
                <a:ext cx="59111" cy="150551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6" name="直接连接符 336"/>
              <p:cNvCxnSpPr>
                <a:stCxn id="173" idx="1"/>
              </p:cNvCxnSpPr>
              <p:nvPr/>
            </p:nvCxnSpPr>
            <p:spPr>
              <a:xfrm rot="16200000" flipV="1">
                <a:off x="2506981" y="2598421"/>
                <a:ext cx="135310" cy="120070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7" name="直接连接符 338"/>
              <p:cNvCxnSpPr>
                <a:stCxn id="174" idx="0"/>
                <a:endCxn id="177" idx="5"/>
              </p:cNvCxnSpPr>
              <p:nvPr/>
            </p:nvCxnSpPr>
            <p:spPr>
              <a:xfrm rot="16200000" flipV="1">
                <a:off x="2402150" y="2767909"/>
                <a:ext cx="104831" cy="150551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8" name="直接连接符 404"/>
              <p:cNvCxnSpPr>
                <a:stCxn id="149" idx="4"/>
                <a:endCxn id="154" idx="5"/>
              </p:cNvCxnSpPr>
              <p:nvPr/>
            </p:nvCxnSpPr>
            <p:spPr>
              <a:xfrm rot="5400000">
                <a:off x="4290061" y="2676469"/>
                <a:ext cx="169489" cy="424871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9" name="直接连接符 407"/>
              <p:cNvCxnSpPr>
                <a:stCxn id="147" idx="1"/>
              </p:cNvCxnSpPr>
              <p:nvPr/>
            </p:nvCxnSpPr>
            <p:spPr>
              <a:xfrm rot="16200000" flipH="1" flipV="1">
                <a:off x="4692072" y="2240280"/>
                <a:ext cx="17089" cy="25722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0" name="直接连接符 411"/>
              <p:cNvCxnSpPr>
                <a:stCxn id="161" idx="3"/>
              </p:cNvCxnSpPr>
              <p:nvPr/>
            </p:nvCxnSpPr>
            <p:spPr>
              <a:xfrm rot="5400000">
                <a:off x="3307081" y="2668851"/>
                <a:ext cx="120073" cy="363909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1" name="直接连接符 413"/>
              <p:cNvCxnSpPr>
                <a:stCxn id="163" idx="2"/>
              </p:cNvCxnSpPr>
              <p:nvPr/>
            </p:nvCxnSpPr>
            <p:spPr>
              <a:xfrm rot="10800000">
                <a:off x="3276600" y="2377442"/>
                <a:ext cx="213360" cy="15238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2" name="直接连接符 415"/>
              <p:cNvCxnSpPr/>
              <p:nvPr/>
            </p:nvCxnSpPr>
            <p:spPr>
              <a:xfrm rot="16200000" flipV="1">
                <a:off x="2522221" y="2583179"/>
                <a:ext cx="441958" cy="152400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3" name="直接连接符 417"/>
              <p:cNvCxnSpPr>
                <a:endCxn id="158" idx="1"/>
              </p:cNvCxnSpPr>
              <p:nvPr/>
            </p:nvCxnSpPr>
            <p:spPr>
              <a:xfrm rot="5400000">
                <a:off x="3581400" y="2741352"/>
                <a:ext cx="318191" cy="17087"/>
              </a:xfrm>
              <a:prstGeom prst="line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11" name="Title 1"/>
            <p:cNvSpPr txBox="1">
              <a:spLocks/>
            </p:cNvSpPr>
            <p:nvPr/>
          </p:nvSpPr>
          <p:spPr>
            <a:xfrm>
              <a:off x="4878387" y="3829050"/>
              <a:ext cx="2362201" cy="457200"/>
            </a:xfrm>
            <a:prstGeom prst="rect">
              <a:avLst/>
            </a:prstGeom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Climate Network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2" name="Title 1"/>
            <p:cNvSpPr txBox="1">
              <a:spLocks/>
            </p:cNvSpPr>
            <p:nvPr/>
          </p:nvSpPr>
          <p:spPr>
            <a:xfrm>
              <a:off x="3713737" y="5561789"/>
              <a:ext cx="4353938" cy="296085"/>
            </a:xfrm>
            <a:prstGeom prst="rect">
              <a:avLst/>
            </a:prstGeom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79" name="Picture 178" descr="Pages from kawale13_a_graph-based_approach_to_find_teleconnections_in_climate_data_sad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74" y="4171518"/>
            <a:ext cx="5166360" cy="1965960"/>
          </a:xfrm>
          <a:prstGeom prst="rect">
            <a:avLst/>
          </a:prstGeom>
        </p:spPr>
      </p:pic>
      <p:sp>
        <p:nvSpPr>
          <p:cNvPr id="180" name="Rectangle 179"/>
          <p:cNvSpPr/>
          <p:nvPr/>
        </p:nvSpPr>
        <p:spPr>
          <a:xfrm>
            <a:off x="4445895" y="2957669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Edge weight corresponds to correlation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between the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two anomaly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time series</a:t>
            </a:r>
            <a:endParaRPr 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 pitchFamily="34" charset="0"/>
            </a:endParaRPr>
          </a:p>
        </p:txBody>
      </p:sp>
      <p:pic>
        <p:nvPicPr>
          <p:cNvPr id="1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22" y="2788996"/>
            <a:ext cx="16049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Rectangle 5"/>
          <p:cNvSpPr txBox="1">
            <a:spLocks noChangeArrowheads="1"/>
          </p:cNvSpPr>
          <p:nvPr/>
        </p:nvSpPr>
        <p:spPr bwMode="auto">
          <a:xfrm>
            <a:off x="-153951" y="3370769"/>
            <a:ext cx="2912224" cy="2222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Tx/>
              <a:buSzPct val="125000"/>
              <a:buFont typeface="Arial" pitchFamily="34" charset="0"/>
              <a:buChar char="•"/>
              <a:defRPr sz="2400" b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defRPr sz="2400" b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2pPr>
            <a:lvl3pPr marL="12573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•"/>
              <a:tabLst/>
              <a:defRPr sz="2000" b="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12775" marR="0" lvl="1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Most known dipoles discovered</a:t>
            </a:r>
          </a:p>
          <a:p>
            <a:pPr marL="612775" marR="0" lvl="1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New dipoles may represent new phenomena </a:t>
            </a:r>
          </a:p>
          <a:p>
            <a:pPr marL="612775" marR="0" lvl="1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Enables analysis of relationships between different dipoles</a:t>
            </a:r>
          </a:p>
          <a:p>
            <a:pPr marL="612775" marR="0" lvl="1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Dynamic versions are often better than static</a:t>
            </a:r>
          </a:p>
          <a:p>
            <a:pPr marL="612775" marR="0" lvl="1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Dipole structure provides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a method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to analyze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GCMs</a:t>
            </a:r>
          </a:p>
        </p:txBody>
      </p:sp>
      <p:sp>
        <p:nvSpPr>
          <p:cNvPr id="183" name="Rectangle 10"/>
          <p:cNvSpPr>
            <a:spLocks/>
          </p:cNvSpPr>
          <p:nvPr/>
        </p:nvSpPr>
        <p:spPr bwMode="auto">
          <a:xfrm>
            <a:off x="391549" y="2633458"/>
            <a:ext cx="202033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Nodes in the Graph correspond to grid points on the globe.</a:t>
            </a:r>
          </a:p>
        </p:txBody>
      </p:sp>
    </p:spTree>
    <p:extLst>
      <p:ext uri="{BB962C8B-B14F-4D97-AF65-F5344CB8AC3E}">
        <p14:creationId xmlns:p14="http://schemas.microsoft.com/office/powerpoint/2010/main" val="406717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Extremes and uncertainty</a:t>
            </a:r>
            <a:r>
              <a:rPr lang="en-US" dirty="0" smtClean="0"/>
              <a:t>: Heat waves, heavy rainfall, …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40590" y="4831914"/>
            <a:ext cx="45034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a typeface="MS PGothic" charset="0"/>
                <a:cs typeface="MS PGothic" charset="0"/>
                <a:sym typeface="Arial" charset="0"/>
              </a:rPr>
              <a:t>Ghosh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</a:t>
            </a:r>
            <a:r>
              <a:rPr lang="en-US" sz="1400" dirty="0">
                <a:latin typeface="Arial Italic" charset="0"/>
                <a:ea typeface="MS PGothic" charset="0"/>
                <a:cs typeface="MS PGothic" charset="0"/>
                <a:sym typeface="Arial Italic" charset="0"/>
              </a:rPr>
              <a:t>et al.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Nature Climate Change (2012)</a:t>
            </a:r>
          </a:p>
          <a:p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Parish </a:t>
            </a:r>
            <a:r>
              <a:rPr lang="en-US" sz="1400" i="1" dirty="0">
                <a:ea typeface="MS PGothic" charset="0"/>
                <a:cs typeface="MS PGothic" charset="0"/>
                <a:sym typeface="Arial" charset="0"/>
              </a:rPr>
              <a:t>et al. 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Computers &amp; Geosciences (2012)</a:t>
            </a:r>
          </a:p>
          <a:p>
            <a:r>
              <a:rPr lang="en-US" sz="1400" dirty="0" err="1">
                <a:ea typeface="MS PGothic" charset="0"/>
                <a:cs typeface="MS PGothic" charset="0"/>
                <a:sym typeface="Arial" charset="0"/>
              </a:rPr>
              <a:t>Kodra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</a:t>
            </a:r>
            <a:r>
              <a:rPr lang="en-US" sz="1400" i="1" dirty="0">
                <a:ea typeface="MS PGothic" charset="0"/>
                <a:cs typeface="MS PGothic" charset="0"/>
                <a:sym typeface="Arial" charset="0"/>
              </a:rPr>
              <a:t>et al. 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Environmental Research Letters (2012)</a:t>
            </a:r>
          </a:p>
          <a:p>
            <a:r>
              <a:rPr lang="en-US" sz="1400" dirty="0" err="1">
                <a:ea typeface="MS PGothic" charset="0"/>
                <a:cs typeface="MS PGothic" charset="0"/>
                <a:sym typeface="Arial" charset="0"/>
              </a:rPr>
              <a:t>Ganguly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</a:t>
            </a:r>
            <a:r>
              <a:rPr lang="en-US" sz="1400" i="1" dirty="0">
                <a:ea typeface="MS PGothic" charset="0"/>
                <a:cs typeface="MS PGothic" charset="0"/>
                <a:sym typeface="Arial" charset="0"/>
              </a:rPr>
              <a:t>et al.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Climate Extremes &amp; UQ: Book Chapter (2013)</a:t>
            </a:r>
          </a:p>
          <a:p>
            <a:r>
              <a:rPr lang="en-US" sz="1400" dirty="0" err="1">
                <a:ea typeface="MS PGothic" charset="0"/>
                <a:cs typeface="MS PGothic" charset="0"/>
                <a:sym typeface="Arial" charset="0"/>
              </a:rPr>
              <a:t>Kodra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</a:t>
            </a:r>
            <a:r>
              <a:rPr lang="en-US" sz="1400" i="1" dirty="0">
                <a:ea typeface="MS PGothic" charset="0"/>
                <a:cs typeface="MS PGothic" charset="0"/>
                <a:sym typeface="Arial" charset="0"/>
              </a:rPr>
              <a:t>et al. 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in revision at journal (2013)</a:t>
            </a:r>
          </a:p>
          <a:p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Kumar </a:t>
            </a:r>
            <a:r>
              <a:rPr lang="en-US" sz="1400" i="1" dirty="0">
                <a:ea typeface="MS PGothic" charset="0"/>
                <a:cs typeface="MS PGothic" charset="0"/>
                <a:sym typeface="Arial" charset="0"/>
              </a:rPr>
              <a:t>et al.</a:t>
            </a:r>
            <a:r>
              <a:rPr lang="en-US" sz="1400" dirty="0">
                <a:ea typeface="MS PGothic" charset="0"/>
                <a:cs typeface="MS PGothic" charset="0"/>
                <a:sym typeface="Arial" charset="0"/>
              </a:rPr>
              <a:t> in review at journal (2013)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Climate change has been called </a:t>
            </a:r>
            <a:r>
              <a:rPr lang="ja-JP" alt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“</a:t>
            </a:r>
            <a:r>
              <a:rPr lang="en-US" sz="1600" i="1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global </a:t>
            </a:r>
            <a:r>
              <a:rPr lang="en-US" sz="1600" i="1" dirty="0" err="1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weirding</a:t>
            </a:r>
            <a:r>
              <a:rPr lang="ja-JP" alt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”</a:t>
            </a:r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 owing to possible exacerbation of hydro-meteorological extremes and changes in regional weather patterns </a:t>
            </a:r>
            <a:endParaRPr lang="en-US" sz="160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Understanding relevant dominant processes and discovering space-time dependence requires </a:t>
            </a:r>
            <a:r>
              <a:rPr lang="en-US" sz="1600" i="1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physics-guided data mining</a:t>
            </a:r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 and </a:t>
            </a:r>
            <a:r>
              <a:rPr lang="en-US" sz="1600" i="1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uncertainty quantification</a:t>
            </a:r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  </a:t>
            </a:r>
            <a:endParaRPr lang="en-US" sz="160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Computational data and geospatial sciences can help translate insights from models and observations to metrics relevant for </a:t>
            </a:r>
            <a:r>
              <a:rPr lang="en-US" sz="1600" i="1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adaptation and policy</a:t>
            </a:r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   </a:t>
            </a:r>
            <a:endParaRPr lang="en-US" sz="160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r>
              <a:rPr lang="en-US" sz="1600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Suite of methods developed new insights on climate extremes with uncertainty, and consequences for </a:t>
            </a:r>
            <a:r>
              <a:rPr lang="en-US" sz="1600" i="1" dirty="0"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critical infrastructures and key resources</a:t>
            </a:r>
            <a:endParaRPr lang="en-US" sz="1600" i="1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endParaRPr lang="en-US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/>
          <a:stretch>
            <a:fillRect/>
          </a:stretch>
        </p:blipFill>
        <p:spPr bwMode="auto">
          <a:xfrm>
            <a:off x="5077012" y="1104288"/>
            <a:ext cx="3469342" cy="16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42" y="2804987"/>
            <a:ext cx="3617615" cy="173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I/O and analytics: Global cloud resolving model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640590" y="4831914"/>
            <a:ext cx="4503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Jin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 Italic" charset="0"/>
              </a:rPr>
              <a:t>et al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 Italic" charset="0"/>
              </a:rPr>
              <a:t>.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altLang="zh-CN" sz="1400" dirty="0" err="1">
                <a:ea typeface="ＭＳ Ｐゴシック" charset="0"/>
                <a:cs typeface="ＭＳ Ｐゴシック" charset="0"/>
                <a:sym typeface="Arial" charset="0"/>
              </a:rPr>
              <a:t>EuroMPI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(2011)</a:t>
            </a:r>
          </a:p>
          <a:p>
            <a:r>
              <a:rPr lang="en-US" altLang="zh-CN" sz="1400" dirty="0" err="1">
                <a:ea typeface="ＭＳ Ｐゴシック" charset="0"/>
                <a:cs typeface="ＭＳ Ｐゴシック" charset="0"/>
                <a:sym typeface="Arial" charset="0"/>
              </a:rPr>
              <a:t>Patwary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 Italic" charset="0"/>
              </a:rPr>
              <a:t>et al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 Italic" charset="0"/>
              </a:rPr>
              <a:t>.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SC (2012) </a:t>
            </a:r>
            <a:endParaRPr lang="en-US" altLang="zh-CN" sz="1400" dirty="0">
              <a:ea typeface="ＭＳ Ｐゴシック" charset="0"/>
              <a:cs typeface="ＭＳ Ｐゴシック" charset="0"/>
              <a:sym typeface="Arial Bold Italic" charset="0"/>
            </a:endParaRPr>
          </a:p>
          <a:p>
            <a:r>
              <a:rPr lang="en-US" altLang="zh-CN" sz="1400" dirty="0" err="1">
                <a:ea typeface="ＭＳ Ｐゴシック" charset="0"/>
                <a:cs typeface="ＭＳ Ｐゴシック" charset="0"/>
                <a:sym typeface="Arial" charset="0"/>
              </a:rPr>
              <a:t>Hentrix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 Italic" charset="0"/>
              </a:rPr>
              <a:t>et al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 Italic" charset="0"/>
              </a:rPr>
              <a:t>.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HPC (2012)</a:t>
            </a:r>
          </a:p>
          <a:p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Kumar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 Italic" charset="0"/>
              </a:rPr>
              <a:t>et al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 Italic" charset="0"/>
              </a:rPr>
              <a:t>.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IPDPS (2011)</a:t>
            </a:r>
          </a:p>
          <a:p>
            <a:r>
              <a:rPr lang="en-US" altLang="zh-CN" sz="1400" dirty="0"/>
              <a:t>Rangel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" charset="0"/>
              </a:rPr>
              <a:t>et al. 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in review at journal (2013)</a:t>
            </a:r>
          </a:p>
          <a:p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Jin </a:t>
            </a:r>
            <a:r>
              <a:rPr lang="en-US" altLang="zh-CN" sz="1400" i="1" dirty="0">
                <a:ea typeface="ＭＳ Ｐゴシック" charset="0"/>
                <a:cs typeface="ＭＳ Ｐゴシック" charset="0"/>
                <a:sym typeface="Arial" charset="0"/>
              </a:rPr>
              <a:t>et al.</a:t>
            </a:r>
            <a:r>
              <a:rPr lang="en-US" altLang="zh-CN" sz="1400" dirty="0">
                <a:ea typeface="ＭＳ Ｐゴシック" charset="0"/>
                <a:cs typeface="ＭＳ Ｐゴシック" charset="0"/>
                <a:sym typeface="Arial" charset="0"/>
              </a:rPr>
              <a:t> in review at journal (2013)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1">
              <a:buSzPct val="125000"/>
            </a:pPr>
            <a:r>
              <a:rPr lang="en-US" altLang="zh-CN" dirty="0">
                <a:latin typeface="Arial" charset="0"/>
                <a:ea typeface="宋体" charset="0"/>
                <a:cs typeface="Arial" charset="0"/>
                <a:sym typeface="Arial" charset="0"/>
              </a:rPr>
              <a:t>Global Cloud Resolving Model (GCRM): simulates circulation associated with large convective clouds</a:t>
            </a:r>
          </a:p>
          <a:p>
            <a:pPr marL="342900" lvl="1">
              <a:buSzPct val="125000"/>
            </a:pPr>
            <a:r>
              <a:rPr lang="en-US" altLang="zh-CN" dirty="0">
                <a:latin typeface="Arial" charset="0"/>
                <a:ea typeface="宋体" charset="0"/>
                <a:cs typeface="Arial" charset="0"/>
                <a:sym typeface="Arial" charset="0"/>
              </a:rPr>
              <a:t>I/O was previously a major </a:t>
            </a:r>
            <a:r>
              <a:rPr lang="en-US" altLang="zh-CN" i="1" dirty="0">
                <a:latin typeface="Arial" charset="0"/>
                <a:ea typeface="宋体" charset="0"/>
                <a:cs typeface="Arial" charset="0"/>
                <a:sym typeface="Arial" charset="0"/>
              </a:rPr>
              <a:t>bottleneck</a:t>
            </a:r>
            <a:r>
              <a:rPr lang="en-US" altLang="zh-CN" dirty="0">
                <a:latin typeface="Arial" charset="0"/>
                <a:ea typeface="宋体" charset="0"/>
                <a:cs typeface="Arial" charset="0"/>
                <a:sym typeface="Arial" charset="0"/>
              </a:rPr>
              <a:t>  for GCRM: </a:t>
            </a:r>
            <a:r>
              <a:rPr lang="en-US" altLang="zh-CN" b="1" dirty="0">
                <a:latin typeface="Arial" charset="0"/>
                <a:ea typeface="宋体" charset="0"/>
                <a:cs typeface="Arial" charset="0"/>
                <a:sym typeface="Arial" charset="0"/>
              </a:rPr>
              <a:t>1.4 PB </a:t>
            </a:r>
            <a:r>
              <a:rPr lang="en-US" altLang="zh-CN" dirty="0">
                <a:latin typeface="Arial" charset="0"/>
                <a:ea typeface="宋体" charset="0"/>
                <a:cs typeface="Arial" charset="0"/>
                <a:sym typeface="Arial" charset="0"/>
              </a:rPr>
              <a:t>data per simulation and </a:t>
            </a:r>
            <a:r>
              <a:rPr lang="en-US" altLang="zh-CN" b="1" dirty="0">
                <a:latin typeface="Arial" charset="0"/>
                <a:ea typeface="宋体" charset="0"/>
                <a:cs typeface="Arial" charset="0"/>
                <a:sym typeface="Arial" charset="0"/>
              </a:rPr>
              <a:t>1.5 TB </a:t>
            </a:r>
            <a:r>
              <a:rPr lang="en-US" altLang="zh-CN" dirty="0">
                <a:latin typeface="Arial" charset="0"/>
                <a:ea typeface="宋体" charset="0"/>
                <a:cs typeface="Arial" charset="0"/>
                <a:sym typeface="Arial" charset="0"/>
              </a:rPr>
              <a:t>per checkpoint</a:t>
            </a:r>
          </a:p>
          <a:p>
            <a:r>
              <a:rPr lang="en-US" altLang="zh-CN" sz="1400" dirty="0">
                <a:latin typeface="Arial" charset="0"/>
                <a:ea typeface="宋体" charset="0"/>
                <a:cs typeface="Arial" charset="0"/>
                <a:sym typeface="Arial" charset="0"/>
              </a:rPr>
              <a:t>Improved I/O throughput Using </a:t>
            </a:r>
            <a:r>
              <a:rPr lang="en-US" altLang="zh-CN" sz="1400" i="1" dirty="0">
                <a:latin typeface="Arial" charset="0"/>
                <a:ea typeface="宋体" charset="0"/>
                <a:cs typeface="Arial" charset="0"/>
                <a:sym typeface="Arial" charset="0"/>
              </a:rPr>
              <a:t>Parallel </a:t>
            </a:r>
            <a:r>
              <a:rPr lang="en-US" altLang="zh-CN" sz="1400" i="1" dirty="0" err="1">
                <a:latin typeface="Arial" charset="0"/>
                <a:ea typeface="宋体" charset="0"/>
                <a:cs typeface="Arial" charset="0"/>
                <a:sym typeface="Arial" charset="0"/>
              </a:rPr>
              <a:t>NetCDF</a:t>
            </a:r>
            <a:r>
              <a:rPr lang="en-US" altLang="zh-CN" sz="1400" i="1" dirty="0">
                <a:latin typeface="Arial" charset="0"/>
                <a:ea typeface="宋体" charset="0"/>
                <a:cs typeface="Arial" charset="0"/>
                <a:sym typeface="Arial" charset="0"/>
              </a:rPr>
              <a:t> I/O library</a:t>
            </a:r>
            <a:r>
              <a:rPr lang="en-US" altLang="zh-CN" sz="1400" dirty="0">
                <a:latin typeface="Arial" charset="0"/>
                <a:ea typeface="宋体" charset="0"/>
                <a:cs typeface="Arial" charset="0"/>
                <a:sym typeface="Arial" charset="0"/>
              </a:rPr>
              <a:t> optimizations, massive scalability</a:t>
            </a:r>
          </a:p>
          <a:p>
            <a:r>
              <a:rPr lang="en-US" altLang="zh-CN" sz="1400" dirty="0">
                <a:latin typeface="Arial" charset="0"/>
                <a:ea typeface="宋体" charset="0"/>
                <a:cs typeface="Arial" charset="0"/>
                <a:sym typeface="Arial" charset="0"/>
              </a:rPr>
              <a:t>Optimized memory utilization and process communication</a:t>
            </a:r>
          </a:p>
          <a:p>
            <a:endParaRPr lang="en-US" sz="1400" dirty="0"/>
          </a:p>
        </p:txBody>
      </p:sp>
      <p:pic>
        <p:nvPicPr>
          <p:cNvPr id="8" name="Picture 16" descr="C:\Users\William\AppData\Local\Temp\vorticityconte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7439" r="975" b="1544"/>
          <a:stretch>
            <a:fillRect/>
          </a:stretch>
        </p:blipFill>
        <p:spPr bwMode="auto">
          <a:xfrm>
            <a:off x="5849471" y="1075763"/>
            <a:ext cx="2189937" cy="19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6" y="3079660"/>
            <a:ext cx="2231816" cy="176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06" y="3111179"/>
            <a:ext cx="2504994" cy="16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Expeditions Team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234" y="1140420"/>
            <a:ext cx="1112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9056" y="1140420"/>
            <a:ext cx="1162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16667" r="16667"/>
          <a:stretch>
            <a:fillRect/>
          </a:stretch>
        </p:blipFill>
        <p:spPr bwMode="auto">
          <a:xfrm>
            <a:off x="5678090" y="1140420"/>
            <a:ext cx="114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5591" y="4648200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414" y="2857691"/>
            <a:ext cx="12398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/>
          <a:srcRect l="9322" r="6790"/>
          <a:stretch>
            <a:fillRect/>
          </a:stretch>
        </p:blipFill>
        <p:spPr bwMode="auto">
          <a:xfrm>
            <a:off x="3088481" y="2866032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8075" y="1140420"/>
            <a:ext cx="10969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28600" y="248185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Vipin Kumar, UM         Auroop Ganguly, NEU     Nagiza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Samatova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, NCSU    Arindam Banerjee, UM       Fred Semazzi, NCSU 	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4639141"/>
            <a:ext cx="933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/>
          <a:srcRect l="5823" r="12677"/>
          <a:stretch>
            <a:fillRect/>
          </a:stretch>
        </p:blipFill>
        <p:spPr bwMode="auto">
          <a:xfrm>
            <a:off x="381000" y="2866032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05855" y="2857691"/>
            <a:ext cx="1031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44425" y="423445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Joe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Knight, UM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Shashi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Shekhar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, UM  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Peter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Snyder,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           Jon Foley,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UM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	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Alok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Choudhary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, NW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Ankit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Agrawal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, NW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0" y="6019800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Abdollah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Homiafar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Michael 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Steinbach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Singdhansu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ahoma"/>
                <a:cs typeface="Arial" pitchFamily="34" charset="0"/>
              </a:rPr>
              <a:t>Chatterjee</a:t>
            </a:r>
            <a:r>
              <a:rPr lang="en-US" sz="1200" dirty="0">
                <a:solidFill>
                  <a:srgbClr val="000000"/>
                </a:solidFill>
                <a:latin typeface="Tahoma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Karsten Steinhaeuser       Stefan Liess               Shyam Boriah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NCA&amp;T                    UM 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r>
              <a:rPr lang="en-US" sz="1200" dirty="0" smtClean="0">
                <a:solidFill>
                  <a:srgbClr val="000000"/>
                </a:solidFill>
                <a:latin typeface="Tahoma"/>
                <a:cs typeface="Arial" pitchFamily="34" charset="0"/>
              </a:rPr>
              <a:t>  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Tahoma"/>
                <a:cs typeface="Arial" pitchFamily="34" charset="0"/>
              </a:rPr>
              <a:t>UM</a:t>
            </a:r>
            <a:endParaRPr lang="en-US" sz="1200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pic>
        <p:nvPicPr>
          <p:cNvPr id="19" name="Picture 20" descr="alokchoudhary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35942" y="2857691"/>
            <a:ext cx="1073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90" y="4652682"/>
            <a:ext cx="1028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48200"/>
            <a:ext cx="103517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arkumar\Downloads\liess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48" y="4648200"/>
            <a:ext cx="122836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400" y="1140420"/>
            <a:ext cx="9588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arsten\Desktop\anki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51" y="2857691"/>
            <a:ext cx="116731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57" y="4612848"/>
            <a:ext cx="1201270" cy="14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107835"/>
            <a:ext cx="7839075" cy="7924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000">
                <a:latin typeface="Arial" charset="0"/>
                <a:cs typeface="Arial" charset="0"/>
                <a:sym typeface="Arial" charset="0"/>
              </a:rPr>
              <a:t>Machine Learning </a:t>
            </a:r>
            <a:r>
              <a:rPr lang="en-US" sz="3000" dirty="0">
                <a:latin typeface="Arial" charset="0"/>
                <a:cs typeface="Arial" charset="0"/>
                <a:sym typeface="Arial" charset="0"/>
              </a:rPr>
              <a:t>for Climate Data</a:t>
            </a:r>
            <a:endParaRPr lang="en-US" sz="3000" dirty="0">
              <a:latin typeface="Arial" charset="0"/>
              <a:sym typeface="Arial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726" y="979461"/>
            <a:ext cx="5930797" cy="5197454"/>
          </a:xfrm>
        </p:spPr>
        <p:txBody>
          <a:bodyPr>
            <a:normAutofit/>
          </a:bodyPr>
          <a:lstStyle/>
          <a:p>
            <a:pPr marL="426645">
              <a:buFont typeface="Arial" charset="0"/>
              <a:buChar char="•"/>
              <a:defRPr/>
            </a:pPr>
            <a:r>
              <a:rPr lang="en-US" sz="1800" dirty="0">
                <a:latin typeface="Arial"/>
                <a:cs typeface="Arial"/>
                <a:sym typeface="Arial" charset="0"/>
              </a:rPr>
              <a:t>Regression for downscaling and predictions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Regional climate from GCMs, heat waves, monsoons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High dimensions, low sample setting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Statistical consistency using sparse hierarchical regularization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Examples: Sparse group lasso, Gaussian Markov random fields</a:t>
            </a:r>
          </a:p>
          <a:p>
            <a:pPr marL="426645">
              <a:buFont typeface="Arial" charset="0"/>
              <a:buChar char="•"/>
              <a:defRPr/>
            </a:pPr>
            <a:r>
              <a:rPr lang="en-US" sz="1800" dirty="0">
                <a:latin typeface="Arial"/>
                <a:cs typeface="Arial"/>
                <a:sym typeface="Arial" charset="0"/>
              </a:rPr>
              <a:t>Multi-task learning with spatial smoothing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Combining outputs of multiple GCMs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Local regression with spatial smoothing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Special case: Sylvester equations  AX + XB = C 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latin typeface="Arial"/>
                <a:cs typeface="Arial"/>
                <a:sym typeface="Arial" charset="0"/>
              </a:rPr>
              <a:t>More accurate than local or global regression</a:t>
            </a:r>
          </a:p>
          <a:p>
            <a:pPr marL="426645">
              <a:buFont typeface="Arial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Inference using discrete graphical models (MRFs)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Mega-drought detection, trends over past 100-1000 years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LP relaxation to max-cut type problems, 10 million node graph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Fast parallel algorithm: 10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mins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on 20 cores, 30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secs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on 500 cores</a:t>
            </a:r>
          </a:p>
          <a:p>
            <a:pPr marL="826624" lvl="1"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Detects all major droughts, model evaluation in progress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6909100" y="3510276"/>
            <a:ext cx="673839" cy="1765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396" tIns="19198" rIns="38396" bIns="19198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047850" y="220453"/>
            <a:ext cx="2858871" cy="2687219"/>
            <a:chOff x="15621185" y="1612313"/>
            <a:chExt cx="7624648" cy="5374437"/>
          </a:xfrm>
        </p:grpSpPr>
        <p:pic>
          <p:nvPicPr>
            <p:cNvPr id="2" name="Picture 1" descr="Low Model complexity and high accuracy of sparse methods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5620" y="1612313"/>
              <a:ext cx="6900213" cy="42030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621185" y="6673273"/>
              <a:ext cx="404096" cy="31347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95591" y="4971737"/>
            <a:ext cx="2608352" cy="1847716"/>
            <a:chOff x="2914264" y="7550300"/>
            <a:chExt cx="9833446" cy="6019921"/>
          </a:xfrm>
        </p:grpSpPr>
        <p:pic>
          <p:nvPicPr>
            <p:cNvPr id="3" name="Picture 2" descr="Major Droughts detected by MAP Inferenc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264" y="7550300"/>
              <a:ext cx="9833446" cy="601992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52839" y="13319046"/>
              <a:ext cx="333364" cy="2511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65978" y="2282718"/>
            <a:ext cx="2633921" cy="2860721"/>
            <a:chOff x="14544846" y="6986750"/>
            <a:chExt cx="9498444" cy="7578376"/>
          </a:xfrm>
        </p:grpSpPr>
        <p:grpSp>
          <p:nvGrpSpPr>
            <p:cNvPr id="7" name="Group 6"/>
            <p:cNvGrpSpPr/>
            <p:nvPr/>
          </p:nvGrpSpPr>
          <p:grpSpPr>
            <a:xfrm>
              <a:off x="14544846" y="6986750"/>
              <a:ext cx="9498444" cy="7578376"/>
              <a:chOff x="14544846" y="6986750"/>
              <a:chExt cx="9498444" cy="7578376"/>
            </a:xfrm>
          </p:grpSpPr>
          <p:pic>
            <p:nvPicPr>
              <p:cNvPr id="4" name="Picture 3" descr="multi model ensemble Low RMSE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44846" y="6986750"/>
                <a:ext cx="9498444" cy="633229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735469" y="12363720"/>
                <a:ext cx="1020727" cy="220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RMSE</a:t>
                </a:r>
                <a:endParaRPr lang="en-US" sz="15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5842735" y="13090526"/>
              <a:ext cx="7745279" cy="896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/>
                  <a:cs typeface="Times New Roman"/>
                </a:rPr>
                <a:t>Prediction RMSE from spatially smoothened Multi-model ensemble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49975" y="1271211"/>
            <a:ext cx="1633306" cy="284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8396" tIns="19198" rIns="38396" bIns="19198" rtlCol="0">
            <a:spAutoFit/>
          </a:bodyPr>
          <a:lstStyle/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SDM 2012, Best Student paper award</a:t>
            </a:r>
          </a:p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NIPS 2012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1679" y="3042861"/>
            <a:ext cx="1798516" cy="161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8396" tIns="19198" rIns="38396" bIns="19198" rtlCol="0">
            <a:spAutoFit/>
          </a:bodyPr>
          <a:lstStyle/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SDM 2013, Best Application paper award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2829" y="4425216"/>
            <a:ext cx="564855" cy="408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8396" tIns="19198" rIns="38396" bIns="19198" rtlCol="0">
            <a:spAutoFit/>
          </a:bodyPr>
          <a:lstStyle/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ICML 2012</a:t>
            </a:r>
          </a:p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SDM 2012</a:t>
            </a:r>
          </a:p>
          <a:p>
            <a:r>
              <a:rPr lang="en-US" sz="800" dirty="0">
                <a:latin typeface="Times New Roman" pitchFamily="18" charset="0"/>
                <a:cs typeface="Times New Roman" pitchFamily="18" charset="0"/>
              </a:rPr>
              <a:t>UAI 2013</a:t>
            </a:r>
          </a:p>
        </p:txBody>
      </p:sp>
    </p:spTree>
    <p:extLst>
      <p:ext uri="{BB962C8B-B14F-4D97-AF65-F5344CB8AC3E}">
        <p14:creationId xmlns:p14="http://schemas.microsoft.com/office/powerpoint/2010/main" val="11783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34413" cy="771525"/>
          </a:xfrm>
          <a:ln w="12700"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2800" dirty="0"/>
              <a:t>Understanding Climate Change - Physics Based Approach</a:t>
            </a:r>
          </a:p>
        </p:txBody>
      </p:sp>
      <p:sp>
        <p:nvSpPr>
          <p:cNvPr id="104450" name="Content Placeholder 2"/>
          <p:cNvSpPr txBox="1">
            <a:spLocks/>
          </p:cNvSpPr>
          <p:nvPr/>
        </p:nvSpPr>
        <p:spPr bwMode="auto">
          <a:xfrm>
            <a:off x="361194" y="1089890"/>
            <a:ext cx="517381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charset="0"/>
                <a:cs typeface="Calibri" charset="0"/>
              </a:rPr>
              <a:t>General Circulation Models: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cs typeface="Calibri" charset="0"/>
              </a:rPr>
              <a:t>Mathematical models with physical equations based on fluid dynamics</a:t>
            </a:r>
          </a:p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endParaRPr lang="en-US" sz="2000" b="1" dirty="0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sp>
        <p:nvSpPr>
          <p:cNvPr id="104451" name="Content Placeholder 2"/>
          <p:cNvSpPr txBox="1">
            <a:spLocks/>
          </p:cNvSpPr>
          <p:nvPr/>
        </p:nvSpPr>
        <p:spPr bwMode="auto">
          <a:xfrm>
            <a:off x="1444362" y="1767754"/>
            <a:ext cx="4090641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400" i="1" dirty="0">
                <a:solidFill>
                  <a:schemeClr val="tx1"/>
                </a:solidFill>
                <a:latin typeface="Calibri" charset="0"/>
              </a:rPr>
              <a:t>Parameterization and non-linearity</a:t>
            </a:r>
            <a:br>
              <a:rPr lang="en-US" sz="1400" i="1" dirty="0">
                <a:solidFill>
                  <a:schemeClr val="tx1"/>
                </a:solidFill>
                <a:latin typeface="Calibri" charset="0"/>
              </a:rPr>
            </a:br>
            <a:r>
              <a:rPr lang="en-US" sz="1400" i="1" dirty="0">
                <a:solidFill>
                  <a:schemeClr val="tx1"/>
                </a:solidFill>
                <a:latin typeface="Calibri" charset="0"/>
              </a:rPr>
              <a:t>of differential equations are sources for uncertainty!</a:t>
            </a:r>
            <a:endParaRPr lang="en-US" sz="1600" i="1" dirty="0">
              <a:solidFill>
                <a:schemeClr val="tx1"/>
              </a:solidFill>
              <a:latin typeface="Calibri" charset="0"/>
            </a:endParaRPr>
          </a:p>
        </p:txBody>
      </p:sp>
      <p:grpSp>
        <p:nvGrpSpPr>
          <p:cNvPr id="104452" name="Group 6"/>
          <p:cNvGrpSpPr>
            <a:grpSpLocks/>
          </p:cNvGrpSpPr>
          <p:nvPr/>
        </p:nvGrpSpPr>
        <p:grpSpPr bwMode="auto">
          <a:xfrm>
            <a:off x="5535003" y="1089891"/>
            <a:ext cx="2627690" cy="1916796"/>
            <a:chOff x="1955976" y="1612900"/>
            <a:chExt cx="2920824" cy="2197100"/>
          </a:xfrm>
        </p:grpSpPr>
        <p:grpSp>
          <p:nvGrpSpPr>
            <p:cNvPr id="104456" name="Group 4"/>
            <p:cNvGrpSpPr>
              <a:grpSpLocks/>
            </p:cNvGrpSpPr>
            <p:nvPr/>
          </p:nvGrpSpPr>
          <p:grpSpPr bwMode="auto">
            <a:xfrm>
              <a:off x="1955976" y="1612900"/>
              <a:ext cx="2920824" cy="2197100"/>
              <a:chOff x="1909939" y="1912938"/>
              <a:chExt cx="2920824" cy="2197100"/>
            </a:xfrm>
          </p:grpSpPr>
          <p:pic>
            <p:nvPicPr>
              <p:cNvPr id="104458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5"/>
              <p:cNvSpPr txBox="1">
                <a:spLocks noChangeArrowheads="1"/>
              </p:cNvSpPr>
              <p:nvPr/>
            </p:nvSpPr>
            <p:spPr bwMode="auto">
              <a:xfrm>
                <a:off x="1909939" y="1978026"/>
                <a:ext cx="496264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Cell</a:t>
                </a:r>
              </a:p>
            </p:txBody>
          </p: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2425665" y="2139951"/>
                <a:ext cx="53356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1968323" y="2590801"/>
                <a:ext cx="757370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Clouds</a:t>
                </a: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2702989" y="2771776"/>
                <a:ext cx="421663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1971567" y="2873376"/>
                <a:ext cx="593571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Land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2711098" y="3032126"/>
                <a:ext cx="29678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3043562" y="3035301"/>
                <a:ext cx="724936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Ocean</a:t>
                </a:r>
              </a:p>
            </p:txBody>
          </p:sp>
        </p:grp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V="1">
              <a:off x="3746420" y="2724150"/>
              <a:ext cx="291920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361193" y="2852699"/>
            <a:ext cx="1804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chemeClr val="tx1"/>
                </a:solidFill>
                <a:latin typeface="Calibri" charset="0"/>
              </a:rPr>
              <a:t>Figure Courtesy: ORNL</a:t>
            </a:r>
          </a:p>
        </p:txBody>
      </p:sp>
      <p:pic>
        <p:nvPicPr>
          <p:cNvPr id="2" name="CCSM CAM3 T341 water vapor and Precipitation Simu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00" y="3123731"/>
            <a:ext cx="7349872" cy="36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1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34413" cy="771525"/>
          </a:xfrm>
          <a:ln w="12700"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2800" dirty="0"/>
              <a:t>Understanding Climate Change - Physics Based Approach</a:t>
            </a:r>
          </a:p>
        </p:txBody>
      </p:sp>
      <p:sp>
        <p:nvSpPr>
          <p:cNvPr id="104450" name="Content Placeholder 2"/>
          <p:cNvSpPr txBox="1">
            <a:spLocks/>
          </p:cNvSpPr>
          <p:nvPr/>
        </p:nvSpPr>
        <p:spPr bwMode="auto">
          <a:xfrm>
            <a:off x="263525" y="1112838"/>
            <a:ext cx="426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r>
              <a:rPr lang="en-US" sz="1800" b="1">
                <a:solidFill>
                  <a:schemeClr val="tx1"/>
                </a:solidFill>
                <a:latin typeface="Calibri" charset="0"/>
                <a:cs typeface="Calibri" charset="0"/>
              </a:rPr>
              <a:t>General Circulation Models: </a:t>
            </a:r>
            <a:r>
              <a:rPr lang="en-US" sz="1800">
                <a:solidFill>
                  <a:schemeClr val="tx1"/>
                </a:solidFill>
                <a:latin typeface="Calibri" charset="0"/>
                <a:cs typeface="Calibri" charset="0"/>
              </a:rPr>
              <a:t>Mathematical models with physical equations based on fluid dynamics</a:t>
            </a:r>
          </a:p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endParaRPr lang="en-US" sz="2000" b="1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04452" name="Group 6"/>
          <p:cNvGrpSpPr>
            <a:grpSpLocks/>
          </p:cNvGrpSpPr>
          <p:nvPr/>
        </p:nvGrpSpPr>
        <p:grpSpPr bwMode="auto">
          <a:xfrm>
            <a:off x="2794000" y="1744009"/>
            <a:ext cx="2041525" cy="1568835"/>
            <a:chOff x="1955976" y="1612900"/>
            <a:chExt cx="2920824" cy="2197100"/>
          </a:xfrm>
        </p:grpSpPr>
        <p:grpSp>
          <p:nvGrpSpPr>
            <p:cNvPr id="104456" name="Group 4"/>
            <p:cNvGrpSpPr>
              <a:grpSpLocks/>
            </p:cNvGrpSpPr>
            <p:nvPr/>
          </p:nvGrpSpPr>
          <p:grpSpPr bwMode="auto">
            <a:xfrm>
              <a:off x="1955976" y="1612900"/>
              <a:ext cx="2920824" cy="2197100"/>
              <a:chOff x="1909939" y="1912938"/>
              <a:chExt cx="2920824" cy="2197100"/>
            </a:xfrm>
          </p:grpSpPr>
          <p:pic>
            <p:nvPicPr>
              <p:cNvPr id="104458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5"/>
              <p:cNvSpPr txBox="1">
                <a:spLocks noChangeArrowheads="1"/>
              </p:cNvSpPr>
              <p:nvPr/>
            </p:nvSpPr>
            <p:spPr bwMode="auto">
              <a:xfrm>
                <a:off x="1909939" y="1978026"/>
                <a:ext cx="496264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Cell</a:t>
                </a:r>
              </a:p>
            </p:txBody>
          </p: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2425665" y="2139951"/>
                <a:ext cx="53356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1968323" y="2590801"/>
                <a:ext cx="757370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Clouds</a:t>
                </a: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2702989" y="2771776"/>
                <a:ext cx="421663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1971567" y="2873376"/>
                <a:ext cx="593571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Land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2711098" y="3032126"/>
                <a:ext cx="29678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3043562" y="3035301"/>
                <a:ext cx="724936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Ocean</a:t>
                </a:r>
              </a:p>
            </p:txBody>
          </p:sp>
        </p:grp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V="1">
              <a:off x="3746420" y="2724150"/>
              <a:ext cx="291920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10350407" y="3607828"/>
            <a:ext cx="1804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chemeClr val="tx1"/>
                </a:solidFill>
                <a:latin typeface="Calibri" charset="0"/>
              </a:rPr>
              <a:t>Figure Courtesy: ORNL</a:t>
            </a:r>
          </a:p>
        </p:txBody>
      </p:sp>
      <p:pic>
        <p:nvPicPr>
          <p:cNvPr id="2" name="CCSM CAM3 T341 water vapor and Precipitation Simu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9892" y="1281380"/>
            <a:ext cx="3545990" cy="1777147"/>
          </a:xfrm>
          <a:prstGeom prst="rect">
            <a:avLst/>
          </a:prstGeom>
        </p:spPr>
      </p:pic>
      <p:pic>
        <p:nvPicPr>
          <p:cNvPr id="18" name="Picture 17" descr="kumar figure red onl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9" y="3607828"/>
            <a:ext cx="4697069" cy="29224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7765" y="3824941"/>
            <a:ext cx="277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Ensemble average with observed greenhouse gas concentrations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52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34413" cy="771525"/>
          </a:xfrm>
          <a:ln w="12700"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2800" dirty="0"/>
              <a:t>Understanding Climate Change - Physics Based Approach</a:t>
            </a:r>
          </a:p>
        </p:txBody>
      </p:sp>
      <p:sp>
        <p:nvSpPr>
          <p:cNvPr id="104450" name="Content Placeholder 2"/>
          <p:cNvSpPr txBox="1">
            <a:spLocks/>
          </p:cNvSpPr>
          <p:nvPr/>
        </p:nvSpPr>
        <p:spPr bwMode="auto">
          <a:xfrm>
            <a:off x="263525" y="1112838"/>
            <a:ext cx="426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r>
              <a:rPr lang="en-US" sz="1800" b="1">
                <a:solidFill>
                  <a:schemeClr val="tx1"/>
                </a:solidFill>
                <a:latin typeface="Calibri" charset="0"/>
                <a:cs typeface="Calibri" charset="0"/>
              </a:rPr>
              <a:t>General Circulation Models: </a:t>
            </a:r>
            <a:r>
              <a:rPr lang="en-US" sz="1800">
                <a:solidFill>
                  <a:schemeClr val="tx1"/>
                </a:solidFill>
                <a:latin typeface="Calibri" charset="0"/>
                <a:cs typeface="Calibri" charset="0"/>
              </a:rPr>
              <a:t>Mathematical models with physical equations based on fluid dynamics</a:t>
            </a:r>
          </a:p>
          <a:p>
            <a:pPr algn="l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25000"/>
              <a:buFont typeface="Monotype Sorts" charset="0"/>
              <a:buNone/>
            </a:pPr>
            <a:endParaRPr lang="en-US" sz="2000" b="1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04452" name="Group 6"/>
          <p:cNvGrpSpPr>
            <a:grpSpLocks/>
          </p:cNvGrpSpPr>
          <p:nvPr/>
        </p:nvGrpSpPr>
        <p:grpSpPr bwMode="auto">
          <a:xfrm>
            <a:off x="2794000" y="1744009"/>
            <a:ext cx="2041525" cy="1568835"/>
            <a:chOff x="1955976" y="1612900"/>
            <a:chExt cx="2920824" cy="2197100"/>
          </a:xfrm>
        </p:grpSpPr>
        <p:grpSp>
          <p:nvGrpSpPr>
            <p:cNvPr id="104456" name="Group 4"/>
            <p:cNvGrpSpPr>
              <a:grpSpLocks/>
            </p:cNvGrpSpPr>
            <p:nvPr/>
          </p:nvGrpSpPr>
          <p:grpSpPr bwMode="auto">
            <a:xfrm>
              <a:off x="1955976" y="1612900"/>
              <a:ext cx="2920824" cy="2197100"/>
              <a:chOff x="1909939" y="1912938"/>
              <a:chExt cx="2920824" cy="2197100"/>
            </a:xfrm>
          </p:grpSpPr>
          <p:pic>
            <p:nvPicPr>
              <p:cNvPr id="104458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5"/>
              <p:cNvSpPr txBox="1">
                <a:spLocks noChangeArrowheads="1"/>
              </p:cNvSpPr>
              <p:nvPr/>
            </p:nvSpPr>
            <p:spPr bwMode="auto">
              <a:xfrm>
                <a:off x="1909939" y="1978026"/>
                <a:ext cx="496264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Cell</a:t>
                </a:r>
              </a:p>
            </p:txBody>
          </p: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2425665" y="2139951"/>
                <a:ext cx="53356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1968323" y="2590801"/>
                <a:ext cx="757370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Clouds</a:t>
                </a: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2702989" y="2771776"/>
                <a:ext cx="421663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1971567" y="2873376"/>
                <a:ext cx="593571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Land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2711098" y="3032126"/>
                <a:ext cx="296785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3043562" y="3035301"/>
                <a:ext cx="724936" cy="338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Ocean</a:t>
                </a:r>
              </a:p>
            </p:txBody>
          </p:sp>
        </p:grp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V="1">
              <a:off x="3746420" y="2724150"/>
              <a:ext cx="291920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Calibri" pitchFamily="34" charset="0"/>
                <a:ea typeface="ＭＳ Ｐゴシック" charset="0"/>
                <a:cs typeface="Calibri" pitchFamily="34" charset="0"/>
              </a:endParaRPr>
            </a:p>
          </p:txBody>
        </p:sp>
      </p:grp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10350407" y="3607828"/>
            <a:ext cx="1804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chemeClr val="tx1"/>
                </a:solidFill>
                <a:latin typeface="Calibri" charset="0"/>
              </a:rPr>
              <a:t>Figure Courtesy: ORNL</a:t>
            </a:r>
          </a:p>
        </p:txBody>
      </p:sp>
      <p:pic>
        <p:nvPicPr>
          <p:cNvPr id="2" name="CCSM CAM3 T341 water vapor and Precipitation Simu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9892" y="1281380"/>
            <a:ext cx="3545990" cy="1777147"/>
          </a:xfrm>
          <a:prstGeom prst="rect">
            <a:avLst/>
          </a:prstGeom>
        </p:spPr>
      </p:pic>
      <p:pic>
        <p:nvPicPr>
          <p:cNvPr id="19" name="Picture 18" descr="kumar figure red blu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7" y="3604194"/>
            <a:ext cx="4706471" cy="2928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77647" y="5169647"/>
            <a:ext cx="277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Ensemble average with pre-industrial greenhouse gas concentrations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7765" y="3824941"/>
            <a:ext cx="277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Ensemble average with observed greenhouse gas concentrations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5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04800" y="152399"/>
            <a:ext cx="8634484" cy="77152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Understanding Climate Change - Physics Based Approach</a:t>
            </a:r>
          </a:p>
        </p:txBody>
      </p:sp>
      <p:grpSp>
        <p:nvGrpSpPr>
          <p:cNvPr id="3" name="Group 39"/>
          <p:cNvGrpSpPr>
            <a:grpSpLocks noChangeAspect="1"/>
          </p:cNvGrpSpPr>
          <p:nvPr/>
        </p:nvGrpSpPr>
        <p:grpSpPr bwMode="auto">
          <a:xfrm>
            <a:off x="416257" y="4154473"/>
            <a:ext cx="4419600" cy="2343150"/>
            <a:chOff x="1262063" y="732355"/>
            <a:chExt cx="6958190" cy="4363516"/>
          </a:xfrm>
        </p:grpSpPr>
        <p:pic>
          <p:nvPicPr>
            <p:cNvPr id="32" name="Picture 5" descr="ipcc_figure-10-4-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763589"/>
              <a:ext cx="6370638" cy="433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778197" y="732355"/>
              <a:ext cx="2926143" cy="3900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4110" y="4357592"/>
              <a:ext cx="2926143" cy="55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4150056" y="5177027"/>
            <a:ext cx="443067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None/>
            </a:pP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Projection of temperature increase under different </a:t>
            </a:r>
            <a:r>
              <a:rPr lang="en-US" sz="1600" b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Special Report on Emissions Scenarios 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(SRES) by 24 different GCM configurations from 16 research centers used in the </a:t>
            </a:r>
            <a:r>
              <a:rPr lang="en-US" sz="1600" b="1" dirty="0">
                <a:latin typeface="Calibri" pitchFamily="34" charset="0"/>
                <a:ea typeface="ヒラギノ角ゴ Pro W3" charset="-128"/>
                <a:cs typeface="Calibri" pitchFamily="34" charset="0"/>
              </a:rPr>
              <a:t>Intergovernmental Panel on Climate Change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 (IPCC) 4</a:t>
            </a:r>
            <a:r>
              <a:rPr lang="en-US" sz="1600" baseline="300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th</a:t>
            </a:r>
            <a:r>
              <a:rPr lang="en-US" sz="1600" dirty="0">
                <a:latin typeface="Calibri" pitchFamily="34" charset="0"/>
                <a:ea typeface="ヒラギノ角ゴ Pro W3" charset="-128"/>
                <a:cs typeface="Calibri" pitchFamily="34" charset="0"/>
              </a:rPr>
              <a:t> Assessment Report.</a:t>
            </a:r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2709326" y="4282668"/>
            <a:ext cx="41219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A2:  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divided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 with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local fuels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A1B: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integrated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with balance of fuels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B1:   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integrated world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”,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environmentally conscious</a:t>
            </a:r>
          </a:p>
          <a:p>
            <a:pPr eaLnBrk="1" hangingPunct="1"/>
            <a:endParaRPr lang="en-US" dirty="0" smtClean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IPCC (2007)</a:t>
            </a:r>
            <a:endParaRPr lang="en-US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122517" y="3802564"/>
            <a:ext cx="1804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Figure Courtesy: ORNL</a:t>
            </a:r>
          </a:p>
        </p:txBody>
      </p:sp>
      <p:pic>
        <p:nvPicPr>
          <p:cNvPr id="26" name="Picture 25" descr="kumar figure red bl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" y="1064194"/>
            <a:ext cx="4706471" cy="29282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44353" y="2644588"/>
            <a:ext cx="277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Ensemble average with pre-industrial greenhouse gas concentrations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3765" y="1524000"/>
            <a:ext cx="277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Ensemble average with observed greenhouse gas concentrations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04799" y="152399"/>
            <a:ext cx="8675427" cy="77152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</a:pPr>
            <a:r>
              <a:rPr lang="en-US" dirty="0">
                <a:ea typeface="ヒラギノ角ゴ Pro W3" charset="-128"/>
              </a:rPr>
              <a:t>Physics based models are </a:t>
            </a:r>
            <a:r>
              <a:rPr lang="en-US" dirty="0" smtClean="0">
                <a:ea typeface="ヒラギノ角ゴ Pro W3" charset="-128"/>
              </a:rPr>
              <a:t>essential but insufficient</a:t>
            </a:r>
            <a:endParaRPr lang="en-US" dirty="0">
              <a:ea typeface="ヒラギノ角ゴ Pro W3" charset="-128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1193057" y="3032033"/>
            <a:ext cx="421366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“The sad truth of climate science is that the most crucial information is the least reliable” 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		         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Nature, 2010)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334682" y="1209431"/>
            <a:ext cx="54864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1313" indent="-109538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>
              <a:spcBef>
                <a:spcPts val="400"/>
              </a:spcBef>
              <a:buClr>
                <a:srgbClr val="0C7B9C"/>
              </a:buClr>
              <a:buSzPct val="60000"/>
              <a:buFont typeface="Arial" pitchFamily="34" charset="0"/>
              <a:buChar char="–"/>
            </a:pPr>
            <a:r>
              <a:rPr lang="en-US" sz="1600" dirty="0" smtClean="0">
                <a:latin typeface="Calibri" pitchFamily="34" charset="0"/>
                <a:ea typeface="MS PGothic" pitchFamily="34" charset="-128"/>
                <a:cs typeface="Calibri" pitchFamily="34" charset="0"/>
              </a:rPr>
              <a:t>Relatively </a:t>
            </a:r>
            <a:r>
              <a:rPr lang="en-US" sz="1600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reliable predictions at global scale for ancillary variables such as temperature</a:t>
            </a:r>
          </a:p>
          <a:p>
            <a:pPr lvl="1">
              <a:spcBef>
                <a:spcPts val="400"/>
              </a:spcBef>
              <a:buClr>
                <a:srgbClr val="0C7B9C"/>
              </a:buClr>
              <a:buSzPct val="60000"/>
              <a:buFont typeface="Arial" pitchFamily="34" charset="0"/>
              <a:buChar char="–"/>
            </a:pPr>
            <a:r>
              <a:rPr lang="en-US" sz="1600" dirty="0">
                <a:latin typeface="Calibri" pitchFamily="34" charset="0"/>
                <a:ea typeface="MS PGothic" pitchFamily="34" charset="-128"/>
                <a:cs typeface="Calibri" pitchFamily="34" charset="0"/>
              </a:rPr>
              <a:t>Least reliable predictions for variables that are crucial for impact assessment such as regional precipitation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4017" y="1166035"/>
            <a:ext cx="2881312" cy="2494553"/>
            <a:chOff x="5709312" y="4114082"/>
            <a:chExt cx="2881312" cy="2494553"/>
          </a:xfrm>
        </p:grpSpPr>
        <p:pic>
          <p:nvPicPr>
            <p:cNvPr id="61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/>
            <a:stretch>
              <a:fillRect/>
            </a:stretch>
          </p:blipFill>
          <p:spPr bwMode="auto">
            <a:xfrm>
              <a:off x="5794923" y="4417415"/>
              <a:ext cx="2724011" cy="1807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5709312" y="6146970"/>
              <a:ext cx="28813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Regional hydrology exhibits large variations among major IPCC model projections 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5726774" y="4114082"/>
              <a:ext cx="279216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b="1" dirty="0">
                  <a:latin typeface="Calibri" pitchFamily="34" charset="0"/>
                  <a:cs typeface="Calibri" pitchFamily="34" charset="0"/>
                </a:rPr>
                <a:t>Disagreement between IPCC models</a:t>
              </a:r>
              <a:endParaRPr lang="en-US" sz="1300" b="1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032605"/>
              </p:ext>
            </p:extLst>
          </p:nvPr>
        </p:nvGraphicFramePr>
        <p:xfrm>
          <a:off x="1479176" y="4534646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of scope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Hurricanes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Extremes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Malaria outbreaks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Large-scale wind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Precipitation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Landslides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196896" y="4140805"/>
            <a:ext cx="248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ヒラギノ角ゴ Pro W3" charset="-128"/>
              </a:rPr>
              <a:t>Physics based models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Data-Driven Knowledge Discovery in Climate Science</a:t>
            </a:r>
            <a:endParaRPr lang="en-US" dirty="0" smtClean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17549" y="1166813"/>
            <a:ext cx="5902326" cy="33385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smtClean="0"/>
              <a:t>Transformation from Data-Poor to Data-Rich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Sensor Observations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Reanalysis Data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/>
              <a:t>Model Simulations</a:t>
            </a:r>
            <a:endParaRPr lang="en-US" sz="600" dirty="0" smtClean="0"/>
          </a:p>
          <a:p>
            <a:pPr lvl="1">
              <a:defRPr/>
            </a:pPr>
            <a:endParaRPr lang="en-US" sz="600" dirty="0" smtClean="0"/>
          </a:p>
          <a:p>
            <a:pPr marL="0" indent="0">
              <a:buNone/>
              <a:defRPr/>
            </a:pPr>
            <a:r>
              <a:rPr lang="en-US" sz="1800" b="1" u="sng" dirty="0" smtClean="0">
                <a:solidFill>
                  <a:schemeClr val="accent2">
                    <a:lumMod val="75000"/>
                  </a:schemeClr>
                </a:solidFill>
              </a:rPr>
              <a:t>Project Aim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A new and transformative data-driven approach that makes use of physics-based models and observations to advance understanding of climate science and improve prediction of the potential impacts of climate change.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5794" y="4931100"/>
            <a:ext cx="3785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“Climate change research is now ‘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big science,’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comparable in its magnitude, complexity, and societal importance to human genomics and bioinformatics.”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(Nature Climate Change, Oct 2012)</a:t>
            </a:r>
          </a:p>
        </p:txBody>
      </p:sp>
      <p:pic>
        <p:nvPicPr>
          <p:cNvPr id="2050" name="Picture 2" descr="C:\Users\Karsten\Pictures\surface_2m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11" y="3009900"/>
            <a:ext cx="2424598" cy="16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SA Eyes on Eart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42410" y="1231900"/>
            <a:ext cx="2184400" cy="1638300"/>
          </a:xfrm>
          <a:prstGeom prst="rect">
            <a:avLst/>
          </a:prstGeom>
        </p:spPr>
      </p:pic>
      <p:pic>
        <p:nvPicPr>
          <p:cNvPr id="2054" name="Picture 6" descr="http://ars.els-cdn.com/content/image/1-s2.0-S1877343512000048-gr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4" t="1711" r="738" b="6579"/>
          <a:stretch/>
        </p:blipFill>
        <p:spPr bwMode="auto">
          <a:xfrm>
            <a:off x="5058193" y="1231900"/>
            <a:ext cx="1495007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data driven analysis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086296"/>
              </p:ext>
            </p:extLst>
          </p:nvPr>
        </p:nvGraphicFramePr>
        <p:xfrm>
          <a:off x="1479175" y="1232647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uncertainty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of scope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 hurricanes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 fires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Extremes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Malaria outbreaks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Large-scale wind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Precipitation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Landslides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MOD14A1_M_FI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9528" y="4201459"/>
            <a:ext cx="2450353" cy="1640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1176" y="3854823"/>
            <a:ext cx="3092824" cy="3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fires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4049" y="3842870"/>
            <a:ext cx="29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Atlantic hurricanes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220" y="4283635"/>
            <a:ext cx="2165722" cy="1400586"/>
          </a:xfrm>
          <a:prstGeom prst="rect">
            <a:avLst/>
          </a:prstGeom>
        </p:spPr>
      </p:pic>
      <p:pic>
        <p:nvPicPr>
          <p:cNvPr id="12" name="Picture 2" descr="C:\Users\anuj.CS.000\Downloads\surface_sst_97-99ensobr15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3971084"/>
            <a:ext cx="3151860" cy="21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845859"/>
            <a:ext cx="387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sea surface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pin comm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accent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rtlCol="0" anchor="t" anchorCtr="0" compatLnSpc="1">
        <a:prstTxWarp prst="textNoShape">
          <a:avLst/>
        </a:prstTxWarp>
      </a:bodyPr>
      <a:lstStyle>
        <a:defPPr marL="292100" marR="0" indent="-2921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ts val="400"/>
          </a:spcAft>
          <a:buClr>
            <a:srgbClr val="0C7B9C"/>
          </a:buClr>
          <a:buSzPct val="75000"/>
          <a:buFont typeface="Monotype Sorts" pitchFamily="2" charset="2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292100" marR="0" indent="-2921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ts val="400"/>
          </a:spcAft>
          <a:buClr>
            <a:srgbClr val="0C7B9C"/>
          </a:buClr>
          <a:buSzPct val="75000"/>
          <a:buFont typeface="Monotype Sorts" pitchFamily="2" charset="2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ipin comm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accent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rtlCol="0" anchor="t" anchorCtr="0" compatLnSpc="1">
        <a:prstTxWarp prst="textNoShape">
          <a:avLst/>
        </a:prstTxWarp>
      </a:bodyPr>
      <a:lstStyle>
        <a:defPPr marL="292100" marR="0" indent="-2921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ts val="400"/>
          </a:spcAft>
          <a:buClr>
            <a:srgbClr val="0C7B9C"/>
          </a:buClr>
          <a:buSzPct val="75000"/>
          <a:buFont typeface="Monotype Sorts" pitchFamily="2" charset="2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292100" marR="0" indent="-2921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ts val="400"/>
          </a:spcAft>
          <a:buClr>
            <a:srgbClr val="0C7B9C"/>
          </a:buClr>
          <a:buSzPct val="75000"/>
          <a:buFont typeface="Monotype Sorts" pitchFamily="2" charset="2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ipin commo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Vipin commo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Vipin comm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pin comm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pin comm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pin comm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pin comm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pin comm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pin comm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14581</TotalTime>
  <Words>1551</Words>
  <Application>Microsoft Office PowerPoint</Application>
  <PresentationFormat>On-screen Show (4:3)</PresentationFormat>
  <Paragraphs>256</Paragraphs>
  <Slides>20</Slides>
  <Notes>11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Vipin common</vt:lpstr>
      <vt:lpstr>1_Vipin common</vt:lpstr>
      <vt:lpstr>2_Vipin common</vt:lpstr>
      <vt:lpstr>Understanding Climate Change: A Data Driven Approach</vt:lpstr>
      <vt:lpstr>Expeditions Team</vt:lpstr>
      <vt:lpstr>Understanding Climate Change - Physics Based Approach</vt:lpstr>
      <vt:lpstr>Understanding Climate Change - Physics Based Approach</vt:lpstr>
      <vt:lpstr>Understanding Climate Change - Physics Based Approach</vt:lpstr>
      <vt:lpstr>Understanding Climate Change - Physics Based Approach</vt:lpstr>
      <vt:lpstr>Physics based models are essential but insufficient</vt:lpstr>
      <vt:lpstr>Data-Driven Knowledge Discovery in Climate Science</vt:lpstr>
      <vt:lpstr>Need for data driven analysis</vt:lpstr>
      <vt:lpstr>Need for data driven analysis</vt:lpstr>
      <vt:lpstr>Challenges in data driven analysis</vt:lpstr>
      <vt:lpstr>Guiding Theme</vt:lpstr>
      <vt:lpstr>Guiding Theme (Alternate Slide)</vt:lpstr>
      <vt:lpstr>Project vision and scope</vt:lpstr>
      <vt:lpstr>Pattern Mining: Ocean Eddies Monitoring</vt:lpstr>
      <vt:lpstr>Network analysis: Climate teleconnections</vt:lpstr>
      <vt:lpstr>PowerPoint Presentation</vt:lpstr>
      <vt:lpstr>Extremes and uncertainty: Heat waves, heavy rainfall, …</vt:lpstr>
      <vt:lpstr>Scaling I/O and analytics: Global cloud resolving model</vt:lpstr>
      <vt:lpstr>Machine Learning for Climate Data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anon</dc:creator>
  <cp:lastModifiedBy>anuj</cp:lastModifiedBy>
  <cp:revision>1302</cp:revision>
  <cp:lastPrinted>2013-02-12T20:21:43Z</cp:lastPrinted>
  <dcterms:created xsi:type="dcterms:W3CDTF">2010-05-27T18:15:08Z</dcterms:created>
  <dcterms:modified xsi:type="dcterms:W3CDTF">2013-05-11T00:39:32Z</dcterms:modified>
</cp:coreProperties>
</file>