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81" r:id="rId10"/>
    <p:sldId id="295" r:id="rId11"/>
    <p:sldId id="264" r:id="rId12"/>
    <p:sldId id="266" r:id="rId13"/>
    <p:sldId id="323" r:id="rId14"/>
    <p:sldId id="328" r:id="rId15"/>
    <p:sldId id="305" r:id="rId16"/>
    <p:sldId id="306" r:id="rId17"/>
    <p:sldId id="268" r:id="rId18"/>
    <p:sldId id="269" r:id="rId19"/>
    <p:sldId id="307" r:id="rId20"/>
    <p:sldId id="308" r:id="rId21"/>
    <p:sldId id="309" r:id="rId22"/>
    <p:sldId id="324" r:id="rId23"/>
    <p:sldId id="325" r:id="rId24"/>
    <p:sldId id="284" r:id="rId25"/>
    <p:sldId id="360" r:id="rId26"/>
    <p:sldId id="361" r:id="rId27"/>
    <p:sldId id="362" r:id="rId28"/>
    <p:sldId id="327" r:id="rId29"/>
    <p:sldId id="329" r:id="rId30"/>
    <p:sldId id="330" r:id="rId31"/>
    <p:sldId id="312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9" r:id="rId49"/>
    <p:sldId id="350" r:id="rId50"/>
    <p:sldId id="351" r:id="rId51"/>
    <p:sldId id="352" r:id="rId52"/>
    <p:sldId id="353" r:id="rId53"/>
    <p:sldId id="348" r:id="rId54"/>
    <p:sldId id="354" r:id="rId55"/>
    <p:sldId id="355" r:id="rId56"/>
    <p:sldId id="356" r:id="rId57"/>
    <p:sldId id="357" r:id="rId58"/>
    <p:sldId id="358" r:id="rId59"/>
    <p:sldId id="359" r:id="rId6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408" autoAdjust="0"/>
  </p:normalViewPr>
  <p:slideViewPr>
    <p:cSldViewPr>
      <p:cViewPr>
        <p:scale>
          <a:sx n="120" d="100"/>
          <a:sy n="120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51D3F4-39FE-4E27-B2E4-3D714E055E31}" type="datetimeFigureOut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80A109-D2DC-42CD-A482-95215CC1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843408-ED59-405F-A48E-6E760BCD60EB}" type="datetimeFigureOut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ACF104-2CAB-4BBB-A39C-9669692E6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5AE665-6FD4-414C-BD9A-5994348FF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F22576-5869-46F0-A20E-365B5E2269BB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B4CCDA-CBA0-4E08-AD41-20B8ECC3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1A55-E353-4C06-96F3-D4B696F88766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689B-7824-453C-8CFC-9B657D5CC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209E-8C9E-4F99-8706-5DEEDA0176E7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6E2F-324C-4DD0-95EE-E0CF2422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3AC1-E173-4930-B7CA-7043CE91D3E6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3667-0573-49EF-97E8-8E4287C4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6713-1033-4013-B220-C69E88C7D446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94BF-1023-409D-91DB-03A92BEB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81A5-993C-46DA-9731-239CC91797FA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CD9F-6828-471D-842B-DB048BD8D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B272-D34C-477D-B12C-7B3A7A279A28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11E44E-20FD-4BC0-8FBA-D1F13EC9D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F2E238-0128-4DEA-A692-A029AD649FB0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1296E2-4A85-40F5-A7B6-C9606860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035A36-8314-4AEA-8CC4-14FBE2B61AAE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BC1745-6018-40BD-82AE-578781C7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DACB-CD66-4608-80B2-EB5949F49554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2E2D-EB28-4407-82F8-5BEE71E53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4C2C-6539-4A76-B251-D23A980647E7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4973AF-BC6B-4B8A-BD7A-8260801A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3303-E15E-431D-A891-8F98928B4346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1D39-3A7F-4D56-B2FF-CDA59CC11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5E55B2-4C02-46DB-B0F0-65588F15A2BC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FB209CC1-E322-4F48-B1C6-F1A106B69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C738B00-B56A-40DB-AB42-A6381D0E28A6}" type="datetime1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6768503-8646-472C-AA8C-91BEE0437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9" r:id="rId2"/>
    <p:sldLayoutId id="2147483783" r:id="rId3"/>
    <p:sldLayoutId id="2147483784" r:id="rId4"/>
    <p:sldLayoutId id="2147483785" r:id="rId5"/>
    <p:sldLayoutId id="2147483778" r:id="rId6"/>
    <p:sldLayoutId id="2147483786" r:id="rId7"/>
    <p:sldLayoutId id="2147483777" r:id="rId8"/>
    <p:sldLayoutId id="2147483787" r:id="rId9"/>
    <p:sldLayoutId id="2147483776" r:id="rId10"/>
    <p:sldLayoutId id="2147483788" r:id="rId11"/>
    <p:sldLayoutId id="2147483780" r:id="rId12"/>
    <p:sldLayoutId id="214748378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Guided Discovery of Dynamic Dipoles</a:t>
            </a:r>
            <a:endParaRPr lang="en-US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4890D9-9492-4739-B1C6-5B233478ED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2176463"/>
            <a:ext cx="29321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67788" cy="685800"/>
          </a:xfrm>
        </p:spPr>
        <p:txBody>
          <a:bodyPr/>
          <a:lstStyle/>
          <a:p>
            <a:r>
              <a:rPr lang="en-US" sz="2800" smtClean="0"/>
              <a:t>Overall Algorithm:  Discovering Climate Teleconnections  using SRNN</a:t>
            </a:r>
          </a:p>
        </p:txBody>
      </p:sp>
      <p:cxnSp>
        <p:nvCxnSpPr>
          <p:cNvPr id="29699" name="Straight Arrow Connector 10"/>
          <p:cNvCxnSpPr>
            <a:cxnSpLocks noChangeShapeType="1"/>
          </p:cNvCxnSpPr>
          <p:nvPr/>
        </p:nvCxnSpPr>
        <p:spPr bwMode="auto">
          <a:xfrm flipV="1">
            <a:off x="1677988" y="2700338"/>
            <a:ext cx="1263650" cy="11112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0" name="Straight Arrow Connector 14"/>
          <p:cNvCxnSpPr>
            <a:cxnSpLocks noChangeShapeType="1"/>
          </p:cNvCxnSpPr>
          <p:nvPr/>
        </p:nvCxnSpPr>
        <p:spPr bwMode="auto">
          <a:xfrm>
            <a:off x="1600200" y="3516313"/>
            <a:ext cx="1219200" cy="49847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97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2176463"/>
            <a:ext cx="157003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7038" y="3697288"/>
            <a:ext cx="16049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3" name="Straight Arrow Connector 19"/>
          <p:cNvCxnSpPr>
            <a:cxnSpLocks noChangeShapeType="1"/>
          </p:cNvCxnSpPr>
          <p:nvPr/>
        </p:nvCxnSpPr>
        <p:spPr bwMode="auto">
          <a:xfrm>
            <a:off x="5189538" y="5562600"/>
            <a:ext cx="0" cy="14763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7" name="Title 1"/>
          <p:cNvSpPr txBox="1">
            <a:spLocks/>
          </p:cNvSpPr>
          <p:nvPr/>
        </p:nvSpPr>
        <p:spPr>
          <a:xfrm>
            <a:off x="179388" y="4092575"/>
            <a:ext cx="2590800" cy="4587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Nodes in the Graph correspond to grid points on the globe.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868488" y="5054600"/>
            <a:ext cx="3087687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Edge weight corresponds to correlation between the two anomaly </a:t>
            </a:r>
            <a:r>
              <a:rPr lang="en-US" sz="1300" dirty="0" err="1">
                <a:latin typeface="+mn-lt"/>
                <a:ea typeface="+mj-ea"/>
                <a:cs typeface="+mj-cs"/>
              </a:rPr>
              <a:t>timeseries</a:t>
            </a:r>
            <a:endParaRPr lang="en-US" sz="1000" dirty="0">
              <a:latin typeface="+mn-lt"/>
              <a:ea typeface="+mj-ea"/>
              <a:cs typeface="+mj-cs"/>
            </a:endParaRPr>
          </a:p>
        </p:txBody>
      </p:sp>
      <p:sp>
        <p:nvSpPr>
          <p:cNvPr id="29706" name="Rectangle 23"/>
          <p:cNvSpPr>
            <a:spLocks noChangeArrowheads="1"/>
          </p:cNvSpPr>
          <p:nvPr/>
        </p:nvSpPr>
        <p:spPr bwMode="auto">
          <a:xfrm>
            <a:off x="1522413" y="3478213"/>
            <a:ext cx="155575" cy="107950"/>
          </a:xfrm>
          <a:prstGeom prst="rect">
            <a:avLst/>
          </a:prstGeom>
          <a:solidFill>
            <a:srgbClr val="0810B8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9707" name="Rectangle 32"/>
          <p:cNvSpPr>
            <a:spLocks noChangeArrowheads="1"/>
          </p:cNvSpPr>
          <p:nvPr/>
        </p:nvSpPr>
        <p:spPr bwMode="auto">
          <a:xfrm>
            <a:off x="1522413" y="2635250"/>
            <a:ext cx="155575" cy="130175"/>
          </a:xfrm>
          <a:prstGeom prst="rect">
            <a:avLst/>
          </a:prstGeom>
          <a:solidFill>
            <a:srgbClr val="0810B8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038" y="1947863"/>
            <a:ext cx="272415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j-ea"/>
                <a:cs typeface="+mj-cs"/>
              </a:rPr>
              <a:t>Climate Network</a:t>
            </a:r>
          </a:p>
        </p:txBody>
      </p:sp>
      <p:pic>
        <p:nvPicPr>
          <p:cNvPr id="29709" name="Content Placeholder 3" descr="ncep-50-smmoth-network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863" y="1570038"/>
            <a:ext cx="332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ight Arrow 22"/>
          <p:cNvSpPr>
            <a:spLocks noChangeArrowheads="1"/>
          </p:cNvSpPr>
          <p:nvPr/>
        </p:nvSpPr>
        <p:spPr bwMode="auto">
          <a:xfrm>
            <a:off x="4537075" y="2754313"/>
            <a:ext cx="838200" cy="192087"/>
          </a:xfrm>
          <a:prstGeom prst="rightArrow">
            <a:avLst>
              <a:gd name="adj1" fmla="val 50000"/>
              <a:gd name="adj2" fmla="val 50263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9711" name="Down Arrow 3"/>
          <p:cNvSpPr>
            <a:spLocks noChangeArrowheads="1"/>
          </p:cNvSpPr>
          <p:nvPr/>
        </p:nvSpPr>
        <p:spPr bwMode="auto">
          <a:xfrm>
            <a:off x="7148513" y="3557588"/>
            <a:ext cx="150812" cy="566737"/>
          </a:xfrm>
          <a:prstGeom prst="downArrow">
            <a:avLst>
              <a:gd name="adj1" fmla="val 50000"/>
              <a:gd name="adj2" fmla="val 50071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600700" y="6248400"/>
            <a:ext cx="3276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Dipoles from SRNN density</a:t>
            </a:r>
          </a:p>
        </p:txBody>
      </p:sp>
      <p:pic>
        <p:nvPicPr>
          <p:cNvPr id="297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7975" y="4191000"/>
            <a:ext cx="35893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5599113" y="1676400"/>
            <a:ext cx="3100387" cy="2714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Shared Reciprocal  Nearest Neighbors (SRNN) Density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652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EDE031-CC1A-42B6-8FC2-9153A771D56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/>
            <a:r>
              <a:rPr lang="en-US" sz="3600" smtClean="0"/>
              <a:t>Benefits of Automatic Dipole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Detection of Global Dipole Structure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 smtClean="0"/>
              <a:t>Most known dipoles discovered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/>
              <a:t>New dipoles may represent previously unknown phenomenon. </a:t>
            </a:r>
            <a:endParaRPr lang="en-US" sz="2200" dirty="0" smtClean="0"/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 smtClean="0"/>
              <a:t>Enables analysis of relationships between different dipoles</a:t>
            </a:r>
          </a:p>
          <a:p>
            <a:pPr marL="0" indent="0" fontAlgn="auto">
              <a:spcAft>
                <a:spcPts val="0"/>
              </a:spcAft>
              <a:buFont typeface="Monotype Sorts" charset="0"/>
              <a:buNone/>
              <a:defRPr/>
            </a:pPr>
            <a:endParaRPr lang="en-US" sz="1500" dirty="0" smtClean="0"/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Location based definition possible for some known indices that are defined using EOF analysis.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/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Dynamic versions are often better than </a:t>
            </a:r>
            <a:r>
              <a:rPr lang="en-US" dirty="0" smtClean="0"/>
              <a:t>static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 smtClean="0"/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Dipole structure provides an alternate method to analyze GCM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5CAE49-FE74-49A8-849A-01C8DBA16AE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ctr"/>
            <a:r>
              <a:rPr lang="en-US" sz="3600" smtClean="0"/>
              <a:t>Detection of Global Dipole Structure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31838" y="4846638"/>
            <a:ext cx="7620000" cy="1219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Most known dipoles discovered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Location based definition possible for some known indices that are defined using EOF analysis.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New dipoles may represent previously unknown phenomenon. 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385888" y="1801813"/>
            <a:ext cx="562451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ea typeface="MS PGothic"/>
                <a:cs typeface="Arial" charset="0"/>
              </a:rPr>
              <a:t>NCEP (National Centers for Environmental Prediction) Reanalysis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385888" y="1801813"/>
            <a:ext cx="585311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ea typeface="MS PGothic"/>
                <a:cs typeface="Arial" charset="0"/>
              </a:rPr>
              <a:t>NCEP (National Centers for Environmental Prediction) Reanalysis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0B552C-3A1B-47DF-924D-D76D88888DE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1750" name="Picture 3" descr="C:\Users\arkumar\Downloads\graph_NCEP_144x73_psl_unsmooth_hindcast_detrend___25_49_5_25_1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2044700"/>
            <a:ext cx="60848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385888" y="2362200"/>
            <a:ext cx="1509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5888" y="3657600"/>
            <a:ext cx="671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5888" y="4343400"/>
            <a:ext cx="1357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85888" y="2667000"/>
            <a:ext cx="2652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0" y="2514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13238" y="2667000"/>
            <a:ext cx="2392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43434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8" name="TextBox 20"/>
          <p:cNvSpPr txBox="1">
            <a:spLocks noChangeArrowheads="1"/>
          </p:cNvSpPr>
          <p:nvPr/>
        </p:nvSpPr>
        <p:spPr bwMode="auto">
          <a:xfrm>
            <a:off x="838200" y="2133600"/>
            <a:ext cx="59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PNA</a:t>
            </a:r>
          </a:p>
        </p:txBody>
      </p:sp>
      <p:sp>
        <p:nvSpPr>
          <p:cNvPr id="31759" name="TextBox 29"/>
          <p:cNvSpPr txBox="1">
            <a:spLocks noChangeArrowheads="1"/>
          </p:cNvSpPr>
          <p:nvPr/>
        </p:nvSpPr>
        <p:spPr bwMode="auto">
          <a:xfrm>
            <a:off x="838200" y="24384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NAO</a:t>
            </a:r>
          </a:p>
        </p:txBody>
      </p:sp>
      <p:sp>
        <p:nvSpPr>
          <p:cNvPr id="31760" name="TextBox 30"/>
          <p:cNvSpPr txBox="1">
            <a:spLocks noChangeArrowheads="1"/>
          </p:cNvSpPr>
          <p:nvPr/>
        </p:nvSpPr>
        <p:spPr bwMode="auto">
          <a:xfrm>
            <a:off x="854075" y="34401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SOI</a:t>
            </a:r>
          </a:p>
        </p:txBody>
      </p:sp>
      <p:sp>
        <p:nvSpPr>
          <p:cNvPr id="31761" name="TextBox 31"/>
          <p:cNvSpPr txBox="1">
            <a:spLocks noChangeArrowheads="1"/>
          </p:cNvSpPr>
          <p:nvPr/>
        </p:nvSpPr>
        <p:spPr bwMode="auto">
          <a:xfrm>
            <a:off x="838200" y="411480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AAO</a:t>
            </a:r>
          </a:p>
        </p:txBody>
      </p:sp>
      <p:sp>
        <p:nvSpPr>
          <p:cNvPr id="31762" name="TextBox 32"/>
          <p:cNvSpPr txBox="1">
            <a:spLocks noChangeArrowheads="1"/>
          </p:cNvSpPr>
          <p:nvPr/>
        </p:nvSpPr>
        <p:spPr bwMode="auto">
          <a:xfrm>
            <a:off x="6492875" y="2286000"/>
            <a:ext cx="53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WP</a:t>
            </a:r>
          </a:p>
        </p:txBody>
      </p:sp>
      <p:sp>
        <p:nvSpPr>
          <p:cNvPr id="31763" name="TextBox 33"/>
          <p:cNvSpPr txBox="1">
            <a:spLocks noChangeArrowheads="1"/>
          </p:cNvSpPr>
          <p:nvPr/>
        </p:nvSpPr>
        <p:spPr bwMode="auto">
          <a:xfrm>
            <a:off x="6629400" y="25257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AO</a:t>
            </a:r>
          </a:p>
        </p:txBody>
      </p:sp>
      <p:sp>
        <p:nvSpPr>
          <p:cNvPr id="31764" name="TextBox 34"/>
          <p:cNvSpPr txBox="1">
            <a:spLocks noChangeArrowheads="1"/>
          </p:cNvSpPr>
          <p:nvPr/>
        </p:nvSpPr>
        <p:spPr bwMode="auto">
          <a:xfrm>
            <a:off x="6492875" y="4125913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ACC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477000" y="4191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76200" y="381000"/>
            <a:ext cx="8534400" cy="533400"/>
          </a:xfrm>
        </p:spPr>
        <p:txBody>
          <a:bodyPr/>
          <a:lstStyle/>
          <a:p>
            <a:pPr algn="ctr"/>
            <a:r>
              <a:rPr lang="en-US" sz="2800" smtClean="0"/>
              <a:t>Comparing Dipole Structure in Historical (Reanalysis) Data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31913" y="1676400"/>
            <a:ext cx="175577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NCEP 1979-2000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5000" y="1752600"/>
            <a:ext cx="14478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ERA-40 1979-2000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81400" y="4343400"/>
            <a:ext cx="18161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JRA-25 1979-2000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E013243-C17A-4F7B-881F-AEE9E36AC9B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3255" name="Picture 20"/>
          <p:cNvPicPr>
            <a:picLocks noChangeAspect="1" noChangeArrowheads="1"/>
          </p:cNvPicPr>
          <p:nvPr/>
        </p:nvPicPr>
        <p:blipFill>
          <a:blip r:embed="rId2"/>
          <a:srcRect l="9369" t="22791" r="8270" b="25861"/>
          <a:stretch>
            <a:fillRect/>
          </a:stretch>
        </p:blipFill>
        <p:spPr bwMode="auto">
          <a:xfrm>
            <a:off x="304800" y="2057400"/>
            <a:ext cx="39433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1"/>
          <p:cNvPicPr>
            <a:picLocks noChangeAspect="1" noChangeArrowheads="1"/>
          </p:cNvPicPr>
          <p:nvPr/>
        </p:nvPicPr>
        <p:blipFill>
          <a:blip r:embed="rId3"/>
          <a:srcRect l="9439" t="23248" r="8736" b="26022"/>
          <a:stretch>
            <a:fillRect/>
          </a:stretch>
        </p:blipFill>
        <p:spPr bwMode="auto">
          <a:xfrm>
            <a:off x="4648200" y="2057400"/>
            <a:ext cx="4038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2"/>
          <p:cNvPicPr>
            <a:picLocks noChangeAspect="1" noChangeArrowheads="1"/>
          </p:cNvPicPr>
          <p:nvPr/>
        </p:nvPicPr>
        <p:blipFill>
          <a:blip r:embed="rId4"/>
          <a:srcRect l="9918" t="22804" r="8270" b="26878"/>
          <a:stretch>
            <a:fillRect/>
          </a:stretch>
        </p:blipFill>
        <p:spPr bwMode="auto">
          <a:xfrm>
            <a:off x="2676525" y="4572000"/>
            <a:ext cx="39433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Statistical Significance of Dipoles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D2177C7-7E67-4EFE-B140-9BECE31013A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8372" name="Picture 2" descr="C:\Users\protege2\Desktop\sigdipoleera58011.png"/>
          <p:cNvPicPr>
            <a:picLocks noChangeAspect="1" noChangeArrowheads="1"/>
          </p:cNvPicPr>
          <p:nvPr/>
        </p:nvPicPr>
        <p:blipFill>
          <a:blip r:embed="rId2"/>
          <a:srcRect l="15594" t="20061" r="12289" b="23895"/>
          <a:stretch>
            <a:fillRect/>
          </a:stretch>
        </p:blipFill>
        <p:spPr bwMode="auto">
          <a:xfrm>
            <a:off x="2379663" y="4267200"/>
            <a:ext cx="41036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 descr="C:\Users\protege2\Desktop\sigdipolejra1.png"/>
          <p:cNvPicPr>
            <a:picLocks noChangeAspect="1" noChangeArrowheads="1"/>
          </p:cNvPicPr>
          <p:nvPr/>
        </p:nvPicPr>
        <p:blipFill>
          <a:blip r:embed="rId3"/>
          <a:srcRect l="15315" t="19643" r="12157" b="23489"/>
          <a:stretch>
            <a:fillRect/>
          </a:stretch>
        </p:blipFill>
        <p:spPr bwMode="auto">
          <a:xfrm>
            <a:off x="4724400" y="1687513"/>
            <a:ext cx="41259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C:\Users\protege2\Desktop\sigdipolencep1.png"/>
          <p:cNvPicPr>
            <a:picLocks noChangeAspect="1" noChangeArrowheads="1"/>
          </p:cNvPicPr>
          <p:nvPr/>
        </p:nvPicPr>
        <p:blipFill>
          <a:blip r:embed="rId4"/>
          <a:srcRect l="15453" t="19917" r="12225" b="23215"/>
          <a:stretch>
            <a:fillRect/>
          </a:stretch>
        </p:blipFill>
        <p:spPr bwMode="auto">
          <a:xfrm>
            <a:off x="333375" y="1687513"/>
            <a:ext cx="41148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5"/>
          <p:cNvSpPr txBox="1">
            <a:spLocks noChangeArrowheads="1"/>
          </p:cNvSpPr>
          <p:nvPr/>
        </p:nvSpPr>
        <p:spPr bwMode="auto">
          <a:xfrm>
            <a:off x="333375" y="4114800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NCEP 1</a:t>
            </a: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7772400" y="4267200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Tw Cen MT" pitchFamily="34" charset="0"/>
              </a:rPr>
              <a:t>JRA-25</a:t>
            </a:r>
          </a:p>
        </p:txBody>
      </p:sp>
      <p:sp>
        <p:nvSpPr>
          <p:cNvPr id="58377" name="TextBox 10"/>
          <p:cNvSpPr txBox="1">
            <a:spLocks noChangeArrowheads="1"/>
          </p:cNvSpPr>
          <p:nvPr/>
        </p:nvSpPr>
        <p:spPr bwMode="auto">
          <a:xfrm>
            <a:off x="6483350" y="625951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ERA-40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1625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Results: Location Based definition AO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21275"/>
            <a:ext cx="8229600" cy="1431925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Mean Correlation between static and dynamic index:  0.84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Impact </a:t>
            </a:r>
            <a:r>
              <a:rPr lang="en-US" dirty="0"/>
              <a:t>on land temperature anomalies comparatively same using static and dynamic index </a:t>
            </a:r>
          </a:p>
          <a:p>
            <a:pPr marL="0" indent="0" fontAlgn="auto">
              <a:spcAft>
                <a:spcPts val="0"/>
              </a:spcAft>
              <a:buFont typeface="Monotype Sorts" charset="0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2514600" y="4427538"/>
            <a:ext cx="647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Arial" charset="0"/>
              </a:rPr>
              <a:t>Impact on Land temperature Anomalies using Static and Dynamic AO </a:t>
            </a:r>
          </a:p>
        </p:txBody>
      </p:sp>
      <p:pic>
        <p:nvPicPr>
          <p:cNvPr id="32773" name="Picture 5" descr="C:\Documents and Settings\apal\Desktop\jaya poster\reduced_images\newao1\ao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608138"/>
            <a:ext cx="2336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81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3121025"/>
            <a:ext cx="23415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463550" y="2979738"/>
            <a:ext cx="1597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cs typeface="Arial" charset="0"/>
              </a:rPr>
              <a:t>Static AO: EOF Analysis of 20N-90N Latitude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550" y="3527425"/>
            <a:ext cx="1803400" cy="304800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3044825"/>
            <a:ext cx="23415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Results: Location Based definition AAO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81600"/>
            <a:ext cx="8229600" cy="1431925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Mean Correlation between Static and Dynamic index = 0.88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Impact on land temperature anomalies comparatively same using static and dynamic index </a:t>
            </a:r>
            <a:endParaRPr lang="en-US" dirty="0"/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2286000" y="4368800"/>
            <a:ext cx="670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Arial" charset="0"/>
              </a:rPr>
              <a:t>Impact on Land temperature Anomalies using Static and Dynamic AAO </a:t>
            </a:r>
          </a:p>
        </p:txBody>
      </p:sp>
      <p:pic>
        <p:nvPicPr>
          <p:cNvPr id="33797" name="Picture 2" descr="C:\Documents and Settings\apal\Desktop\jaya poster\impact\aao\dynamic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161925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C:\Documents and Settings\apal\Desktop\jaya poster\impact\aao\static-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3138" y="1625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384175" y="2806700"/>
            <a:ext cx="1597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cs typeface="Arial" charset="0"/>
              </a:rPr>
              <a:t>Static AAO: EOF Analysis of 20S-90S Latitude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988" y="4064000"/>
            <a:ext cx="1803400" cy="304800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01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3" y="1504950"/>
            <a:ext cx="23828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685800"/>
          </a:xfrm>
        </p:spPr>
        <p:txBody>
          <a:bodyPr/>
          <a:lstStyle/>
          <a:p>
            <a:pPr algn="ctr"/>
            <a:r>
              <a:rPr lang="en-US" sz="3600" smtClean="0"/>
              <a:t>Static vs Dynamic NAO Index: Impact on land temperature</a:t>
            </a:r>
          </a:p>
        </p:txBody>
      </p:sp>
      <p:pic>
        <p:nvPicPr>
          <p:cNvPr id="34818" name="Content Placeholder 6" descr="static-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524000"/>
            <a:ext cx="3505200" cy="2628900"/>
          </a:xfrm>
        </p:spPr>
      </p:pic>
      <p:pic>
        <p:nvPicPr>
          <p:cNvPr id="34819" name="Picture 7" descr="dynamic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naotem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91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4343400"/>
            <a:ext cx="4267200" cy="18288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latin typeface="+mn-lt"/>
                <a:ea typeface="+mj-ea"/>
                <a:cs typeface="+mj-cs"/>
              </a:rPr>
              <a:t>The dynamic index generates a stronger impact on land temperature anomalies as compared to the static index.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b="1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b="1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Figure to the right shows the aggregate area weighted correlation for networks computed for different 20 year  periods during 1948-2008</a:t>
            </a:r>
            <a:r>
              <a:rPr lang="en-US" sz="4400" dirty="0">
                <a:latin typeface="+mn-lt"/>
                <a:ea typeface="+mj-ea"/>
                <a:cs typeface="+mj-cs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AD929A0-06E8-4BF7-B771-3E64577CA465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7" descr="dynamic-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24000"/>
            <a:ext cx="3551238" cy="2663825"/>
          </a:xfrm>
        </p:spPr>
      </p:pic>
      <p:pic>
        <p:nvPicPr>
          <p:cNvPr id="35842" name="Picture 8" descr="static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soitem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42672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4248150"/>
            <a:ext cx="4267200" cy="18288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latin typeface="+mn-lt"/>
                <a:ea typeface="+mj-ea"/>
                <a:cs typeface="+mj-cs"/>
              </a:rPr>
              <a:t>The dynamic index generates a stronger impact on land temperature anomalies as compared to the static index.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b="1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900" b="1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Figure to the right shows the aggregate area weighted correlation for networks computed for different 20 year  periods during 1948-2008</a:t>
            </a:r>
            <a:r>
              <a:rPr lang="en-US" sz="4400" dirty="0">
                <a:latin typeface="+mn-lt"/>
                <a:ea typeface="+mj-ea"/>
                <a:cs typeface="+mj-cs"/>
              </a:rPr>
              <a:t>.</a:t>
            </a:r>
          </a:p>
        </p:txBody>
      </p:sp>
      <p:sp>
        <p:nvSpPr>
          <p:cNvPr id="35845" name="Title 1"/>
          <p:cNvSpPr txBox="1">
            <a:spLocks/>
          </p:cNvSpPr>
          <p:nvPr/>
        </p:nvSpPr>
        <p:spPr bwMode="auto">
          <a:xfrm>
            <a:off x="0" y="3048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Tw Cen MT" pitchFamily="34" charset="0"/>
              </a:rPr>
              <a:t>Static vs Dynamic SO Index: Impact on land temperature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4FCA68-D99A-4C65-BE1A-689CBCE3097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C:\Users\agarwal.CS.000\Desktop\figures\figure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3522663"/>
            <a:ext cx="35671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22288" y="152400"/>
            <a:ext cx="8153400" cy="990600"/>
          </a:xfrm>
        </p:spPr>
        <p:txBody>
          <a:bodyPr/>
          <a:lstStyle/>
          <a:p>
            <a:r>
              <a:rPr lang="en-US" smtClean="0"/>
              <a:t>A New Dipole Around Antarctica?</a:t>
            </a:r>
          </a:p>
        </p:txBody>
      </p:sp>
      <p:pic>
        <p:nvPicPr>
          <p:cNvPr id="36867" name="Picture 2" descr="C:\Users\agarwal.CS.000\Desktop\figures\figures\alldipoles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928688"/>
            <a:ext cx="40719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agarwal.CS.000\Desktop\figures\figures\sphericalalldipoles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3440113"/>
            <a:ext cx="297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Oval 9"/>
          <p:cNvSpPr>
            <a:spLocks noChangeArrowheads="1"/>
          </p:cNvSpPr>
          <p:nvPr/>
        </p:nvSpPr>
        <p:spPr bwMode="auto">
          <a:xfrm>
            <a:off x="2971800" y="45339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6870" name="Oval 10"/>
          <p:cNvSpPr>
            <a:spLocks noChangeArrowheads="1"/>
          </p:cNvSpPr>
          <p:nvPr/>
        </p:nvSpPr>
        <p:spPr bwMode="auto">
          <a:xfrm>
            <a:off x="5638800" y="3033713"/>
            <a:ext cx="457200" cy="3952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6871" name="Oval 11"/>
          <p:cNvSpPr>
            <a:spLocks noChangeArrowheads="1"/>
          </p:cNvSpPr>
          <p:nvPr/>
        </p:nvSpPr>
        <p:spPr bwMode="auto">
          <a:xfrm>
            <a:off x="5943600" y="3276600"/>
            <a:ext cx="381000" cy="2381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6872" name="Oval 13"/>
          <p:cNvSpPr>
            <a:spLocks noChangeArrowheads="1"/>
          </p:cNvSpPr>
          <p:nvPr/>
        </p:nvSpPr>
        <p:spPr bwMode="auto">
          <a:xfrm>
            <a:off x="3200400" y="22860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6873" name="Oval 14"/>
          <p:cNvSpPr>
            <a:spLocks noChangeArrowheads="1"/>
          </p:cNvSpPr>
          <p:nvPr/>
        </p:nvSpPr>
        <p:spPr bwMode="auto">
          <a:xfrm rot="3741582">
            <a:off x="3124200" y="4191000"/>
            <a:ext cx="1524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cxnSp>
        <p:nvCxnSpPr>
          <p:cNvPr id="36874" name="Straight Arrow Connector 16"/>
          <p:cNvCxnSpPr>
            <a:cxnSpLocks noChangeShapeType="1"/>
          </p:cNvCxnSpPr>
          <p:nvPr/>
        </p:nvCxnSpPr>
        <p:spPr bwMode="auto">
          <a:xfrm flipH="1">
            <a:off x="4267200" y="4038600"/>
            <a:ext cx="3505200" cy="6096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Oval 19"/>
          <p:cNvSpPr/>
          <p:nvPr/>
        </p:nvSpPr>
        <p:spPr bwMode="auto">
          <a:xfrm>
            <a:off x="7162800" y="4284663"/>
            <a:ext cx="277813" cy="279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876" name="Straight Arrow Connector 21"/>
          <p:cNvCxnSpPr>
            <a:cxnSpLocks noChangeShapeType="1"/>
          </p:cNvCxnSpPr>
          <p:nvPr/>
        </p:nvCxnSpPr>
        <p:spPr bwMode="auto">
          <a:xfrm>
            <a:off x="7696200" y="403860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6877" name="Straight Arrow Connector 23"/>
          <p:cNvCxnSpPr>
            <a:cxnSpLocks noChangeShapeType="1"/>
          </p:cNvCxnSpPr>
          <p:nvPr/>
        </p:nvCxnSpPr>
        <p:spPr bwMode="auto">
          <a:xfrm>
            <a:off x="4648200" y="556260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6878" name="Straight Arrow Connector 25"/>
          <p:cNvCxnSpPr>
            <a:cxnSpLocks noChangeShapeType="1"/>
          </p:cNvCxnSpPr>
          <p:nvPr/>
        </p:nvCxnSpPr>
        <p:spPr bwMode="auto">
          <a:xfrm>
            <a:off x="4648200" y="5486400"/>
            <a:ext cx="186690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8" name="Straight Arrow Connector 27"/>
          <p:cNvCxnSpPr>
            <a:stCxn id="82955" idx="7"/>
            <a:endCxn id="82962" idx="2"/>
          </p:cNvCxnSpPr>
          <p:nvPr/>
        </p:nvCxnSpPr>
        <p:spPr bwMode="auto">
          <a:xfrm flipV="1">
            <a:off x="3944938" y="3098800"/>
            <a:ext cx="887412" cy="212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6664325" y="4152900"/>
            <a:ext cx="304800" cy="2286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952" name="Straight Arrow Connector 82951"/>
          <p:cNvCxnSpPr/>
          <p:nvPr/>
        </p:nvCxnSpPr>
        <p:spPr bwMode="auto">
          <a:xfrm flipV="1">
            <a:off x="3913188" y="4284663"/>
            <a:ext cx="2751137" cy="642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955" name="Oval 82954"/>
          <p:cNvSpPr/>
          <p:nvPr/>
        </p:nvSpPr>
        <p:spPr bwMode="auto">
          <a:xfrm>
            <a:off x="3684588" y="5181600"/>
            <a:ext cx="304800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2956" name="Oval 82955"/>
          <p:cNvSpPr/>
          <p:nvPr/>
        </p:nvSpPr>
        <p:spPr bwMode="auto">
          <a:xfrm>
            <a:off x="3760788" y="4851400"/>
            <a:ext cx="152400" cy="152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958" name="Straight Arrow Connector 82957"/>
          <p:cNvCxnSpPr/>
          <p:nvPr/>
        </p:nvCxnSpPr>
        <p:spPr bwMode="auto">
          <a:xfrm flipV="1">
            <a:off x="3989388" y="4495800"/>
            <a:ext cx="3173412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959" name="Oval 82958"/>
          <p:cNvSpPr/>
          <p:nvPr/>
        </p:nvSpPr>
        <p:spPr bwMode="auto">
          <a:xfrm>
            <a:off x="8326438" y="2935288"/>
            <a:ext cx="360362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961" name="Straight Arrow Connector 82960"/>
          <p:cNvCxnSpPr>
            <a:endCxn id="82959" idx="2"/>
          </p:cNvCxnSpPr>
          <p:nvPr/>
        </p:nvCxnSpPr>
        <p:spPr bwMode="auto">
          <a:xfrm flipV="1">
            <a:off x="3913188" y="3087688"/>
            <a:ext cx="4413250" cy="18399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962" name="Oval 82961"/>
          <p:cNvSpPr/>
          <p:nvPr/>
        </p:nvSpPr>
        <p:spPr bwMode="auto">
          <a:xfrm>
            <a:off x="4832350" y="2978150"/>
            <a:ext cx="228600" cy="24288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292100" indent="-292100" eaLnBrk="0" fontAlgn="auto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888" name="TextBox 82962"/>
          <p:cNvSpPr txBox="1">
            <a:spLocks noChangeArrowheads="1"/>
          </p:cNvSpPr>
          <p:nvPr/>
        </p:nvSpPr>
        <p:spPr bwMode="auto">
          <a:xfrm>
            <a:off x="962025" y="3281363"/>
            <a:ext cx="287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Correlation plot with major dipoles</a:t>
            </a:r>
          </a:p>
        </p:txBody>
      </p:sp>
      <p:sp>
        <p:nvSpPr>
          <p:cNvPr id="58394" name="TextBox 82974"/>
          <p:cNvSpPr txBox="1">
            <a:spLocks noChangeArrowheads="1"/>
          </p:cNvSpPr>
          <p:nvPr/>
        </p:nvSpPr>
        <p:spPr bwMode="auto">
          <a:xfrm>
            <a:off x="496888" y="1776413"/>
            <a:ext cx="38925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 major dipole structures can be seen.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AAO and two others shown in figure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newer phenomenon which is not captured by the EOF analysis?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points1.png"/>
          <p:cNvPicPr>
            <a:picLocks noChangeAspect="1"/>
          </p:cNvPicPr>
          <p:nvPr/>
        </p:nvPicPr>
        <p:blipFill>
          <a:blip r:embed="rId2"/>
          <a:srcRect l="9045" r="-7664"/>
          <a:stretch>
            <a:fillRect/>
          </a:stretch>
        </p:blipFill>
        <p:spPr bwMode="auto">
          <a:xfrm>
            <a:off x="4572000" y="2533650"/>
            <a:ext cx="4914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2088" y="304800"/>
            <a:ext cx="8799512" cy="838200"/>
          </a:xfrm>
        </p:spPr>
        <p:txBody>
          <a:bodyPr/>
          <a:lstStyle/>
          <a:p>
            <a:pPr algn="ctr"/>
            <a:r>
              <a:rPr lang="en-US" sz="3600" smtClean="0"/>
              <a:t>Dipoles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00200"/>
            <a:ext cx="8382000" cy="9906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Dipoles represent a class of teleconnections characterized by anomalies of opposite polarity at two locations at the same time.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ea typeface="+mj-ea"/>
              <a:cs typeface="+mj-cs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27432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5105400" y="4276725"/>
            <a:ext cx="152400" cy="152400"/>
          </a:xfrm>
          <a:prstGeom prst="ellipse">
            <a:avLst/>
          </a:prstGeom>
          <a:solidFill>
            <a:srgbClr val="0810B8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991475" y="42100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cxnSp>
        <p:nvCxnSpPr>
          <p:cNvPr id="16391" name="Straight Connector 5"/>
          <p:cNvCxnSpPr>
            <a:cxnSpLocks noChangeShapeType="1"/>
          </p:cNvCxnSpPr>
          <p:nvPr/>
        </p:nvCxnSpPr>
        <p:spPr bwMode="auto">
          <a:xfrm>
            <a:off x="609600" y="4495800"/>
            <a:ext cx="36576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9D57AC7-DE54-479A-BE30-BC8FE34CA01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apal\Desktop\jaya poster\impact\aao\static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1749425"/>
            <a:ext cx="30480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Documents and Settings\apal\Desktop\jaya poster\impact\aao\dynamic-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1738313"/>
            <a:ext cx="29591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Correlation with land temperature</a:t>
            </a:r>
          </a:p>
        </p:txBody>
      </p:sp>
      <p:sp>
        <p:nvSpPr>
          <p:cNvPr id="37892" name="Right Arrow 3"/>
          <p:cNvSpPr>
            <a:spLocks noChangeArrowheads="1"/>
          </p:cNvSpPr>
          <p:nvPr/>
        </p:nvSpPr>
        <p:spPr bwMode="auto">
          <a:xfrm>
            <a:off x="1981200" y="1981200"/>
            <a:ext cx="1981200" cy="484188"/>
          </a:xfrm>
          <a:prstGeom prst="rightArrow">
            <a:avLst>
              <a:gd name="adj1" fmla="val 50000"/>
              <a:gd name="adj2" fmla="val 5004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7893" name="Right Arrow 4"/>
          <p:cNvSpPr>
            <a:spLocks noChangeArrowheads="1"/>
          </p:cNvSpPr>
          <p:nvPr/>
        </p:nvSpPr>
        <p:spPr bwMode="auto">
          <a:xfrm>
            <a:off x="2133600" y="2057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7894" name="Right Arrow 5"/>
          <p:cNvSpPr>
            <a:spLocks noChangeArrowheads="1"/>
          </p:cNvSpPr>
          <p:nvPr/>
        </p:nvSpPr>
        <p:spPr bwMode="auto">
          <a:xfrm>
            <a:off x="1524000" y="230028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352800" y="39036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pic>
        <p:nvPicPr>
          <p:cNvPr id="37896" name="Picture 2" descr="C:\Users\agarwal.CS.000\Desktop\figures\figures\lowerdipol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3581400"/>
            <a:ext cx="28765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3352800" y="4114800"/>
            <a:ext cx="5638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7898" name="Picture 4" descr="C:\Users\agarwal.CS.000\Desktop\figures\figures\landimpact_lower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3900" y="4175125"/>
            <a:ext cx="3117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5" descr="C:\Users\agarwal.CS.000\Desktop\figures\figures\landimpact_lower2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6013" y="4175125"/>
            <a:ext cx="29479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Box 15"/>
          <p:cNvSpPr txBox="1">
            <a:spLocks noChangeArrowheads="1"/>
          </p:cNvSpPr>
          <p:nvPr/>
        </p:nvSpPr>
        <p:spPr bwMode="auto">
          <a:xfrm>
            <a:off x="1828800" y="41132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1</a:t>
            </a:r>
          </a:p>
        </p:txBody>
      </p:sp>
      <p:sp>
        <p:nvSpPr>
          <p:cNvPr id="37901" name="TextBox 16"/>
          <p:cNvSpPr txBox="1">
            <a:spLocks noChangeArrowheads="1"/>
          </p:cNvSpPr>
          <p:nvPr/>
        </p:nvSpPr>
        <p:spPr bwMode="auto">
          <a:xfrm>
            <a:off x="2271713" y="404653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2</a:t>
            </a:r>
          </a:p>
        </p:txBody>
      </p:sp>
      <p:sp>
        <p:nvSpPr>
          <p:cNvPr id="37902" name="TextBox 17"/>
          <p:cNvSpPr txBox="1">
            <a:spLocks noChangeArrowheads="1"/>
          </p:cNvSpPr>
          <p:nvPr/>
        </p:nvSpPr>
        <p:spPr bwMode="auto">
          <a:xfrm>
            <a:off x="2722563" y="457358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3</a:t>
            </a:r>
          </a:p>
        </p:txBody>
      </p:sp>
      <p:sp>
        <p:nvSpPr>
          <p:cNvPr id="37903" name="TextBox 19"/>
          <p:cNvSpPr txBox="1">
            <a:spLocks noChangeArrowheads="1"/>
          </p:cNvSpPr>
          <p:nvPr/>
        </p:nvSpPr>
        <p:spPr bwMode="auto">
          <a:xfrm>
            <a:off x="6286500" y="41290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3</a:t>
            </a:r>
          </a:p>
        </p:txBody>
      </p:sp>
      <p:sp>
        <p:nvSpPr>
          <p:cNvPr id="37904" name="TextBox 20"/>
          <p:cNvSpPr txBox="1">
            <a:spLocks noChangeArrowheads="1"/>
          </p:cNvSpPr>
          <p:nvPr/>
        </p:nvSpPr>
        <p:spPr bwMode="auto">
          <a:xfrm>
            <a:off x="3381375" y="41513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1</a:t>
            </a:r>
          </a:p>
        </p:txBody>
      </p:sp>
      <p:sp>
        <p:nvSpPr>
          <p:cNvPr id="37905" name="TextBox 21"/>
          <p:cNvSpPr txBox="1">
            <a:spLocks noChangeArrowheads="1"/>
          </p:cNvSpPr>
          <p:nvPr/>
        </p:nvSpPr>
        <p:spPr bwMode="auto">
          <a:xfrm>
            <a:off x="138113" y="1535113"/>
            <a:ext cx="31289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400">
                <a:cs typeface="Arial" charset="0"/>
              </a:rPr>
              <a:t>Comparison of dipoles by looking at land temperature impact.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>
                <a:cs typeface="Arial" charset="0"/>
              </a:rPr>
              <a:t>Significant difference  between the AAO impact and that due to dipoles 1,2,3 which are similar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>
                <a:cs typeface="Arial" charset="0"/>
              </a:rPr>
              <a:t>It is possible that this may be a new phenomenon but this is still under speculation.</a:t>
            </a:r>
          </a:p>
        </p:txBody>
      </p:sp>
      <p:sp>
        <p:nvSpPr>
          <p:cNvPr id="37906" name="TextBox 1"/>
          <p:cNvSpPr txBox="1">
            <a:spLocks noChangeArrowheads="1"/>
          </p:cNvSpPr>
          <p:nvPr/>
        </p:nvSpPr>
        <p:spPr bwMode="auto">
          <a:xfrm>
            <a:off x="4402138" y="1465263"/>
            <a:ext cx="56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AAO</a:t>
            </a:r>
          </a:p>
        </p:txBody>
      </p:sp>
      <p:sp>
        <p:nvSpPr>
          <p:cNvPr id="37907" name="TextBox 1"/>
          <p:cNvSpPr txBox="1">
            <a:spLocks noChangeArrowheads="1"/>
          </p:cNvSpPr>
          <p:nvPr/>
        </p:nvSpPr>
        <p:spPr bwMode="auto">
          <a:xfrm>
            <a:off x="7285038" y="1495425"/>
            <a:ext cx="563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AAO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4988" y="87313"/>
            <a:ext cx="8153400" cy="990600"/>
          </a:xfrm>
        </p:spPr>
        <p:txBody>
          <a:bodyPr/>
          <a:lstStyle/>
          <a:p>
            <a:r>
              <a:rPr lang="en-US" smtClean="0"/>
              <a:t>Dipoles not captured by EOF</a:t>
            </a:r>
          </a:p>
        </p:txBody>
      </p:sp>
      <p:pic>
        <p:nvPicPr>
          <p:cNvPr id="39938" name="Picture 3" descr="C:\Users\agarwal.CS.000\Desktop\figures\figures\new.aao.load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113" y="914400"/>
            <a:ext cx="2782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52400" y="1600200"/>
            <a:ext cx="3429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100">
                <a:cs typeface="Arial" charset="0"/>
              </a:rPr>
              <a:t>EOF Analysis does not capture some dipoles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100">
                <a:cs typeface="Arial" charset="0"/>
              </a:rPr>
              <a:t>Mixture of SOI and AAO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100">
                <a:cs typeface="Arial" charset="0"/>
              </a:rPr>
              <a:t>The land area impact is also different</a:t>
            </a:r>
          </a:p>
        </p:txBody>
      </p:sp>
      <p:pic>
        <p:nvPicPr>
          <p:cNvPr id="39940" name="Picture 5" descr="C:\Users\agarwal.CS.000\Desktop\figures\figures\righ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4450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Users\agarwal.CS.000\Desktop\figures\figures\nonaaospheric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3635375"/>
            <a:ext cx="2871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4449763" y="1498600"/>
            <a:ext cx="565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AAO</a:t>
            </a: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8001000" y="3363913"/>
            <a:ext cx="137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cs typeface="Arial" charset="0"/>
              </a:rPr>
              <a:t>Courtesy of  Climate Prediction Center</a:t>
            </a:r>
          </a:p>
          <a:p>
            <a:endParaRPr lang="en-US" sz="700">
              <a:cs typeface="Arial" charset="0"/>
            </a:endParaRPr>
          </a:p>
        </p:txBody>
      </p:sp>
      <p:pic>
        <p:nvPicPr>
          <p:cNvPr id="39944" name="Picture 11" descr="C:\Users\agarwal.CS.000\Desktop\figures\figures\nonaa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2200275"/>
            <a:ext cx="3381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4"/>
          <p:cNvSpPr txBox="1">
            <a:spLocks noChangeArrowheads="1"/>
          </p:cNvSpPr>
          <p:nvPr/>
        </p:nvSpPr>
        <p:spPr bwMode="auto">
          <a:xfrm>
            <a:off x="1527175" y="4111625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SOI</a:t>
            </a:r>
          </a:p>
        </p:txBody>
      </p:sp>
      <p:sp>
        <p:nvSpPr>
          <p:cNvPr id="39946" name="TextBox 4"/>
          <p:cNvSpPr txBox="1">
            <a:spLocks noChangeArrowheads="1"/>
          </p:cNvSpPr>
          <p:nvPr/>
        </p:nvSpPr>
        <p:spPr bwMode="auto">
          <a:xfrm>
            <a:off x="4302125" y="4121150"/>
            <a:ext cx="1101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New Dipole</a:t>
            </a:r>
          </a:p>
        </p:txBody>
      </p:sp>
      <p:pic>
        <p:nvPicPr>
          <p:cNvPr id="39947" name="Picture 2" descr="C:\Documents and Settings\apal\Desktop\jaya poster\impact\aao\dynamic-8.png"/>
          <p:cNvPicPr>
            <a:picLocks noChangeAspect="1" noChangeArrowheads="1"/>
          </p:cNvPicPr>
          <p:nvPr/>
        </p:nvPicPr>
        <p:blipFill>
          <a:blip r:embed="rId6"/>
          <a:srcRect r="3726"/>
          <a:stretch>
            <a:fillRect/>
          </a:stretch>
        </p:blipFill>
        <p:spPr bwMode="auto">
          <a:xfrm>
            <a:off x="3319463" y="1751013"/>
            <a:ext cx="29527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Content Placeholder 7" descr="dynamic-2.png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04800" y="4379913"/>
            <a:ext cx="3100388" cy="2325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Correlation of AAO index with other dipoles (1979-2000)</a:t>
            </a:r>
          </a:p>
        </p:txBody>
      </p:sp>
      <p:pic>
        <p:nvPicPr>
          <p:cNvPr id="54276" name="Picture 4" descr="e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657600" cy="2346325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76400" y="16002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ERA-40 </a:t>
            </a:r>
          </a:p>
        </p:txBody>
      </p:sp>
      <p:pic>
        <p:nvPicPr>
          <p:cNvPr id="54278" name="Picture 6" descr="jr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657600" cy="2346325"/>
          </a:xfrm>
          <a:prstGeom prst="rect">
            <a:avLst/>
          </a:prstGeom>
          <a:noFill/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JRA-25</a:t>
            </a:r>
          </a:p>
        </p:txBody>
      </p:sp>
      <p:pic>
        <p:nvPicPr>
          <p:cNvPr id="54282" name="Picture 10" descr="me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91000"/>
            <a:ext cx="3657600" cy="2346325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867400" y="41910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 Mean Model</a:t>
            </a:r>
          </a:p>
        </p:txBody>
      </p:sp>
      <p:pic>
        <p:nvPicPr>
          <p:cNvPr id="54284" name="Picture 12" descr="nce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3733800" cy="2395538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6400" y="41910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 NCEP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Correlation of the new dipole with other dipole indices.</a:t>
            </a:r>
          </a:p>
        </p:txBody>
      </p:sp>
      <p:pic>
        <p:nvPicPr>
          <p:cNvPr id="55300" name="Picture 4" descr="nce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91000"/>
            <a:ext cx="3657600" cy="2346325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76400" y="41910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NCEP </a:t>
            </a:r>
          </a:p>
        </p:txBody>
      </p:sp>
      <p:pic>
        <p:nvPicPr>
          <p:cNvPr id="55302" name="Picture 6" descr="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657600" cy="2346325"/>
          </a:xfrm>
          <a:prstGeom prst="rect">
            <a:avLst/>
          </a:prstGeom>
          <a:noFill/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76400" y="16002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ERA-40</a:t>
            </a:r>
          </a:p>
        </p:txBody>
      </p:sp>
      <p:pic>
        <p:nvPicPr>
          <p:cNvPr id="55304" name="Picture 8" descr="jr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3657600" cy="2347913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096000" y="16002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JRA-25</a:t>
            </a:r>
          </a:p>
        </p:txBody>
      </p:sp>
      <p:pic>
        <p:nvPicPr>
          <p:cNvPr id="55306" name="Picture 10" descr="mea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114800"/>
            <a:ext cx="3657600" cy="2346325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172200" y="4114800"/>
            <a:ext cx="103822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Tw Cen MT" pitchFamily="34" charset="0"/>
              </a:rPr>
              <a:t>Mean Model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534400" cy="533400"/>
          </a:xfrm>
        </p:spPr>
        <p:txBody>
          <a:bodyPr/>
          <a:lstStyle/>
          <a:p>
            <a:pPr algn="ctr"/>
            <a:r>
              <a:rPr lang="en-US" sz="2800" smtClean="0"/>
              <a:t>Relating Dipole Structure to Climate Models</a:t>
            </a:r>
          </a:p>
        </p:txBody>
      </p:sp>
      <p:grpSp>
        <p:nvGrpSpPr>
          <p:cNvPr id="44034" name="Group 8"/>
          <p:cNvGrpSpPr>
            <a:grpSpLocks/>
          </p:cNvGrpSpPr>
          <p:nvPr/>
        </p:nvGrpSpPr>
        <p:grpSpPr bwMode="auto">
          <a:xfrm>
            <a:off x="6221413" y="855663"/>
            <a:ext cx="2630487" cy="1662112"/>
            <a:chOff x="5947880" y="1638438"/>
            <a:chExt cx="3072831" cy="2476362"/>
          </a:xfrm>
        </p:grpSpPr>
        <p:pic>
          <p:nvPicPr>
            <p:cNvPr id="44045" name="Picture 14"/>
            <p:cNvPicPr>
              <a:picLocks noChangeAspect="1" noChangeArrowheads="1"/>
            </p:cNvPicPr>
            <p:nvPr/>
          </p:nvPicPr>
          <p:blipFill>
            <a:blip r:embed="rId2"/>
            <a:srcRect t="33333"/>
            <a:stretch>
              <a:fillRect/>
            </a:stretch>
          </p:blipFill>
          <p:spPr bwMode="auto">
            <a:xfrm>
              <a:off x="5947880" y="2062633"/>
              <a:ext cx="2891320" cy="205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947880" y="1638438"/>
              <a:ext cx="3072831" cy="30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+mj-lt"/>
                </a:rPr>
                <a:t>Disagreement between IPCC models</a:t>
              </a:r>
              <a:endParaRPr lang="en-US" sz="1100" b="1" i="1" dirty="0">
                <a:latin typeface="+mj-lt"/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84313" y="2687638"/>
            <a:ext cx="17557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j-lt"/>
              </a:rPr>
              <a:t>NCAR-CCSM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43088" y="4576763"/>
            <a:ext cx="103822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j-lt"/>
              </a:rPr>
              <a:t>MIROC_3_2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5000" y="2709863"/>
            <a:ext cx="103822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j-lt"/>
              </a:rPr>
              <a:t>NASA-GISS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89550" y="4614863"/>
            <a:ext cx="18161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j-lt"/>
              </a:rPr>
              <a:t>UKMO-HadCM3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200" y="1524000"/>
            <a:ext cx="5867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488" tIns="19201" rIns="90488" bIns="44450"/>
          <a:lstStyle>
            <a:lvl1pPr marL="292100" indent="-2921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0"/>
              <a:buChar char="l"/>
              <a:defRPr sz="28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800100" indent="-3429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2pPr>
            <a:lvl3pPr marL="9144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0525" indent="-293688" eaLnBrk="1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/>
              <a:t>The dipole structure of the top 2 models are different from the bottom two models</a:t>
            </a:r>
          </a:p>
          <a:p>
            <a:pPr marL="898525" lvl="1" indent="-293688" eaLnBrk="1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/>
              <a:t>NCAR-CCSM and NASA-GISS miss SOI and other dipoles near the Equator</a:t>
            </a:r>
          </a:p>
          <a:p>
            <a:pPr marL="390525" indent="-293688" eaLnBrk="1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sz="1800" dirty="0"/>
          </a:p>
          <a:p>
            <a:pPr marL="96837" indent="0" eaLnBrk="1">
              <a:buSzPct val="45000"/>
              <a:buFont typeface="Monotype Sorts" charset="0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923571D-28DB-42C6-A677-7022DF1BC15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44041" name="Picture 15"/>
          <p:cNvPicPr>
            <a:picLocks noChangeAspect="1" noChangeArrowheads="1"/>
          </p:cNvPicPr>
          <p:nvPr/>
        </p:nvPicPr>
        <p:blipFill>
          <a:blip r:embed="rId3"/>
          <a:srcRect l="10193" t="23230" r="7996" b="26337"/>
          <a:stretch>
            <a:fillRect/>
          </a:stretch>
        </p:blipFill>
        <p:spPr bwMode="auto">
          <a:xfrm>
            <a:off x="855663" y="2909888"/>
            <a:ext cx="30892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6"/>
          <p:cNvPicPr>
            <a:picLocks noChangeAspect="1" noChangeArrowheads="1"/>
          </p:cNvPicPr>
          <p:nvPr/>
        </p:nvPicPr>
        <p:blipFill>
          <a:blip r:embed="rId4"/>
          <a:srcRect l="10056" t="22876" r="8408" b="26442"/>
          <a:stretch>
            <a:fillRect/>
          </a:stretch>
        </p:blipFill>
        <p:spPr bwMode="auto">
          <a:xfrm>
            <a:off x="855663" y="4838700"/>
            <a:ext cx="30940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8"/>
          <p:cNvPicPr>
            <a:picLocks noChangeAspect="1" noChangeArrowheads="1"/>
          </p:cNvPicPr>
          <p:nvPr/>
        </p:nvPicPr>
        <p:blipFill>
          <a:blip r:embed="rId5"/>
          <a:srcRect l="9599" t="22964" r="7719" b="26901"/>
          <a:stretch>
            <a:fillRect/>
          </a:stretch>
        </p:blipFill>
        <p:spPr bwMode="auto">
          <a:xfrm>
            <a:off x="4648200" y="2940050"/>
            <a:ext cx="3238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9"/>
          <p:cNvPicPr>
            <a:picLocks noChangeAspect="1" noChangeArrowheads="1"/>
          </p:cNvPicPr>
          <p:nvPr/>
        </p:nvPicPr>
        <p:blipFill>
          <a:blip r:embed="rId6"/>
          <a:srcRect l="9779" t="22876" r="8408" b="26442"/>
          <a:stretch>
            <a:fillRect/>
          </a:stretch>
        </p:blipFill>
        <p:spPr bwMode="auto">
          <a:xfrm>
            <a:off x="4646613" y="4838700"/>
            <a:ext cx="32019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COLA Athena: High vs Low Resolution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93188" name="Picture 4" descr="graph_cola_hires_144x73_psl_unsmooth_hindcast_detrend___25_1961_2000_3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4419600" cy="3316288"/>
          </a:xfrm>
          <a:prstGeom prst="rect">
            <a:avLst/>
          </a:prstGeom>
          <a:noFill/>
        </p:spPr>
      </p:pic>
      <p:pic>
        <p:nvPicPr>
          <p:cNvPr id="93189" name="Picture 5" descr="graph_cola_lowres_144x73_psl_unsmooth_hindcast_detrend___25_1961_2000_39_5_2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424363" cy="33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94212" name="Picture 4" descr="soi_cola_lowres_timeslice_144x73_psl_unsmooth_hindcast_detrend___25_2071_2118_47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95236" name="Picture 4" descr="soi_cola_hires_timeslice_144x73_psl_unsmooth_hindcast_detrend___25_2071_2118_47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SOI representation in models</a:t>
            </a:r>
          </a:p>
        </p:txBody>
      </p:sp>
      <p:graphicFrame>
        <p:nvGraphicFramePr>
          <p:cNvPr id="57387" name="Group 43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6477000" cy="5126038"/>
        </p:xfrm>
        <a:graphic>
          <a:graphicData uri="http://schemas.openxmlformats.org/drawingml/2006/table">
            <a:tbl>
              <a:tblPr/>
              <a:tblGrid>
                <a:gridCol w="2667000"/>
                <a:gridCol w="381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Models showing a good representation of SOI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Models that do not have a good representation of SOI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CNRM_CM3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CSIRO_MK3.0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CSIRO_MK3.5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GFDL_CM2.0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GFDL_CM2.1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IAP_FGOALS1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MIUB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UKMO_HADCM3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INGV_ECHAM4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MIROC_3.2_MEDRES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MPI_ECHAM5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BCC_CM1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BCCR_BCM2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CCCMA_CGCM3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NCAR_CCSM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NASA_GISS_E_H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NASA_GISS_E_R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MRI_CGCM2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INMCM3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IPSL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MIROC_3.2_HIRES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PCM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UKMO_HADGEM1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soi_gfdl_cm2_1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points1.png"/>
          <p:cNvPicPr>
            <a:picLocks noChangeAspect="1"/>
          </p:cNvPicPr>
          <p:nvPr/>
        </p:nvPicPr>
        <p:blipFill>
          <a:blip r:embed="rId2"/>
          <a:srcRect l="9045" r="-7664"/>
          <a:stretch>
            <a:fillRect/>
          </a:stretch>
        </p:blipFill>
        <p:spPr bwMode="auto">
          <a:xfrm>
            <a:off x="4876800" y="685800"/>
            <a:ext cx="46212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7163" y="238125"/>
            <a:ext cx="8986837" cy="685800"/>
          </a:xfrm>
        </p:spPr>
        <p:txBody>
          <a:bodyPr/>
          <a:lstStyle/>
          <a:p>
            <a:pPr algn="ctr"/>
            <a:r>
              <a:rPr lang="en-US" sz="3600" smtClean="0"/>
              <a:t>Dipoles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0"/>
            <a:ext cx="4191000" cy="15240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Dipoles represent a class of teleconnections characterized by anomalies of opposite polarity at two locations at the same time.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latin typeface="+mn-lt"/>
              <a:ea typeface="+mj-ea"/>
              <a:cs typeface="+mj-cs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956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Connector 7"/>
          <p:cNvCxnSpPr>
            <a:cxnSpLocks noChangeShapeType="1"/>
          </p:cNvCxnSpPr>
          <p:nvPr/>
        </p:nvCxnSpPr>
        <p:spPr bwMode="auto">
          <a:xfrm>
            <a:off x="515938" y="4743450"/>
            <a:ext cx="3141662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5" name="Oval 2"/>
          <p:cNvSpPr>
            <a:spLocks noChangeArrowheads="1"/>
          </p:cNvSpPr>
          <p:nvPr/>
        </p:nvSpPr>
        <p:spPr bwMode="auto">
          <a:xfrm>
            <a:off x="5702300" y="1885950"/>
            <a:ext cx="152400" cy="142875"/>
          </a:xfrm>
          <a:prstGeom prst="ellipse">
            <a:avLst/>
          </a:prstGeom>
          <a:solidFill>
            <a:srgbClr val="0810B8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8382000" y="1804988"/>
            <a:ext cx="152400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F78A6CD-0CA8-436B-ABCD-ADF1A0540A4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oi_giss_e_r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D19E87-F4B0-4279-87C5-9C5C9E83397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5059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8800" smtClean="0"/>
              <a:t>Thanks!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oi_bcc_cm1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oi_bccr-bcm2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5540" name="Picture 4" descr="soi_cccma_cgcm3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6564" name="Picture 4" descr="soi_ccsm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7588" name="Picture 4" descr="soi_cnrm-cm3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8612" name="Picture 4" descr="soi_csiro-mk3-0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9636" name="Picture 4" descr="soi_csiro-mk3-5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1684" name="Picture 4" descr="soi_gfdl_cm2_0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21463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975" y="419100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4359275"/>
            <a:ext cx="30781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points1.png"/>
          <p:cNvPicPr>
            <a:picLocks noChangeAspect="1"/>
          </p:cNvPicPr>
          <p:nvPr/>
        </p:nvPicPr>
        <p:blipFill>
          <a:blip r:embed="rId5"/>
          <a:srcRect l="9045" r="-7664"/>
          <a:stretch>
            <a:fillRect/>
          </a:stretch>
        </p:blipFill>
        <p:spPr bwMode="auto">
          <a:xfrm>
            <a:off x="6338888" y="66675"/>
            <a:ext cx="28051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55563" y="74613"/>
            <a:ext cx="8675687" cy="609600"/>
          </a:xfrm>
        </p:spPr>
        <p:txBody>
          <a:bodyPr/>
          <a:lstStyle/>
          <a:p>
            <a:pPr algn="ctr"/>
            <a:r>
              <a:rPr lang="en-US" sz="3600" smtClean="0"/>
              <a:t> Dipoles</a:t>
            </a:r>
          </a:p>
        </p:txBody>
      </p:sp>
      <p:pic>
        <p:nvPicPr>
          <p:cNvPr id="18438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791200" y="2152650"/>
            <a:ext cx="2903538" cy="2184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31938"/>
            <a:ext cx="6172200" cy="609600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Dipoles represent a class of teleconnections characterized by anomalies of opposite polarity at two locations at the same time.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6725" y="6392863"/>
            <a:ext cx="2981325" cy="304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</a:rPr>
              <a:t>Southern Oscillation: Tahiti and Darwin</a:t>
            </a:r>
            <a:endParaRPr lang="en-US" sz="4400" b="1" dirty="0">
              <a:latin typeface="+mn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48400" y="1676400"/>
            <a:ext cx="2743200" cy="304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</a:rPr>
              <a:t>North Atlantic Oscillation: Iceland and Azores</a:t>
            </a:r>
            <a:endParaRPr lang="en-US" sz="4400" dirty="0">
              <a:latin typeface="+mn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19750" y="6392863"/>
            <a:ext cx="3222625" cy="304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n-lt"/>
              </a:rPr>
              <a:t>North Atlantic Oscillation: Iceland and Azores</a:t>
            </a:r>
            <a:endParaRPr lang="en-US" sz="4400" b="1" dirty="0">
              <a:latin typeface="+mn-lt"/>
              <a:ea typeface="+mj-ea"/>
              <a:cs typeface="+mj-cs"/>
            </a:endParaRPr>
          </a:p>
        </p:txBody>
      </p:sp>
      <p:cxnSp>
        <p:nvCxnSpPr>
          <p:cNvPr id="18443" name="Straight Connector 16"/>
          <p:cNvCxnSpPr>
            <a:cxnSpLocks noChangeShapeType="1"/>
          </p:cNvCxnSpPr>
          <p:nvPr/>
        </p:nvCxnSpPr>
        <p:spPr bwMode="auto">
          <a:xfrm>
            <a:off x="725488" y="3276600"/>
            <a:ext cx="2398712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18"/>
          <p:cNvCxnSpPr>
            <a:cxnSpLocks noChangeShapeType="1"/>
          </p:cNvCxnSpPr>
          <p:nvPr/>
        </p:nvCxnSpPr>
        <p:spPr bwMode="auto">
          <a:xfrm>
            <a:off x="6172200" y="3076575"/>
            <a:ext cx="2286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5" name="Oval 2"/>
          <p:cNvSpPr>
            <a:spLocks noChangeArrowheads="1"/>
          </p:cNvSpPr>
          <p:nvPr/>
        </p:nvSpPr>
        <p:spPr bwMode="auto">
          <a:xfrm>
            <a:off x="7302500" y="847725"/>
            <a:ext cx="152400" cy="142875"/>
          </a:xfrm>
          <a:prstGeom prst="ellipse">
            <a:avLst/>
          </a:prstGeom>
          <a:solidFill>
            <a:srgbClr val="0810B8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18446" name="Oval 6"/>
          <p:cNvSpPr>
            <a:spLocks noChangeArrowheads="1"/>
          </p:cNvSpPr>
          <p:nvPr/>
        </p:nvSpPr>
        <p:spPr bwMode="auto">
          <a:xfrm>
            <a:off x="7426325" y="528638"/>
            <a:ext cx="152400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B5BF23-C194-4B58-8465-C23C425A9A6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2708" name="Picture 4" descr="soi_giss_e_h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3732" name="Picture 4" descr="soi_iap-fgoals1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4756" name="Picture 4" descr="soi_ingv-echam4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5780" name="Picture 4" descr="soi_inmcm3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6804" name="Picture 4" descr="soi_ipsl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7828" name="Picture 4" descr="soi_miroc3-2-hires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8852" name="Picture 4" descr="soi_miroc3-2-medres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9876" name="Picture 4" descr="soi_miub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1924" name="Picture 4" descr="soi_mpi-echam5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2948" name="Picture 4" descr="soi_mri-cgcm2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229600" cy="914400"/>
          </a:xfrm>
        </p:spPr>
        <p:txBody>
          <a:bodyPr/>
          <a:lstStyle/>
          <a:p>
            <a:pPr algn="ctr"/>
            <a:r>
              <a:rPr lang="en-US" sz="3600" smtClean="0"/>
              <a:t>Importance of Dipoles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71475" y="1401763"/>
            <a:ext cx="8382000" cy="685800"/>
          </a:xfrm>
        </p:spPr>
        <p:txBody>
          <a:bodyPr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Monotype Sorts" charset="0"/>
              <a:buNone/>
              <a:defRPr/>
            </a:pPr>
            <a:endParaRPr lang="en-US" sz="700" dirty="0" smtClean="0"/>
          </a:p>
          <a:p>
            <a:pPr marL="0" indent="0" algn="just" fontAlgn="auto">
              <a:spcAft>
                <a:spcPts val="0"/>
              </a:spcAft>
              <a:buFont typeface="Monotype Sorts" charset="0"/>
              <a:buNone/>
              <a:defRPr/>
            </a:pPr>
            <a:r>
              <a:rPr lang="en-US" sz="1800" dirty="0" smtClean="0"/>
              <a:t>Crucial for understanding the climate system, especially for weather and climate forecast simulations within the context of global climate change.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1500" dirty="0" smtClean="0"/>
          </a:p>
          <a:p>
            <a:pPr marL="320040" indent="-320040" fontAlgn="auto">
              <a:spcAft>
                <a:spcPts val="0"/>
              </a:spcAft>
              <a:buFont typeface="Monotype Sorts" charset="0"/>
              <a:buNone/>
              <a:defRPr/>
            </a:pPr>
            <a:endParaRPr lang="en-US" sz="500" dirty="0" smtClean="0"/>
          </a:p>
          <a:p>
            <a:pPr marL="320040" indent="-320040" fontAlgn="auto">
              <a:spcAft>
                <a:spcPts val="0"/>
              </a:spcAft>
              <a:buFont typeface="Monotype Sorts" charset="0"/>
              <a:buNone/>
              <a:defRPr/>
            </a:pPr>
            <a:endParaRPr lang="en-US" sz="5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1400" dirty="0" smtClean="0"/>
          </a:p>
        </p:txBody>
      </p:sp>
      <p:pic>
        <p:nvPicPr>
          <p:cNvPr id="19459" name="Picture 3" descr="static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375025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Content Placeholder 6" descr="static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227388"/>
            <a:ext cx="31908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0975" y="5834063"/>
            <a:ext cx="3124200" cy="30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Correlation of Land temperature anomalies with NAO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72200" y="5995988"/>
            <a:ext cx="2895600" cy="304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n-lt"/>
                <a:ea typeface="+mj-ea"/>
                <a:cs typeface="+mj-cs"/>
              </a:rPr>
              <a:t>Correlation of Land temperature anomalies with SOI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5113338" y="2246313"/>
            <a:ext cx="3868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b="1">
                <a:ea typeface="ヒラギノ角ゴ Pro W3"/>
                <a:cs typeface="Arial" charset="0"/>
              </a:rPr>
              <a:t>SOI</a:t>
            </a:r>
            <a:r>
              <a:rPr lang="en-US" sz="1400">
                <a:ea typeface="ヒラギノ角ゴ Pro W3"/>
                <a:cs typeface="Arial" charset="0"/>
              </a:rPr>
              <a:t> dominates tropical climate with floodings over East Asia and Australia, and droughts over America. Also has influence on global climate. 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231775" y="2246313"/>
            <a:ext cx="4168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ea typeface="ヒラギノ角ゴ Pro W3"/>
                <a:cs typeface="Arial" charset="0"/>
              </a:rPr>
              <a:t>NAO </a:t>
            </a:r>
            <a:r>
              <a:rPr lang="en-US" sz="1200">
                <a:ea typeface="ヒラギノ角ゴ Pro W3"/>
                <a:cs typeface="Arial" charset="0"/>
              </a:rPr>
              <a:t>influences sea level pressure (SLP) over most of the Northern Hemisphere. Strong positive NAO phase (strong Islandic Low and strong Azores High) are associated with above-average temperatures in the eastern US.</a:t>
            </a:r>
          </a:p>
          <a:p>
            <a:pPr algn="just"/>
            <a:r>
              <a:rPr lang="en-US" sz="1400">
                <a:ea typeface="ヒラギノ角ゴ Pro W3"/>
                <a:cs typeface="Arial" charset="0"/>
              </a:rPr>
              <a:t> </a:t>
            </a:r>
          </a:p>
        </p:txBody>
      </p:sp>
      <p:pic>
        <p:nvPicPr>
          <p:cNvPr id="1946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4543425"/>
            <a:ext cx="1473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1175" y="3533775"/>
            <a:ext cx="1511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94E17C-99DB-4639-B777-4F5B6A92995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3972" name="Picture 4" descr="soi_pcm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4996" name="Picture 4" descr="soi_ukmo-hadcm3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6020" name="Picture 4" descr="soi_ukmo-hadgem1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0900" name="Picture 4" descr="soi_model-mean_144x73_psl_unsmooth_hindcast_detrend___25_1951_2000_49_5_2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7044" name="Footer Placeholder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http://lwf.ncdc.noaa.gov/oa/climate/igra </a:t>
            </a:r>
          </a:p>
        </p:txBody>
      </p:sp>
      <p:sp>
        <p:nvSpPr>
          <p:cNvPr id="8704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04C6761-B2B5-4D23-81FC-9ED757B9173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7046" name="Picture 5" descr="1.png"/>
          <p:cNvPicPr>
            <a:picLocks noChangeAspect="1"/>
          </p:cNvPicPr>
          <p:nvPr/>
        </p:nvPicPr>
        <p:blipFill>
          <a:blip r:embed="rId2"/>
          <a:srcRect r="53024"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8068" name="Footer Placeholder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http://lwf.ncdc.noaa.gov/oa/climate/igra </a:t>
            </a:r>
          </a:p>
        </p:txBody>
      </p:sp>
      <p:sp>
        <p:nvSpPr>
          <p:cNvPr id="8806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A3B02C-877F-461C-B7BB-7AC866039AC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8070" name="Picture 6" descr="2.png"/>
          <p:cNvPicPr>
            <a:picLocks noChangeAspect="1"/>
          </p:cNvPicPr>
          <p:nvPr/>
        </p:nvPicPr>
        <p:blipFill>
          <a:blip r:embed="rId2"/>
          <a:srcRect r="49902"/>
          <a:stretch>
            <a:fillRect/>
          </a:stretch>
        </p:blipFill>
        <p:spPr bwMode="auto">
          <a:xfrm>
            <a:off x="0" y="384175"/>
            <a:ext cx="91440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9092" name="Footer Placeholder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http://lwf.ncdc.noaa.gov/oa/climate/igra </a:t>
            </a:r>
          </a:p>
        </p:txBody>
      </p:sp>
      <p:sp>
        <p:nvSpPr>
          <p:cNvPr id="8909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C4E736-FB88-4CEC-ACEA-8C6AA9FD1CB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56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9094" name="Picture 6" descr="3.png"/>
          <p:cNvPicPr>
            <a:picLocks noChangeAspect="1"/>
          </p:cNvPicPr>
          <p:nvPr/>
        </p:nvPicPr>
        <p:blipFill>
          <a:blip r:embed="rId2"/>
          <a:srcRect r="49747"/>
          <a:stretch>
            <a:fillRect/>
          </a:stretch>
        </p:blipFill>
        <p:spPr bwMode="auto">
          <a:xfrm>
            <a:off x="0" y="257175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6" name="Picture 3" descr="4.png"/>
          <p:cNvPicPr>
            <a:picLocks noChangeAspect="1"/>
          </p:cNvPicPr>
          <p:nvPr/>
        </p:nvPicPr>
        <p:blipFill>
          <a:blip r:embed="rId2"/>
          <a:srcRect r="49902"/>
          <a:stretch>
            <a:fillRect/>
          </a:stretch>
        </p:blipFill>
        <p:spPr bwMode="auto">
          <a:xfrm>
            <a:off x="0" y="274638"/>
            <a:ext cx="91440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40" name="Picture 3" descr="5.png"/>
          <p:cNvPicPr>
            <a:picLocks noChangeAspect="1"/>
          </p:cNvPicPr>
          <p:nvPr/>
        </p:nvPicPr>
        <p:blipFill>
          <a:blip r:embed="rId2"/>
          <a:srcRect r="49747"/>
          <a:stretch>
            <a:fillRect/>
          </a:stretch>
        </p:blipFill>
        <p:spPr bwMode="auto">
          <a:xfrm>
            <a:off x="0" y="269875"/>
            <a:ext cx="91440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64" name="Picture 3" descr="6.png"/>
          <p:cNvPicPr>
            <a:picLocks noChangeAspect="1"/>
          </p:cNvPicPr>
          <p:nvPr/>
        </p:nvPicPr>
        <p:blipFill>
          <a:blip r:embed="rId2"/>
          <a:srcRect r="49590"/>
          <a:stretch>
            <a:fillRect/>
          </a:stretch>
        </p:blipFill>
        <p:spPr bwMode="auto">
          <a:xfrm>
            <a:off x="0" y="539750"/>
            <a:ext cx="9144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/>
          <a:lstStyle/>
          <a:p>
            <a:pPr algn="ctr"/>
            <a:r>
              <a:rPr lang="en-US" sz="3600" smtClean="0"/>
              <a:t>List of Major Dipole Oscillations</a:t>
            </a:r>
          </a:p>
        </p:txBody>
      </p:sp>
      <p:graphicFrame>
        <p:nvGraphicFramePr>
          <p:cNvPr id="1967" name="Object 94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63588" y="1906588"/>
          <a:ext cx="7399337" cy="5003800"/>
        </p:xfrm>
        <a:graphic>
          <a:graphicData uri="http://schemas.openxmlformats.org/presentationml/2006/ole">
            <p:oleObj spid="_x0000_s1967" name="Document" r:id="rId4" imgW="9337245" imgH="6315593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393BFD-613B-477F-B2B4-A151F6C8708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25800"/>
            <a:ext cx="3568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smtClean="0"/>
              <a:t>Related Work to find Dipoles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975" cy="2344738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Discovered earlier by human observation.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NAO observed in 1770-1778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SOI observed by Sir Gilbert Walker as a sea-saw like oscillation of sea level pressure in the Pacific Ocean </a:t>
            </a:r>
            <a:r>
              <a:rPr lang="en-US" dirty="0"/>
              <a:t>in 1924</a:t>
            </a:r>
            <a:r>
              <a:rPr lang="en-US" baseline="30000" dirty="0"/>
              <a:t>2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EOF analysis used to identify individual dipoles for the Arctic Oscillation (AO) and Antarctic Oscillation (AAO)</a:t>
            </a:r>
            <a:r>
              <a:rPr lang="en-US" baseline="30000" dirty="0" smtClean="0"/>
              <a:t>3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Similar to PCA, decomposes the time series into orthogonal basis functions.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715000"/>
            <a:ext cx="8153400" cy="1066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H</a:t>
            </a:r>
            <a:r>
              <a:rPr lang="en-US" dirty="0"/>
              <a:t>. van Loon and J. C. Rogers. The seesaw in winter temperatures between greenland and northern europe. </a:t>
            </a:r>
            <a:r>
              <a:rPr lang="en-US" dirty="0" smtClean="0"/>
              <a:t>Part i</a:t>
            </a:r>
            <a:r>
              <a:rPr lang="en-US" dirty="0"/>
              <a:t>: General description. Monthly Weather Review, 106(3):296{310, </a:t>
            </a:r>
            <a:r>
              <a:rPr lang="en-US" dirty="0" smtClean="0"/>
              <a:t>1978}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G. Walker. Correlation in seasonal variations of weather, viii. a preliminary study of world weather. Memoirs </a:t>
            </a:r>
            <a:r>
              <a:rPr lang="en-US" dirty="0" smtClean="0"/>
              <a:t>of the </a:t>
            </a:r>
            <a:r>
              <a:rPr lang="en-US" dirty="0"/>
              <a:t>India Meteorological Department, 24(4):75{131, </a:t>
            </a:r>
            <a:r>
              <a:rPr lang="en-US" dirty="0" smtClean="0"/>
              <a:t>1923}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H. Von Storch and F. Zwiers. Statistical analysis in climate research. Cambridge Univ Pr, </a:t>
            </a:r>
            <a:r>
              <a:rPr lang="en-US" dirty="0" smtClean="0"/>
              <a:t>2002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/>
              <a:t>Portis</a:t>
            </a:r>
            <a:r>
              <a:rPr lang="en-US" dirty="0"/>
              <a:t>, D. H., Walsh, J. E., El Hamly, Mostafa </a:t>
            </a:r>
            <a:r>
              <a:rPr lang="en-US" dirty="0" smtClean="0"/>
              <a:t>and Lamb</a:t>
            </a:r>
            <a:r>
              <a:rPr lang="en-US" dirty="0"/>
              <a:t>, Peter J., Seasonality of the North </a:t>
            </a:r>
            <a:r>
              <a:rPr lang="en-US" dirty="0" smtClean="0"/>
              <a:t>Atlantic Oscillation</a:t>
            </a:r>
            <a:r>
              <a:rPr lang="en-US" dirty="0"/>
              <a:t>, Journal of Climate, vol. 14, pg. </a:t>
            </a:r>
            <a:r>
              <a:rPr lang="en-US" dirty="0" smtClean="0"/>
              <a:t>2069- 2078</a:t>
            </a:r>
            <a:r>
              <a:rPr lang="en-US" dirty="0"/>
              <a:t>, 2001</a:t>
            </a:r>
            <a:endParaRPr lang="en-US" dirty="0" smtClean="0"/>
          </a:p>
        </p:txBody>
      </p:sp>
      <p:sp>
        <p:nvSpPr>
          <p:cNvPr id="23557" name="Left Brace 1"/>
          <p:cNvSpPr>
            <a:spLocks/>
          </p:cNvSpPr>
          <p:nvPr/>
        </p:nvSpPr>
        <p:spPr bwMode="auto">
          <a:xfrm>
            <a:off x="4837113" y="3944938"/>
            <a:ext cx="234950" cy="457200"/>
          </a:xfrm>
          <a:prstGeom prst="leftBrace">
            <a:avLst>
              <a:gd name="adj1" fmla="val 837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3558" name="Left Brace 6"/>
          <p:cNvSpPr>
            <a:spLocks/>
          </p:cNvSpPr>
          <p:nvPr/>
        </p:nvSpPr>
        <p:spPr bwMode="auto">
          <a:xfrm>
            <a:off x="4837113" y="4741863"/>
            <a:ext cx="234950" cy="457200"/>
          </a:xfrm>
          <a:prstGeom prst="leftBrace">
            <a:avLst>
              <a:gd name="adj1" fmla="val 837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1676400" y="4035425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Arial" charset="0"/>
              </a:rPr>
              <a:t>AO: EOF Analysis of 20N-90N Latitude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1395413" y="4832350"/>
            <a:ext cx="344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Arial" charset="0"/>
              </a:rPr>
              <a:t>AAO: EOF Analysis of 20S-90S Latitude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148111-A5D3-4F60-8BFB-E3480D576E14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5100" y="152400"/>
            <a:ext cx="8610600" cy="1066800"/>
          </a:xfrm>
        </p:spPr>
        <p:txBody>
          <a:bodyPr/>
          <a:lstStyle/>
          <a:p>
            <a:pPr algn="ctr"/>
            <a:r>
              <a:rPr lang="en-US" sz="3600" smtClean="0"/>
              <a:t>Motivation for Automatic Discovery of Dipoles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165600" cy="4905375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The known dipoles are defined by static locations but the underlying phenomenon is dynamic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10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Manual discovery can miss many dipoles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10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EOF and other types of eigenvector analysis finds the strongest signals and the physical interpretation of those can be difficult. </a:t>
            </a:r>
            <a:endParaRPr lang="en-US" sz="24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Enables analysis of the various GCMs </a:t>
            </a:r>
            <a:endParaRPr lang="en-US" sz="2400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705600" y="1676400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Arial" charset="0"/>
              </a:rPr>
              <a:t>Dynamic behavior of the high and low pressure fields corresponding to NOA climate index (Portis et al, 2001)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 r="4007"/>
          <a:stretch>
            <a:fillRect/>
          </a:stretch>
        </p:blipFill>
        <p:spPr bwMode="auto">
          <a:xfrm>
            <a:off x="5641975" y="3571875"/>
            <a:ext cx="3425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eft Brace 1"/>
          <p:cNvSpPr>
            <a:spLocks/>
          </p:cNvSpPr>
          <p:nvPr/>
        </p:nvSpPr>
        <p:spPr bwMode="auto">
          <a:xfrm>
            <a:off x="5918200" y="4078288"/>
            <a:ext cx="234950" cy="457200"/>
          </a:xfrm>
          <a:prstGeom prst="leftBrace">
            <a:avLst>
              <a:gd name="adj1" fmla="val 837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5606" name="Left Brace 6"/>
          <p:cNvSpPr>
            <a:spLocks/>
          </p:cNvSpPr>
          <p:nvPr/>
        </p:nvSpPr>
        <p:spPr bwMode="auto">
          <a:xfrm>
            <a:off x="5943600" y="5059363"/>
            <a:ext cx="234950" cy="457200"/>
          </a:xfrm>
          <a:prstGeom prst="leftBrace">
            <a:avLst>
              <a:gd name="adj1" fmla="val 837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pPr marL="292100" indent="-292100" eaLnBrk="0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None/>
            </a:pPr>
            <a:endParaRPr lang="en-US">
              <a:latin typeface="Tw Cen MT" pitchFamily="34" charset="0"/>
            </a:endParaRP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4321175" y="3910013"/>
            <a:ext cx="15970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AO: EOF Analysis of 20N-90N Latitude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4321175" y="4979988"/>
            <a:ext cx="1612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AAO: EOF Analysis of 20S-90S Latitude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 l="25417" t="17037" r="43750" b="15556"/>
          <a:stretch>
            <a:fillRect/>
          </a:stretch>
        </p:blipFill>
        <p:spPr bwMode="auto">
          <a:xfrm>
            <a:off x="4953000" y="1600200"/>
            <a:ext cx="1549400" cy="19050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676F61-C1A1-4E3A-94BA-A50FB5D0671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85800"/>
          </a:xfrm>
        </p:spPr>
        <p:txBody>
          <a:bodyPr/>
          <a:lstStyle/>
          <a:p>
            <a:pPr algn="ctr"/>
            <a:r>
              <a:rPr lang="en-US" sz="3600" smtClean="0"/>
              <a:t>Shared Reciprocal Nearest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24384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Reciprocity: Two nodes A and B are reciprocal if they lie on each other’s nearest neighbor list.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 Helps in noise reduction. (asymptotic reduction is </a:t>
            </a:r>
            <a:r>
              <a:rPr lang="el-GR" dirty="0" smtClean="0"/>
              <a:t>θ</a:t>
            </a:r>
            <a:r>
              <a:rPr lang="en-US" dirty="0" smtClean="0"/>
              <a:t>(N/K).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Removes noise such as weakly correlated regions and anomalous connections.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676400" y="4191000"/>
            <a:ext cx="26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4876800" y="4191000"/>
            <a:ext cx="26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0" y="42672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4648200"/>
            <a:ext cx="6305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F508AD-E8E8-4538-8E10-7989765941D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4264</TotalTime>
  <Words>1092</Words>
  <Application>Microsoft Office PowerPoint</Application>
  <PresentationFormat>On-screen Show (4:3)</PresentationFormat>
  <Paragraphs>218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Tw Cen MT</vt:lpstr>
      <vt:lpstr>Arial</vt:lpstr>
      <vt:lpstr>Wingdings</vt:lpstr>
      <vt:lpstr>Wingdings 2</vt:lpstr>
      <vt:lpstr>Calibri</vt:lpstr>
      <vt:lpstr>Monotype Sorts</vt:lpstr>
      <vt:lpstr>ヒラギノ角ゴ Pro W3</vt:lpstr>
      <vt:lpstr>MS PGothic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Document</vt:lpstr>
      <vt:lpstr>DATA GUIDED DISCOVERY OF DYNAMIC DIPOLES</vt:lpstr>
      <vt:lpstr>Dipoles</vt:lpstr>
      <vt:lpstr>Dipoles</vt:lpstr>
      <vt:lpstr> Dipoles</vt:lpstr>
      <vt:lpstr>Importance of Dipoles</vt:lpstr>
      <vt:lpstr>List of Major Dipole Oscillations</vt:lpstr>
      <vt:lpstr>Related Work to find Dipoles</vt:lpstr>
      <vt:lpstr>Motivation for Automatic Discovery of Dipoles</vt:lpstr>
      <vt:lpstr>Shared Reciprocal Nearest Neighbors</vt:lpstr>
      <vt:lpstr>Overall Algorithm:  Discovering Climate Teleconnections  using SRNN</vt:lpstr>
      <vt:lpstr>Benefits of Automatic Dipole Discovery</vt:lpstr>
      <vt:lpstr>Detection of Global Dipole Structure</vt:lpstr>
      <vt:lpstr>Comparing Dipole Structure in Historical (Reanalysis) Data</vt:lpstr>
      <vt:lpstr>Statistical Significance of Dipoles</vt:lpstr>
      <vt:lpstr>Results: Location Based definition AO </vt:lpstr>
      <vt:lpstr>Results: Location Based definition AAO </vt:lpstr>
      <vt:lpstr>Static vs Dynamic NAO Index: Impact on land temperature</vt:lpstr>
      <vt:lpstr>Slide 18</vt:lpstr>
      <vt:lpstr>A New Dipole Around Antarctica?</vt:lpstr>
      <vt:lpstr>Correlation with land temperature</vt:lpstr>
      <vt:lpstr>Dipoles not captured by EOF</vt:lpstr>
      <vt:lpstr>Correlation of AAO index with other dipoles (1979-2000)</vt:lpstr>
      <vt:lpstr>Correlation of the new dipole with other dipole indices.</vt:lpstr>
      <vt:lpstr>Relating Dipole Structure to Climate Models</vt:lpstr>
      <vt:lpstr>COLA Athena: High vs Low Resolution</vt:lpstr>
      <vt:lpstr>Slide 26</vt:lpstr>
      <vt:lpstr>Slide 27</vt:lpstr>
      <vt:lpstr>SOI representation in models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Prelims Talk: Data Guided Discovery of Dynamic Dipoles</dc:title>
  <dc:creator>Aditya</dc:creator>
  <cp:lastModifiedBy>robson</cp:lastModifiedBy>
  <cp:revision>1132</cp:revision>
  <cp:lastPrinted>2011-11-07T01:29:35Z</cp:lastPrinted>
  <dcterms:created xsi:type="dcterms:W3CDTF">2011-09-04T18:54:46Z</dcterms:created>
  <dcterms:modified xsi:type="dcterms:W3CDTF">2011-11-18T02:20:44Z</dcterms:modified>
</cp:coreProperties>
</file>