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51" r:id="rId1"/>
    <p:sldMasterId id="2147483652" r:id="rId2"/>
    <p:sldMasterId id="2147483653" r:id="rId3"/>
  </p:sldMasterIdLst>
  <p:notesMasterIdLst>
    <p:notesMasterId r:id="rId51"/>
  </p:notesMasterIdLst>
  <p:handoutMasterIdLst>
    <p:handoutMasterId r:id="rId52"/>
  </p:handoutMasterIdLst>
  <p:sldIdLst>
    <p:sldId id="966" r:id="rId4"/>
    <p:sldId id="895" r:id="rId5"/>
    <p:sldId id="896" r:id="rId6"/>
    <p:sldId id="932" r:id="rId7"/>
    <p:sldId id="950" r:id="rId8"/>
    <p:sldId id="951" r:id="rId9"/>
    <p:sldId id="952" r:id="rId10"/>
    <p:sldId id="953" r:id="rId11"/>
    <p:sldId id="954" r:id="rId12"/>
    <p:sldId id="949" r:id="rId13"/>
    <p:sldId id="933" r:id="rId14"/>
    <p:sldId id="967" r:id="rId15"/>
    <p:sldId id="968" r:id="rId16"/>
    <p:sldId id="969" r:id="rId17"/>
    <p:sldId id="970" r:id="rId18"/>
    <p:sldId id="971" r:id="rId19"/>
    <p:sldId id="972" r:id="rId20"/>
    <p:sldId id="973" r:id="rId21"/>
    <p:sldId id="974" r:id="rId22"/>
    <p:sldId id="975" r:id="rId23"/>
    <p:sldId id="976" r:id="rId24"/>
    <p:sldId id="984" r:id="rId25"/>
    <p:sldId id="985" r:id="rId26"/>
    <p:sldId id="986" r:id="rId27"/>
    <p:sldId id="987" r:id="rId28"/>
    <p:sldId id="1016" r:id="rId29"/>
    <p:sldId id="1018" r:id="rId30"/>
    <p:sldId id="1017" r:id="rId31"/>
    <p:sldId id="988" r:id="rId32"/>
    <p:sldId id="989" r:id="rId33"/>
    <p:sldId id="948" r:id="rId34"/>
    <p:sldId id="992" r:id="rId35"/>
    <p:sldId id="995" r:id="rId36"/>
    <p:sldId id="998" r:id="rId37"/>
    <p:sldId id="999" r:id="rId38"/>
    <p:sldId id="991" r:id="rId39"/>
    <p:sldId id="1000" r:id="rId40"/>
    <p:sldId id="1013" r:id="rId41"/>
    <p:sldId id="1001" r:id="rId42"/>
    <p:sldId id="1015" r:id="rId43"/>
    <p:sldId id="1002" r:id="rId44"/>
    <p:sldId id="1007" r:id="rId45"/>
    <p:sldId id="1009" r:id="rId46"/>
    <p:sldId id="1010" r:id="rId47"/>
    <p:sldId id="1011" r:id="rId48"/>
    <p:sldId id="1012" r:id="rId49"/>
    <p:sldId id="1014" r:id="rId50"/>
  </p:sldIdLst>
  <p:sldSz cx="9144000" cy="6858000" type="screen4x3"/>
  <p:notesSz cx="6934200" cy="92202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990000"/>
    <a:srgbClr val="2A8487"/>
    <a:srgbClr val="1C5A61"/>
    <a:srgbClr val="0C6D9C"/>
    <a:srgbClr val="FF0000"/>
    <a:srgbClr val="FF9900"/>
    <a:srgbClr val="FFFF00"/>
    <a:srgbClr val="00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876" autoAdjust="0"/>
    <p:restoredTop sz="93300" autoAdjust="0"/>
  </p:normalViewPr>
  <p:slideViewPr>
    <p:cSldViewPr>
      <p:cViewPr varScale="1">
        <p:scale>
          <a:sx n="125" d="100"/>
          <a:sy n="125" d="100"/>
        </p:scale>
        <p:origin x="-270" y="-96"/>
      </p:cViewPr>
      <p:guideLst>
        <p:guide orient="horz" pos="2160"/>
        <p:guide pos="27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422"/>
    </p:cViewPr>
  </p:sorterViewPr>
  <p:notesViewPr>
    <p:cSldViewPr>
      <p:cViewPr varScale="1">
        <p:scale>
          <a:sx n="85" d="100"/>
          <a:sy n="85" d="100"/>
        </p:scale>
        <p:origin x="-2832" y="-96"/>
      </p:cViewPr>
      <p:guideLst>
        <p:guide orient="horz" pos="2905"/>
        <p:guide pos="2185"/>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2338" y="4379913"/>
            <a:ext cx="5087937" cy="4144962"/>
          </a:xfrm>
          <a:prstGeom prst="rect">
            <a:avLst/>
          </a:prstGeom>
          <a:noFill/>
          <a:ln w="12700">
            <a:noFill/>
            <a:miter lim="800000"/>
            <a:headEnd/>
            <a:tailEnd/>
          </a:ln>
          <a:effectLst/>
        </p:spPr>
        <p:txBody>
          <a:bodyPr vert="horz" wrap="square" lIns="95879" tIns="47941" rIns="95879" bIns="47941"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1" name="Rectangle 3"/>
          <p:cNvSpPr>
            <a:spLocks noGrp="1" noRot="1" noChangeAspect="1" noChangeArrowheads="1" noTextEdit="1"/>
          </p:cNvSpPr>
          <p:nvPr>
            <p:ph type="sldImg" idx="2"/>
          </p:nvPr>
        </p:nvSpPr>
        <p:spPr bwMode="auto">
          <a:xfrm>
            <a:off x="1176338" y="700088"/>
            <a:ext cx="4586287" cy="3441700"/>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hf hdr="0" ftr="0" dt="0"/>
  <p:notesStyle>
    <a:lvl1pPr algn="l" defTabSz="963613" rtl="0" eaLnBrk="0" fontAlgn="base" hangingPunct="0">
      <a:spcBef>
        <a:spcPct val="30000"/>
      </a:spcBef>
      <a:spcAft>
        <a:spcPct val="0"/>
      </a:spcAft>
      <a:defRPr sz="1200" kern="1200">
        <a:solidFill>
          <a:schemeClr val="tx1"/>
        </a:solidFill>
        <a:latin typeface="Arial" charset="0"/>
        <a:ea typeface="+mn-ea"/>
        <a:cs typeface="+mn-cs"/>
      </a:defRPr>
    </a:lvl1pPr>
    <a:lvl2pPr marL="469900" algn="l" defTabSz="963613"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38213" algn="l" defTabSz="963613"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408113" algn="l" defTabSz="963613"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76425" algn="l" defTabSz="963613"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Rot="1" noChangeAspect="1" noChangeArrowheads="1" noTextEdit="1"/>
          </p:cNvSpPr>
          <p:nvPr>
            <p:ph type="sldImg"/>
          </p:nvPr>
        </p:nvSpPr>
        <p:spPr>
          <a:xfrm>
            <a:off x="1166813" y="695325"/>
            <a:ext cx="4605337" cy="3454400"/>
          </a:xfrm>
          <a:solidFill>
            <a:srgbClr val="FFFFFF"/>
          </a:solidFill>
          <a:ln/>
        </p:spPr>
      </p:sp>
      <p:sp>
        <p:nvSpPr>
          <p:cNvPr id="34819" name="Rectangle 1027"/>
          <p:cNvSpPr>
            <a:spLocks noGrp="1" noChangeArrowheads="1"/>
          </p:cNvSpPr>
          <p:nvPr>
            <p:ph type="body" idx="1"/>
          </p:nvPr>
        </p:nvSpPr>
        <p:spPr>
          <a:xfrm>
            <a:off x="923926" y="4379914"/>
            <a:ext cx="5086350" cy="4144962"/>
          </a:xfrm>
          <a:solidFill>
            <a:srgbClr val="FFFFFF"/>
          </a:solidFill>
          <a:ln>
            <a:solidFill>
              <a:srgbClr val="000000"/>
            </a:solidFill>
          </a:ln>
        </p:spPr>
        <p:txBody>
          <a:bodyPr lIns="90631" tIns="45313" rIns="90631" bIns="45313"/>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0483" name="Slide Number Placeholder 3"/>
          <p:cNvSpPr>
            <a:spLocks noGrp="1"/>
          </p:cNvSpPr>
          <p:nvPr>
            <p:ph type="sldNum" sz="quarter" idx="5"/>
          </p:nvPr>
        </p:nvSpPr>
        <p:spPr bwMode="auto">
          <a:xfrm>
            <a:off x="3927475" y="8758238"/>
            <a:ext cx="3005138" cy="460375"/>
          </a:xfrm>
          <a:prstGeom prst="rect">
            <a:avLst/>
          </a:prstGeom>
          <a:noFill/>
          <a:ln>
            <a:miter lim="800000"/>
            <a:headEnd/>
            <a:tailEnd/>
          </a:ln>
        </p:spPr>
        <p:txBody>
          <a:bodyPr wrap="square" numCol="1" anchorCtr="0" compatLnSpc="1">
            <a:prstTxWarp prst="textNoShape">
              <a:avLst/>
            </a:prstTxWarp>
          </a:bodyPr>
          <a:lstStyle/>
          <a:p>
            <a:fld id="{1544E408-CB97-4851-9AD1-E0D52C0B84A6}" type="slidenum">
              <a:rPr lang="en-US" smtClean="0">
                <a:latin typeface="Arial" charset="0"/>
              </a:rPr>
              <a:pPr/>
              <a:t>31</a:t>
            </a:fld>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Structure &amp; dynamics of complex network representing climate system can provide predictive insights.</a:t>
            </a:r>
          </a:p>
          <a:p>
            <a:pPr eaLnBrk="1" hangingPunct="1">
              <a:spcBef>
                <a:spcPct val="0"/>
              </a:spcBef>
            </a:pPr>
            <a:endParaRPr lang="en-US" smtClean="0"/>
          </a:p>
        </p:txBody>
      </p:sp>
      <p:sp>
        <p:nvSpPr>
          <p:cNvPr id="28675" name="Slide Number Placeholder 3"/>
          <p:cNvSpPr>
            <a:spLocks noGrp="1"/>
          </p:cNvSpPr>
          <p:nvPr>
            <p:ph type="sldNum" sz="quarter" idx="5"/>
          </p:nvPr>
        </p:nvSpPr>
        <p:spPr bwMode="auto">
          <a:xfrm>
            <a:off x="3927475" y="8758238"/>
            <a:ext cx="3005138" cy="460375"/>
          </a:xfrm>
          <a:prstGeom prst="rect">
            <a:avLst/>
          </a:prstGeom>
          <a:noFill/>
          <a:ln>
            <a:miter lim="800000"/>
            <a:headEnd/>
            <a:tailEnd/>
          </a:ln>
        </p:spPr>
        <p:txBody>
          <a:bodyPr wrap="square" numCol="1" anchorCtr="0" compatLnSpc="1">
            <a:prstTxWarp prst="textNoShape">
              <a:avLst/>
            </a:prstTxWarp>
          </a:bodyPr>
          <a:lstStyle/>
          <a:p>
            <a:fld id="{5C5709D4-4901-4D5B-8641-D18E37F7A7BF}" type="slidenum">
              <a:rPr lang="en-US" smtClean="0">
                <a:latin typeface="Arial" charset="0"/>
              </a:rPr>
              <a:pPr/>
              <a:t>33</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idx="4294967295"/>
          </p:nvPr>
        </p:nvSpPr>
        <p:spPr bwMode="auto">
          <a:xfrm>
            <a:off x="3927475" y="8756650"/>
            <a:ext cx="3005138" cy="461963"/>
          </a:xfrm>
          <a:prstGeom prst="rect">
            <a:avLst/>
          </a:prstGeom>
          <a:noFill/>
          <a:ln>
            <a:miter lim="800000"/>
            <a:headEnd/>
            <a:tailEnd/>
          </a:ln>
        </p:spPr>
        <p:txBody>
          <a:bodyPr lIns="82817" tIns="41408" rIns="82817" bIns="41408"/>
          <a:lstStyle/>
          <a:p>
            <a:fld id="{9F6C4C15-D72E-4C53-9770-86FA4593CD1D}" type="slidenum">
              <a:rPr lang="en-US"/>
              <a:pPr/>
              <a:t>1</a:t>
            </a:fld>
            <a:endParaRPr lang="en-US"/>
          </a:p>
        </p:txBody>
      </p:sp>
      <p:sp>
        <p:nvSpPr>
          <p:cNvPr id="55299" name="Rectangle 1"/>
          <p:cNvSpPr>
            <a:spLocks noGrp="1" noRot="1" noChangeAspect="1" noChangeArrowheads="1" noTextEdit="1"/>
          </p:cNvSpPr>
          <p:nvPr>
            <p:ph type="sldImg"/>
          </p:nvPr>
        </p:nvSpPr>
        <p:spPr>
          <a:xfrm>
            <a:off x="1162050" y="700088"/>
            <a:ext cx="4610100" cy="3457575"/>
          </a:xfrm>
          <a:solidFill>
            <a:srgbClr val="FFFFFF"/>
          </a:solidFill>
          <a:ln/>
        </p:spPr>
      </p:sp>
      <p:sp>
        <p:nvSpPr>
          <p:cNvPr id="55300" name="Rectangle 2"/>
          <p:cNvSpPr>
            <a:spLocks noGrp="1" noChangeArrowheads="1"/>
          </p:cNvSpPr>
          <p:nvPr>
            <p:ph type="body" idx="1"/>
          </p:nvPr>
        </p:nvSpPr>
        <p:spPr>
          <a:xfrm>
            <a:off x="693738" y="4378325"/>
            <a:ext cx="5548312" cy="4149725"/>
          </a:xfrm>
          <a:noFill/>
          <a:ln w="9525"/>
        </p:spPr>
        <p:txBody>
          <a:bodyPr wrap="none" anchor="ctr"/>
          <a:lstStyle/>
          <a:p>
            <a:pPr eaLnBrk="1" hangingPunct="1">
              <a:spcBef>
                <a:spcPct val="0"/>
              </a:spcBef>
            </a:pPr>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Characterize the relationship between various climate variables and understand</a:t>
            </a:r>
          </a:p>
        </p:txBody>
      </p:sp>
      <p:sp>
        <p:nvSpPr>
          <p:cNvPr id="31747" name="Slide Number Placeholder 3"/>
          <p:cNvSpPr>
            <a:spLocks noGrp="1"/>
          </p:cNvSpPr>
          <p:nvPr>
            <p:ph type="sldNum" sz="quarter" idx="5"/>
          </p:nvPr>
        </p:nvSpPr>
        <p:spPr bwMode="auto">
          <a:xfrm>
            <a:off x="3927475" y="8758238"/>
            <a:ext cx="3005138" cy="460375"/>
          </a:xfrm>
          <a:prstGeom prst="rect">
            <a:avLst/>
          </a:prstGeom>
          <a:noFill/>
          <a:ln>
            <a:miter lim="800000"/>
            <a:headEnd/>
            <a:tailEnd/>
          </a:ln>
        </p:spPr>
        <p:txBody>
          <a:bodyPr wrap="square" numCol="1" anchorCtr="0" compatLnSpc="1">
            <a:prstTxWarp prst="textNoShape">
              <a:avLst/>
            </a:prstTxWarp>
          </a:bodyPr>
          <a:lstStyle/>
          <a:p>
            <a:fld id="{C4BCA521-7940-4777-B2F0-BCE5B76F2C32}" type="slidenum">
              <a:rPr lang="en-US" smtClean="0">
                <a:latin typeface="Arial" charset="0"/>
              </a:rPr>
              <a:pPr/>
              <a:t>36</a:t>
            </a:fld>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73163" y="700088"/>
            <a:ext cx="4591050" cy="3443287"/>
          </a:xfrm>
          <a:ln/>
        </p:spPr>
      </p:sp>
      <p:sp>
        <p:nvSpPr>
          <p:cNvPr id="83971" name="Rectangle 3"/>
          <p:cNvSpPr>
            <a:spLocks noGrp="1" noChangeArrowheads="1"/>
          </p:cNvSpPr>
          <p:nvPr>
            <p:ph type="body" idx="1"/>
          </p:nvPr>
        </p:nvSpPr>
        <p:spPr>
          <a:noFill/>
          <a:ln w="9525"/>
        </p:spPr>
        <p:txBody>
          <a:bodyPr/>
          <a:lstStyle/>
          <a:p>
            <a:pPr>
              <a:lnSpc>
                <a:spcPct val="80000"/>
              </a:lnSpc>
            </a:pPr>
            <a:r>
              <a:rPr lang="en-US" sz="800" smtClean="0">
                <a:latin typeface="Arial" pitchFamily="34" charset="0"/>
              </a:rPr>
              <a:t>This slide describes our work in using clustering to discover climate indices. This work involved the analysis of global climate data sets, both to find the indices, and to assess their impact.</a:t>
            </a:r>
          </a:p>
          <a:p>
            <a:pPr>
              <a:lnSpc>
                <a:spcPct val="80000"/>
              </a:lnSpc>
            </a:pPr>
            <a:endParaRPr lang="en-US" sz="800" smtClean="0">
              <a:latin typeface="Arial" pitchFamily="34" charset="0"/>
            </a:endParaRPr>
          </a:p>
          <a:p>
            <a:pPr>
              <a:lnSpc>
                <a:spcPct val="80000"/>
              </a:lnSpc>
            </a:pPr>
            <a:r>
              <a:rPr lang="en-US" sz="800" smtClean="0">
                <a:latin typeface="Arial" pitchFamily="34" charset="0"/>
              </a:rPr>
              <a:t>The data mining technology demonstrated here is cluster analysis. The clustering technique used was developed in our group.</a:t>
            </a:r>
          </a:p>
          <a:p>
            <a:pPr>
              <a:lnSpc>
                <a:spcPct val="80000"/>
              </a:lnSpc>
            </a:pPr>
            <a:endParaRPr lang="en-US" sz="800" smtClean="0">
              <a:latin typeface="Arial" pitchFamily="34" charset="0"/>
            </a:endParaRPr>
          </a:p>
          <a:p>
            <a:pPr>
              <a:lnSpc>
                <a:spcPct val="80000"/>
              </a:lnSpc>
            </a:pPr>
            <a:r>
              <a:rPr lang="en-US" sz="800" smtClean="0">
                <a:latin typeface="Arial" pitchFamily="34" charset="0"/>
              </a:rPr>
              <a:t>I have included the abstract of the paper that this work was taken from. The paper itself can be found at</a:t>
            </a:r>
          </a:p>
          <a:p>
            <a:pPr>
              <a:lnSpc>
                <a:spcPct val="80000"/>
              </a:lnSpc>
            </a:pPr>
            <a:endParaRPr lang="en-US" sz="800" smtClean="0">
              <a:latin typeface="Arial" pitchFamily="34" charset="0"/>
            </a:endParaRPr>
          </a:p>
          <a:p>
            <a:pPr>
              <a:lnSpc>
                <a:spcPct val="80000"/>
              </a:lnSpc>
            </a:pPr>
            <a:r>
              <a:rPr lang="en-US" sz="800" smtClean="0">
                <a:latin typeface="Arial" pitchFamily="34" charset="0"/>
              </a:rPr>
              <a:t>http://www-users.cs.umn.edu/~kumar/papers/kdd03_nasa.pdf</a:t>
            </a:r>
          </a:p>
          <a:p>
            <a:pPr>
              <a:lnSpc>
                <a:spcPct val="80000"/>
              </a:lnSpc>
            </a:pPr>
            <a:endParaRPr lang="en-US" sz="800" smtClean="0">
              <a:latin typeface="Arial" pitchFamily="34" charset="0"/>
            </a:endParaRPr>
          </a:p>
          <a:p>
            <a:pPr>
              <a:lnSpc>
                <a:spcPct val="80000"/>
              </a:lnSpc>
            </a:pPr>
            <a:r>
              <a:rPr lang="en-US" sz="800" smtClean="0">
                <a:latin typeface="Arial" pitchFamily="34" charset="0"/>
              </a:rPr>
              <a:t>To analyze the eect of the oceans and atmosphere on land</a:t>
            </a:r>
          </a:p>
          <a:p>
            <a:pPr>
              <a:lnSpc>
                <a:spcPct val="80000"/>
              </a:lnSpc>
            </a:pPr>
            <a:r>
              <a:rPr lang="en-US" sz="800" smtClean="0">
                <a:latin typeface="Arial" pitchFamily="34" charset="0"/>
              </a:rPr>
              <a:t>climate, Earth Scientists have developed climate indices,</a:t>
            </a:r>
          </a:p>
          <a:p>
            <a:pPr>
              <a:lnSpc>
                <a:spcPct val="80000"/>
              </a:lnSpc>
            </a:pPr>
            <a:r>
              <a:rPr lang="en-US" sz="800" smtClean="0">
                <a:latin typeface="Arial" pitchFamily="34" charset="0"/>
              </a:rPr>
              <a:t>which are time series that summarize the behavior of selected</a:t>
            </a:r>
          </a:p>
          <a:p>
            <a:pPr>
              <a:lnSpc>
                <a:spcPct val="80000"/>
              </a:lnSpc>
            </a:pPr>
            <a:r>
              <a:rPr lang="en-US" sz="800" smtClean="0">
                <a:latin typeface="Arial" pitchFamily="34" charset="0"/>
              </a:rPr>
              <a:t>regions of the Earth's oceans and atmosphere. In</a:t>
            </a:r>
          </a:p>
          <a:p>
            <a:pPr>
              <a:lnSpc>
                <a:spcPct val="80000"/>
              </a:lnSpc>
            </a:pPr>
            <a:r>
              <a:rPr lang="en-US" sz="800" smtClean="0">
                <a:latin typeface="Arial" pitchFamily="34" charset="0"/>
              </a:rPr>
              <a:t>the past, Earth scientists have used observation and, more</a:t>
            </a:r>
          </a:p>
          <a:p>
            <a:pPr>
              <a:lnSpc>
                <a:spcPct val="80000"/>
              </a:lnSpc>
            </a:pPr>
            <a:r>
              <a:rPr lang="en-US" sz="800" smtClean="0">
                <a:latin typeface="Arial" pitchFamily="34" charset="0"/>
              </a:rPr>
              <a:t>recently, eigenvalue analysis techniques, such as principal</a:t>
            </a:r>
          </a:p>
          <a:p>
            <a:pPr>
              <a:lnSpc>
                <a:spcPct val="80000"/>
              </a:lnSpc>
            </a:pPr>
            <a:r>
              <a:rPr lang="en-US" sz="800" smtClean="0">
                <a:latin typeface="Arial" pitchFamily="34" charset="0"/>
              </a:rPr>
              <a:t>components analysis (PCA) and singular value decomposition</a:t>
            </a:r>
          </a:p>
          <a:p>
            <a:pPr>
              <a:lnSpc>
                <a:spcPct val="80000"/>
              </a:lnSpc>
            </a:pPr>
            <a:r>
              <a:rPr lang="en-US" sz="800" smtClean="0">
                <a:latin typeface="Arial" pitchFamily="34" charset="0"/>
              </a:rPr>
              <a:t>(SVD), to discover climate indices. However, eigenvalue</a:t>
            </a:r>
          </a:p>
          <a:p>
            <a:pPr>
              <a:lnSpc>
                <a:spcPct val="80000"/>
              </a:lnSpc>
            </a:pPr>
            <a:r>
              <a:rPr lang="en-US" sz="800" smtClean="0">
                <a:latin typeface="Arial" pitchFamily="34" charset="0"/>
              </a:rPr>
              <a:t>techniques are only useful for nding a few of the strongest</a:t>
            </a:r>
          </a:p>
          <a:p>
            <a:pPr>
              <a:lnSpc>
                <a:spcPct val="80000"/>
              </a:lnSpc>
            </a:pPr>
            <a:r>
              <a:rPr lang="en-US" sz="800" smtClean="0">
                <a:latin typeface="Arial" pitchFamily="34" charset="0"/>
              </a:rPr>
              <a:t>signals. Furthermore, they impose a condition that all discovered</a:t>
            </a:r>
          </a:p>
          <a:p>
            <a:pPr>
              <a:lnSpc>
                <a:spcPct val="80000"/>
              </a:lnSpc>
            </a:pPr>
            <a:r>
              <a:rPr lang="en-US" sz="800" smtClean="0">
                <a:latin typeface="Arial" pitchFamily="34" charset="0"/>
              </a:rPr>
              <a:t>signals must be orthogonal to each other, making it</a:t>
            </a:r>
          </a:p>
          <a:p>
            <a:pPr>
              <a:lnSpc>
                <a:spcPct val="80000"/>
              </a:lnSpc>
            </a:pPr>
            <a:r>
              <a:rPr lang="en-US" sz="800" smtClean="0">
                <a:latin typeface="Arial" pitchFamily="34" charset="0"/>
              </a:rPr>
              <a:t>dicult to attach a physical interpretation to them. This</a:t>
            </a:r>
          </a:p>
          <a:p>
            <a:pPr>
              <a:lnSpc>
                <a:spcPct val="80000"/>
              </a:lnSpc>
            </a:pPr>
            <a:r>
              <a:rPr lang="en-US" sz="800" smtClean="0">
                <a:latin typeface="Arial" pitchFamily="34" charset="0"/>
              </a:rPr>
              <a:t>paper presents an alternative clustering-based methodology</a:t>
            </a:r>
          </a:p>
          <a:p>
            <a:pPr>
              <a:lnSpc>
                <a:spcPct val="80000"/>
              </a:lnSpc>
            </a:pPr>
            <a:r>
              <a:rPr lang="en-US" sz="800" smtClean="0">
                <a:latin typeface="Arial" pitchFamily="34" charset="0"/>
              </a:rPr>
              <a:t>for the discovery of climate indices that overcomes these limitations</a:t>
            </a:r>
          </a:p>
          <a:p>
            <a:pPr>
              <a:lnSpc>
                <a:spcPct val="80000"/>
              </a:lnSpc>
            </a:pPr>
            <a:r>
              <a:rPr lang="en-US" sz="800" smtClean="0">
                <a:latin typeface="Arial" pitchFamily="34" charset="0"/>
              </a:rPr>
              <a:t>and is based on clusters that represent regions with</a:t>
            </a:r>
          </a:p>
          <a:p>
            <a:pPr>
              <a:lnSpc>
                <a:spcPct val="80000"/>
              </a:lnSpc>
            </a:pPr>
            <a:r>
              <a:rPr lang="en-US" sz="800" smtClean="0">
                <a:latin typeface="Arial" pitchFamily="34" charset="0"/>
              </a:rPr>
              <a:t>relatively homogeneous behavior. The centroids of these</a:t>
            </a:r>
          </a:p>
          <a:p>
            <a:pPr>
              <a:lnSpc>
                <a:spcPct val="80000"/>
              </a:lnSpc>
            </a:pPr>
            <a:r>
              <a:rPr lang="en-US" sz="800" smtClean="0">
                <a:latin typeface="Arial" pitchFamily="34" charset="0"/>
              </a:rPr>
              <a:t>clusters are time series that summarize the behavior of the</a:t>
            </a:r>
          </a:p>
          <a:p>
            <a:pPr>
              <a:lnSpc>
                <a:spcPct val="80000"/>
              </a:lnSpc>
            </a:pPr>
            <a:r>
              <a:rPr lang="en-US" sz="800" smtClean="0">
                <a:latin typeface="Arial" pitchFamily="34" charset="0"/>
              </a:rPr>
              <a:t>ocean or atmosphere in those regions. Some of these centroids</a:t>
            </a:r>
          </a:p>
          <a:p>
            <a:pPr>
              <a:lnSpc>
                <a:spcPct val="80000"/>
              </a:lnSpc>
            </a:pPr>
            <a:r>
              <a:rPr lang="en-US" sz="800" smtClean="0">
                <a:latin typeface="Arial" pitchFamily="34" charset="0"/>
              </a:rPr>
              <a:t>correspond to known climate indices and provide a</a:t>
            </a:r>
          </a:p>
          <a:p>
            <a:pPr>
              <a:lnSpc>
                <a:spcPct val="80000"/>
              </a:lnSpc>
            </a:pPr>
            <a:r>
              <a:rPr lang="en-US" sz="800" smtClean="0">
                <a:latin typeface="Arial" pitchFamily="34" charset="0"/>
              </a:rPr>
              <a:t>validation of our methodology; other centroids are variants</a:t>
            </a:r>
          </a:p>
          <a:p>
            <a:pPr>
              <a:lnSpc>
                <a:spcPct val="80000"/>
              </a:lnSpc>
            </a:pPr>
            <a:r>
              <a:rPr lang="en-US" sz="800" smtClean="0">
                <a:latin typeface="Arial" pitchFamily="34" charset="0"/>
              </a:rPr>
              <a:t>of known indices that may provide better predictive power</a:t>
            </a:r>
          </a:p>
          <a:p>
            <a:pPr>
              <a:lnSpc>
                <a:spcPct val="80000"/>
              </a:lnSpc>
            </a:pPr>
            <a:r>
              <a:rPr lang="en-US" sz="800" smtClean="0">
                <a:latin typeface="Arial" pitchFamily="34" charset="0"/>
              </a:rPr>
              <a:t>for some land areas; and still other indices may represent</a:t>
            </a:r>
          </a:p>
          <a:p>
            <a:pPr>
              <a:lnSpc>
                <a:spcPct val="80000"/>
              </a:lnSpc>
            </a:pPr>
            <a:r>
              <a:rPr lang="en-US" sz="800" smtClean="0">
                <a:latin typeface="Arial" pitchFamily="34" charset="0"/>
              </a:rPr>
              <a:t>potentially new Earth science phenomena. Finally, we show</a:t>
            </a:r>
          </a:p>
          <a:p>
            <a:pPr>
              <a:lnSpc>
                <a:spcPct val="80000"/>
              </a:lnSpc>
            </a:pPr>
            <a:r>
              <a:rPr lang="en-US" sz="800" smtClean="0">
                <a:latin typeface="Arial" pitchFamily="34" charset="0"/>
              </a:rPr>
              <a:t>that cluster based indices generally outperform SVD derived</a:t>
            </a:r>
          </a:p>
          <a:p>
            <a:pPr>
              <a:lnSpc>
                <a:spcPct val="80000"/>
              </a:lnSpc>
            </a:pPr>
            <a:r>
              <a:rPr lang="en-US" sz="800" smtClean="0">
                <a:latin typeface="Arial" pitchFamily="34" charset="0"/>
              </a:rPr>
              <a:t>indices, both in terms of area weighted correlation and direct</a:t>
            </a:r>
          </a:p>
          <a:p>
            <a:pPr>
              <a:lnSpc>
                <a:spcPct val="80000"/>
              </a:lnSpc>
            </a:pPr>
            <a:r>
              <a:rPr lang="en-US" sz="800" smtClean="0">
                <a:latin typeface="Arial" pitchFamily="34" charset="0"/>
              </a:rPr>
              <a:t>correlation with the known indices.</a:t>
            </a:r>
          </a:p>
          <a:p>
            <a:pPr>
              <a:lnSpc>
                <a:spcPct val="80000"/>
              </a:lnSpc>
            </a:pPr>
            <a:endParaRPr lang="en-US" sz="800"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smtClean="0">
                <a:cs typeface="Arial" charset="0"/>
              </a:rPr>
              <a:t>, e.g., variational inference/optimization vs MCMC/Gibbs/Boostrap </a:t>
            </a:r>
            <a:endParaRPr lang="en-US" sz="1100" smtClean="0"/>
          </a:p>
        </p:txBody>
      </p:sp>
      <p:sp>
        <p:nvSpPr>
          <p:cNvPr id="63491" name="Slide Number Placeholder 3"/>
          <p:cNvSpPr txBox="1">
            <a:spLocks noGrp="1"/>
          </p:cNvSpPr>
          <p:nvPr/>
        </p:nvSpPr>
        <p:spPr bwMode="auto">
          <a:xfrm>
            <a:off x="3925888" y="8758238"/>
            <a:ext cx="3006725" cy="460375"/>
          </a:xfrm>
          <a:prstGeom prst="rect">
            <a:avLst/>
          </a:prstGeom>
          <a:noFill/>
          <a:ln w="9525">
            <a:noFill/>
            <a:miter lim="800000"/>
            <a:headEnd/>
            <a:tailEnd/>
          </a:ln>
        </p:spPr>
        <p:txBody>
          <a:bodyPr lIns="90563" tIns="45281" rIns="90563" bIns="45281" anchor="b"/>
          <a:lstStyle/>
          <a:p>
            <a:pPr algn="r" defTabSz="904875" eaLnBrk="0" hangingPunct="0"/>
            <a:fld id="{7CBDAF93-9F97-4A1C-AA69-749F0048E529}" type="slidenum">
              <a:rPr lang="en-US" sz="1200"/>
              <a:pPr algn="r" defTabSz="904875" eaLnBrk="0" hangingPunct="0"/>
              <a:t>38</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Note: Emphasize</a:t>
            </a:r>
            <a:r>
              <a:rPr lang="en-US" baseline="0" dirty="0" smtClean="0"/>
              <a:t> the difference between the previous process:</a:t>
            </a:r>
          </a:p>
          <a:p>
            <a:pPr marL="228600" indent="-228600" eaLnBrk="1" hangingPunct="1">
              <a:spcBef>
                <a:spcPct val="0"/>
              </a:spcBef>
              <a:buAutoNum type="arabicParenR"/>
            </a:pPr>
            <a:r>
              <a:rPr lang="en-US" baseline="0" dirty="0" smtClean="0"/>
              <a:t>Linear</a:t>
            </a:r>
          </a:p>
          <a:p>
            <a:pPr marL="228600" indent="-228600" eaLnBrk="1" hangingPunct="1">
              <a:spcBef>
                <a:spcPct val="0"/>
              </a:spcBef>
              <a:buAutoNum type="arabicParenR"/>
            </a:pPr>
            <a:r>
              <a:rPr lang="en-US" baseline="0" dirty="0" err="1" smtClean="0"/>
              <a:t>Univariate</a:t>
            </a:r>
            <a:endParaRPr lang="en-US" baseline="0" dirty="0" smtClean="0"/>
          </a:p>
          <a:p>
            <a:pPr marL="228600" indent="-228600" eaLnBrk="1" hangingPunct="1">
              <a:spcBef>
                <a:spcPct val="0"/>
              </a:spcBef>
              <a:buAutoNum type="arabicParenR"/>
            </a:pPr>
            <a:r>
              <a:rPr lang="en-US" baseline="0" dirty="0" smtClean="0"/>
              <a:t>Stationary</a:t>
            </a:r>
          </a:p>
          <a:p>
            <a:pPr marL="228600" indent="-228600" eaLnBrk="1" hangingPunct="1">
              <a:spcBef>
                <a:spcPct val="0"/>
              </a:spcBef>
              <a:buAutoNum type="arabicParenR"/>
            </a:pPr>
            <a:r>
              <a:rPr lang="en-US" baseline="0" smtClean="0"/>
              <a:t>Linear regression based</a:t>
            </a:r>
            <a:endParaRPr lang="en-US" dirty="0" smtClean="0"/>
          </a:p>
          <a:p>
            <a:pPr eaLnBrk="1" hangingPunct="1">
              <a:spcBef>
                <a:spcPct val="0"/>
              </a:spcBef>
            </a:pPr>
            <a:endParaRPr lang="en-US" dirty="0" smtClean="0"/>
          </a:p>
        </p:txBody>
      </p:sp>
      <p:sp>
        <p:nvSpPr>
          <p:cNvPr id="28675" name="Slide Number Placeholder 3"/>
          <p:cNvSpPr>
            <a:spLocks noGrp="1"/>
          </p:cNvSpPr>
          <p:nvPr>
            <p:ph type="sldNum" sz="quarter" idx="5"/>
          </p:nvPr>
        </p:nvSpPr>
        <p:spPr bwMode="auto">
          <a:xfrm>
            <a:off x="3927475" y="8758238"/>
            <a:ext cx="3005138" cy="460375"/>
          </a:xfrm>
          <a:prstGeom prst="rect">
            <a:avLst/>
          </a:prstGeom>
          <a:noFill/>
          <a:ln>
            <a:miter lim="800000"/>
            <a:headEnd/>
            <a:tailEnd/>
          </a:ln>
        </p:spPr>
        <p:txBody>
          <a:bodyPr wrap="square" numCol="1" anchorCtr="0" compatLnSpc="1">
            <a:prstTxWarp prst="textNoShape">
              <a:avLst/>
            </a:prstTxWarp>
          </a:bodyPr>
          <a:lstStyle/>
          <a:p>
            <a:fld id="{5C5709D4-4901-4D5B-8641-D18E37F7A7BF}" type="slidenum">
              <a:rPr lang="en-US" smtClean="0">
                <a:latin typeface="Arial" charset="0"/>
              </a:rPr>
              <a:pPr/>
              <a:t>42</a:t>
            </a:fld>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key thing to note here is that the anomalous SSTs explain some of the precipitation variability, but there are some events for which the model predicts a drought and the obs don’t support it, or the reverse – the model doesn’t capture the severity of the drought. This brings into play the land-atmosphere feedbacks that can trigger changes and either amplify or offset the precipitation deficit. The abrupt changes and the persistence are related to things other than just the SSTs. Likely a lot of land-atmosphere variables (soil moisture, vegetation cover and growth, etc). The key is that these complex relationships can be explored with model and observational data to assess whether there is a predictive potential.</a:t>
            </a:r>
          </a:p>
        </p:txBody>
      </p:sp>
      <p:sp>
        <p:nvSpPr>
          <p:cNvPr id="17412" name="Slide Number Placeholder 3"/>
          <p:cNvSpPr>
            <a:spLocks noGrp="1"/>
          </p:cNvSpPr>
          <p:nvPr>
            <p:ph type="sldNum" sz="quarter" idx="5"/>
          </p:nvPr>
        </p:nvSpPr>
        <p:spPr bwMode="auto">
          <a:xfrm>
            <a:off x="3927475" y="8758238"/>
            <a:ext cx="3005138" cy="460375"/>
          </a:xfrm>
          <a:prstGeom prst="rect">
            <a:avLst/>
          </a:prstGeom>
          <a:noFill/>
          <a:ln>
            <a:miter lim="800000"/>
            <a:headEnd/>
            <a:tailEnd/>
          </a:ln>
        </p:spPr>
        <p:txBody>
          <a:bodyPr/>
          <a:lstStyle/>
          <a:p>
            <a:fld id="{E0E630E9-5C7E-429D-AF21-CF7E38274D0C}" type="slidenum">
              <a:rPr lang="en-US"/>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15364" name="Slide Number Placeholder 3"/>
          <p:cNvSpPr>
            <a:spLocks noGrp="1"/>
          </p:cNvSpPr>
          <p:nvPr>
            <p:ph type="sldNum" sz="quarter" idx="5"/>
          </p:nvPr>
        </p:nvSpPr>
        <p:spPr bwMode="auto">
          <a:xfrm>
            <a:off x="3927475" y="8758238"/>
            <a:ext cx="3005138" cy="460375"/>
          </a:xfrm>
          <a:prstGeom prst="rect">
            <a:avLst/>
          </a:prstGeom>
          <a:noFill/>
          <a:ln>
            <a:miter lim="800000"/>
            <a:headEnd/>
            <a:tailEnd/>
          </a:ln>
        </p:spPr>
        <p:txBody>
          <a:bodyPr/>
          <a:lstStyle/>
          <a:p>
            <a:fld id="{63C533D5-D317-452A-9EDC-612A7BDA041E}" type="slidenum">
              <a:rPr lang="en-US"/>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idx="4294967295"/>
          </p:nvPr>
        </p:nvSpPr>
        <p:spPr bwMode="auto">
          <a:xfrm>
            <a:off x="3927475" y="8756650"/>
            <a:ext cx="3005138" cy="461963"/>
          </a:xfrm>
          <a:prstGeom prst="rect">
            <a:avLst/>
          </a:prstGeom>
          <a:noFill/>
          <a:ln>
            <a:miter lim="800000"/>
            <a:headEnd/>
            <a:tailEnd/>
          </a:ln>
        </p:spPr>
        <p:txBody>
          <a:bodyPr lIns="82829" tIns="41414" rIns="82829" bIns="41414"/>
          <a:lstStyle/>
          <a:p>
            <a:fld id="{ABA2D3A9-F560-4F17-A0F3-2C31FE112CC3}" type="slidenum">
              <a:rPr lang="en-US"/>
              <a:pPr/>
              <a:t>46</a:t>
            </a:fld>
            <a:endParaRPr lang="en-US"/>
          </a:p>
        </p:txBody>
      </p:sp>
      <p:sp>
        <p:nvSpPr>
          <p:cNvPr id="87043" name="Rectangle 1"/>
          <p:cNvSpPr>
            <a:spLocks noGrp="1" noRot="1" noChangeAspect="1" noChangeArrowheads="1" noTextEdit="1"/>
          </p:cNvSpPr>
          <p:nvPr>
            <p:ph type="sldImg"/>
          </p:nvPr>
        </p:nvSpPr>
        <p:spPr>
          <a:xfrm>
            <a:off x="1162050" y="700088"/>
            <a:ext cx="4610100" cy="3457575"/>
          </a:xfrm>
          <a:solidFill>
            <a:srgbClr val="FFFFFF"/>
          </a:solidFill>
          <a:ln/>
        </p:spPr>
      </p:sp>
      <p:sp>
        <p:nvSpPr>
          <p:cNvPr id="87044" name="Rectangle 2"/>
          <p:cNvSpPr>
            <a:spLocks noGrp="1" noChangeArrowheads="1"/>
          </p:cNvSpPr>
          <p:nvPr>
            <p:ph type="body" idx="1"/>
          </p:nvPr>
        </p:nvSpPr>
        <p:spPr>
          <a:xfrm>
            <a:off x="693738" y="4378325"/>
            <a:ext cx="5548312" cy="4149725"/>
          </a:xfrm>
          <a:noFill/>
          <a:ln w="9525"/>
        </p:spPr>
        <p:txBody>
          <a:bodyPr wrap="none" anchor="ct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4263">
              <a:defRPr/>
            </a:pPr>
            <a:r>
              <a:rPr lang="en-US" dirty="0" smtClean="0">
                <a:latin typeface="+mn-lt"/>
              </a:rPr>
              <a:t>"The world of science has changed ... data-intensive science [is] so different that it is worth distinguishing … as a new, fourth paradigm for scientific exploration" - Jim Gray</a:t>
            </a:r>
          </a:p>
          <a:p>
            <a:pPr>
              <a:defRPr/>
            </a:pPr>
            <a:endParaRPr lang="en-US" dirty="0"/>
          </a:p>
        </p:txBody>
      </p:sp>
      <p:sp>
        <p:nvSpPr>
          <p:cNvPr id="56324" name="Slide Number Placeholder 3"/>
          <p:cNvSpPr>
            <a:spLocks noGrp="1"/>
          </p:cNvSpPr>
          <p:nvPr>
            <p:ph type="sldNum" sz="quarter" idx="4294967295"/>
          </p:nvPr>
        </p:nvSpPr>
        <p:spPr bwMode="auto">
          <a:xfrm>
            <a:off x="3927475" y="8758238"/>
            <a:ext cx="3005138" cy="460375"/>
          </a:xfrm>
          <a:prstGeom prst="rect">
            <a:avLst/>
          </a:prstGeom>
          <a:noFill/>
          <a:ln>
            <a:miter lim="800000"/>
            <a:headEnd/>
            <a:tailEnd/>
          </a:ln>
        </p:spPr>
        <p:txBody>
          <a:bodyPr lIns="91426" tIns="45713" rIns="91426" bIns="45713"/>
          <a:lstStyle/>
          <a:p>
            <a:fld id="{954F0821-158D-4237-B370-906E6178F1C7}" type="slidenum">
              <a:rPr lang="en-US"/>
              <a:pPr/>
              <a:t>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292057" indent="-292057">
              <a:spcBef>
                <a:spcPct val="10000"/>
              </a:spcBef>
              <a:spcAft>
                <a:spcPts val="400"/>
              </a:spcAft>
              <a:buClr>
                <a:srgbClr val="0C7B9C"/>
              </a:buClr>
              <a:buSzPct val="75000"/>
              <a:defRPr/>
            </a:pPr>
            <a:r>
              <a:rPr lang="en-US" b="1" kern="0" dirty="0" smtClean="0"/>
              <a:t>Challenges due to problem characteristics</a:t>
            </a:r>
          </a:p>
          <a:p>
            <a:pPr marL="292057" indent="-292057">
              <a:spcBef>
                <a:spcPct val="10000"/>
              </a:spcBef>
              <a:spcAft>
                <a:spcPts val="400"/>
              </a:spcAft>
              <a:buClr>
                <a:srgbClr val="0C7B9C"/>
              </a:buClr>
              <a:buSzPct val="150000"/>
              <a:buFont typeface="Arial" pitchFamily="34" charset="0"/>
              <a:buChar char="•"/>
              <a:defRPr/>
            </a:pPr>
            <a:r>
              <a:rPr lang="en-US" dirty="0" err="1" smtClean="0"/>
              <a:t>Multiscale</a:t>
            </a:r>
            <a:r>
              <a:rPr lang="en-US" dirty="0" smtClean="0"/>
              <a:t> </a:t>
            </a:r>
            <a:r>
              <a:rPr lang="en-US" dirty="0" err="1" smtClean="0"/>
              <a:t>spatio</a:t>
            </a:r>
            <a:r>
              <a:rPr lang="en-US" dirty="0" smtClean="0"/>
              <a:t>-temporal processes</a:t>
            </a:r>
          </a:p>
          <a:p>
            <a:pPr marL="292057" indent="-292057">
              <a:spcBef>
                <a:spcPct val="10000"/>
              </a:spcBef>
              <a:spcAft>
                <a:spcPts val="400"/>
              </a:spcAft>
              <a:buClr>
                <a:srgbClr val="0C7B9C"/>
              </a:buClr>
              <a:buSzPct val="150000"/>
              <a:buFont typeface="Arial" pitchFamily="34" charset="0"/>
              <a:buChar char="•"/>
              <a:defRPr/>
            </a:pPr>
            <a:r>
              <a:rPr lang="en-US" dirty="0" smtClean="0"/>
              <a:t>Importance of extreme events </a:t>
            </a:r>
          </a:p>
          <a:p>
            <a:pPr marL="292057" indent="-292057">
              <a:spcBef>
                <a:spcPct val="10000"/>
              </a:spcBef>
              <a:spcAft>
                <a:spcPts val="400"/>
              </a:spcAft>
              <a:buClr>
                <a:srgbClr val="0C7B9C"/>
              </a:buClr>
              <a:buSzPct val="150000"/>
              <a:buFont typeface="Arial" pitchFamily="34" charset="0"/>
              <a:buChar char="•"/>
              <a:defRPr/>
            </a:pPr>
            <a:r>
              <a:rPr lang="en-US" dirty="0" smtClean="0"/>
              <a:t>Large changes in regional climate patterns</a:t>
            </a:r>
          </a:p>
          <a:p>
            <a:pPr marL="292057" indent="-292057">
              <a:spcBef>
                <a:spcPct val="10000"/>
              </a:spcBef>
              <a:spcAft>
                <a:spcPts val="400"/>
              </a:spcAft>
              <a:buClr>
                <a:srgbClr val="0C7B9C"/>
              </a:buClr>
              <a:buSzPct val="150000"/>
              <a:buFont typeface="Arial" pitchFamily="34" charset="0"/>
              <a:buChar char="•"/>
              <a:defRPr/>
            </a:pPr>
            <a:r>
              <a:rPr lang="en-US" dirty="0" smtClean="0"/>
              <a:t>Regional and global scale abrupt changes</a:t>
            </a:r>
          </a:p>
          <a:p>
            <a:pPr marL="292057" indent="-292057">
              <a:spcBef>
                <a:spcPct val="10000"/>
              </a:spcBef>
              <a:spcAft>
                <a:spcPts val="400"/>
              </a:spcAft>
              <a:buClr>
                <a:srgbClr val="0C7B9C"/>
              </a:buClr>
              <a:buSzPct val="150000"/>
              <a:buFont typeface="Arial" pitchFamily="34" charset="0"/>
              <a:buChar char="•"/>
              <a:defRPr/>
            </a:pPr>
            <a:r>
              <a:rPr lang="en-US" dirty="0" smtClean="0"/>
              <a:t>Projections over long lead times</a:t>
            </a:r>
          </a:p>
          <a:p>
            <a:pPr>
              <a:defRPr/>
            </a:pPr>
            <a:endParaRPr lang="en-US" dirty="0"/>
          </a:p>
        </p:txBody>
      </p:sp>
      <p:sp>
        <p:nvSpPr>
          <p:cNvPr id="58372" name="Slide Number Placeholder 3"/>
          <p:cNvSpPr>
            <a:spLocks noGrp="1"/>
          </p:cNvSpPr>
          <p:nvPr>
            <p:ph type="sldNum" sz="quarter" idx="4294967295"/>
          </p:nvPr>
        </p:nvSpPr>
        <p:spPr bwMode="auto">
          <a:xfrm>
            <a:off x="3927475" y="8758238"/>
            <a:ext cx="3005138" cy="460375"/>
          </a:xfrm>
          <a:prstGeom prst="rect">
            <a:avLst/>
          </a:prstGeom>
          <a:noFill/>
          <a:ln>
            <a:miter lim="800000"/>
            <a:headEnd/>
            <a:tailEnd/>
          </a:ln>
        </p:spPr>
        <p:txBody>
          <a:bodyPr lIns="91426" tIns="45713" rIns="91426" bIns="45713"/>
          <a:lstStyle/>
          <a:p>
            <a:fld id="{FCDFAB4F-11B5-44B3-BB39-29900C56994D}" type="slidenum">
              <a:rPr lang="en-US"/>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52400"/>
            <a:ext cx="2085975"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110288"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1163" y="1143000"/>
            <a:ext cx="408305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6613" y="1143000"/>
            <a:ext cx="4083050" cy="51816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1163" y="1143000"/>
            <a:ext cx="408305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143000"/>
            <a:ext cx="40830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810000"/>
            <a:ext cx="40830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1163" y="1143000"/>
            <a:ext cx="408305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143000"/>
            <a:ext cx="408305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163" y="1143000"/>
            <a:ext cx="40830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143000"/>
            <a:ext cx="40830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52400"/>
            <a:ext cx="2085975"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110288"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163" y="1143000"/>
            <a:ext cx="40830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143000"/>
            <a:ext cx="40830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04800" y="152400"/>
            <a:ext cx="8534400" cy="5334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304800" y="1066800"/>
            <a:ext cx="8534400" cy="5257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p:txBody>
      </p:sp>
      <p:grpSp>
        <p:nvGrpSpPr>
          <p:cNvPr id="5124" name="Group 7"/>
          <p:cNvGrpSpPr>
            <a:grpSpLocks/>
          </p:cNvGrpSpPr>
          <p:nvPr userDrawn="1"/>
        </p:nvGrpSpPr>
        <p:grpSpPr bwMode="auto">
          <a:xfrm>
            <a:off x="304800" y="762000"/>
            <a:ext cx="8534400" cy="152400"/>
            <a:chOff x="264" y="788"/>
            <a:chExt cx="5232" cy="124"/>
          </a:xfrm>
        </p:grpSpPr>
        <p:sp>
          <p:nvSpPr>
            <p:cNvPr id="1004552" name="Rectangle 8"/>
            <p:cNvSpPr>
              <a:spLocks noChangeArrowheads="1"/>
            </p:cNvSpPr>
            <p:nvPr/>
          </p:nvSpPr>
          <p:spPr bwMode="auto">
            <a:xfrm>
              <a:off x="264" y="788"/>
              <a:ext cx="5232" cy="61"/>
            </a:xfrm>
            <a:prstGeom prst="rect">
              <a:avLst/>
            </a:prstGeom>
            <a:gradFill rotWithShape="0">
              <a:gsLst>
                <a:gs pos="0">
                  <a:srgbClr val="12C2E9">
                    <a:gamma/>
                    <a:shade val="80000"/>
                    <a:invGamma/>
                  </a:srgbClr>
                </a:gs>
                <a:gs pos="50000">
                  <a:srgbClr val="12C2E9"/>
                </a:gs>
                <a:gs pos="100000">
                  <a:srgbClr val="12C2E9">
                    <a:gamma/>
                    <a:shade val="80000"/>
                    <a:invGamma/>
                  </a:srgbClr>
                </a:gs>
              </a:gsLst>
              <a:lin ang="5400000" scaled="1"/>
            </a:gradFill>
            <a:ln w="12700">
              <a:noFill/>
              <a:miter lim="800000"/>
              <a:headEnd/>
              <a:tailEnd/>
            </a:ln>
            <a:effectLst/>
          </p:spPr>
          <p:txBody>
            <a:bodyPr wrap="none" anchor="ctr"/>
            <a:lstStyle/>
            <a:p>
              <a:pPr eaLnBrk="0" hangingPunct="0">
                <a:spcBef>
                  <a:spcPct val="10000"/>
                </a:spcBef>
                <a:spcAft>
                  <a:spcPts val="400"/>
                </a:spcAft>
                <a:buClr>
                  <a:srgbClr val="0C7B9C"/>
                </a:buClr>
                <a:buSzPct val="75000"/>
                <a:buFont typeface="Monotype Sorts" charset="2"/>
                <a:buNone/>
                <a:defRPr/>
              </a:pPr>
              <a:endParaRPr lang="en-US">
                <a:latin typeface="Arial" charset="0"/>
                <a:cs typeface="+mn-cs"/>
              </a:endParaRPr>
            </a:p>
          </p:txBody>
        </p:sp>
        <p:sp>
          <p:nvSpPr>
            <p:cNvPr id="1004553" name="Rectangle 9"/>
            <p:cNvSpPr>
              <a:spLocks noChangeArrowheads="1"/>
            </p:cNvSpPr>
            <p:nvPr/>
          </p:nvSpPr>
          <p:spPr bwMode="auto">
            <a:xfrm>
              <a:off x="264" y="881"/>
              <a:ext cx="5232" cy="31"/>
            </a:xfrm>
            <a:prstGeom prst="rect">
              <a:avLst/>
            </a:prstGeom>
            <a:gradFill rotWithShape="0">
              <a:gsLst>
                <a:gs pos="0">
                  <a:srgbClr val="FF00FF">
                    <a:gamma/>
                    <a:shade val="69804"/>
                    <a:invGamma/>
                  </a:srgbClr>
                </a:gs>
                <a:gs pos="50000">
                  <a:srgbClr val="FF00FF"/>
                </a:gs>
                <a:gs pos="100000">
                  <a:srgbClr val="FF00FF">
                    <a:gamma/>
                    <a:shade val="69804"/>
                    <a:invGamma/>
                  </a:srgbClr>
                </a:gs>
              </a:gsLst>
              <a:lin ang="0" scaled="1"/>
            </a:gradFill>
            <a:ln w="12700">
              <a:noFill/>
              <a:miter lim="800000"/>
              <a:headEnd/>
              <a:tailEnd/>
            </a:ln>
            <a:effectLst/>
          </p:spPr>
          <p:txBody>
            <a:bodyPr wrap="none" anchor="ctr"/>
            <a:lstStyle/>
            <a:p>
              <a:pPr eaLnBrk="0" hangingPunct="0">
                <a:spcBef>
                  <a:spcPct val="10000"/>
                </a:spcBef>
                <a:spcAft>
                  <a:spcPts val="400"/>
                </a:spcAft>
                <a:buClr>
                  <a:srgbClr val="0C7B9C"/>
                </a:buClr>
                <a:buSzPct val="75000"/>
                <a:buFont typeface="Monotype Sorts" charset="2"/>
                <a:buNone/>
                <a:defRPr/>
              </a:pPr>
              <a:endParaRPr lang="en-US">
                <a:latin typeface="Arial" charset="0"/>
                <a:cs typeface="+mn-cs"/>
              </a:endParaRPr>
            </a:p>
          </p:txBody>
        </p:sp>
      </p:gr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hf sldNum="0" hdr="0" ftr="0" dt="0"/>
  <p:txStyles>
    <p:titleStyle>
      <a:lvl1pPr algn="l" rtl="0" eaLnBrk="0" fontAlgn="base" hangingPunct="0">
        <a:lnSpc>
          <a:spcPts val="3600"/>
        </a:lnSpc>
        <a:spcBef>
          <a:spcPct val="0"/>
        </a:spcBef>
        <a:spcAft>
          <a:spcPct val="0"/>
        </a:spcAft>
        <a:defRPr sz="3200" b="1">
          <a:solidFill>
            <a:schemeClr val="tx1"/>
          </a:solidFill>
          <a:latin typeface="+mj-lt"/>
          <a:ea typeface="+mj-ea"/>
          <a:cs typeface="+mj-cs"/>
        </a:defRPr>
      </a:lvl1pPr>
      <a:lvl2pPr algn="l" rtl="0" eaLnBrk="0" fontAlgn="base" hangingPunct="0">
        <a:lnSpc>
          <a:spcPts val="3600"/>
        </a:lnSpc>
        <a:spcBef>
          <a:spcPct val="0"/>
        </a:spcBef>
        <a:spcAft>
          <a:spcPct val="0"/>
        </a:spcAft>
        <a:defRPr sz="3200" b="1">
          <a:solidFill>
            <a:schemeClr val="tx1"/>
          </a:solidFill>
          <a:latin typeface="Tahoma" pitchFamily="34" charset="0"/>
        </a:defRPr>
      </a:lvl2pPr>
      <a:lvl3pPr algn="l" rtl="0" eaLnBrk="0" fontAlgn="base" hangingPunct="0">
        <a:lnSpc>
          <a:spcPts val="3600"/>
        </a:lnSpc>
        <a:spcBef>
          <a:spcPct val="0"/>
        </a:spcBef>
        <a:spcAft>
          <a:spcPct val="0"/>
        </a:spcAft>
        <a:defRPr sz="3200" b="1">
          <a:solidFill>
            <a:schemeClr val="tx1"/>
          </a:solidFill>
          <a:latin typeface="Tahoma" pitchFamily="34" charset="0"/>
        </a:defRPr>
      </a:lvl3pPr>
      <a:lvl4pPr algn="l" rtl="0" eaLnBrk="0" fontAlgn="base" hangingPunct="0">
        <a:lnSpc>
          <a:spcPts val="3600"/>
        </a:lnSpc>
        <a:spcBef>
          <a:spcPct val="0"/>
        </a:spcBef>
        <a:spcAft>
          <a:spcPct val="0"/>
        </a:spcAft>
        <a:defRPr sz="3200" b="1">
          <a:solidFill>
            <a:schemeClr val="tx1"/>
          </a:solidFill>
          <a:latin typeface="Tahoma" pitchFamily="34" charset="0"/>
        </a:defRPr>
      </a:lvl4pPr>
      <a:lvl5pPr algn="l" rtl="0" eaLnBrk="0" fontAlgn="base" hangingPunct="0">
        <a:lnSpc>
          <a:spcPts val="3600"/>
        </a:lnSpc>
        <a:spcBef>
          <a:spcPct val="0"/>
        </a:spcBef>
        <a:spcAft>
          <a:spcPct val="0"/>
        </a:spcAft>
        <a:defRPr sz="3200" b="1">
          <a:solidFill>
            <a:schemeClr val="tx1"/>
          </a:solidFill>
          <a:latin typeface="Tahoma" pitchFamily="34" charset="0"/>
        </a:defRPr>
      </a:lvl5pPr>
      <a:lvl6pPr marL="457200" algn="l" rtl="0" fontAlgn="base">
        <a:lnSpc>
          <a:spcPts val="3600"/>
        </a:lnSpc>
        <a:spcBef>
          <a:spcPct val="0"/>
        </a:spcBef>
        <a:spcAft>
          <a:spcPct val="0"/>
        </a:spcAft>
        <a:defRPr sz="3200" b="1">
          <a:solidFill>
            <a:schemeClr val="tx1"/>
          </a:solidFill>
          <a:latin typeface="Tahoma" pitchFamily="34" charset="0"/>
        </a:defRPr>
      </a:lvl6pPr>
      <a:lvl7pPr marL="914400" algn="l" rtl="0" fontAlgn="base">
        <a:lnSpc>
          <a:spcPts val="3600"/>
        </a:lnSpc>
        <a:spcBef>
          <a:spcPct val="0"/>
        </a:spcBef>
        <a:spcAft>
          <a:spcPct val="0"/>
        </a:spcAft>
        <a:defRPr sz="3200" b="1">
          <a:solidFill>
            <a:schemeClr val="tx1"/>
          </a:solidFill>
          <a:latin typeface="Tahoma" pitchFamily="34" charset="0"/>
        </a:defRPr>
      </a:lvl7pPr>
      <a:lvl8pPr marL="1371600" algn="l" rtl="0" fontAlgn="base">
        <a:lnSpc>
          <a:spcPts val="3600"/>
        </a:lnSpc>
        <a:spcBef>
          <a:spcPct val="0"/>
        </a:spcBef>
        <a:spcAft>
          <a:spcPct val="0"/>
        </a:spcAft>
        <a:defRPr sz="3200" b="1">
          <a:solidFill>
            <a:schemeClr val="tx1"/>
          </a:solidFill>
          <a:latin typeface="Tahoma" pitchFamily="34" charset="0"/>
        </a:defRPr>
      </a:lvl8pPr>
      <a:lvl9pPr marL="1828800" algn="l" rtl="0" fontAlgn="base">
        <a:lnSpc>
          <a:spcPts val="3600"/>
        </a:lnSpc>
        <a:spcBef>
          <a:spcPct val="0"/>
        </a:spcBef>
        <a:spcAft>
          <a:spcPct val="0"/>
        </a:spcAft>
        <a:defRPr sz="3200" b="1">
          <a:solidFill>
            <a:schemeClr val="tx1"/>
          </a:solidFill>
          <a:latin typeface="Tahoma" pitchFamily="34" charset="0"/>
        </a:defRPr>
      </a:lvl9pPr>
    </p:titleStyle>
    <p:bodyStyle>
      <a:lvl1pPr marL="292100" indent="-292100" algn="l" rtl="0" eaLnBrk="0" fontAlgn="base" hangingPunct="0">
        <a:spcBef>
          <a:spcPct val="10000"/>
        </a:spcBef>
        <a:spcAft>
          <a:spcPts val="400"/>
        </a:spcAft>
        <a:buClr>
          <a:srgbClr val="0C7B9C"/>
        </a:buClr>
        <a:buSzPct val="75000"/>
        <a:buFont typeface="Monotype Sorts"/>
        <a:buChar char="l"/>
        <a:defRPr sz="2800">
          <a:solidFill>
            <a:schemeClr val="tx1"/>
          </a:solidFill>
          <a:latin typeface="+mn-lt"/>
          <a:ea typeface="+mn-ea"/>
          <a:cs typeface="+mn-cs"/>
        </a:defRPr>
      </a:lvl1pPr>
      <a:lvl2pPr marL="800100" indent="-342900" algn="l" rtl="0" eaLnBrk="0" fontAlgn="base" hangingPunct="0">
        <a:spcBef>
          <a:spcPct val="10000"/>
        </a:spcBef>
        <a:spcAft>
          <a:spcPts val="400"/>
        </a:spcAft>
        <a:buClr>
          <a:srgbClr val="0C7B9C"/>
        </a:buClr>
        <a:buSzPct val="100000"/>
        <a:buFont typeface="Arial" pitchFamily="34" charset="0"/>
        <a:buChar char="–"/>
        <a:defRPr sz="2800">
          <a:solidFill>
            <a:schemeClr val="tx1"/>
          </a:solidFill>
          <a:latin typeface="+mn-lt"/>
          <a:ea typeface="MS PGothic" pitchFamily="34" charset="-128"/>
        </a:defRPr>
      </a:lvl2pPr>
      <a:lvl3pPr marL="914400" algn="l" rtl="0" eaLnBrk="0" fontAlgn="base" hangingPunct="0">
        <a:spcBef>
          <a:spcPct val="10000"/>
        </a:spcBef>
        <a:spcAft>
          <a:spcPts val="400"/>
        </a:spcAft>
        <a:buClr>
          <a:srgbClr val="0C7B9C"/>
        </a:buClr>
        <a:buSzPct val="70000"/>
        <a:buFont typeface="Wingdings" pitchFamily="2" charset="2"/>
        <a:buChar char="u"/>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Char char="–"/>
        <a:defRPr sz="2000">
          <a:solidFill>
            <a:schemeClr val="tx1"/>
          </a:solidFill>
          <a:latin typeface="Times New Roman" pitchFamily="18" charset="0"/>
          <a:ea typeface="MS PGothic" pitchFamily="34" charset="-128"/>
        </a:defRPr>
      </a:lvl4pPr>
      <a:lvl5pPr marL="2057400" indent="-228600" algn="l" rtl="0" eaLnBrk="0" fontAlgn="base" hangingPunct="0">
        <a:spcBef>
          <a:spcPct val="20000"/>
        </a:spcBef>
        <a:spcAft>
          <a:spcPct val="0"/>
        </a:spcAft>
        <a:buSzPct val="100000"/>
        <a:buChar char="•"/>
        <a:defRPr sz="2000">
          <a:solidFill>
            <a:schemeClr val="tx1"/>
          </a:solidFill>
          <a:latin typeface="Times New Roman" pitchFamily="18" charset="0"/>
          <a:ea typeface="MS PGothic" pitchFamily="34" charset="-128"/>
        </a:defRPr>
      </a:lvl5pPr>
      <a:lvl6pPr marL="2514600" indent="-228600" algn="l" rtl="0" fontAlgn="base">
        <a:spcBef>
          <a:spcPct val="20000"/>
        </a:spcBef>
        <a:spcAft>
          <a:spcPct val="0"/>
        </a:spcAft>
        <a:buSzPct val="100000"/>
        <a:buChar char="•"/>
        <a:defRPr sz="2000">
          <a:solidFill>
            <a:schemeClr val="tx1"/>
          </a:solidFill>
          <a:latin typeface="Times New Roman" pitchFamily="18" charset="0"/>
        </a:defRPr>
      </a:lvl6pPr>
      <a:lvl7pPr marL="2971800" indent="-228600" algn="l" rtl="0" fontAlgn="base">
        <a:spcBef>
          <a:spcPct val="20000"/>
        </a:spcBef>
        <a:spcAft>
          <a:spcPct val="0"/>
        </a:spcAft>
        <a:buSzPct val="100000"/>
        <a:buChar char="•"/>
        <a:defRPr sz="2000">
          <a:solidFill>
            <a:schemeClr val="tx1"/>
          </a:solidFill>
          <a:latin typeface="Times New Roman" pitchFamily="18" charset="0"/>
        </a:defRPr>
      </a:lvl7pPr>
      <a:lvl8pPr marL="3429000" indent="-228600" algn="l" rtl="0" fontAlgn="base">
        <a:spcBef>
          <a:spcPct val="20000"/>
        </a:spcBef>
        <a:spcAft>
          <a:spcPct val="0"/>
        </a:spcAft>
        <a:buSzPct val="100000"/>
        <a:buChar char="•"/>
        <a:defRPr sz="2000">
          <a:solidFill>
            <a:schemeClr val="tx1"/>
          </a:solidFill>
          <a:latin typeface="Times New Roman" pitchFamily="18" charset="0"/>
        </a:defRPr>
      </a:lvl8pPr>
      <a:lvl9pPr marL="3886200" indent="-228600" algn="l" rtl="0" fontAlgn="base">
        <a:spcBef>
          <a:spcPct val="20000"/>
        </a:spcBef>
        <a:spcAft>
          <a:spcPct val="0"/>
        </a:spcAft>
        <a:buSzPct val="100000"/>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5583" name="Rectangle 15"/>
          <p:cNvSpPr>
            <a:spLocks noChangeArrowheads="1"/>
          </p:cNvSpPr>
          <p:nvPr/>
        </p:nvSpPr>
        <p:spPr bwMode="auto">
          <a:xfrm>
            <a:off x="457200" y="6448425"/>
            <a:ext cx="8229600" cy="257175"/>
          </a:xfrm>
          <a:prstGeom prst="rect">
            <a:avLst/>
          </a:prstGeom>
          <a:noFill/>
          <a:ln w="12700">
            <a:noFill/>
            <a:miter lim="800000"/>
            <a:headEnd/>
            <a:tailEnd/>
          </a:ln>
          <a:effectLst/>
        </p:spPr>
        <p:txBody>
          <a:bodyPr lIns="0" tIns="0" rIns="0" bIns="0" anchor="b">
            <a:spAutoFit/>
          </a:bodyPr>
          <a:lstStyle/>
          <a:p>
            <a:pPr eaLnBrk="0" hangingPunct="0">
              <a:lnSpc>
                <a:spcPts val="2000"/>
              </a:lnSpc>
              <a:defRPr/>
            </a:pPr>
            <a:r>
              <a:rPr lang="en-US" sz="1200" dirty="0">
                <a:latin typeface="Arial" charset="0"/>
                <a:cs typeface="+mn-cs"/>
              </a:rPr>
              <a:t>  © Vipin Kumar		   	                                                                 PAKDD – June 2010</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81000" y="152400"/>
            <a:ext cx="8280400" cy="5334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11163" y="1143000"/>
            <a:ext cx="8318500" cy="51816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p:txBody>
      </p:sp>
      <p:grpSp>
        <p:nvGrpSpPr>
          <p:cNvPr id="7172" name="Group 4"/>
          <p:cNvGrpSpPr>
            <a:grpSpLocks/>
          </p:cNvGrpSpPr>
          <p:nvPr userDrawn="1"/>
        </p:nvGrpSpPr>
        <p:grpSpPr bwMode="auto">
          <a:xfrm>
            <a:off x="304800" y="838200"/>
            <a:ext cx="8534400" cy="152400"/>
            <a:chOff x="264" y="788"/>
            <a:chExt cx="5232" cy="124"/>
          </a:xfrm>
        </p:grpSpPr>
        <p:sp>
          <p:nvSpPr>
            <p:cNvPr id="1006597" name="Rectangle 5"/>
            <p:cNvSpPr>
              <a:spLocks noChangeArrowheads="1"/>
            </p:cNvSpPr>
            <p:nvPr/>
          </p:nvSpPr>
          <p:spPr bwMode="auto">
            <a:xfrm>
              <a:off x="264" y="788"/>
              <a:ext cx="5232" cy="61"/>
            </a:xfrm>
            <a:prstGeom prst="rect">
              <a:avLst/>
            </a:prstGeom>
            <a:gradFill rotWithShape="0">
              <a:gsLst>
                <a:gs pos="0">
                  <a:srgbClr val="12C2E9">
                    <a:gamma/>
                    <a:shade val="80000"/>
                    <a:invGamma/>
                  </a:srgbClr>
                </a:gs>
                <a:gs pos="50000">
                  <a:srgbClr val="12C2E9"/>
                </a:gs>
                <a:gs pos="100000">
                  <a:srgbClr val="12C2E9">
                    <a:gamma/>
                    <a:shade val="80000"/>
                    <a:invGamma/>
                  </a:srgbClr>
                </a:gs>
              </a:gsLst>
              <a:lin ang="5400000" scaled="1"/>
            </a:gradFill>
            <a:ln w="12700">
              <a:noFill/>
              <a:miter lim="800000"/>
              <a:headEnd/>
              <a:tailEnd/>
            </a:ln>
            <a:effectLst/>
          </p:spPr>
          <p:txBody>
            <a:bodyPr wrap="none" anchor="ctr"/>
            <a:lstStyle/>
            <a:p>
              <a:pPr eaLnBrk="0" hangingPunct="0">
                <a:spcBef>
                  <a:spcPct val="10000"/>
                </a:spcBef>
                <a:spcAft>
                  <a:spcPts val="400"/>
                </a:spcAft>
                <a:buClr>
                  <a:srgbClr val="0C7B9C"/>
                </a:buClr>
                <a:buSzPct val="75000"/>
                <a:buFont typeface="Monotype Sorts" charset="2"/>
                <a:buNone/>
                <a:defRPr/>
              </a:pPr>
              <a:endParaRPr lang="en-US">
                <a:latin typeface="Arial" charset="0"/>
                <a:cs typeface="+mn-cs"/>
              </a:endParaRPr>
            </a:p>
          </p:txBody>
        </p:sp>
        <p:sp>
          <p:nvSpPr>
            <p:cNvPr id="1006598" name="Rectangle 6"/>
            <p:cNvSpPr>
              <a:spLocks noChangeArrowheads="1"/>
            </p:cNvSpPr>
            <p:nvPr/>
          </p:nvSpPr>
          <p:spPr bwMode="auto">
            <a:xfrm>
              <a:off x="264" y="881"/>
              <a:ext cx="5232" cy="31"/>
            </a:xfrm>
            <a:prstGeom prst="rect">
              <a:avLst/>
            </a:prstGeom>
            <a:gradFill rotWithShape="0">
              <a:gsLst>
                <a:gs pos="0">
                  <a:srgbClr val="FF00FF">
                    <a:gamma/>
                    <a:shade val="69804"/>
                    <a:invGamma/>
                  </a:srgbClr>
                </a:gs>
                <a:gs pos="50000">
                  <a:srgbClr val="FF00FF"/>
                </a:gs>
                <a:gs pos="100000">
                  <a:srgbClr val="FF00FF">
                    <a:gamma/>
                    <a:shade val="69804"/>
                    <a:invGamma/>
                  </a:srgbClr>
                </a:gs>
              </a:gsLst>
              <a:lin ang="0" scaled="1"/>
            </a:gradFill>
            <a:ln w="12700">
              <a:noFill/>
              <a:miter lim="800000"/>
              <a:headEnd/>
              <a:tailEnd/>
            </a:ln>
            <a:effectLst/>
          </p:spPr>
          <p:txBody>
            <a:bodyPr wrap="none" anchor="ctr"/>
            <a:lstStyle/>
            <a:p>
              <a:pPr eaLnBrk="0" hangingPunct="0">
                <a:spcBef>
                  <a:spcPct val="10000"/>
                </a:spcBef>
                <a:spcAft>
                  <a:spcPts val="400"/>
                </a:spcAft>
                <a:buClr>
                  <a:srgbClr val="0C7B9C"/>
                </a:buClr>
                <a:buSzPct val="75000"/>
                <a:buFont typeface="Monotype Sorts" charset="2"/>
                <a:buNone/>
                <a:defRPr/>
              </a:pPr>
              <a:endParaRPr lang="en-US">
                <a:latin typeface="Arial" charset="0"/>
                <a:cs typeface="+mn-cs"/>
              </a:endParaRPr>
            </a:p>
          </p:txBody>
        </p:sp>
      </p:gr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rtl="0" eaLnBrk="0" fontAlgn="base" hangingPunct="0">
        <a:lnSpc>
          <a:spcPts val="3600"/>
        </a:lnSpc>
        <a:spcBef>
          <a:spcPct val="0"/>
        </a:spcBef>
        <a:spcAft>
          <a:spcPct val="0"/>
        </a:spcAft>
        <a:defRPr sz="3200" b="1">
          <a:solidFill>
            <a:schemeClr val="tx1"/>
          </a:solidFill>
          <a:latin typeface="+mj-lt"/>
          <a:ea typeface="+mj-ea"/>
          <a:cs typeface="+mj-cs"/>
        </a:defRPr>
      </a:lvl1pPr>
      <a:lvl2pPr algn="l" rtl="0" eaLnBrk="0" fontAlgn="base" hangingPunct="0">
        <a:lnSpc>
          <a:spcPts val="3600"/>
        </a:lnSpc>
        <a:spcBef>
          <a:spcPct val="0"/>
        </a:spcBef>
        <a:spcAft>
          <a:spcPct val="0"/>
        </a:spcAft>
        <a:defRPr sz="3200" b="1">
          <a:solidFill>
            <a:schemeClr val="tx1"/>
          </a:solidFill>
          <a:latin typeface="Tahoma" pitchFamily="34" charset="0"/>
        </a:defRPr>
      </a:lvl2pPr>
      <a:lvl3pPr algn="l" rtl="0" eaLnBrk="0" fontAlgn="base" hangingPunct="0">
        <a:lnSpc>
          <a:spcPts val="3600"/>
        </a:lnSpc>
        <a:spcBef>
          <a:spcPct val="0"/>
        </a:spcBef>
        <a:spcAft>
          <a:spcPct val="0"/>
        </a:spcAft>
        <a:defRPr sz="3200" b="1">
          <a:solidFill>
            <a:schemeClr val="tx1"/>
          </a:solidFill>
          <a:latin typeface="Tahoma" pitchFamily="34" charset="0"/>
        </a:defRPr>
      </a:lvl3pPr>
      <a:lvl4pPr algn="l" rtl="0" eaLnBrk="0" fontAlgn="base" hangingPunct="0">
        <a:lnSpc>
          <a:spcPts val="3600"/>
        </a:lnSpc>
        <a:spcBef>
          <a:spcPct val="0"/>
        </a:spcBef>
        <a:spcAft>
          <a:spcPct val="0"/>
        </a:spcAft>
        <a:defRPr sz="3200" b="1">
          <a:solidFill>
            <a:schemeClr val="tx1"/>
          </a:solidFill>
          <a:latin typeface="Tahoma" pitchFamily="34" charset="0"/>
        </a:defRPr>
      </a:lvl4pPr>
      <a:lvl5pPr algn="l" rtl="0" eaLnBrk="0" fontAlgn="base" hangingPunct="0">
        <a:lnSpc>
          <a:spcPts val="3600"/>
        </a:lnSpc>
        <a:spcBef>
          <a:spcPct val="0"/>
        </a:spcBef>
        <a:spcAft>
          <a:spcPct val="0"/>
        </a:spcAft>
        <a:defRPr sz="3200" b="1">
          <a:solidFill>
            <a:schemeClr val="tx1"/>
          </a:solidFill>
          <a:latin typeface="Tahoma" pitchFamily="34" charset="0"/>
        </a:defRPr>
      </a:lvl5pPr>
      <a:lvl6pPr marL="457200" algn="l" rtl="0" fontAlgn="base">
        <a:lnSpc>
          <a:spcPts val="3600"/>
        </a:lnSpc>
        <a:spcBef>
          <a:spcPct val="0"/>
        </a:spcBef>
        <a:spcAft>
          <a:spcPct val="0"/>
        </a:spcAft>
        <a:defRPr sz="3200" b="1">
          <a:solidFill>
            <a:schemeClr val="tx1"/>
          </a:solidFill>
          <a:latin typeface="Tahoma" pitchFamily="34" charset="0"/>
        </a:defRPr>
      </a:lvl6pPr>
      <a:lvl7pPr marL="914400" algn="l" rtl="0" fontAlgn="base">
        <a:lnSpc>
          <a:spcPts val="3600"/>
        </a:lnSpc>
        <a:spcBef>
          <a:spcPct val="0"/>
        </a:spcBef>
        <a:spcAft>
          <a:spcPct val="0"/>
        </a:spcAft>
        <a:defRPr sz="3200" b="1">
          <a:solidFill>
            <a:schemeClr val="tx1"/>
          </a:solidFill>
          <a:latin typeface="Tahoma" pitchFamily="34" charset="0"/>
        </a:defRPr>
      </a:lvl7pPr>
      <a:lvl8pPr marL="1371600" algn="l" rtl="0" fontAlgn="base">
        <a:lnSpc>
          <a:spcPts val="3600"/>
        </a:lnSpc>
        <a:spcBef>
          <a:spcPct val="0"/>
        </a:spcBef>
        <a:spcAft>
          <a:spcPct val="0"/>
        </a:spcAft>
        <a:defRPr sz="3200" b="1">
          <a:solidFill>
            <a:schemeClr val="tx1"/>
          </a:solidFill>
          <a:latin typeface="Tahoma" pitchFamily="34" charset="0"/>
        </a:defRPr>
      </a:lvl8pPr>
      <a:lvl9pPr marL="1828800" algn="l" rtl="0" fontAlgn="base">
        <a:lnSpc>
          <a:spcPts val="3600"/>
        </a:lnSpc>
        <a:spcBef>
          <a:spcPct val="0"/>
        </a:spcBef>
        <a:spcAft>
          <a:spcPct val="0"/>
        </a:spcAft>
        <a:defRPr sz="3200" b="1">
          <a:solidFill>
            <a:schemeClr val="tx1"/>
          </a:solidFill>
          <a:latin typeface="Tahoma" pitchFamily="34" charset="0"/>
        </a:defRPr>
      </a:lvl9pPr>
    </p:titleStyle>
    <p:bodyStyle>
      <a:lvl1pPr marL="292100" indent="-292100" algn="l" rtl="0" eaLnBrk="0" fontAlgn="base" hangingPunct="0">
        <a:spcBef>
          <a:spcPct val="10000"/>
        </a:spcBef>
        <a:spcAft>
          <a:spcPts val="400"/>
        </a:spcAft>
        <a:buClr>
          <a:srgbClr val="0C7B9C"/>
        </a:buClr>
        <a:buSzPct val="75000"/>
        <a:buFont typeface="Monotype Sorts"/>
        <a:buChar char="l"/>
        <a:defRPr sz="2800">
          <a:solidFill>
            <a:schemeClr val="tx1"/>
          </a:solidFill>
          <a:latin typeface="+mn-lt"/>
          <a:ea typeface="+mn-ea"/>
          <a:cs typeface="+mn-cs"/>
        </a:defRPr>
      </a:lvl1pPr>
      <a:lvl2pPr marL="800100" indent="-342900" algn="l" rtl="0" eaLnBrk="0" fontAlgn="base" hangingPunct="0">
        <a:spcBef>
          <a:spcPct val="10000"/>
        </a:spcBef>
        <a:spcAft>
          <a:spcPts val="400"/>
        </a:spcAft>
        <a:buClr>
          <a:srgbClr val="0C7B9C"/>
        </a:buClr>
        <a:buSzPct val="100000"/>
        <a:buFont typeface="Arial" pitchFamily="34" charset="0"/>
        <a:buChar char="–"/>
        <a:defRPr sz="2800">
          <a:solidFill>
            <a:schemeClr val="tx1"/>
          </a:solidFill>
          <a:latin typeface="+mn-lt"/>
          <a:ea typeface="MS PGothic" pitchFamily="34" charset="-128"/>
        </a:defRPr>
      </a:lvl2pPr>
      <a:lvl3pPr marL="914400" algn="l" rtl="0" eaLnBrk="0" fontAlgn="base" hangingPunct="0">
        <a:spcBef>
          <a:spcPct val="10000"/>
        </a:spcBef>
        <a:spcAft>
          <a:spcPts val="400"/>
        </a:spcAft>
        <a:buClr>
          <a:srgbClr val="0C7B9C"/>
        </a:buClr>
        <a:buSzPct val="70000"/>
        <a:buFont typeface="Wingdings" pitchFamily="2" charset="2"/>
        <a:buChar char="u"/>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Char char="–"/>
        <a:defRPr sz="2000">
          <a:solidFill>
            <a:schemeClr val="tx1"/>
          </a:solidFill>
          <a:latin typeface="Times New Roman" pitchFamily="18" charset="0"/>
          <a:ea typeface="MS PGothic" pitchFamily="34" charset="-128"/>
        </a:defRPr>
      </a:lvl4pPr>
      <a:lvl5pPr marL="2057400" indent="-228600" algn="l" rtl="0" eaLnBrk="0" fontAlgn="base" hangingPunct="0">
        <a:spcBef>
          <a:spcPct val="20000"/>
        </a:spcBef>
        <a:spcAft>
          <a:spcPct val="0"/>
        </a:spcAft>
        <a:buSzPct val="100000"/>
        <a:buChar char="•"/>
        <a:defRPr sz="2000">
          <a:solidFill>
            <a:schemeClr val="tx1"/>
          </a:solidFill>
          <a:latin typeface="Times New Roman" pitchFamily="18" charset="0"/>
          <a:ea typeface="MS PGothic" pitchFamily="34" charset="-128"/>
        </a:defRPr>
      </a:lvl5pPr>
      <a:lvl6pPr marL="2514600" indent="-228600" algn="l" rtl="0" fontAlgn="base">
        <a:spcBef>
          <a:spcPct val="20000"/>
        </a:spcBef>
        <a:spcAft>
          <a:spcPct val="0"/>
        </a:spcAft>
        <a:buSzPct val="100000"/>
        <a:buChar char="•"/>
        <a:defRPr sz="2000">
          <a:solidFill>
            <a:schemeClr val="tx1"/>
          </a:solidFill>
          <a:latin typeface="Times New Roman" pitchFamily="18" charset="0"/>
        </a:defRPr>
      </a:lvl6pPr>
      <a:lvl7pPr marL="2971800" indent="-228600" algn="l" rtl="0" fontAlgn="base">
        <a:spcBef>
          <a:spcPct val="20000"/>
        </a:spcBef>
        <a:spcAft>
          <a:spcPct val="0"/>
        </a:spcAft>
        <a:buSzPct val="100000"/>
        <a:buChar char="•"/>
        <a:defRPr sz="2000">
          <a:solidFill>
            <a:schemeClr val="tx1"/>
          </a:solidFill>
          <a:latin typeface="Times New Roman" pitchFamily="18" charset="0"/>
        </a:defRPr>
      </a:lvl7pPr>
      <a:lvl8pPr marL="3429000" indent="-228600" algn="l" rtl="0" fontAlgn="base">
        <a:spcBef>
          <a:spcPct val="20000"/>
        </a:spcBef>
        <a:spcAft>
          <a:spcPct val="0"/>
        </a:spcAft>
        <a:buSzPct val="100000"/>
        <a:buChar char="•"/>
        <a:defRPr sz="2000">
          <a:solidFill>
            <a:schemeClr val="tx1"/>
          </a:solidFill>
          <a:latin typeface="Times New Roman" pitchFamily="18" charset="0"/>
        </a:defRPr>
      </a:lvl8pPr>
      <a:lvl9pPr marL="3886200" indent="-228600" algn="l" rtl="0" fontAlgn="base">
        <a:spcBef>
          <a:spcPct val="20000"/>
        </a:spcBef>
        <a:spcAft>
          <a:spcPct val="0"/>
        </a:spcAft>
        <a:buSzPct val="100000"/>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video" Target="file:///C:\Documents%20and%20Settings\vikrant.CS\Desktop\Colloquium\Global.wmv" TargetMode="Externa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npr.org/templates/story/story.php?storyId=2100722"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file:///C:\Documents%20and%20Settings\vikrant.CS\Desktop\Colloquium\Global.wmv" TargetMode="Externa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video" Target="file:///C:\Documents%20and%20Settings\vikrant.CS\Desktop\Colloquium\modis_swath_640x480_jpg.wmv" TargetMode="External"/><Relationship Id="rId1" Type="http://schemas.openxmlformats.org/officeDocument/2006/relationships/vmlDrawing" Target="../drawings/vmlDrawing2.v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notesSlide" Target="../notesSlides/notesSlide9.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file:///C:\Documents%20and%20Settings\vikrant.CS\Desktop\Colloquium\global.wm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C:\Documents%20and%20Settings\vikrant.CS\Desktop\Colloquium\Amazon.wmv" TargetMode="Externa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gofc.cs.umn.edu/marc/Map.sw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emf"/><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Office_Excel_97-2003_Worksheet1.xls"/><Relationship Id="rId5" Type="http://schemas.openxmlformats.org/officeDocument/2006/relationships/image" Target="../media/image98.png"/><Relationship Id="rId4" Type="http://schemas.openxmlformats.org/officeDocument/2006/relationships/image" Target="../media/image97.w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gi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05.png"/><Relationship Id="rId7" Type="http://schemas.openxmlformats.org/officeDocument/2006/relationships/image" Target="../media/image109.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03.wmf"/><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wmf"/></Relationships>
</file>

<file path=ppt/slides/_rels/slide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notesSlide" Target="../notesSlides/notesSlide26.xml"/><Relationship Id="rId7"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video" Target="file:///C:\Documents%20and%20Settings\vikrant.CS\Desktop\Colloquium\Global.wmv" TargetMode="External"/><Relationship Id="rId6" Type="http://schemas.openxmlformats.org/officeDocument/2006/relationships/image" Target="../media/image15.wmf"/><Relationship Id="rId5" Type="http://schemas.openxmlformats.org/officeDocument/2006/relationships/image" Target="../media/image117.emf"/><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video" Target="file:///C:\Documents%20and%20Settings\vikrant.CS\Desktop\Colloquium\Global.wmv" TargetMode="Externa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video" Target="file:///C:\Documents%20and%20Settings\vikrant.CS\Desktop\Colloquium\Global.wmv" TargetMode="Externa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7"/>
          <p:cNvSpPr>
            <a:spLocks noChangeArrowheads="1"/>
          </p:cNvSpPr>
          <p:nvPr/>
        </p:nvSpPr>
        <p:spPr bwMode="auto">
          <a:xfrm>
            <a:off x="381000" y="1523951"/>
            <a:ext cx="8153400" cy="4770537"/>
          </a:xfrm>
          <a:prstGeom prst="rect">
            <a:avLst/>
          </a:prstGeom>
          <a:noFill/>
          <a:ln w="9525">
            <a:noFill/>
            <a:miter lim="800000"/>
            <a:headEnd/>
            <a:tailEnd/>
          </a:ln>
        </p:spPr>
        <p:txBody>
          <a:bodyPr anchor="ctr">
            <a:spAutoFit/>
          </a:bodyPr>
          <a:lstStyle/>
          <a:p>
            <a:pPr algn="ctr" eaLnBrk="0" hangingPunct="0"/>
            <a:r>
              <a:rPr lang="en-US" sz="3200" dirty="0" err="1"/>
              <a:t>Vipin</a:t>
            </a:r>
            <a:r>
              <a:rPr lang="en-US" sz="3200" dirty="0"/>
              <a:t> Kumar</a:t>
            </a:r>
          </a:p>
          <a:p>
            <a:pPr algn="ctr" eaLnBrk="0" hangingPunct="0"/>
            <a:endParaRPr lang="en-US" sz="2000" dirty="0"/>
          </a:p>
          <a:p>
            <a:pPr algn="ctr" eaLnBrk="0" hangingPunct="0"/>
            <a:r>
              <a:rPr lang="en-US" sz="2400" dirty="0"/>
              <a:t>University of Minnesota</a:t>
            </a:r>
          </a:p>
          <a:p>
            <a:pPr algn="ctr" eaLnBrk="0" hangingPunct="0"/>
            <a:endParaRPr lang="en-US" sz="1800" dirty="0"/>
          </a:p>
          <a:p>
            <a:pPr algn="ctr" eaLnBrk="0" hangingPunct="0"/>
            <a:r>
              <a:rPr lang="en-US" sz="1800" dirty="0">
                <a:latin typeface="Consolas" pitchFamily="49" charset="0"/>
              </a:rPr>
              <a:t>kumar@cs.umn.edu</a:t>
            </a:r>
          </a:p>
          <a:p>
            <a:pPr algn="ctr" eaLnBrk="0" hangingPunct="0"/>
            <a:r>
              <a:rPr lang="en-US" sz="1800" dirty="0">
                <a:latin typeface="Consolas" pitchFamily="49" charset="0"/>
              </a:rPr>
              <a:t>www.cs.umn.edu/~kumar</a:t>
            </a:r>
          </a:p>
          <a:p>
            <a:pPr algn="ctr" eaLnBrk="0" hangingPunct="0"/>
            <a:endParaRPr lang="en-US" sz="1800" dirty="0"/>
          </a:p>
          <a:p>
            <a:pPr algn="ctr" eaLnBrk="0" hangingPunct="0"/>
            <a:r>
              <a:rPr lang="en-US" sz="1800" dirty="0"/>
              <a:t>Collaborators and Group Members:</a:t>
            </a:r>
          </a:p>
          <a:p>
            <a:pPr algn="ctr" eaLnBrk="0" hangingPunct="0"/>
            <a:endParaRPr lang="en-US" sz="1800" dirty="0"/>
          </a:p>
          <a:p>
            <a:pPr eaLnBrk="0" hangingPunct="0"/>
            <a:r>
              <a:rPr lang="en-US" dirty="0"/>
              <a:t>        </a:t>
            </a:r>
            <a:r>
              <a:rPr lang="en-US" b="1" dirty="0"/>
              <a:t>Chris Potter	       	</a:t>
            </a:r>
            <a:r>
              <a:rPr lang="en-US" b="1" dirty="0" err="1"/>
              <a:t>Sudipto</a:t>
            </a:r>
            <a:r>
              <a:rPr lang="en-US" b="1" dirty="0"/>
              <a:t> </a:t>
            </a:r>
            <a:r>
              <a:rPr lang="en-US" b="1" dirty="0" err="1"/>
              <a:t>Banerjee</a:t>
            </a:r>
            <a:r>
              <a:rPr lang="en-US" b="1" dirty="0"/>
              <a:t>, </a:t>
            </a:r>
            <a:r>
              <a:rPr lang="en-US" b="1" dirty="0" err="1"/>
              <a:t>Shyam</a:t>
            </a:r>
            <a:r>
              <a:rPr lang="en-US" b="1" dirty="0"/>
              <a:t> </a:t>
            </a:r>
            <a:r>
              <a:rPr lang="en-US" b="1" dirty="0" err="1"/>
              <a:t>Boriah</a:t>
            </a:r>
            <a:r>
              <a:rPr lang="en-US" b="1" dirty="0"/>
              <a:t>,</a:t>
            </a:r>
            <a:r>
              <a:rPr lang="en-US" dirty="0"/>
              <a:t> </a:t>
            </a:r>
            <a:r>
              <a:rPr lang="en-US" b="1" dirty="0"/>
              <a:t>Michael Steinbach </a:t>
            </a:r>
            <a:r>
              <a:rPr lang="en-US" dirty="0"/>
              <a:t>	</a:t>
            </a:r>
            <a:br>
              <a:rPr lang="en-US" dirty="0"/>
            </a:br>
            <a:r>
              <a:rPr lang="en-US" dirty="0"/>
              <a:t>        NASA Ames 	       	</a:t>
            </a:r>
            <a:r>
              <a:rPr lang="en-US" b="1" dirty="0" err="1"/>
              <a:t>Ashish</a:t>
            </a:r>
            <a:r>
              <a:rPr lang="en-US" b="1" dirty="0"/>
              <a:t> </a:t>
            </a:r>
            <a:r>
              <a:rPr lang="en-US" b="1" dirty="0" err="1"/>
              <a:t>Garg</a:t>
            </a:r>
            <a:r>
              <a:rPr lang="en-US" b="1" dirty="0"/>
              <a:t>, Joe Knight, </a:t>
            </a:r>
            <a:r>
              <a:rPr lang="en-US" b="1" dirty="0" err="1"/>
              <a:t>Varun</a:t>
            </a:r>
            <a:r>
              <a:rPr lang="en-US" b="1" dirty="0"/>
              <a:t> </a:t>
            </a:r>
            <a:r>
              <a:rPr lang="en-US" b="1" dirty="0" err="1"/>
              <a:t>Mithal</a:t>
            </a:r>
            <a:r>
              <a:rPr lang="en-US" b="1" dirty="0"/>
              <a:t>, Vikrant Krishna</a:t>
            </a:r>
          </a:p>
          <a:p>
            <a:pPr eaLnBrk="0" hangingPunct="0"/>
            <a:r>
              <a:rPr lang="en-US" b="1" dirty="0"/>
              <a:t>        Pang-</a:t>
            </a:r>
            <a:r>
              <a:rPr lang="en-US" b="1" dirty="0" err="1"/>
              <a:t>Ning</a:t>
            </a:r>
            <a:r>
              <a:rPr lang="en-US" b="1" dirty="0"/>
              <a:t> Tan		</a:t>
            </a:r>
            <a:r>
              <a:rPr lang="en-US" b="1" dirty="0" err="1"/>
              <a:t>Divya</a:t>
            </a:r>
            <a:r>
              <a:rPr lang="en-US" b="1" dirty="0"/>
              <a:t> </a:t>
            </a:r>
            <a:r>
              <a:rPr lang="en-US" b="1" dirty="0" err="1"/>
              <a:t>Alla</a:t>
            </a:r>
            <a:r>
              <a:rPr lang="en-US" b="1" dirty="0"/>
              <a:t>, Ivan </a:t>
            </a:r>
            <a:r>
              <a:rPr lang="en-US" b="1" dirty="0" err="1"/>
              <a:t>Brugere</a:t>
            </a:r>
            <a:r>
              <a:rPr lang="en-US" b="1" dirty="0"/>
              <a:t>, </a:t>
            </a:r>
            <a:r>
              <a:rPr lang="en-US" b="1" dirty="0" smtClean="0"/>
              <a:t>Jaya </a:t>
            </a:r>
            <a:r>
              <a:rPr lang="en-US" b="1" dirty="0" err="1" smtClean="0"/>
              <a:t>Kawale</a:t>
            </a:r>
            <a:r>
              <a:rPr lang="en-US" b="1" dirty="0" smtClean="0"/>
              <a:t>, </a:t>
            </a:r>
            <a:r>
              <a:rPr lang="en-US" b="1" dirty="0"/>
              <a:t>Marc Dunham </a:t>
            </a:r>
            <a:endParaRPr lang="en-US" b="1" dirty="0" smtClean="0"/>
          </a:p>
          <a:p>
            <a:pPr eaLnBrk="0" hangingPunct="0"/>
            <a:r>
              <a:rPr lang="en-US" b="1" dirty="0" smtClean="0"/>
              <a:t>	</a:t>
            </a:r>
            <a:r>
              <a:rPr lang="en-US" b="1" dirty="0" smtClean="0"/>
              <a:t>		James </a:t>
            </a:r>
            <a:r>
              <a:rPr lang="en-US" b="1" smtClean="0"/>
              <a:t>Faghmous</a:t>
            </a:r>
            <a:r>
              <a:rPr lang="en-US" b="1" smtClean="0"/>
              <a:t>     </a:t>
            </a:r>
            <a:r>
              <a:rPr lang="en-US" dirty="0"/>
              <a:t/>
            </a:r>
            <a:br>
              <a:rPr lang="en-US" dirty="0"/>
            </a:br>
            <a:endParaRPr lang="en-US" sz="600" dirty="0"/>
          </a:p>
          <a:p>
            <a:pPr eaLnBrk="0" hangingPunct="0"/>
            <a:r>
              <a:rPr lang="en-US" dirty="0"/>
              <a:t>        </a:t>
            </a:r>
            <a:r>
              <a:rPr lang="en-US" b="1" dirty="0"/>
              <a:t>Steve </a:t>
            </a:r>
            <a:r>
              <a:rPr lang="en-US" b="1" dirty="0" err="1"/>
              <a:t>Klooster</a:t>
            </a:r>
            <a:r>
              <a:rPr lang="en-US" b="1" dirty="0"/>
              <a:t>	</a:t>
            </a:r>
          </a:p>
          <a:p>
            <a:pPr eaLnBrk="0" hangingPunct="0"/>
            <a:r>
              <a:rPr lang="en-US" dirty="0"/>
              <a:t>        California State University	        		</a:t>
            </a:r>
            <a:r>
              <a:rPr lang="en-US" dirty="0">
                <a:solidFill>
                  <a:srgbClr val="000000"/>
                </a:solidFill>
              </a:rPr>
              <a:t/>
            </a:r>
            <a:br>
              <a:rPr lang="en-US" dirty="0">
                <a:solidFill>
                  <a:srgbClr val="000000"/>
                </a:solidFill>
              </a:rPr>
            </a:br>
            <a:endParaRPr lang="en-US" sz="1600" dirty="0"/>
          </a:p>
          <a:p>
            <a:pPr algn="ctr" eaLnBrk="0" hangingPunct="0"/>
            <a:r>
              <a:rPr lang="en-US" dirty="0"/>
              <a:t>Research funded by Planetary Skin </a:t>
            </a:r>
            <a:r>
              <a:rPr lang="en-US" dirty="0" err="1"/>
              <a:t>Institute,ISET</a:t>
            </a:r>
            <a:r>
              <a:rPr lang="en-US" dirty="0"/>
              <a:t>-NOAA, NSF, NASA, Cisco, MN Futures program</a:t>
            </a:r>
          </a:p>
        </p:txBody>
      </p:sp>
      <p:pic>
        <p:nvPicPr>
          <p:cNvPr id="5123" name="Picture 2054"/>
          <p:cNvPicPr>
            <a:picLocks noChangeAspect="1" noChangeArrowheads="1"/>
          </p:cNvPicPr>
          <p:nvPr/>
        </p:nvPicPr>
        <p:blipFill>
          <a:blip r:embed="rId3" cstate="print"/>
          <a:srcRect/>
          <a:stretch>
            <a:fillRect/>
          </a:stretch>
        </p:blipFill>
        <p:spPr bwMode="auto">
          <a:xfrm>
            <a:off x="304800" y="1066800"/>
            <a:ext cx="1071563" cy="1071563"/>
          </a:xfrm>
          <a:prstGeom prst="rect">
            <a:avLst/>
          </a:prstGeom>
          <a:noFill/>
          <a:ln w="12700">
            <a:noFill/>
            <a:miter lim="800000"/>
            <a:headEnd/>
            <a:tailEnd/>
          </a:ln>
        </p:spPr>
      </p:pic>
      <p:pic>
        <p:nvPicPr>
          <p:cNvPr id="5124" name="Picture 2057" descr="140px-NSF"/>
          <p:cNvPicPr>
            <a:picLocks noChangeAspect="1" noChangeArrowheads="1"/>
          </p:cNvPicPr>
          <p:nvPr/>
        </p:nvPicPr>
        <p:blipFill>
          <a:blip r:embed="rId4" cstate="print"/>
          <a:srcRect/>
          <a:stretch>
            <a:fillRect/>
          </a:stretch>
        </p:blipFill>
        <p:spPr bwMode="auto">
          <a:xfrm>
            <a:off x="228600" y="2286000"/>
            <a:ext cx="1069975" cy="1069975"/>
          </a:xfrm>
          <a:prstGeom prst="rect">
            <a:avLst/>
          </a:prstGeom>
          <a:noFill/>
          <a:ln w="9525">
            <a:noFill/>
            <a:miter lim="800000"/>
            <a:headEnd/>
            <a:tailEnd/>
          </a:ln>
        </p:spPr>
      </p:pic>
      <p:pic>
        <p:nvPicPr>
          <p:cNvPr id="5125" name="Picture 2058" descr="140px-NASA_logo"/>
          <p:cNvPicPr>
            <a:picLocks noChangeAspect="1" noChangeArrowheads="1"/>
          </p:cNvPicPr>
          <p:nvPr/>
        </p:nvPicPr>
        <p:blipFill>
          <a:blip r:embed="rId5" cstate="print"/>
          <a:srcRect/>
          <a:stretch>
            <a:fillRect/>
          </a:stretch>
        </p:blipFill>
        <p:spPr bwMode="auto">
          <a:xfrm>
            <a:off x="7543800" y="1066800"/>
            <a:ext cx="1069975" cy="909638"/>
          </a:xfrm>
          <a:prstGeom prst="rect">
            <a:avLst/>
          </a:prstGeom>
          <a:noFill/>
          <a:ln w="9525">
            <a:noFill/>
            <a:miter lim="800000"/>
            <a:headEnd/>
            <a:tailEnd/>
          </a:ln>
        </p:spPr>
      </p:pic>
      <p:pic>
        <p:nvPicPr>
          <p:cNvPr id="5126" name="Picture 11" descr="180px-Cisco_logo.svg.png"/>
          <p:cNvPicPr>
            <a:picLocks noChangeAspect="1"/>
          </p:cNvPicPr>
          <p:nvPr/>
        </p:nvPicPr>
        <p:blipFill>
          <a:blip r:embed="rId6" cstate="print"/>
          <a:srcRect/>
          <a:stretch>
            <a:fillRect/>
          </a:stretch>
        </p:blipFill>
        <p:spPr bwMode="auto">
          <a:xfrm>
            <a:off x="7620000" y="2362200"/>
            <a:ext cx="1069975" cy="565150"/>
          </a:xfrm>
          <a:prstGeom prst="rect">
            <a:avLst/>
          </a:prstGeom>
          <a:noFill/>
          <a:ln w="9525">
            <a:noFill/>
            <a:miter lim="800000"/>
            <a:headEnd/>
            <a:tailEnd/>
          </a:ln>
        </p:spPr>
      </p:pic>
      <p:sp>
        <p:nvSpPr>
          <p:cNvPr id="5127" name="Title 11"/>
          <p:cNvSpPr>
            <a:spLocks noGrp="1"/>
          </p:cNvSpPr>
          <p:nvPr>
            <p:ph type="title"/>
          </p:nvPr>
        </p:nvSpPr>
        <p:spPr>
          <a:xfrm>
            <a:off x="381000" y="152400"/>
            <a:ext cx="8534400" cy="457200"/>
          </a:xfrm>
        </p:spPr>
        <p:txBody>
          <a:bodyPr/>
          <a:lstStyle/>
          <a:p>
            <a:pPr algn="ct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Discovery of Patterns in Global Earth Science Data using Data Mining</a:t>
            </a:r>
            <a:endParaRPr lang="en-US" sz="1400" dirty="0" smtClean="0"/>
          </a:p>
        </p:txBody>
      </p:sp>
      <p:pic>
        <p:nvPicPr>
          <p:cNvPr id="5128" name="Picture 9" descr="C:\Documents and Settings\ashish\Desktop\NewPresentation\psi_logo.png"/>
          <p:cNvPicPr>
            <a:picLocks noChangeAspect="1" noChangeArrowheads="1"/>
          </p:cNvPicPr>
          <p:nvPr/>
        </p:nvPicPr>
        <p:blipFill>
          <a:blip r:embed="rId7" cstate="print"/>
          <a:srcRect/>
          <a:stretch>
            <a:fillRect/>
          </a:stretch>
        </p:blipFill>
        <p:spPr bwMode="auto">
          <a:xfrm>
            <a:off x="7010400" y="3200400"/>
            <a:ext cx="1760538" cy="33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381000" y="152400"/>
            <a:ext cx="8534400" cy="533400"/>
          </a:xfrm>
        </p:spPr>
        <p:txBody>
          <a:bodyPr/>
          <a:lstStyle/>
          <a:p>
            <a:r>
              <a:rPr lang="en-US" sz="2800" smtClean="0"/>
              <a:t>Challenges in Analyzing Eco-Climate Data</a:t>
            </a:r>
          </a:p>
        </p:txBody>
      </p:sp>
      <p:sp>
        <p:nvSpPr>
          <p:cNvPr id="16387" name="TextBox 37"/>
          <p:cNvSpPr txBox="1">
            <a:spLocks noChangeArrowheads="1"/>
          </p:cNvSpPr>
          <p:nvPr/>
        </p:nvSpPr>
        <p:spPr bwMode="auto">
          <a:xfrm>
            <a:off x="6477000" y="990600"/>
            <a:ext cx="2273300" cy="307975"/>
          </a:xfrm>
          <a:prstGeom prst="rect">
            <a:avLst/>
          </a:prstGeom>
          <a:noFill/>
          <a:ln w="9525">
            <a:noFill/>
            <a:miter lim="800000"/>
            <a:headEnd/>
            <a:tailEnd/>
          </a:ln>
        </p:spPr>
        <p:txBody>
          <a:bodyPr wrap="none">
            <a:spAutoFit/>
          </a:bodyPr>
          <a:lstStyle/>
          <a:p>
            <a:r>
              <a:rPr lang="en-US" b="1">
                <a:latin typeface="Calibri" pitchFamily="34" charset="0"/>
              </a:rPr>
              <a:t>Discovering teleconnections</a:t>
            </a:r>
          </a:p>
        </p:txBody>
      </p:sp>
      <p:sp>
        <p:nvSpPr>
          <p:cNvPr id="16388" name="TextBox 24"/>
          <p:cNvSpPr txBox="1">
            <a:spLocks noChangeArrowheads="1"/>
          </p:cNvSpPr>
          <p:nvPr/>
        </p:nvSpPr>
        <p:spPr bwMode="auto">
          <a:xfrm>
            <a:off x="228600" y="914400"/>
            <a:ext cx="4343400" cy="307975"/>
          </a:xfrm>
          <a:prstGeom prst="rect">
            <a:avLst/>
          </a:prstGeom>
          <a:noFill/>
          <a:ln w="9525">
            <a:noFill/>
            <a:miter lim="800000"/>
            <a:headEnd/>
            <a:tailEnd/>
          </a:ln>
        </p:spPr>
        <p:txBody>
          <a:bodyPr>
            <a:spAutoFit/>
          </a:bodyPr>
          <a:lstStyle/>
          <a:p>
            <a:r>
              <a:rPr lang="en-US" b="1">
                <a:latin typeface="Calibri" pitchFamily="34" charset="0"/>
              </a:rPr>
              <a:t>Global Sea Surface Temperature</a:t>
            </a:r>
          </a:p>
        </p:txBody>
      </p:sp>
      <p:grpSp>
        <p:nvGrpSpPr>
          <p:cNvPr id="16389" name="Group 3"/>
          <p:cNvGrpSpPr>
            <a:grpSpLocks/>
          </p:cNvGrpSpPr>
          <p:nvPr/>
        </p:nvGrpSpPr>
        <p:grpSpPr bwMode="auto">
          <a:xfrm>
            <a:off x="6248400" y="1447800"/>
            <a:ext cx="2819400" cy="1295400"/>
            <a:chOff x="1186" y="808"/>
            <a:chExt cx="4100" cy="2787"/>
          </a:xfrm>
        </p:grpSpPr>
        <p:grpSp>
          <p:nvGrpSpPr>
            <p:cNvPr id="16406" name="Group 4"/>
            <p:cNvGrpSpPr>
              <a:grpSpLocks/>
            </p:cNvGrpSpPr>
            <p:nvPr/>
          </p:nvGrpSpPr>
          <p:grpSpPr bwMode="auto">
            <a:xfrm>
              <a:off x="1186" y="808"/>
              <a:ext cx="4100" cy="2787"/>
              <a:chOff x="1186" y="665"/>
              <a:chExt cx="4100" cy="2787"/>
            </a:xfrm>
          </p:grpSpPr>
          <p:sp>
            <p:nvSpPr>
              <p:cNvPr id="16408" name="Rectangle 6"/>
              <p:cNvSpPr>
                <a:spLocks noChangeArrowheads="1"/>
              </p:cNvSpPr>
              <p:nvPr/>
            </p:nvSpPr>
            <p:spPr bwMode="auto">
              <a:xfrm>
                <a:off x="4176" y="3264"/>
                <a:ext cx="288" cy="96"/>
              </a:xfrm>
              <a:prstGeom prst="rect">
                <a:avLst/>
              </a:prstGeom>
              <a:solidFill>
                <a:schemeClr val="bg1"/>
              </a:solidFill>
              <a:ln w="12700">
                <a:no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pic>
            <p:nvPicPr>
              <p:cNvPr id="16409" name="Picture 5"/>
              <p:cNvPicPr>
                <a:picLocks noChangeAspect="1" noChangeArrowheads="1"/>
              </p:cNvPicPr>
              <p:nvPr/>
            </p:nvPicPr>
            <p:blipFill>
              <a:blip r:embed="rId4" cstate="print"/>
              <a:srcRect/>
              <a:stretch>
                <a:fillRect/>
              </a:stretch>
            </p:blipFill>
            <p:spPr bwMode="auto">
              <a:xfrm>
                <a:off x="1186" y="665"/>
                <a:ext cx="4100" cy="2787"/>
              </a:xfrm>
              <a:prstGeom prst="rect">
                <a:avLst/>
              </a:prstGeom>
              <a:solidFill>
                <a:schemeClr val="bg1"/>
              </a:solidFill>
              <a:ln w="12700">
                <a:noFill/>
                <a:miter lim="800000"/>
                <a:headEnd/>
                <a:tailEnd/>
              </a:ln>
            </p:spPr>
          </p:pic>
        </p:grpSp>
        <p:sp>
          <p:nvSpPr>
            <p:cNvPr id="16407" name="Rectangle 7"/>
            <p:cNvSpPr>
              <a:spLocks noChangeArrowheads="1"/>
            </p:cNvSpPr>
            <p:nvPr/>
          </p:nvSpPr>
          <p:spPr bwMode="auto">
            <a:xfrm>
              <a:off x="2439" y="2201"/>
              <a:ext cx="48" cy="96"/>
            </a:xfrm>
            <a:prstGeom prst="rect">
              <a:avLst/>
            </a:prstGeom>
            <a:solidFill>
              <a:schemeClr val="tx1"/>
            </a:solidFill>
            <a:ln w="12700">
              <a:solidFill>
                <a:schemeClr val="tx1"/>
              </a:solid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grpSp>
      <p:grpSp>
        <p:nvGrpSpPr>
          <p:cNvPr id="16390" name="Group 44"/>
          <p:cNvGrpSpPr>
            <a:grpSpLocks/>
          </p:cNvGrpSpPr>
          <p:nvPr/>
        </p:nvGrpSpPr>
        <p:grpSpPr bwMode="auto">
          <a:xfrm>
            <a:off x="5105400" y="1219200"/>
            <a:ext cx="1985963" cy="1066800"/>
            <a:chOff x="913728" y="2955925"/>
            <a:chExt cx="6132173" cy="2459606"/>
          </a:xfrm>
        </p:grpSpPr>
        <p:pic>
          <p:nvPicPr>
            <p:cNvPr id="16398" name="Picture 8"/>
            <p:cNvPicPr>
              <a:picLocks noChangeAspect="1" noChangeArrowheads="1"/>
            </p:cNvPicPr>
            <p:nvPr/>
          </p:nvPicPr>
          <p:blipFill>
            <a:blip r:embed="rId5" cstate="print"/>
            <a:srcRect/>
            <a:stretch>
              <a:fillRect/>
            </a:stretch>
          </p:blipFill>
          <p:spPr bwMode="auto">
            <a:xfrm>
              <a:off x="913728" y="3656014"/>
              <a:ext cx="3276600" cy="1331913"/>
            </a:xfrm>
            <a:prstGeom prst="rect">
              <a:avLst/>
            </a:prstGeom>
            <a:noFill/>
            <a:ln w="12700">
              <a:noFill/>
              <a:miter lim="800000"/>
              <a:headEnd/>
              <a:tailEnd/>
            </a:ln>
          </p:spPr>
        </p:pic>
        <p:sp>
          <p:nvSpPr>
            <p:cNvPr id="16399" name="Line 9"/>
            <p:cNvSpPr>
              <a:spLocks noChangeShapeType="1"/>
            </p:cNvSpPr>
            <p:nvPr/>
          </p:nvSpPr>
          <p:spPr bwMode="auto">
            <a:xfrm flipH="1">
              <a:off x="1675727" y="3413124"/>
              <a:ext cx="609600" cy="380999"/>
            </a:xfrm>
            <a:prstGeom prst="line">
              <a:avLst/>
            </a:prstGeom>
            <a:noFill/>
            <a:ln w="25400">
              <a:solidFill>
                <a:srgbClr val="FF0000"/>
              </a:solidFill>
              <a:round/>
              <a:headEnd/>
              <a:tailEnd type="triangle" w="med" len="med"/>
            </a:ln>
          </p:spPr>
          <p:txBody>
            <a:bodyPr/>
            <a:lstStyle/>
            <a:p>
              <a:endParaRPr lang="en-US"/>
            </a:p>
          </p:txBody>
        </p:sp>
        <p:sp>
          <p:nvSpPr>
            <p:cNvPr id="16400" name="Line 10"/>
            <p:cNvSpPr>
              <a:spLocks noChangeShapeType="1"/>
            </p:cNvSpPr>
            <p:nvPr/>
          </p:nvSpPr>
          <p:spPr bwMode="auto">
            <a:xfrm>
              <a:off x="2666326" y="3336924"/>
              <a:ext cx="1142999" cy="380999"/>
            </a:xfrm>
            <a:prstGeom prst="line">
              <a:avLst/>
            </a:prstGeom>
            <a:noFill/>
            <a:ln w="25400">
              <a:solidFill>
                <a:srgbClr val="FF0000"/>
              </a:solidFill>
              <a:round/>
              <a:headEnd/>
              <a:tailEnd type="triangle" w="med" len="med"/>
            </a:ln>
          </p:spPr>
          <p:txBody>
            <a:bodyPr/>
            <a:lstStyle/>
            <a:p>
              <a:endParaRPr lang="en-US"/>
            </a:p>
          </p:txBody>
        </p:sp>
        <p:sp>
          <p:nvSpPr>
            <p:cNvPr id="16401" name="Line 11"/>
            <p:cNvSpPr>
              <a:spLocks noChangeShapeType="1"/>
            </p:cNvSpPr>
            <p:nvPr/>
          </p:nvSpPr>
          <p:spPr bwMode="auto">
            <a:xfrm>
              <a:off x="2513927" y="3489326"/>
              <a:ext cx="533399" cy="685801"/>
            </a:xfrm>
            <a:prstGeom prst="line">
              <a:avLst/>
            </a:prstGeom>
            <a:noFill/>
            <a:ln w="25400">
              <a:solidFill>
                <a:srgbClr val="FF0000"/>
              </a:solidFill>
              <a:round/>
              <a:headEnd/>
              <a:tailEnd type="triangle" w="med" len="med"/>
            </a:ln>
          </p:spPr>
          <p:txBody>
            <a:bodyPr/>
            <a:lstStyle/>
            <a:p>
              <a:endParaRPr lang="en-US"/>
            </a:p>
          </p:txBody>
        </p:sp>
        <p:sp>
          <p:nvSpPr>
            <p:cNvPr id="16402" name="Line 12"/>
            <p:cNvSpPr>
              <a:spLocks noChangeShapeType="1"/>
            </p:cNvSpPr>
            <p:nvPr/>
          </p:nvSpPr>
          <p:spPr bwMode="auto">
            <a:xfrm flipH="1">
              <a:off x="2361528" y="3489326"/>
              <a:ext cx="0" cy="609601"/>
            </a:xfrm>
            <a:prstGeom prst="line">
              <a:avLst/>
            </a:prstGeom>
            <a:noFill/>
            <a:ln w="25400">
              <a:solidFill>
                <a:srgbClr val="FF0000"/>
              </a:solidFill>
              <a:round/>
              <a:headEnd/>
              <a:tailEnd type="triangle" w="med" len="med"/>
            </a:ln>
          </p:spPr>
          <p:txBody>
            <a:bodyPr/>
            <a:lstStyle/>
            <a:p>
              <a:endParaRPr lang="en-US"/>
            </a:p>
          </p:txBody>
        </p:sp>
        <p:sp>
          <p:nvSpPr>
            <p:cNvPr id="16403" name="Text Box 13"/>
            <p:cNvSpPr txBox="1">
              <a:spLocks noChangeArrowheads="1"/>
            </p:cNvSpPr>
            <p:nvPr/>
          </p:nvSpPr>
          <p:spPr bwMode="auto">
            <a:xfrm>
              <a:off x="1523328" y="2955925"/>
              <a:ext cx="3404777" cy="463611"/>
            </a:xfrm>
            <a:prstGeom prst="rect">
              <a:avLst/>
            </a:prstGeom>
            <a:noFill/>
            <a:ln w="12700">
              <a:noFill/>
              <a:miter lim="800000"/>
              <a:headEnd/>
              <a:tailEnd/>
            </a:ln>
          </p:spPr>
          <p:txBody>
            <a:bodyPr>
              <a:spAutoFit/>
            </a:bodyPr>
            <a:lstStyle/>
            <a:p>
              <a:pPr eaLnBrk="0" hangingPunct="0">
                <a:spcBef>
                  <a:spcPct val="50000"/>
                </a:spcBef>
              </a:pPr>
              <a:r>
                <a:rPr lang="en-US" sz="800" b="1">
                  <a:solidFill>
                    <a:srgbClr val="FF0000"/>
                  </a:solidFill>
                </a:rPr>
                <a:t>El Nino Events</a:t>
              </a:r>
            </a:p>
          </p:txBody>
        </p:sp>
        <p:sp>
          <p:nvSpPr>
            <p:cNvPr id="16404" name="Text Box 14"/>
            <p:cNvSpPr txBox="1">
              <a:spLocks noChangeArrowheads="1"/>
            </p:cNvSpPr>
            <p:nvPr/>
          </p:nvSpPr>
          <p:spPr bwMode="auto">
            <a:xfrm>
              <a:off x="1828129" y="4967287"/>
              <a:ext cx="2209799" cy="448244"/>
            </a:xfrm>
            <a:prstGeom prst="rect">
              <a:avLst/>
            </a:prstGeom>
            <a:noFill/>
            <a:ln w="12700">
              <a:noFill/>
              <a:miter lim="800000"/>
              <a:headEnd/>
              <a:tailEnd/>
            </a:ln>
          </p:spPr>
          <p:txBody>
            <a:bodyPr>
              <a:spAutoFit/>
            </a:bodyPr>
            <a:lstStyle/>
            <a:p>
              <a:pPr eaLnBrk="0" hangingPunct="0">
                <a:spcBef>
                  <a:spcPct val="50000"/>
                </a:spcBef>
              </a:pPr>
              <a:r>
                <a:rPr lang="en-US" sz="800" b="1">
                  <a:solidFill>
                    <a:srgbClr val="A50021"/>
                  </a:solidFill>
                </a:rPr>
                <a:t>Nino 1+2 Index</a:t>
              </a:r>
            </a:p>
          </p:txBody>
        </p:sp>
        <p:sp>
          <p:nvSpPr>
            <p:cNvPr id="16405" name="Line 16"/>
            <p:cNvSpPr>
              <a:spLocks noChangeShapeType="1"/>
            </p:cNvSpPr>
            <p:nvPr/>
          </p:nvSpPr>
          <p:spPr bwMode="auto">
            <a:xfrm flipH="1" flipV="1">
              <a:off x="4222172" y="4361412"/>
              <a:ext cx="2823729" cy="702745"/>
            </a:xfrm>
            <a:prstGeom prst="line">
              <a:avLst/>
            </a:prstGeom>
            <a:noFill/>
            <a:ln w="12700">
              <a:solidFill>
                <a:schemeClr val="tx1"/>
              </a:solidFill>
              <a:round/>
              <a:headEnd/>
              <a:tailEnd type="triangle" w="med" len="med"/>
            </a:ln>
          </p:spPr>
          <p:txBody>
            <a:bodyPr/>
            <a:lstStyle/>
            <a:p>
              <a:endParaRPr lang="en-US"/>
            </a:p>
          </p:txBody>
        </p:sp>
      </p:grpSp>
      <p:sp>
        <p:nvSpPr>
          <p:cNvPr id="16391" name="TextBox 25"/>
          <p:cNvSpPr txBox="1">
            <a:spLocks noChangeArrowheads="1"/>
          </p:cNvSpPr>
          <p:nvPr/>
        </p:nvSpPr>
        <p:spPr bwMode="auto">
          <a:xfrm>
            <a:off x="304800" y="5943600"/>
            <a:ext cx="2478088" cy="307975"/>
          </a:xfrm>
          <a:prstGeom prst="rect">
            <a:avLst/>
          </a:prstGeom>
          <a:noFill/>
          <a:ln w="9525">
            <a:noFill/>
            <a:miter lim="800000"/>
            <a:headEnd/>
            <a:tailEnd/>
          </a:ln>
        </p:spPr>
        <p:txBody>
          <a:bodyPr wrap="none">
            <a:spAutoFit/>
          </a:bodyPr>
          <a:lstStyle/>
          <a:p>
            <a:r>
              <a:rPr lang="en-US" b="1">
                <a:latin typeface="Calibri" pitchFamily="34" charset="0"/>
              </a:rPr>
              <a:t>Changes in Global Forest Cover</a:t>
            </a:r>
          </a:p>
        </p:txBody>
      </p:sp>
      <p:pic>
        <p:nvPicPr>
          <p:cNvPr id="16392" name="Picture 2" descr="C:\Users\sboriah\Documents\Downloads\nino3.4andEvents.png"/>
          <p:cNvPicPr>
            <a:picLocks noChangeAspect="1" noChangeArrowheads="1"/>
          </p:cNvPicPr>
          <p:nvPr/>
        </p:nvPicPr>
        <p:blipFill>
          <a:blip r:embed="rId6" cstate="print"/>
          <a:srcRect/>
          <a:stretch>
            <a:fillRect/>
          </a:stretch>
        </p:blipFill>
        <p:spPr bwMode="auto">
          <a:xfrm>
            <a:off x="7097713" y="4343400"/>
            <a:ext cx="2046287" cy="1531938"/>
          </a:xfrm>
          <a:prstGeom prst="rect">
            <a:avLst/>
          </a:prstGeom>
          <a:noFill/>
          <a:ln w="9525">
            <a:noFill/>
            <a:miter lim="800000"/>
            <a:headEnd/>
            <a:tailEnd/>
          </a:ln>
        </p:spPr>
      </p:pic>
      <p:sp>
        <p:nvSpPr>
          <p:cNvPr id="16393" name="TextBox 27"/>
          <p:cNvSpPr txBox="1">
            <a:spLocks noChangeArrowheads="1"/>
          </p:cNvSpPr>
          <p:nvPr/>
        </p:nvSpPr>
        <p:spPr bwMode="auto">
          <a:xfrm>
            <a:off x="6705600" y="5867400"/>
            <a:ext cx="2417763" cy="523875"/>
          </a:xfrm>
          <a:prstGeom prst="rect">
            <a:avLst/>
          </a:prstGeom>
          <a:noFill/>
          <a:ln w="9525">
            <a:noFill/>
            <a:miter lim="800000"/>
            <a:headEnd/>
            <a:tailEnd/>
          </a:ln>
        </p:spPr>
        <p:txBody>
          <a:bodyPr wrap="none">
            <a:spAutoFit/>
          </a:bodyPr>
          <a:lstStyle/>
          <a:p>
            <a:pPr algn="ctr"/>
            <a:r>
              <a:rPr lang="en-US" b="1">
                <a:latin typeface="Calibri" pitchFamily="34" charset="0"/>
              </a:rPr>
              <a:t>Relationship between El Nino </a:t>
            </a:r>
          </a:p>
          <a:p>
            <a:pPr algn="ctr"/>
            <a:r>
              <a:rPr lang="en-US" b="1">
                <a:latin typeface="Calibri" pitchFamily="34" charset="0"/>
              </a:rPr>
              <a:t>and Fires in Indonesia</a:t>
            </a:r>
          </a:p>
        </p:txBody>
      </p:sp>
      <p:sp>
        <p:nvSpPr>
          <p:cNvPr id="25" name="Content Placeholder 2"/>
          <p:cNvSpPr txBox="1">
            <a:spLocks/>
          </p:cNvSpPr>
          <p:nvPr/>
        </p:nvSpPr>
        <p:spPr bwMode="auto">
          <a:xfrm>
            <a:off x="2819400" y="2743200"/>
            <a:ext cx="4038600" cy="2438400"/>
          </a:xfrm>
          <a:prstGeom prst="rect">
            <a:avLst/>
          </a:prstGeom>
          <a:noFill/>
          <a:ln w="12700">
            <a:noFill/>
            <a:miter lim="800000"/>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defRPr/>
            </a:pPr>
            <a:r>
              <a:rPr lang="en-US" b="1" kern="0" dirty="0">
                <a:latin typeface="+mj-lt"/>
              </a:rPr>
              <a:t>Challenges due to data characteristics</a:t>
            </a:r>
          </a:p>
          <a:p>
            <a:pPr marL="292100" indent="-292100" eaLnBrk="0" hangingPunct="0">
              <a:spcBef>
                <a:spcPct val="10000"/>
              </a:spcBef>
              <a:spcAft>
                <a:spcPts val="400"/>
              </a:spcAft>
              <a:buClr>
                <a:srgbClr val="0C7B9C"/>
              </a:buClr>
              <a:buSzPct val="150000"/>
              <a:buFont typeface="Arial" pitchFamily="34" charset="0"/>
              <a:buChar char="•"/>
              <a:defRPr/>
            </a:pPr>
            <a:r>
              <a:rPr lang="en-US" dirty="0">
                <a:latin typeface="+mj-lt"/>
              </a:rPr>
              <a:t>Spatiotemporal, non-stationary, non-</a:t>
            </a:r>
            <a:r>
              <a:rPr lang="en-US" dirty="0" err="1">
                <a:latin typeface="+mj-lt"/>
              </a:rPr>
              <a:t>i.i.d</a:t>
            </a:r>
            <a:r>
              <a:rPr lang="en-US" dirty="0">
                <a:latin typeface="+mj-lt"/>
              </a:rPr>
              <a:t>.</a:t>
            </a:r>
          </a:p>
          <a:p>
            <a:pPr marL="292100" indent="-292100" eaLnBrk="0" hangingPunct="0">
              <a:spcBef>
                <a:spcPct val="10000"/>
              </a:spcBef>
              <a:spcAft>
                <a:spcPts val="400"/>
              </a:spcAft>
              <a:buClr>
                <a:srgbClr val="0C7B9C"/>
              </a:buClr>
              <a:buSzPct val="150000"/>
              <a:buFont typeface="Arial" pitchFamily="34" charset="0"/>
              <a:buChar char="•"/>
              <a:defRPr/>
            </a:pPr>
            <a:r>
              <a:rPr lang="en-US" dirty="0">
                <a:latin typeface="+mj-lt"/>
              </a:rPr>
              <a:t>Massive data sets</a:t>
            </a:r>
          </a:p>
          <a:p>
            <a:pPr lvl="1">
              <a:lnSpc>
                <a:spcPct val="90000"/>
              </a:lnSpc>
              <a:defRPr/>
            </a:pPr>
            <a:r>
              <a:rPr lang="en-US" sz="1300" dirty="0"/>
              <a:t>2.5°x 2.5°:10K locations for the globe </a:t>
            </a:r>
          </a:p>
          <a:p>
            <a:pPr lvl="1">
              <a:lnSpc>
                <a:spcPct val="90000"/>
              </a:lnSpc>
              <a:defRPr/>
            </a:pPr>
            <a:r>
              <a:rPr lang="en-US" sz="1300" dirty="0"/>
              <a:t>250m x 250m: ~10 billion</a:t>
            </a:r>
          </a:p>
          <a:p>
            <a:pPr lvl="1">
              <a:lnSpc>
                <a:spcPct val="90000"/>
              </a:lnSpc>
              <a:defRPr/>
            </a:pPr>
            <a:r>
              <a:rPr lang="en-US" sz="1300" dirty="0"/>
              <a:t>50m x 50m : ~250 billion</a:t>
            </a:r>
          </a:p>
          <a:p>
            <a:pPr marL="292100" indent="-292100" eaLnBrk="0" hangingPunct="0">
              <a:spcBef>
                <a:spcPct val="10000"/>
              </a:spcBef>
              <a:spcAft>
                <a:spcPts val="400"/>
              </a:spcAft>
              <a:buClr>
                <a:srgbClr val="0C7B9C"/>
              </a:buClr>
              <a:buSzPct val="150000"/>
              <a:buFont typeface="Arial" pitchFamily="34" charset="0"/>
              <a:buChar char="•"/>
              <a:defRPr/>
            </a:pPr>
            <a:r>
              <a:rPr lang="en-US" dirty="0">
                <a:latin typeface="+mj-lt"/>
              </a:rPr>
              <a:t>Long range spatial dependencies </a:t>
            </a:r>
          </a:p>
          <a:p>
            <a:pPr marL="292100" indent="-292100" eaLnBrk="0" hangingPunct="0">
              <a:spcBef>
                <a:spcPct val="10000"/>
              </a:spcBef>
              <a:spcAft>
                <a:spcPts val="400"/>
              </a:spcAft>
              <a:buClr>
                <a:srgbClr val="0C7B9C"/>
              </a:buClr>
              <a:buSzPct val="150000"/>
              <a:buFont typeface="Arial" pitchFamily="34" charset="0"/>
              <a:buChar char="•"/>
              <a:defRPr/>
            </a:pPr>
            <a:r>
              <a:rPr lang="en-US" dirty="0">
                <a:latin typeface="+mj-lt"/>
              </a:rPr>
              <a:t>Long memory temporal dependencies</a:t>
            </a:r>
          </a:p>
          <a:p>
            <a:pPr marL="292100" indent="-292100" eaLnBrk="0" hangingPunct="0">
              <a:spcBef>
                <a:spcPct val="10000"/>
              </a:spcBef>
              <a:spcAft>
                <a:spcPts val="400"/>
              </a:spcAft>
              <a:buClr>
                <a:srgbClr val="0C7B9C"/>
              </a:buClr>
              <a:buSzPct val="150000"/>
              <a:buFont typeface="Arial" pitchFamily="34" charset="0"/>
              <a:buChar char="•"/>
              <a:defRPr/>
            </a:pPr>
            <a:r>
              <a:rPr lang="en-US" dirty="0"/>
              <a:t>Nonlinear </a:t>
            </a:r>
            <a:r>
              <a:rPr lang="en-US" dirty="0" err="1"/>
              <a:t>multiscale</a:t>
            </a:r>
            <a:r>
              <a:rPr lang="en-US" dirty="0"/>
              <a:t> dependencies</a:t>
            </a:r>
          </a:p>
          <a:p>
            <a:pPr marL="292100" indent="-292100" eaLnBrk="0" hangingPunct="0">
              <a:spcBef>
                <a:spcPct val="10000"/>
              </a:spcBef>
              <a:spcAft>
                <a:spcPts val="400"/>
              </a:spcAft>
              <a:buClr>
                <a:srgbClr val="0C7B9C"/>
              </a:buClr>
              <a:buSzPct val="150000"/>
              <a:buFont typeface="Arial" pitchFamily="34" charset="0"/>
              <a:buChar char="•"/>
              <a:defRPr/>
            </a:pPr>
            <a:r>
              <a:rPr lang="en-US" dirty="0"/>
              <a:t>Low frequency variability</a:t>
            </a:r>
          </a:p>
          <a:p>
            <a:pPr marL="292100" indent="-292100" eaLnBrk="0" hangingPunct="0">
              <a:spcBef>
                <a:spcPct val="10000"/>
              </a:spcBef>
              <a:spcAft>
                <a:spcPts val="400"/>
              </a:spcAft>
              <a:buClr>
                <a:srgbClr val="0C7B9C"/>
              </a:buClr>
              <a:buSzPct val="150000"/>
              <a:buFont typeface="Arial" pitchFamily="34" charset="0"/>
              <a:buChar char="•"/>
              <a:defRPr/>
            </a:pPr>
            <a:r>
              <a:rPr lang="en-US" dirty="0">
                <a:latin typeface="+mj-lt"/>
              </a:rPr>
              <a:t>…</a:t>
            </a:r>
          </a:p>
          <a:p>
            <a:pPr marL="292100" indent="-292100" eaLnBrk="0" hangingPunct="0">
              <a:spcBef>
                <a:spcPct val="10000"/>
              </a:spcBef>
              <a:spcAft>
                <a:spcPts val="400"/>
              </a:spcAft>
              <a:buClr>
                <a:srgbClr val="0C7B9C"/>
              </a:buClr>
              <a:buSzPct val="150000"/>
              <a:defRPr/>
            </a:pPr>
            <a:endParaRPr lang="en-US" dirty="0">
              <a:latin typeface="+mj-lt"/>
            </a:endParaRPr>
          </a:p>
        </p:txBody>
      </p:sp>
      <p:pic>
        <p:nvPicPr>
          <p:cNvPr id="27" name="Global.wmv">
            <a:hlinkClick r:id="" action="ppaction://media"/>
          </p:cNvPr>
          <p:cNvPicPr>
            <a:picLocks noRot="1" noChangeAspect="1"/>
          </p:cNvPicPr>
          <p:nvPr>
            <a:videoFile r:link="rId1"/>
          </p:nvPr>
        </p:nvPicPr>
        <p:blipFill>
          <a:blip r:embed="rId7" cstate="print"/>
          <a:srcRect/>
          <a:stretch>
            <a:fillRect/>
          </a:stretch>
        </p:blipFill>
        <p:spPr bwMode="auto">
          <a:xfrm>
            <a:off x="228600" y="4281488"/>
            <a:ext cx="2257425" cy="1662112"/>
          </a:xfrm>
          <a:prstGeom prst="rect">
            <a:avLst/>
          </a:prstGeom>
          <a:noFill/>
          <a:ln w="9525">
            <a:noFill/>
            <a:miter lim="800000"/>
            <a:headEnd/>
            <a:tailEnd/>
          </a:ln>
        </p:spPr>
      </p:pic>
      <p:pic>
        <p:nvPicPr>
          <p:cNvPr id="16396" name="Content Placeholder 9" descr="anim.gif"/>
          <p:cNvPicPr>
            <a:picLocks noChangeAspect="1"/>
          </p:cNvPicPr>
          <p:nvPr/>
        </p:nvPicPr>
        <p:blipFill>
          <a:blip r:embed="rId8" cstate="print"/>
          <a:srcRect/>
          <a:stretch>
            <a:fillRect/>
          </a:stretch>
        </p:blipFill>
        <p:spPr bwMode="auto">
          <a:xfrm>
            <a:off x="228600" y="1371600"/>
            <a:ext cx="2362200" cy="1989138"/>
          </a:xfrm>
          <a:prstGeom prst="rect">
            <a:avLst/>
          </a:prstGeom>
          <a:noFill/>
          <a:ln w="9525">
            <a:noFill/>
            <a:miter lim="800000"/>
            <a:headEnd/>
            <a:tailEnd/>
          </a:ln>
        </p:spPr>
      </p:pic>
      <p:sp>
        <p:nvSpPr>
          <p:cNvPr id="16397" name="Content Placeholder 27"/>
          <p:cNvSpPr>
            <a:spLocks noGrp="1"/>
          </p:cNvSpPr>
          <p:nvPr>
            <p:ph sz="quarter" idx="3"/>
          </p:nvPr>
        </p:nvSpPr>
        <p:spPr/>
        <p:txBody>
          <a:bodyPr/>
          <a:lstStyle/>
          <a:p>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Illustrative Applications of Data Mining</a:t>
            </a:r>
          </a:p>
        </p:txBody>
      </p:sp>
      <p:sp>
        <p:nvSpPr>
          <p:cNvPr id="17411" name="Content Placeholder 2"/>
          <p:cNvSpPr>
            <a:spLocks noGrp="1"/>
          </p:cNvSpPr>
          <p:nvPr>
            <p:ph idx="1"/>
          </p:nvPr>
        </p:nvSpPr>
        <p:spPr/>
        <p:txBody>
          <a:bodyPr/>
          <a:lstStyle/>
          <a:p>
            <a:pPr marL="511175" indent="-511175"/>
            <a:r>
              <a:rPr lang="en-US" dirty="0" smtClean="0"/>
              <a:t>Monitoring of global forest cover</a:t>
            </a:r>
          </a:p>
          <a:p>
            <a:pPr marL="511175" indent="-511175">
              <a:buNone/>
            </a:pPr>
            <a:endParaRPr lang="en-US" dirty="0" smtClean="0"/>
          </a:p>
          <a:p>
            <a:pPr marL="511175" indent="-511175"/>
            <a:r>
              <a:rPr lang="en-US" dirty="0" smtClean="0"/>
              <a:t>Understanding climate change and its impact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pPr>
              <a:defRPr/>
            </a:pPr>
            <a:r>
              <a:rPr lang="en-US" dirty="0" smtClean="0"/>
              <a:t>Monitoring Forest Cover Change: Motivation</a:t>
            </a:r>
          </a:p>
        </p:txBody>
      </p:sp>
      <p:sp>
        <p:nvSpPr>
          <p:cNvPr id="6147" name="Content Placeholder 2"/>
          <p:cNvSpPr>
            <a:spLocks noGrp="1"/>
          </p:cNvSpPr>
          <p:nvPr>
            <p:ph idx="1"/>
          </p:nvPr>
        </p:nvSpPr>
        <p:spPr>
          <a:xfrm>
            <a:off x="304800" y="990600"/>
            <a:ext cx="4648200" cy="5289550"/>
          </a:xfrm>
        </p:spPr>
        <p:txBody>
          <a:bodyPr/>
          <a:lstStyle/>
          <a:p>
            <a:r>
              <a:rPr lang="en-US" sz="1800" smtClean="0"/>
              <a:t>Changes in forests account for over </a:t>
            </a:r>
            <a:r>
              <a:rPr lang="en-US" sz="1800" b="1" smtClean="0"/>
              <a:t>20%</a:t>
            </a:r>
            <a:r>
              <a:rPr lang="en-US" sz="1800" smtClean="0"/>
              <a:t> of the greenhouse gas emissions</a:t>
            </a:r>
          </a:p>
          <a:p>
            <a:pPr lvl="1"/>
            <a:r>
              <a:rPr lang="en-US" sz="1600" smtClean="0"/>
              <a:t>2</a:t>
            </a:r>
            <a:r>
              <a:rPr lang="en-US" sz="1600" baseline="30000" smtClean="0"/>
              <a:t>nd</a:t>
            </a:r>
            <a:r>
              <a:rPr lang="en-US" sz="1600" smtClean="0"/>
              <a:t> only to fossil fuel emissions</a:t>
            </a:r>
          </a:p>
          <a:p>
            <a:pPr lvl="1"/>
            <a:endParaRPr lang="en-US" sz="1600" smtClean="0"/>
          </a:p>
          <a:p>
            <a:r>
              <a:rPr lang="en-US" sz="1800" smtClean="0"/>
              <a:t>Terrestrial carbon can provide up to </a:t>
            </a:r>
            <a:r>
              <a:rPr lang="en-US" sz="1800" b="1" smtClean="0"/>
              <a:t>25%</a:t>
            </a:r>
            <a:r>
              <a:rPr lang="en-US" sz="1800" smtClean="0"/>
              <a:t> of the climate change solution</a:t>
            </a:r>
          </a:p>
          <a:p>
            <a:endParaRPr lang="en-US" sz="1800" smtClean="0"/>
          </a:p>
          <a:p>
            <a:r>
              <a:rPr lang="en-US" sz="1800" smtClean="0"/>
              <a:t>Ability to monitor changes in global forest cover over space and time is critical for the United Nations REDD program and enabling inclusion of forests in carbon trading</a:t>
            </a:r>
          </a:p>
          <a:p>
            <a:pPr>
              <a:buFont typeface="Monotype Sorts"/>
              <a:buNone/>
            </a:pPr>
            <a:endParaRPr lang="en-US" sz="1800" smtClean="0"/>
          </a:p>
          <a:p>
            <a:pPr>
              <a:buFont typeface="Lucida Grande"/>
              <a:buChar char="⇒"/>
            </a:pPr>
            <a:r>
              <a:rPr lang="en-US" sz="1800" smtClean="0">
                <a:solidFill>
                  <a:srgbClr val="FF0000"/>
                </a:solidFill>
              </a:rPr>
              <a:t>The need for a scalable technological solution to assess the state of forest ecosystems and how they are changing has become increasingly urgent.</a:t>
            </a:r>
          </a:p>
        </p:txBody>
      </p:sp>
      <p:sp>
        <p:nvSpPr>
          <p:cNvPr id="4" name="Text Box 5"/>
          <p:cNvSpPr txBox="1">
            <a:spLocks noChangeArrowheads="1"/>
          </p:cNvSpPr>
          <p:nvPr/>
        </p:nvSpPr>
        <p:spPr bwMode="auto">
          <a:xfrm>
            <a:off x="5257800" y="4038600"/>
            <a:ext cx="3581400" cy="4587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488" tIns="44450" rIns="90488" bIns="44450">
            <a:spAutoFit/>
          </a:bodyPr>
          <a:lstStyle/>
          <a:p>
            <a:pPr eaLnBrk="0" hangingPunct="0">
              <a:spcBef>
                <a:spcPct val="50000"/>
              </a:spcBef>
              <a:spcAft>
                <a:spcPts val="400"/>
              </a:spcAft>
              <a:buClr>
                <a:srgbClr val="0C7B9C"/>
              </a:buClr>
              <a:buSzPct val="75000"/>
              <a:buFont typeface="Monotype Sorts" charset="2"/>
              <a:buNone/>
              <a:defRPr/>
            </a:pPr>
            <a:r>
              <a:rPr lang="en-US" sz="1200" b="1" dirty="0"/>
              <a:t>Deforestation</a:t>
            </a:r>
            <a:r>
              <a:rPr lang="en-US" sz="1200" dirty="0"/>
              <a:t> moves large amounts of carbon into the atmosphere in the form of CO2.</a:t>
            </a:r>
          </a:p>
        </p:txBody>
      </p:sp>
      <p:pic>
        <p:nvPicPr>
          <p:cNvPr id="5" name="Picture 9"/>
          <p:cNvPicPr>
            <a:picLocks noChangeAspect="1"/>
          </p:cNvPicPr>
          <p:nvPr/>
        </p:nvPicPr>
        <p:blipFill>
          <a:blip r:embed="rId3" cstate="print"/>
          <a:srcRect/>
          <a:stretch>
            <a:fillRect/>
          </a:stretch>
        </p:blipFill>
        <p:spPr bwMode="auto">
          <a:xfrm>
            <a:off x="5257800" y="1295400"/>
            <a:ext cx="3575050" cy="2362200"/>
          </a:xfrm>
          <a:prstGeom prst="rect">
            <a:avLst/>
          </a:prstGeom>
          <a:ln>
            <a:noFill/>
          </a:ln>
          <a:effectLst>
            <a:outerShdw blurRad="292100" dist="139700" dir="2700000" algn="tl" rotWithShape="0">
              <a:srgbClr val="333333">
                <a:alpha val="65000"/>
              </a:srgbClr>
            </a:outerShdw>
          </a:effectLst>
        </p:spPr>
      </p:pic>
      <p:sp>
        <p:nvSpPr>
          <p:cNvPr id="6150" name="Rectangle 6"/>
          <p:cNvSpPr>
            <a:spLocks noChangeArrowheads="1"/>
          </p:cNvSpPr>
          <p:nvPr/>
        </p:nvSpPr>
        <p:spPr bwMode="auto">
          <a:xfrm>
            <a:off x="6096000" y="5181600"/>
            <a:ext cx="2895600" cy="430213"/>
          </a:xfrm>
          <a:prstGeom prst="rect">
            <a:avLst/>
          </a:prstGeom>
          <a:noFill/>
          <a:ln w="9525">
            <a:noFill/>
            <a:miter lim="800000"/>
            <a:headEnd/>
            <a:tailEnd/>
          </a:ln>
        </p:spPr>
        <p:txBody>
          <a:bodyPr>
            <a:spAutoFit/>
          </a:bodyPr>
          <a:lstStyle/>
          <a:p>
            <a:r>
              <a:rPr lang="en-US" sz="1100" b="1"/>
              <a:t>Good to Go Green: SFO Unveils Carbon Offset Kiosks</a:t>
            </a:r>
          </a:p>
        </p:txBody>
      </p:sp>
      <p:pic>
        <p:nvPicPr>
          <p:cNvPr id="6151" name="Picture 7" descr="San Francisco International Airport"/>
          <p:cNvPicPr>
            <a:picLocks noChangeAspect="1" noChangeArrowheads="1"/>
          </p:cNvPicPr>
          <p:nvPr/>
        </p:nvPicPr>
        <p:blipFill>
          <a:blip r:embed="rId4" cstate="print"/>
          <a:srcRect b="42175"/>
          <a:stretch>
            <a:fillRect/>
          </a:stretch>
        </p:blipFill>
        <p:spPr bwMode="auto">
          <a:xfrm>
            <a:off x="4876800" y="4737100"/>
            <a:ext cx="2562225" cy="400050"/>
          </a:xfrm>
          <a:prstGeom prst="rect">
            <a:avLst/>
          </a:prstGeom>
          <a:noFill/>
          <a:ln w="9525">
            <a:noFill/>
            <a:miter lim="800000"/>
            <a:headEnd/>
            <a:tailEnd/>
          </a:ln>
        </p:spPr>
      </p:pic>
      <p:sp>
        <p:nvSpPr>
          <p:cNvPr id="6152" name="Rectangle 9"/>
          <p:cNvSpPr>
            <a:spLocks noChangeArrowheads="1"/>
          </p:cNvSpPr>
          <p:nvPr/>
        </p:nvSpPr>
        <p:spPr bwMode="auto">
          <a:xfrm>
            <a:off x="5638800" y="5867400"/>
            <a:ext cx="3505200" cy="523875"/>
          </a:xfrm>
          <a:prstGeom prst="rect">
            <a:avLst/>
          </a:prstGeom>
          <a:noFill/>
          <a:ln w="9525">
            <a:noFill/>
            <a:miter lim="800000"/>
            <a:headEnd/>
            <a:tailEnd/>
          </a:ln>
        </p:spPr>
        <p:txBody>
          <a:bodyPr>
            <a:spAutoFit/>
          </a:bodyPr>
          <a:lstStyle/>
          <a:p>
            <a:r>
              <a:rPr lang="en-US" b="1">
                <a:solidFill>
                  <a:srgbClr val="666666"/>
                </a:solidFill>
              </a:rPr>
              <a:t>'Carbon Offset' Business Takes Root</a:t>
            </a:r>
          </a:p>
          <a:p>
            <a:r>
              <a:rPr lang="en-US">
                <a:solidFill>
                  <a:srgbClr val="000000"/>
                </a:solidFill>
              </a:rPr>
              <a:t>by </a:t>
            </a:r>
            <a:r>
              <a:rPr lang="en-US">
                <a:solidFill>
                  <a:srgbClr val="000000"/>
                </a:solidFill>
                <a:hlinkClick r:id="rId5" action="ppaction://hlinkfile"/>
              </a:rPr>
              <a:t>Martin Kaste</a:t>
            </a:r>
            <a:endParaRPr lang="en-US">
              <a:solidFill>
                <a:srgbClr val="000000"/>
              </a:solidFill>
            </a:endParaRPr>
          </a:p>
        </p:txBody>
      </p:sp>
      <p:pic>
        <p:nvPicPr>
          <p:cNvPr id="6153" name="Picture 9" descr="NPR"/>
          <p:cNvPicPr>
            <a:picLocks noChangeAspect="1" noChangeArrowheads="1"/>
          </p:cNvPicPr>
          <p:nvPr/>
        </p:nvPicPr>
        <p:blipFill>
          <a:blip r:embed="rId6" cstate="print"/>
          <a:srcRect/>
          <a:stretch>
            <a:fillRect/>
          </a:stretch>
        </p:blipFill>
        <p:spPr bwMode="auto">
          <a:xfrm>
            <a:off x="4495800" y="5924550"/>
            <a:ext cx="1143000"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noChangeArrowheads="1"/>
          </p:cNvPicPr>
          <p:nvPr/>
        </p:nvPicPr>
        <p:blipFill>
          <a:blip r:embed="rId3" cstate="print"/>
          <a:srcRect/>
          <a:stretch>
            <a:fillRect/>
          </a:stretch>
        </p:blipFill>
        <p:spPr bwMode="auto">
          <a:xfrm>
            <a:off x="5715000" y="2362200"/>
            <a:ext cx="2217738" cy="2133600"/>
          </a:xfrm>
          <a:prstGeom prst="rect">
            <a:avLst/>
          </a:prstGeom>
          <a:noFill/>
          <a:ln>
            <a:noFill/>
            <a:headEnd/>
            <a:tailEnd/>
          </a:ln>
          <a:effectLst/>
        </p:spPr>
        <p:style>
          <a:lnRef idx="1">
            <a:schemeClr val="accent1"/>
          </a:lnRef>
          <a:fillRef idx="2">
            <a:schemeClr val="accent1"/>
          </a:fillRef>
          <a:effectRef idx="1">
            <a:schemeClr val="accent1"/>
          </a:effectRef>
          <a:fontRef idx="minor">
            <a:schemeClr val="dk1"/>
          </a:fontRef>
        </p:style>
      </p:pic>
      <p:sp>
        <p:nvSpPr>
          <p:cNvPr id="7171" name="Rectangle 2"/>
          <p:cNvSpPr>
            <a:spLocks noGrp="1" noChangeArrowheads="1"/>
          </p:cNvSpPr>
          <p:nvPr>
            <p:ph type="title"/>
          </p:nvPr>
        </p:nvSpPr>
        <p:spPr>
          <a:xfrm>
            <a:off x="457200" y="0"/>
            <a:ext cx="8229600" cy="762000"/>
          </a:xfrm>
        </p:spPr>
        <p:txBody>
          <a:bodyPr/>
          <a:lstStyle/>
          <a:p>
            <a:pPr eaLnBrk="1" hangingPunct="1"/>
            <a:r>
              <a:rPr lang="en-US" smtClean="0"/>
              <a:t>Land Cover Change Detection</a:t>
            </a:r>
          </a:p>
        </p:txBody>
      </p:sp>
      <p:sp>
        <p:nvSpPr>
          <p:cNvPr id="7172" name="Rectangle 3"/>
          <p:cNvSpPr>
            <a:spLocks noGrp="1" noChangeArrowheads="1"/>
          </p:cNvSpPr>
          <p:nvPr>
            <p:ph idx="1"/>
          </p:nvPr>
        </p:nvSpPr>
        <p:spPr>
          <a:xfrm>
            <a:off x="304800" y="914400"/>
            <a:ext cx="8534400" cy="2438400"/>
          </a:xfrm>
        </p:spPr>
        <p:txBody>
          <a:bodyPr/>
          <a:lstStyle/>
          <a:p>
            <a:pPr eaLnBrk="1" hangingPunct="1">
              <a:lnSpc>
                <a:spcPct val="80000"/>
              </a:lnSpc>
              <a:buFont typeface="Monotype Sorts"/>
              <a:buNone/>
            </a:pPr>
            <a:r>
              <a:rPr lang="en-US" sz="1800" b="1" smtClean="0"/>
              <a:t>Goal:</a:t>
            </a:r>
            <a:r>
              <a:rPr lang="en-US" sz="1800" smtClean="0"/>
              <a:t> Determine </a:t>
            </a:r>
            <a:r>
              <a:rPr lang="en-US" sz="1800" b="1" smtClean="0"/>
              <a:t>where</a:t>
            </a:r>
            <a:r>
              <a:rPr lang="en-US" sz="1800" smtClean="0"/>
              <a:t>, </a:t>
            </a:r>
            <a:r>
              <a:rPr lang="en-US" sz="1800" b="1" smtClean="0"/>
              <a:t>when</a:t>
            </a:r>
            <a:r>
              <a:rPr lang="en-US" sz="1800" smtClean="0"/>
              <a:t> and </a:t>
            </a:r>
            <a:r>
              <a:rPr lang="en-US" sz="1800" b="1" smtClean="0"/>
              <a:t>why</a:t>
            </a:r>
            <a:r>
              <a:rPr lang="en-US" sz="1800" smtClean="0"/>
              <a:t> land cover changes occur</a:t>
            </a:r>
          </a:p>
          <a:p>
            <a:pPr lvl="1" eaLnBrk="1" hangingPunct="1">
              <a:lnSpc>
                <a:spcPct val="90000"/>
              </a:lnSpc>
            </a:pPr>
            <a:r>
              <a:rPr lang="en-US" sz="1600" smtClean="0"/>
              <a:t>Examples: Deforestation, Urbanization, Agricultural intensification, crop rotation</a:t>
            </a:r>
          </a:p>
          <a:p>
            <a:pPr lvl="1" eaLnBrk="1" hangingPunct="1">
              <a:lnSpc>
                <a:spcPct val="90000"/>
              </a:lnSpc>
            </a:pPr>
            <a:endParaRPr lang="en-US" sz="1600" smtClean="0"/>
          </a:p>
          <a:p>
            <a:pPr eaLnBrk="1" hangingPunct="1">
              <a:lnSpc>
                <a:spcPct val="80000"/>
              </a:lnSpc>
              <a:buFont typeface="Monotype Sorts"/>
              <a:buNone/>
            </a:pPr>
            <a:r>
              <a:rPr lang="en-US" sz="1800" b="1" smtClean="0"/>
              <a:t>Motivation: </a:t>
            </a:r>
            <a:r>
              <a:rPr lang="en-US" sz="1800" smtClean="0"/>
              <a:t>Land cover change can impact local climate, water and food supply, carbon cycle, and diversity/abundance of terrestrial species. </a:t>
            </a:r>
          </a:p>
        </p:txBody>
      </p:sp>
      <p:sp>
        <p:nvSpPr>
          <p:cNvPr id="15" name="Oval 10"/>
          <p:cNvSpPr>
            <a:spLocks noChangeArrowheads="1"/>
          </p:cNvSpPr>
          <p:nvPr/>
        </p:nvSpPr>
        <p:spPr bwMode="auto">
          <a:xfrm rot="20700000">
            <a:off x="5934075" y="2984500"/>
            <a:ext cx="171450" cy="539750"/>
          </a:xfrm>
          <a:prstGeom prst="ellipse">
            <a:avLst/>
          </a:prstGeom>
          <a:noFill/>
          <a:ln w="2540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wrap="none" lIns="90488" tIns="44450" rIns="90488" bIns="44450" anchor="ctr"/>
          <a:lstStyle/>
          <a:p>
            <a:pPr eaLnBrk="0" hangingPunct="0">
              <a:spcBef>
                <a:spcPct val="10000"/>
              </a:spcBef>
              <a:spcAft>
                <a:spcPts val="400"/>
              </a:spcAft>
              <a:buClr>
                <a:srgbClr val="0C7B9C"/>
              </a:buClr>
              <a:buSzPct val="75000"/>
              <a:buFont typeface="Monotype Sorts" charset="2"/>
              <a:buNone/>
              <a:defRPr/>
            </a:pPr>
            <a:endParaRPr lang="en-US"/>
          </a:p>
        </p:txBody>
      </p:sp>
      <p:pic>
        <p:nvPicPr>
          <p:cNvPr id="7174" name="Picture 2" descr="C:\Documents and Settings\ashish\Desktop\resize.jpg"/>
          <p:cNvPicPr>
            <a:picLocks noChangeAspect="1" noChangeArrowheads="1"/>
          </p:cNvPicPr>
          <p:nvPr/>
        </p:nvPicPr>
        <p:blipFill>
          <a:blip r:embed="rId4" cstate="print"/>
          <a:srcRect/>
          <a:stretch>
            <a:fillRect/>
          </a:stretch>
        </p:blipFill>
        <p:spPr bwMode="auto">
          <a:xfrm>
            <a:off x="533400" y="2438400"/>
            <a:ext cx="2590800" cy="1976438"/>
          </a:xfrm>
          <a:prstGeom prst="rect">
            <a:avLst/>
          </a:prstGeom>
          <a:noFill/>
          <a:ln w="9525">
            <a:noFill/>
            <a:miter lim="800000"/>
            <a:headEnd/>
            <a:tailEnd/>
          </a:ln>
        </p:spPr>
      </p:pic>
      <p:sp>
        <p:nvSpPr>
          <p:cNvPr id="12" name="Text Box 3"/>
          <p:cNvSpPr txBox="1">
            <a:spLocks noChangeArrowheads="1"/>
          </p:cNvSpPr>
          <p:nvPr/>
        </p:nvSpPr>
        <p:spPr bwMode="auto">
          <a:xfrm>
            <a:off x="304800" y="4648200"/>
            <a:ext cx="3886200" cy="1524000"/>
          </a:xfrm>
          <a:prstGeom prst="rect">
            <a:avLst/>
          </a:prstGeom>
          <a:noFill/>
          <a:ln w="9525">
            <a:noFill/>
            <a:round/>
            <a:headEnd/>
            <a:tailEnd/>
          </a:ln>
        </p:spPr>
        <p:txBody>
          <a:bodyPr lIns="90000" tIns="45000" rIns="90000" bIns="45000"/>
          <a:lstStyle/>
          <a:p>
            <a:pPr>
              <a:tabLst>
                <a:tab pos="723900" algn="l"/>
                <a:tab pos="1447800" algn="l"/>
                <a:tab pos="2171700" algn="l"/>
                <a:tab pos="2895600" algn="l"/>
                <a:tab pos="3619500" algn="l"/>
                <a:tab pos="4343400" algn="l"/>
              </a:tabLst>
              <a:defRPr/>
            </a:pPr>
            <a:r>
              <a:rPr lang="en-US" sz="1200" b="1" dirty="0">
                <a:solidFill>
                  <a:srgbClr val="000000"/>
                </a:solidFill>
                <a:ea typeface="DejaVu Sans"/>
                <a:cs typeface="DejaVu Sans"/>
              </a:rPr>
              <a:t>ARAL SEA: </a:t>
            </a:r>
          </a:p>
          <a:p>
            <a:pPr marL="168275" indent="-168275">
              <a:buFont typeface="Arial" pitchFamily="34" charset="0"/>
              <a:buChar char="•"/>
              <a:tabLst>
                <a:tab pos="723900" algn="l"/>
                <a:tab pos="1447800" algn="l"/>
                <a:tab pos="2171700" algn="l"/>
                <a:tab pos="2895600" algn="l"/>
                <a:tab pos="3619500" algn="l"/>
                <a:tab pos="4343400" algn="l"/>
              </a:tabLst>
              <a:defRPr/>
            </a:pPr>
            <a:r>
              <a:rPr lang="en-US" sz="1200" dirty="0">
                <a:solidFill>
                  <a:srgbClr val="000000"/>
                </a:solidFill>
                <a:ea typeface="DejaVu Sans"/>
                <a:cs typeface="DejaVu Sans"/>
              </a:rPr>
              <a:t>Water from rivers feeding Aral Sea increasingly used to irrigate Cotton Fields</a:t>
            </a:r>
          </a:p>
          <a:p>
            <a:pPr marL="168275" indent="-168275">
              <a:buFont typeface="Arial" pitchFamily="34" charset="0"/>
              <a:buChar char="•"/>
              <a:tabLst>
                <a:tab pos="723900" algn="l"/>
                <a:tab pos="1447800" algn="l"/>
                <a:tab pos="2171700" algn="l"/>
                <a:tab pos="2895600" algn="l"/>
                <a:tab pos="3619500" algn="l"/>
                <a:tab pos="4343400" algn="l"/>
              </a:tabLst>
              <a:defRPr/>
            </a:pPr>
            <a:r>
              <a:rPr lang="en-US" sz="1200" dirty="0">
                <a:solidFill>
                  <a:srgbClr val="000000"/>
                </a:solidFill>
                <a:ea typeface="DejaVu Sans"/>
                <a:cs typeface="DejaVu Sans"/>
                <a:sym typeface="Wingdings" pitchFamily="2" charset="2"/>
              </a:rPr>
              <a:t>Population has increased 3 times since 1960’s.</a:t>
            </a:r>
          </a:p>
          <a:p>
            <a:pPr marL="168275" indent="-168275">
              <a:buFont typeface="Arial" pitchFamily="34" charset="0"/>
              <a:buChar char="•"/>
              <a:tabLst>
                <a:tab pos="723900" algn="l"/>
                <a:tab pos="1447800" algn="l"/>
                <a:tab pos="2171700" algn="l"/>
                <a:tab pos="2895600" algn="l"/>
                <a:tab pos="3619500" algn="l"/>
                <a:tab pos="4343400" algn="l"/>
              </a:tabLst>
              <a:defRPr/>
            </a:pPr>
            <a:r>
              <a:rPr lang="en-US" sz="1200" dirty="0">
                <a:solidFill>
                  <a:srgbClr val="000000"/>
                </a:solidFill>
                <a:ea typeface="DejaVu Sans"/>
                <a:cs typeface="DejaVu Sans"/>
              </a:rPr>
              <a:t>Size of Aral Sea reduced to ¼ since 1960’s.</a:t>
            </a:r>
          </a:p>
          <a:p>
            <a:pPr marL="168275" indent="-168275">
              <a:buFont typeface="Arial" pitchFamily="34" charset="0"/>
              <a:buChar char="•"/>
              <a:tabLst>
                <a:tab pos="723900" algn="l"/>
                <a:tab pos="1447800" algn="l"/>
                <a:tab pos="2171700" algn="l"/>
                <a:tab pos="2895600" algn="l"/>
                <a:tab pos="3619500" algn="l"/>
                <a:tab pos="4343400" algn="l"/>
              </a:tabLst>
              <a:defRPr/>
            </a:pPr>
            <a:r>
              <a:rPr lang="en-US" sz="1200" dirty="0">
                <a:solidFill>
                  <a:srgbClr val="000000"/>
                </a:solidFill>
                <a:ea typeface="DejaVu Sans"/>
                <a:cs typeface="DejaVu Sans"/>
              </a:rPr>
              <a:t>Surrounding Climate has changed to being more continental with shorter, hotter, rainless summers and longer, colder and snowless winters.</a:t>
            </a:r>
          </a:p>
        </p:txBody>
      </p:sp>
      <p:sp>
        <p:nvSpPr>
          <p:cNvPr id="16" name="Rectangle 15"/>
          <p:cNvSpPr/>
          <p:nvPr/>
        </p:nvSpPr>
        <p:spPr>
          <a:xfrm>
            <a:off x="5181600" y="4724400"/>
            <a:ext cx="3505200" cy="1262063"/>
          </a:xfrm>
          <a:prstGeom prst="rect">
            <a:avLst/>
          </a:prstGeom>
        </p:spPr>
        <p:txBody>
          <a:bodyPr>
            <a:spAutoFit/>
          </a:bodyPr>
          <a:lstStyle/>
          <a:p>
            <a:pPr>
              <a:tabLst>
                <a:tab pos="723900" algn="l"/>
                <a:tab pos="1447800" algn="l"/>
                <a:tab pos="2171700" algn="l"/>
                <a:tab pos="2895600" algn="l"/>
                <a:tab pos="3619500" algn="l"/>
                <a:tab pos="4343400" algn="l"/>
              </a:tabLst>
              <a:defRPr/>
            </a:pPr>
            <a:r>
              <a:rPr lang="en-US" sz="1200" b="1" dirty="0">
                <a:solidFill>
                  <a:srgbClr val="000000"/>
                </a:solidFill>
                <a:ea typeface="DejaVu Sans"/>
                <a:cs typeface="DejaVu Sans"/>
              </a:rPr>
              <a:t>CALIFORNIA:</a:t>
            </a:r>
          </a:p>
          <a:p>
            <a:pPr marL="168275" indent="-168275">
              <a:buFont typeface="Arial" pitchFamily="34" charset="0"/>
              <a:buChar char="•"/>
              <a:tabLst>
                <a:tab pos="723900" algn="l"/>
                <a:tab pos="1447800" algn="l"/>
                <a:tab pos="2171700" algn="l"/>
                <a:tab pos="2895600" algn="l"/>
                <a:tab pos="3619500" algn="l"/>
                <a:tab pos="4343400" algn="l"/>
              </a:tabLst>
              <a:defRPr/>
            </a:pPr>
            <a:r>
              <a:rPr lang="en-US" sz="1200" dirty="0">
                <a:solidFill>
                  <a:srgbClr val="000000"/>
                </a:solidFill>
                <a:ea typeface="DejaVu Sans"/>
                <a:cs typeface="DejaVu Sans"/>
              </a:rPr>
              <a:t>Increased urbanization</a:t>
            </a:r>
          </a:p>
          <a:p>
            <a:pPr marL="168275" indent="-168275">
              <a:buFont typeface="Arial" pitchFamily="34" charset="0"/>
              <a:buChar char="•"/>
              <a:tabLst>
                <a:tab pos="723900" algn="l"/>
                <a:tab pos="1447800" algn="l"/>
                <a:tab pos="2171700" algn="l"/>
                <a:tab pos="2895600" algn="l"/>
                <a:tab pos="3619500" algn="l"/>
                <a:tab pos="4343400" algn="l"/>
              </a:tabLst>
              <a:defRPr/>
            </a:pPr>
            <a:r>
              <a:rPr lang="en-US" sz="1200" dirty="0">
                <a:solidFill>
                  <a:srgbClr val="000000"/>
                </a:solidFill>
                <a:ea typeface="DejaVu Sans"/>
                <a:cs typeface="DejaVu Sans"/>
              </a:rPr>
              <a:t>Housing development in prime agricultural land.</a:t>
            </a:r>
          </a:p>
          <a:p>
            <a:pPr marL="168275" indent="-168275">
              <a:buFont typeface="Arial" pitchFamily="34" charset="0"/>
              <a:buChar char="•"/>
              <a:tabLst>
                <a:tab pos="723900" algn="l"/>
                <a:tab pos="1447800" algn="l"/>
                <a:tab pos="2171700" algn="l"/>
                <a:tab pos="2895600" algn="l"/>
                <a:tab pos="3619500" algn="l"/>
                <a:tab pos="4343400" algn="l"/>
              </a:tabLst>
              <a:defRPr/>
            </a:pPr>
            <a:r>
              <a:rPr lang="en-US" sz="1200" dirty="0">
                <a:solidFill>
                  <a:srgbClr val="000000"/>
                </a:solidFill>
                <a:ea typeface="DejaVu Sans"/>
                <a:cs typeface="DejaVu Sans"/>
              </a:rPr>
              <a:t>Pressure on water resources</a:t>
            </a:r>
          </a:p>
          <a:p>
            <a:pPr>
              <a:tabLst>
                <a:tab pos="723900" algn="l"/>
                <a:tab pos="1447800" algn="l"/>
                <a:tab pos="2171700" algn="l"/>
                <a:tab pos="2895600" algn="l"/>
                <a:tab pos="3619500" algn="l"/>
                <a:tab pos="4343400" algn="l"/>
              </a:tabLst>
              <a:defRPr/>
            </a:pPr>
            <a:endParaRPr lang="en-US" sz="1600" b="1" dirty="0">
              <a:solidFill>
                <a:srgbClr val="000000"/>
              </a:solidFill>
              <a:ea typeface="DejaVu Sans"/>
              <a:cs typeface="DejaVu Sans"/>
            </a:endParaRPr>
          </a:p>
        </p:txBody>
      </p:sp>
      <p:sp>
        <p:nvSpPr>
          <p:cNvPr id="10" name="Oval 10"/>
          <p:cNvSpPr>
            <a:spLocks noChangeArrowheads="1"/>
          </p:cNvSpPr>
          <p:nvPr/>
        </p:nvSpPr>
        <p:spPr bwMode="auto">
          <a:xfrm rot="20700000">
            <a:off x="7229475" y="2984500"/>
            <a:ext cx="171450" cy="539750"/>
          </a:xfrm>
          <a:prstGeom prst="ellipse">
            <a:avLst/>
          </a:prstGeom>
          <a:noFill/>
          <a:ln w="2540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wrap="none" lIns="90488" tIns="44450" rIns="90488" bIns="44450" anchor="ctr"/>
          <a:lstStyle/>
          <a:p>
            <a:pPr eaLnBrk="0" hangingPunct="0">
              <a:spcBef>
                <a:spcPct val="10000"/>
              </a:spcBef>
              <a:spcAft>
                <a:spcPts val="400"/>
              </a:spcAft>
              <a:buClr>
                <a:srgbClr val="0C7B9C"/>
              </a:buClr>
              <a:buSzPct val="75000"/>
              <a:buFont typeface="Monotype Sorts" charset="2"/>
              <a:buNone/>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Monitoring of Global Forest Cover</a:t>
            </a:r>
          </a:p>
        </p:txBody>
      </p:sp>
      <p:sp>
        <p:nvSpPr>
          <p:cNvPr id="17" name="Content Placeholder 16"/>
          <p:cNvSpPr>
            <a:spLocks noGrp="1"/>
          </p:cNvSpPr>
          <p:nvPr>
            <p:ph idx="1"/>
          </p:nvPr>
        </p:nvSpPr>
        <p:spPr>
          <a:xfrm>
            <a:off x="304800" y="1295400"/>
            <a:ext cx="3886200" cy="4830763"/>
          </a:xfrm>
        </p:spPr>
        <p:txBody>
          <a:bodyPr>
            <a:normAutofit fontScale="85000" lnSpcReduction="20000"/>
          </a:bodyPr>
          <a:lstStyle/>
          <a:p>
            <a:pPr>
              <a:buFont typeface="Monotype Sorts" charset="2"/>
              <a:buChar char="l"/>
              <a:defRPr/>
            </a:pPr>
            <a:r>
              <a:rPr lang="en-US" sz="2000" dirty="0" smtClean="0"/>
              <a:t>Planetary Information System for assessment of ecosystem disturbances</a:t>
            </a:r>
          </a:p>
          <a:p>
            <a:pPr lvl="1">
              <a:buFont typeface="Arial" pitchFamily="34" charset="0"/>
              <a:buChar char="•"/>
              <a:defRPr/>
            </a:pPr>
            <a:r>
              <a:rPr lang="en-US" sz="1600" dirty="0" smtClean="0"/>
              <a:t>Forest fires</a:t>
            </a:r>
          </a:p>
          <a:p>
            <a:pPr lvl="1">
              <a:buFont typeface="Arial" pitchFamily="34" charset="0"/>
              <a:buChar char="•"/>
              <a:defRPr/>
            </a:pPr>
            <a:r>
              <a:rPr lang="en-US" sz="1600" dirty="0" smtClean="0"/>
              <a:t>Droughts</a:t>
            </a:r>
          </a:p>
          <a:p>
            <a:pPr lvl="1">
              <a:buFont typeface="Arial" pitchFamily="34" charset="0"/>
              <a:buChar char="•"/>
              <a:defRPr/>
            </a:pPr>
            <a:r>
              <a:rPr lang="en-US" sz="1600" dirty="0" smtClean="0"/>
              <a:t>Floods</a:t>
            </a:r>
          </a:p>
          <a:p>
            <a:pPr lvl="1">
              <a:buFont typeface="Arial" pitchFamily="34" charset="0"/>
              <a:buChar char="•"/>
              <a:defRPr/>
            </a:pPr>
            <a:r>
              <a:rPr lang="en-US" sz="1600" dirty="0" smtClean="0"/>
              <a:t>Logging/deforestation</a:t>
            </a:r>
          </a:p>
          <a:p>
            <a:pPr lvl="1">
              <a:buFont typeface="Arial" pitchFamily="34" charset="0"/>
              <a:buChar char="•"/>
              <a:defRPr/>
            </a:pPr>
            <a:r>
              <a:rPr lang="en-US" sz="1600" dirty="0" smtClean="0"/>
              <a:t>Conversion to agriculture</a:t>
            </a:r>
          </a:p>
          <a:p>
            <a:pPr>
              <a:buFont typeface="Monotype Sorts" charset="2"/>
              <a:buChar char="l"/>
              <a:defRPr/>
            </a:pPr>
            <a:endParaRPr lang="en-US" sz="2000" b="1" dirty="0" smtClean="0">
              <a:solidFill>
                <a:schemeClr val="accent6"/>
              </a:solidFill>
            </a:endParaRPr>
          </a:p>
          <a:p>
            <a:pPr>
              <a:buFont typeface="Monotype Sorts" charset="2"/>
              <a:buChar char="l"/>
              <a:defRPr/>
            </a:pPr>
            <a:r>
              <a:rPr lang="en-US" sz="2000" dirty="0" smtClean="0"/>
              <a:t>This system will help</a:t>
            </a:r>
          </a:p>
          <a:p>
            <a:pPr lvl="1">
              <a:buFont typeface="Arial" pitchFamily="34" charset="0"/>
              <a:buChar char="•"/>
              <a:defRPr/>
            </a:pPr>
            <a:r>
              <a:rPr lang="en-US" sz="1600" dirty="0" smtClean="0"/>
              <a:t>quantify the carbon impact of these changes</a:t>
            </a:r>
          </a:p>
          <a:p>
            <a:pPr lvl="1">
              <a:buFont typeface="Arial" pitchFamily="34" charset="0"/>
              <a:buChar char="•"/>
              <a:defRPr/>
            </a:pPr>
            <a:r>
              <a:rPr lang="en-US" sz="1600" dirty="0" smtClean="0"/>
              <a:t>Understand the relationship to global climate variability and human activity</a:t>
            </a:r>
          </a:p>
          <a:p>
            <a:pPr>
              <a:buFont typeface="Monotype Sorts" charset="2"/>
              <a:buChar char="l"/>
              <a:defRPr/>
            </a:pPr>
            <a:endParaRPr lang="en-US" sz="2000" dirty="0" smtClean="0"/>
          </a:p>
          <a:p>
            <a:pPr>
              <a:buFont typeface="Monotype Sorts" charset="2"/>
              <a:buChar char="l"/>
              <a:defRPr/>
            </a:pPr>
            <a:r>
              <a:rPr lang="en-US" sz="2000" dirty="0" smtClean="0"/>
              <a:t>Provide </a:t>
            </a:r>
            <a:r>
              <a:rPr lang="en-US" sz="2000" b="1" dirty="0" smtClean="0">
                <a:solidFill>
                  <a:schemeClr val="accent6"/>
                </a:solidFill>
              </a:rPr>
              <a:t>ubiquitous web-based access</a:t>
            </a:r>
            <a:r>
              <a:rPr lang="en-US" sz="2000" dirty="0" smtClean="0"/>
              <a:t> to changes occurring across the globe, creating public awareness</a:t>
            </a:r>
          </a:p>
          <a:p>
            <a:pPr>
              <a:buFont typeface="Monotype Sorts" charset="2"/>
              <a:buChar char="l"/>
              <a:defRPr/>
            </a:pPr>
            <a:endParaRPr lang="en-US" dirty="0"/>
          </a:p>
        </p:txBody>
      </p:sp>
      <p:pic>
        <p:nvPicPr>
          <p:cNvPr id="8196" name="Content Placeholder 5" descr="time1.png"/>
          <p:cNvPicPr>
            <a:picLocks noChangeAspect="1"/>
          </p:cNvPicPr>
          <p:nvPr/>
        </p:nvPicPr>
        <p:blipFill>
          <a:blip r:embed="rId4" cstate="print"/>
          <a:srcRect r="12048"/>
          <a:stretch>
            <a:fillRect/>
          </a:stretch>
        </p:blipFill>
        <p:spPr bwMode="auto">
          <a:xfrm>
            <a:off x="6122988" y="3833813"/>
            <a:ext cx="2514600" cy="280987"/>
          </a:xfrm>
          <a:prstGeom prst="rect">
            <a:avLst/>
          </a:prstGeom>
          <a:noFill/>
          <a:ln w="12700">
            <a:noFill/>
            <a:miter lim="800000"/>
            <a:headEnd/>
            <a:tailEnd/>
          </a:ln>
        </p:spPr>
      </p:pic>
      <p:pic>
        <p:nvPicPr>
          <p:cNvPr id="6" name="Picture 5" descr="time.tiff"/>
          <p:cNvPicPr>
            <a:picLocks noChangeAspect="1"/>
          </p:cNvPicPr>
          <p:nvPr/>
        </p:nvPicPr>
        <p:blipFill>
          <a:blip r:embed="rId5" cstate="print"/>
          <a:srcRect t="36047"/>
          <a:stretch>
            <a:fillRect/>
          </a:stretch>
        </p:blipFill>
        <p:spPr>
          <a:xfrm>
            <a:off x="4827616" y="4191000"/>
            <a:ext cx="3859184" cy="2057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198" name="Picture 2" descr="File:Time Magazine logo.svg"/>
          <p:cNvPicPr>
            <a:picLocks noChangeAspect="1" noChangeArrowheads="1"/>
          </p:cNvPicPr>
          <p:nvPr/>
        </p:nvPicPr>
        <p:blipFill>
          <a:blip r:embed="rId6" cstate="print"/>
          <a:srcRect/>
          <a:stretch>
            <a:fillRect/>
          </a:stretch>
        </p:blipFill>
        <p:spPr bwMode="auto">
          <a:xfrm>
            <a:off x="4827588" y="3803650"/>
            <a:ext cx="960437" cy="311150"/>
          </a:xfrm>
          <a:prstGeom prst="rect">
            <a:avLst/>
          </a:prstGeom>
          <a:noFill/>
          <a:ln w="9525">
            <a:noFill/>
            <a:miter lim="800000"/>
            <a:headEnd/>
            <a:tailEnd/>
          </a:ln>
        </p:spPr>
      </p:pic>
      <p:pic>
        <p:nvPicPr>
          <p:cNvPr id="9" name="Global.wmv">
            <a:hlinkClick r:id="" action="ppaction://media"/>
          </p:cNvPr>
          <p:cNvPicPr>
            <a:picLocks noRot="1" noChangeAspect="1"/>
          </p:cNvPicPr>
          <p:nvPr>
            <a:videoFile r:link="rId1"/>
          </p:nvPr>
        </p:nvPicPr>
        <p:blipFill>
          <a:blip r:embed="rId7" cstate="print"/>
          <a:stretch>
            <a:fillRect/>
          </a:stretch>
        </p:blipFill>
        <p:spPr>
          <a:xfrm>
            <a:off x="5105400" y="1066800"/>
            <a:ext cx="3085517" cy="2271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a:xfrm>
            <a:off x="304800" y="0"/>
            <a:ext cx="8534400" cy="762000"/>
          </a:xfrm>
        </p:spPr>
        <p:txBody>
          <a:bodyPr/>
          <a:lstStyle/>
          <a:p>
            <a:r>
              <a:rPr lang="en-US" sz="2400" smtClean="0"/>
              <a:t>Novel Algorithms for Monitoring Global Eco-system</a:t>
            </a:r>
          </a:p>
        </p:txBody>
      </p:sp>
      <p:sp>
        <p:nvSpPr>
          <p:cNvPr id="3" name="Content Placeholder 2"/>
          <p:cNvSpPr>
            <a:spLocks noGrp="1"/>
          </p:cNvSpPr>
          <p:nvPr>
            <p:ph idx="1"/>
          </p:nvPr>
        </p:nvSpPr>
        <p:spPr>
          <a:xfrm>
            <a:off x="228600" y="990600"/>
            <a:ext cx="5562600" cy="5240338"/>
          </a:xfrm>
          <a:ln w="9525"/>
        </p:spPr>
        <p:txBody>
          <a:bodyPr>
            <a:spAutoFit/>
          </a:bodyPr>
          <a:lstStyle/>
          <a:p>
            <a:pPr marL="347663" indent="-347663">
              <a:spcBef>
                <a:spcPct val="50000"/>
              </a:spcBef>
              <a:defRPr/>
            </a:pPr>
            <a:r>
              <a:rPr lang="en-US" sz="1400" kern="1200" dirty="0" smtClean="0">
                <a:cs typeface="Arial" pitchFamily="34" charset="0"/>
              </a:rPr>
              <a:t>State of the art algorithm for land cover change detection do not scale</a:t>
            </a:r>
          </a:p>
          <a:p>
            <a:pPr marL="347663" indent="-347663">
              <a:spcBef>
                <a:spcPct val="50000"/>
              </a:spcBef>
              <a:defRPr/>
            </a:pPr>
            <a:r>
              <a:rPr lang="en-US" sz="1400" kern="1200" dirty="0" smtClean="0">
                <a:cs typeface="Arial" pitchFamily="34" charset="0"/>
              </a:rPr>
              <a:t>Remote Sensing data for global vegetation cover.</a:t>
            </a:r>
          </a:p>
          <a:p>
            <a:pPr marL="347663" indent="-347663">
              <a:spcBef>
                <a:spcPct val="50000"/>
              </a:spcBef>
              <a:defRPr/>
            </a:pPr>
            <a:endParaRPr lang="en-US" sz="1400" kern="1200" dirty="0" smtClean="0">
              <a:cs typeface="Arial" pitchFamily="34" charset="0"/>
            </a:endParaRPr>
          </a:p>
          <a:p>
            <a:pPr marL="347663" indent="-347663">
              <a:spcBef>
                <a:spcPct val="50000"/>
              </a:spcBef>
              <a:defRPr/>
            </a:pPr>
            <a:endParaRPr lang="en-US" sz="1400" kern="1200" dirty="0" smtClean="0">
              <a:cs typeface="Arial" pitchFamily="34" charset="0"/>
            </a:endParaRPr>
          </a:p>
          <a:p>
            <a:pPr marL="347663" indent="-347663">
              <a:spcBef>
                <a:spcPct val="50000"/>
              </a:spcBef>
              <a:defRPr/>
            </a:pPr>
            <a:endParaRPr lang="en-US" sz="1400" kern="1200" dirty="0" smtClean="0">
              <a:cs typeface="Arial" pitchFamily="34" charset="0"/>
            </a:endParaRPr>
          </a:p>
          <a:p>
            <a:pPr marL="347663" indent="-347663">
              <a:spcBef>
                <a:spcPct val="50000"/>
              </a:spcBef>
              <a:defRPr/>
            </a:pPr>
            <a:r>
              <a:rPr lang="en-US" sz="1400" kern="1200" dirty="0" smtClean="0">
                <a:cs typeface="Arial" pitchFamily="34" charset="0"/>
              </a:rPr>
              <a:t>Existing time series change detection algorithms do not address unique characteristics of eco-system data like </a:t>
            </a:r>
            <a:r>
              <a:rPr lang="en-US" sz="1400" dirty="0" smtClean="0"/>
              <a:t>noise, missing values, outliers, high degree of variability (across regions, vegetation types, and time).</a:t>
            </a:r>
          </a:p>
          <a:p>
            <a:pPr marL="347663" indent="-347663">
              <a:spcBef>
                <a:spcPct val="50000"/>
              </a:spcBef>
              <a:defRPr/>
            </a:pPr>
            <a:r>
              <a:rPr lang="en-US" sz="1400" kern="1200" dirty="0" smtClean="0">
                <a:cs typeface="Arial" pitchFamily="34" charset="0"/>
              </a:rPr>
              <a:t>We have developed new algorithms that build non-parametric models of different segments of the time series and use them to capture the degree of change</a:t>
            </a:r>
          </a:p>
          <a:p>
            <a:pPr marL="347663" indent="-347663">
              <a:spcBef>
                <a:spcPct val="50000"/>
              </a:spcBef>
              <a:defRPr/>
            </a:pPr>
            <a:r>
              <a:rPr lang="en-US" sz="1200" dirty="0" smtClean="0"/>
              <a:t>Data sets used in our study :</a:t>
            </a:r>
          </a:p>
          <a:p>
            <a:pPr lvl="1">
              <a:buFontTx/>
              <a:buChar char="•"/>
              <a:defRPr/>
            </a:pPr>
            <a:r>
              <a:rPr lang="en-US" sz="1050" dirty="0" smtClean="0"/>
              <a:t>EVI: Enhanced Vegetation Index (250m x 250m)</a:t>
            </a:r>
          </a:p>
          <a:p>
            <a:pPr lvl="1">
              <a:buFontTx/>
              <a:buChar char="•"/>
              <a:defRPr/>
            </a:pPr>
            <a:r>
              <a:rPr lang="en-US" sz="1050" dirty="0" smtClean="0"/>
              <a:t>FPAR : Fraction of </a:t>
            </a:r>
            <a:r>
              <a:rPr lang="en-US" sz="1050" dirty="0" err="1" smtClean="0"/>
              <a:t>Photosynthetically</a:t>
            </a:r>
            <a:r>
              <a:rPr lang="en-US" sz="1050" dirty="0" smtClean="0"/>
              <a:t> Active Radiation (1km x1km and 4 km x 4km)</a:t>
            </a:r>
          </a:p>
          <a:p>
            <a:pPr marL="347663" indent="-347663">
              <a:spcBef>
                <a:spcPct val="50000"/>
              </a:spcBef>
              <a:defRPr/>
            </a:pPr>
            <a:endParaRPr lang="en-US" sz="1400" kern="1200" dirty="0" smtClean="0">
              <a:cs typeface="Arial" pitchFamily="34" charset="0"/>
            </a:endParaRPr>
          </a:p>
        </p:txBody>
      </p:sp>
      <p:sp>
        <p:nvSpPr>
          <p:cNvPr id="1030" name="Rectangle 7"/>
          <p:cNvSpPr>
            <a:spLocks noChangeArrowheads="1"/>
          </p:cNvSpPr>
          <p:nvPr/>
        </p:nvSpPr>
        <p:spPr bwMode="auto">
          <a:xfrm>
            <a:off x="381000" y="5715000"/>
            <a:ext cx="8382000" cy="1092200"/>
          </a:xfrm>
          <a:prstGeom prst="rect">
            <a:avLst/>
          </a:prstGeom>
          <a:noFill/>
          <a:ln w="9525">
            <a:noFill/>
            <a:miter lim="800000"/>
            <a:headEnd/>
            <a:tailEnd/>
          </a:ln>
        </p:spPr>
        <p:txBody>
          <a:bodyPr>
            <a:spAutoFit/>
          </a:bodyPr>
          <a:lstStyle/>
          <a:p>
            <a:pPr>
              <a:buFont typeface="Monotype Sorts"/>
              <a:buNone/>
            </a:pPr>
            <a:r>
              <a:rPr lang="en-US" sz="900"/>
              <a:t>S. Boriah, V. Kumar, M. Steinbach, et al., </a:t>
            </a:r>
            <a:r>
              <a:rPr lang="en-US" sz="900" i="1"/>
              <a:t>Land cover change detection: a case study</a:t>
            </a:r>
            <a:r>
              <a:rPr lang="en-US" sz="900"/>
              <a:t>, </a:t>
            </a:r>
            <a:r>
              <a:rPr lang="en-US" sz="900" i="1"/>
              <a:t>KDD</a:t>
            </a:r>
            <a:r>
              <a:rPr lang="en-US" sz="900"/>
              <a:t> 2008.</a:t>
            </a:r>
          </a:p>
          <a:p>
            <a:pPr>
              <a:buFont typeface="Monotype Sorts"/>
              <a:buNone/>
            </a:pPr>
            <a:r>
              <a:rPr lang="en-US" sz="900"/>
              <a:t>V. Mithal, S. Boriah, A. Garg, M. Steinbach, V. Kumar et al., </a:t>
            </a:r>
            <a:r>
              <a:rPr lang="en-US" sz="900" i="1"/>
              <a:t>Monitoring global forest cover using data mining.</a:t>
            </a:r>
            <a:r>
              <a:rPr lang="en-US" sz="900"/>
              <a:t> </a:t>
            </a:r>
            <a:r>
              <a:rPr lang="en-US" sz="900" i="1"/>
              <a:t>Technical Report Department of Computer Science, University of Minnesota </a:t>
            </a:r>
            <a:r>
              <a:rPr lang="en-US" sz="900"/>
              <a:t>2010.</a:t>
            </a:r>
          </a:p>
          <a:p>
            <a:pPr>
              <a:buFont typeface="Monotype Sorts"/>
              <a:buNone/>
            </a:pPr>
            <a:endParaRPr lang="en-US" sz="1200"/>
          </a:p>
          <a:p>
            <a:pPr>
              <a:buFont typeface="Monotype Sorts"/>
              <a:buNone/>
            </a:pPr>
            <a:endParaRPr lang="en-US" sz="1200"/>
          </a:p>
          <a:p>
            <a:pPr>
              <a:buFont typeface="Monotype Sorts"/>
              <a:buNone/>
            </a:pPr>
            <a:endParaRPr lang="en-US"/>
          </a:p>
        </p:txBody>
      </p:sp>
      <p:pic>
        <p:nvPicPr>
          <p:cNvPr id="1031" name="Picture 4"/>
          <p:cNvPicPr>
            <a:picLocks noChangeAspect="1" noChangeArrowheads="1"/>
          </p:cNvPicPr>
          <p:nvPr/>
        </p:nvPicPr>
        <p:blipFill>
          <a:blip r:embed="rId5" cstate="print"/>
          <a:srcRect/>
          <a:stretch>
            <a:fillRect/>
          </a:stretch>
        </p:blipFill>
        <p:spPr bwMode="auto">
          <a:xfrm>
            <a:off x="6061075" y="1295400"/>
            <a:ext cx="1406525" cy="990600"/>
          </a:xfrm>
          <a:prstGeom prst="rect">
            <a:avLst/>
          </a:prstGeom>
          <a:noFill/>
          <a:ln w="9525">
            <a:noFill/>
            <a:miter lim="800000"/>
            <a:headEnd/>
            <a:tailEnd/>
          </a:ln>
        </p:spPr>
      </p:pic>
      <p:pic>
        <p:nvPicPr>
          <p:cNvPr id="1032" name="Picture 5"/>
          <p:cNvPicPr>
            <a:picLocks noChangeAspect="1" noChangeArrowheads="1"/>
          </p:cNvPicPr>
          <p:nvPr/>
        </p:nvPicPr>
        <p:blipFill>
          <a:blip r:embed="rId6" cstate="print"/>
          <a:srcRect/>
          <a:stretch>
            <a:fillRect/>
          </a:stretch>
        </p:blipFill>
        <p:spPr bwMode="auto">
          <a:xfrm>
            <a:off x="7543800" y="1295400"/>
            <a:ext cx="1406525" cy="990600"/>
          </a:xfrm>
          <a:prstGeom prst="rect">
            <a:avLst/>
          </a:prstGeom>
          <a:noFill/>
          <a:ln w="9525">
            <a:noFill/>
            <a:miter lim="800000"/>
            <a:headEnd/>
            <a:tailEnd/>
          </a:ln>
        </p:spPr>
      </p:pic>
      <p:graphicFrame>
        <p:nvGraphicFramePr>
          <p:cNvPr id="1026" name="Object 4"/>
          <p:cNvGraphicFramePr>
            <a:graphicFrameLocks noChangeAspect="1"/>
          </p:cNvGraphicFramePr>
          <p:nvPr/>
        </p:nvGraphicFramePr>
        <p:xfrm>
          <a:off x="2209800" y="2133600"/>
          <a:ext cx="1714500" cy="1000125"/>
        </p:xfrm>
        <a:graphic>
          <a:graphicData uri="http://schemas.openxmlformats.org/presentationml/2006/ole">
            <p:oleObj spid="_x0000_s126978" name="Acrobat Document" r:id="rId7" imgW="6864480" imgH="3997080" progId="">
              <p:embed/>
            </p:oleObj>
          </a:graphicData>
        </a:graphic>
      </p:graphicFrame>
      <p:graphicFrame>
        <p:nvGraphicFramePr>
          <p:cNvPr id="1027" name="Object 6"/>
          <p:cNvGraphicFramePr>
            <a:graphicFrameLocks noChangeAspect="1"/>
          </p:cNvGraphicFramePr>
          <p:nvPr/>
        </p:nvGraphicFramePr>
        <p:xfrm>
          <a:off x="4191000" y="1981200"/>
          <a:ext cx="1333500" cy="1003300"/>
        </p:xfrm>
        <a:graphic>
          <a:graphicData uri="http://schemas.openxmlformats.org/presentationml/2006/ole">
            <p:oleObj spid="_x0000_s126979" name="Acrobat Document" r:id="rId8" imgW="5695200" imgH="4276440" progId="">
              <p:embed/>
            </p:oleObj>
          </a:graphicData>
        </a:graphic>
      </p:graphicFrame>
      <p:pic>
        <p:nvPicPr>
          <p:cNvPr id="14" name="modis_swath_640x480_jpg.wmv">
            <a:hlinkClick r:id="" action="ppaction://media"/>
          </p:cNvPr>
          <p:cNvPicPr>
            <a:picLocks noRot="1" noChangeAspect="1"/>
          </p:cNvPicPr>
          <p:nvPr>
            <a:videoFile r:link="rId2"/>
          </p:nvPr>
        </p:nvPicPr>
        <p:blipFill>
          <a:blip r:embed="rId9" cstate="print"/>
          <a:srcRect/>
          <a:stretch>
            <a:fillRect/>
          </a:stretch>
        </p:blipFill>
        <p:spPr bwMode="auto">
          <a:xfrm>
            <a:off x="762000" y="2133600"/>
            <a:ext cx="1143000" cy="857250"/>
          </a:xfrm>
          <a:prstGeom prst="rect">
            <a:avLst/>
          </a:prstGeom>
          <a:noFill/>
          <a:ln w="9525">
            <a:noFill/>
            <a:miter lim="800000"/>
            <a:headEnd/>
            <a:tailEnd/>
          </a:ln>
        </p:spPr>
      </p:pic>
      <p:pic>
        <p:nvPicPr>
          <p:cNvPr id="1034" name="Content Placeholder 4" descr="noisy_example-eps-converted-to.pdf"/>
          <p:cNvPicPr>
            <a:picLocks noChangeAspect="1"/>
          </p:cNvPicPr>
          <p:nvPr/>
        </p:nvPicPr>
        <p:blipFill>
          <a:blip r:embed="rId10" cstate="print"/>
          <a:srcRect l="-20345" r="-20345"/>
          <a:stretch>
            <a:fillRect/>
          </a:stretch>
        </p:blipFill>
        <p:spPr bwMode="auto">
          <a:xfrm>
            <a:off x="6724650" y="2667000"/>
            <a:ext cx="2419350" cy="1473200"/>
          </a:xfrm>
          <a:prstGeom prst="rect">
            <a:avLst/>
          </a:prstGeom>
          <a:noFill/>
          <a:ln w="9525">
            <a:noFill/>
            <a:miter lim="800000"/>
            <a:headEnd/>
            <a:tailEnd/>
          </a:ln>
        </p:spPr>
      </p:pic>
      <p:pic>
        <p:nvPicPr>
          <p:cNvPr id="1035" name="Picture 7" descr="missing_example-eps-converted-to.pdf"/>
          <p:cNvPicPr>
            <a:picLocks noChangeAspect="1"/>
          </p:cNvPicPr>
          <p:nvPr/>
        </p:nvPicPr>
        <p:blipFill>
          <a:blip r:embed="rId11" cstate="print"/>
          <a:srcRect/>
          <a:stretch>
            <a:fillRect/>
          </a:stretch>
        </p:blipFill>
        <p:spPr bwMode="auto">
          <a:xfrm>
            <a:off x="7010400" y="4114800"/>
            <a:ext cx="1828800" cy="1565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Monitoring Global Forest Cover</a:t>
            </a:r>
          </a:p>
        </p:txBody>
      </p:sp>
      <p:pic>
        <p:nvPicPr>
          <p:cNvPr id="4" name="global.wmv">
            <a:hlinkClick r:id="" action="ppaction://media"/>
          </p:cNvPr>
          <p:cNvPicPr>
            <a:picLocks noGrp="1" noRot="1" noChangeAspect="1"/>
          </p:cNvPicPr>
          <p:nvPr>
            <p:ph idx="1"/>
            <a:videoFile r:link="rId1"/>
          </p:nvPr>
        </p:nvPicPr>
        <p:blipFill>
          <a:blip r:embed="rId3" cstate="print"/>
          <a:srcRect/>
          <a:stretch>
            <a:fillRect/>
          </a:stretch>
        </p:blipFill>
        <p:spPr>
          <a:xfrm>
            <a:off x="1143000" y="1066800"/>
            <a:ext cx="6858000" cy="5143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Hurricane Katrina</a:t>
            </a:r>
          </a:p>
        </p:txBody>
      </p:sp>
      <p:sp>
        <p:nvSpPr>
          <p:cNvPr id="10243" name="Text Placeholder 2"/>
          <p:cNvSpPr>
            <a:spLocks noGrp="1"/>
          </p:cNvSpPr>
          <p:nvPr>
            <p:ph type="body" sz="half" idx="1"/>
          </p:nvPr>
        </p:nvSpPr>
        <p:spPr/>
        <p:txBody>
          <a:bodyPr/>
          <a:lstStyle/>
          <a:p>
            <a:endParaRPr lang="en-US" dirty="0" smtClean="0"/>
          </a:p>
        </p:txBody>
      </p:sp>
      <p:pic>
        <p:nvPicPr>
          <p:cNvPr id="10244" name="Picture 2" descr="C:\Documents and Settings\ashish\Desktop\Hurricanefromfar.png"/>
          <p:cNvPicPr>
            <a:picLocks noChangeAspect="1" noChangeArrowheads="1"/>
          </p:cNvPicPr>
          <p:nvPr/>
        </p:nvPicPr>
        <p:blipFill>
          <a:blip r:embed="rId2" cstate="print"/>
          <a:srcRect/>
          <a:stretch>
            <a:fillRect/>
          </a:stretch>
        </p:blipFill>
        <p:spPr bwMode="auto">
          <a:xfrm>
            <a:off x="533400" y="1143000"/>
            <a:ext cx="3278188" cy="1981200"/>
          </a:xfrm>
          <a:prstGeom prst="rect">
            <a:avLst/>
          </a:prstGeom>
          <a:noFill/>
          <a:ln w="9525">
            <a:noFill/>
            <a:miter lim="800000"/>
            <a:headEnd/>
            <a:tailEnd/>
          </a:ln>
        </p:spPr>
      </p:pic>
      <p:pic>
        <p:nvPicPr>
          <p:cNvPr id="10245" name="Picture 3" descr="C:\Documents and Settings\ashish\Desktop\HurricanCloseShot.png"/>
          <p:cNvPicPr>
            <a:picLocks noGrp="1" noChangeAspect="1" noChangeArrowheads="1"/>
          </p:cNvPicPr>
          <p:nvPr>
            <p:ph sz="half" idx="2"/>
          </p:nvPr>
        </p:nvPicPr>
        <p:blipFill>
          <a:blip r:embed="rId3" cstate="print"/>
          <a:srcRect/>
          <a:stretch>
            <a:fillRect/>
          </a:stretch>
        </p:blipFill>
        <p:spPr>
          <a:xfrm>
            <a:off x="4244606" y="2514600"/>
            <a:ext cx="4790558" cy="3048000"/>
          </a:xfrm>
          <a:noFill/>
        </p:spPr>
      </p:pic>
      <p:sp>
        <p:nvSpPr>
          <p:cNvPr id="7" name="TextBox 6"/>
          <p:cNvSpPr txBox="1"/>
          <p:nvPr/>
        </p:nvSpPr>
        <p:spPr>
          <a:xfrm>
            <a:off x="609600" y="3352800"/>
            <a:ext cx="3352800" cy="2308324"/>
          </a:xfrm>
          <a:prstGeom prst="rect">
            <a:avLst/>
          </a:prstGeom>
          <a:noFill/>
        </p:spPr>
        <p:txBody>
          <a:bodyPr wrap="square" rtlCol="0">
            <a:spAutoFit/>
          </a:bodyPr>
          <a:lstStyle/>
          <a:p>
            <a:pPr>
              <a:buFont typeface="Arial" pitchFamily="34" charset="0"/>
              <a:buChar char="•"/>
            </a:pPr>
            <a:r>
              <a:rPr lang="en-US" sz="1800" dirty="0" smtClean="0"/>
              <a:t>Hurricanes Katrina and Rita hit the Louisiana coast on August and September 2005.</a:t>
            </a:r>
          </a:p>
          <a:p>
            <a:endParaRPr lang="en-US" sz="1800" dirty="0" smtClean="0"/>
          </a:p>
          <a:p>
            <a:pPr>
              <a:buFont typeface="Arial" pitchFamily="34" charset="0"/>
              <a:buChar char="•"/>
            </a:pPr>
            <a:r>
              <a:rPr lang="en-US" sz="1800" dirty="0" smtClean="0"/>
              <a:t>The hurricanes transformed 217 square miles of  Louisiana’s coastal land to water by storm surge.</a:t>
            </a:r>
            <a:endParaRPr lang="en-US"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Shrinking of Lake Chad, Nigeria</a:t>
            </a:r>
          </a:p>
        </p:txBody>
      </p:sp>
      <p:sp>
        <p:nvSpPr>
          <p:cNvPr id="12291" name="Text Placeholder 2"/>
          <p:cNvSpPr>
            <a:spLocks noGrp="1"/>
          </p:cNvSpPr>
          <p:nvPr>
            <p:ph type="body" sz="half" idx="1"/>
          </p:nvPr>
        </p:nvSpPr>
        <p:spPr/>
        <p:txBody>
          <a:bodyPr/>
          <a:lstStyle/>
          <a:p>
            <a:endParaRPr lang="en-US" dirty="0" smtClean="0"/>
          </a:p>
        </p:txBody>
      </p:sp>
      <p:pic>
        <p:nvPicPr>
          <p:cNvPr id="12292" name="Picture 2" descr="C:\Documents and Settings\ashish\Desktop\FinalLakeChad.png"/>
          <p:cNvPicPr>
            <a:picLocks noChangeAspect="1" noChangeArrowheads="1"/>
          </p:cNvPicPr>
          <p:nvPr/>
        </p:nvPicPr>
        <p:blipFill>
          <a:blip r:embed="rId2" cstate="print"/>
          <a:srcRect/>
          <a:stretch>
            <a:fillRect/>
          </a:stretch>
        </p:blipFill>
        <p:spPr bwMode="auto">
          <a:xfrm>
            <a:off x="762000" y="1143000"/>
            <a:ext cx="3103563" cy="2867025"/>
          </a:xfrm>
          <a:prstGeom prst="rect">
            <a:avLst/>
          </a:prstGeom>
          <a:noFill/>
          <a:ln w="9525">
            <a:noFill/>
            <a:miter lim="800000"/>
            <a:headEnd/>
            <a:tailEnd/>
          </a:ln>
        </p:spPr>
      </p:pic>
      <p:pic>
        <p:nvPicPr>
          <p:cNvPr id="12293" name="Picture 3" descr="C:\Documents and Settings\ashish\Desktop\ChalLakeDryingUpCloseUp.png"/>
          <p:cNvPicPr>
            <a:picLocks noGrp="1" noChangeAspect="1" noChangeArrowheads="1"/>
          </p:cNvPicPr>
          <p:nvPr>
            <p:ph sz="half" idx="2"/>
          </p:nvPr>
        </p:nvPicPr>
        <p:blipFill>
          <a:blip r:embed="rId3" cstate="print"/>
          <a:srcRect/>
          <a:stretch>
            <a:fillRect/>
          </a:stretch>
        </p:blipFill>
        <p:spPr>
          <a:xfrm>
            <a:off x="4953000" y="1143000"/>
            <a:ext cx="2863850" cy="2478088"/>
          </a:xfrm>
          <a:noFill/>
        </p:spPr>
      </p:pic>
      <p:pic>
        <p:nvPicPr>
          <p:cNvPr id="12294" name="Picture 4" descr="C:\Documents and Settings\ashish\Desktop\lakefilledwithwater.png"/>
          <p:cNvPicPr>
            <a:picLocks noChangeAspect="1" noChangeArrowheads="1"/>
          </p:cNvPicPr>
          <p:nvPr/>
        </p:nvPicPr>
        <p:blipFill>
          <a:blip r:embed="rId4" cstate="print"/>
          <a:srcRect/>
          <a:stretch>
            <a:fillRect/>
          </a:stretch>
        </p:blipFill>
        <p:spPr bwMode="auto">
          <a:xfrm>
            <a:off x="4953000" y="3657600"/>
            <a:ext cx="2895600" cy="2679700"/>
          </a:xfrm>
          <a:prstGeom prst="rect">
            <a:avLst/>
          </a:prstGeom>
          <a:noFill/>
          <a:ln w="9525">
            <a:noFill/>
            <a:miter lim="800000"/>
            <a:headEnd/>
            <a:tailEnd/>
          </a:ln>
        </p:spPr>
      </p:pic>
      <p:sp>
        <p:nvSpPr>
          <p:cNvPr id="7" name="TextBox 6"/>
          <p:cNvSpPr txBox="1"/>
          <p:nvPr/>
        </p:nvSpPr>
        <p:spPr>
          <a:xfrm>
            <a:off x="685800" y="4267200"/>
            <a:ext cx="3352800" cy="2923877"/>
          </a:xfrm>
          <a:prstGeom prst="rect">
            <a:avLst/>
          </a:prstGeom>
          <a:noFill/>
        </p:spPr>
        <p:txBody>
          <a:bodyPr wrap="square" rtlCol="0">
            <a:spAutoFit/>
          </a:bodyPr>
          <a:lstStyle/>
          <a:p>
            <a:pPr>
              <a:buFont typeface="Arial" pitchFamily="34" charset="0"/>
              <a:buChar char="•"/>
            </a:pPr>
            <a:r>
              <a:rPr lang="en-US" sz="1200" dirty="0" smtClean="0"/>
              <a:t>Lake Chad is economically important, providing water to more than 20 million people living in the four countries that surround it.</a:t>
            </a:r>
          </a:p>
          <a:p>
            <a:endParaRPr lang="en-US" sz="1200" dirty="0" smtClean="0"/>
          </a:p>
          <a:p>
            <a:pPr>
              <a:buFont typeface="Arial" pitchFamily="34" charset="0"/>
              <a:buChar char="•"/>
            </a:pPr>
            <a:r>
              <a:rPr lang="en-US" sz="1200" dirty="0" smtClean="0"/>
              <a:t>The lake shrank as much as by 95 percent from about 1963 to 1998 and is continuing to shrink further.(</a:t>
            </a:r>
            <a:r>
              <a:rPr lang="en-US" sz="1100" dirty="0" smtClean="0"/>
              <a:t>Source: UN)</a:t>
            </a:r>
            <a:endParaRPr lang="en-US" sz="1200" dirty="0" smtClean="0"/>
          </a:p>
          <a:p>
            <a:endParaRPr lang="en-US" sz="1200" dirty="0" smtClean="0"/>
          </a:p>
          <a:p>
            <a:pPr>
              <a:buFont typeface="Arial" pitchFamily="34" charset="0"/>
              <a:buChar char="•"/>
            </a:pPr>
            <a:r>
              <a:rPr lang="en-US" sz="1200" dirty="0" smtClean="0"/>
              <a:t>Efforts are in progress to divert Ubangi River into Lake Chad. </a:t>
            </a:r>
          </a:p>
          <a:p>
            <a:endParaRPr lang="en-US" sz="1200" dirty="0" smtClean="0"/>
          </a:p>
          <a:p>
            <a:endParaRPr lang="en-US" sz="1200" dirty="0" smtClean="0"/>
          </a:p>
          <a:p>
            <a:endParaRPr lang="en-US" sz="12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Logging in Canada</a:t>
            </a:r>
          </a:p>
        </p:txBody>
      </p:sp>
      <p:pic>
        <p:nvPicPr>
          <p:cNvPr id="11268" name="Picture 2" descr="C:\Documents and Settings\ashish\Desktop\FaroffCanada.png"/>
          <p:cNvPicPr>
            <a:picLocks noChangeAspect="1" noChangeArrowheads="1"/>
          </p:cNvPicPr>
          <p:nvPr/>
        </p:nvPicPr>
        <p:blipFill>
          <a:blip r:embed="rId2" cstate="print"/>
          <a:srcRect/>
          <a:stretch>
            <a:fillRect/>
          </a:stretch>
        </p:blipFill>
        <p:spPr bwMode="auto">
          <a:xfrm>
            <a:off x="533400" y="1219200"/>
            <a:ext cx="3589338" cy="1676400"/>
          </a:xfrm>
          <a:prstGeom prst="rect">
            <a:avLst/>
          </a:prstGeom>
          <a:noFill/>
          <a:ln w="9525">
            <a:noFill/>
            <a:miter lim="800000"/>
            <a:headEnd/>
            <a:tailEnd/>
          </a:ln>
        </p:spPr>
      </p:pic>
      <p:pic>
        <p:nvPicPr>
          <p:cNvPr id="11269" name="Picture 3" descr="C:\Documents and Settings\ashish\Desktop\LoggingCanadaFinalSecond.png"/>
          <p:cNvPicPr>
            <a:picLocks noGrp="1" noChangeAspect="1" noChangeArrowheads="1"/>
          </p:cNvPicPr>
          <p:nvPr>
            <p:ph sz="half" idx="2"/>
          </p:nvPr>
        </p:nvPicPr>
        <p:blipFill>
          <a:blip r:embed="rId3" cstate="print"/>
          <a:srcRect/>
          <a:stretch>
            <a:fillRect/>
          </a:stretch>
        </p:blipFill>
        <p:spPr>
          <a:xfrm>
            <a:off x="4572000" y="1143000"/>
            <a:ext cx="4083050" cy="4572000"/>
          </a:xfrm>
          <a:noFill/>
        </p:spPr>
      </p:pic>
      <p:sp>
        <p:nvSpPr>
          <p:cNvPr id="7" name="TextBox 6"/>
          <p:cNvSpPr txBox="1"/>
          <p:nvPr/>
        </p:nvSpPr>
        <p:spPr>
          <a:xfrm>
            <a:off x="533400" y="3276600"/>
            <a:ext cx="3810000" cy="2185214"/>
          </a:xfrm>
          <a:prstGeom prst="rect">
            <a:avLst/>
          </a:prstGeom>
          <a:noFill/>
        </p:spPr>
        <p:txBody>
          <a:bodyPr wrap="square" rtlCol="0">
            <a:spAutoFit/>
          </a:bodyPr>
          <a:lstStyle/>
          <a:p>
            <a:pPr>
              <a:buFont typeface="Arial" pitchFamily="34" charset="0"/>
              <a:buChar char="•"/>
            </a:pPr>
            <a:r>
              <a:rPr lang="en-US" sz="1600" dirty="0" smtClean="0"/>
              <a:t>Logging has produced clear cut areas in British Columbia, which can be identified as regular, generally rectangular shapes. </a:t>
            </a:r>
          </a:p>
          <a:p>
            <a:endParaRPr lang="en-US" sz="1600" dirty="0" smtClean="0"/>
          </a:p>
          <a:p>
            <a:pPr>
              <a:buFont typeface="Arial" pitchFamily="34" charset="0"/>
              <a:buChar char="•"/>
            </a:pPr>
            <a:r>
              <a:rPr lang="en-US" sz="1600" dirty="0" smtClean="0"/>
              <a:t>The highly reflective clear cut areas stand out in marked contrast to the dark green forested areas. </a:t>
            </a:r>
          </a:p>
          <a:p>
            <a:r>
              <a:rPr lang="en-US" sz="800" dirty="0" smtClean="0"/>
              <a:t>(Source: NASA)  </a:t>
            </a:r>
            <a:endParaRPr lang="en-US" sz="800" dirty="0"/>
          </a:p>
        </p:txBody>
      </p:sp>
      <p:sp>
        <p:nvSpPr>
          <p:cNvPr id="8" name="Oval 10"/>
          <p:cNvSpPr>
            <a:spLocks noGrp="1" noChangeArrowheads="1"/>
          </p:cNvSpPr>
          <p:nvPr>
            <p:ph type="body" sz="half" idx="1"/>
          </p:nvPr>
        </p:nvSpPr>
        <p:spPr bwMode="auto">
          <a:xfrm>
            <a:off x="1219201" y="2133600"/>
            <a:ext cx="228600" cy="381000"/>
          </a:xfrm>
          <a:prstGeom prst="ellipse">
            <a:avLst/>
          </a:prstGeom>
          <a:noFill/>
          <a:ln w="2540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wrap="none" lIns="90488" tIns="44450" rIns="90488" bIns="44450" anchor="ctr"/>
          <a:lstStyle/>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tIns="224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2800" smtClean="0"/>
              <a:t>Climate Change: The defining issue of our era</a:t>
            </a:r>
          </a:p>
        </p:txBody>
      </p:sp>
      <p:sp>
        <p:nvSpPr>
          <p:cNvPr id="22530" name="Rectangle 2"/>
          <p:cNvSpPr>
            <a:spLocks noGrp="1" noChangeArrowheads="1"/>
          </p:cNvSpPr>
          <p:nvPr>
            <p:ph idx="1"/>
          </p:nvPr>
        </p:nvSpPr>
        <p:spPr>
          <a:xfrm>
            <a:off x="304800" y="1066800"/>
            <a:ext cx="3886200" cy="5257800"/>
          </a:xfrm>
        </p:spPr>
        <p:txBody>
          <a:bodyPr/>
          <a:lstStyle/>
          <a:p>
            <a:pPr marL="390525" indent="-293688"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600" b="1" dirty="0" smtClean="0">
                <a:latin typeface="+mj-lt"/>
              </a:rPr>
              <a:t>The planet is warming</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Multiple lines of evidence</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Credible link to human GHG </a:t>
            </a:r>
          </a:p>
          <a:p>
            <a:pPr marL="788988" lvl="1" indent="-260350" eaLnBrk="1">
              <a:lnSpc>
                <a:spcPct val="80000"/>
              </a:lnSpc>
              <a:buSzPct val="150000"/>
              <a:buFont typeface="Arial" pitchFamily="34" charset="0"/>
              <a:buNone/>
              <a:tabLst>
                <a:tab pos="655638" algn="l"/>
                <a:tab pos="1312863" algn="l"/>
                <a:tab pos="1968500" algn="l"/>
                <a:tab pos="2625725" algn="l"/>
                <a:tab pos="3282950" algn="l"/>
                <a:tab pos="3938588" algn="l"/>
              </a:tabLst>
              <a:defRPr/>
            </a:pPr>
            <a:r>
              <a:rPr lang="en-US" sz="1400" dirty="0" smtClean="0">
                <a:latin typeface="+mj-lt"/>
                <a:ea typeface="MS PGothic"/>
              </a:rPr>
              <a:t>		(green house gas) emissions</a:t>
            </a:r>
            <a:endParaRPr lang="en-US" sz="1100" dirty="0" smtClean="0">
              <a:latin typeface="+mj-lt"/>
              <a:ea typeface="MS PGothic"/>
            </a:endParaRPr>
          </a:p>
          <a:p>
            <a:pPr marL="390525" indent="-293688" eaLnBrk="1">
              <a:lnSpc>
                <a:spcPct val="80000"/>
              </a:lnSpc>
              <a:buSzPct val="150000"/>
              <a:buFont typeface="Arial" pitchFamily="34" charset="0"/>
              <a:buChar char="•"/>
              <a:tabLst>
                <a:tab pos="655638" algn="l"/>
                <a:tab pos="1312863" algn="l"/>
                <a:tab pos="1968500" algn="l"/>
                <a:tab pos="2625725" algn="l"/>
                <a:tab pos="3282950" algn="l"/>
                <a:tab pos="3938588" algn="l"/>
              </a:tabLst>
              <a:defRPr/>
            </a:pPr>
            <a:endParaRPr lang="en-US" sz="1600" dirty="0" smtClean="0">
              <a:latin typeface="+mj-lt"/>
            </a:endParaRPr>
          </a:p>
          <a:p>
            <a:pPr marL="390525" indent="-293688"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600" b="1" dirty="0" smtClean="0">
                <a:latin typeface="+mj-lt"/>
              </a:rPr>
              <a:t>Consequences can be dire</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Extreme weather events </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Regional climate and ecosystem shifts</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Abrupt climate change</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Stress on key resources and critical infrastructures</a:t>
            </a:r>
          </a:p>
          <a:p>
            <a:pPr marL="903288" lvl="2"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endParaRPr lang="en-US" sz="1600" dirty="0" smtClean="0">
              <a:solidFill>
                <a:schemeClr val="tx2"/>
              </a:solidFill>
              <a:latin typeface="+mj-lt"/>
              <a:ea typeface="MS PGothic"/>
            </a:endParaRPr>
          </a:p>
          <a:p>
            <a:pPr marL="390525" indent="-293688"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600" b="1" dirty="0" smtClean="0">
                <a:latin typeface="+mj-lt"/>
              </a:rPr>
              <a:t>There is an urgency to act</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Adaptation: “Manage the unavoidable”</a:t>
            </a:r>
          </a:p>
          <a:p>
            <a:pPr marL="788988" lvl="1" indent="-260350"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400" dirty="0" smtClean="0">
                <a:latin typeface="+mj-lt"/>
                <a:ea typeface="MS PGothic"/>
              </a:rPr>
              <a:t>Mitigation: “Avoid the unmanageable” </a:t>
            </a:r>
          </a:p>
          <a:p>
            <a:pPr marL="390525" indent="-293688" eaLnBrk="1">
              <a:lnSpc>
                <a:spcPct val="80000"/>
              </a:lnSpc>
              <a:buSzPct val="150000"/>
              <a:buFont typeface="Arial" pitchFamily="34" charset="0"/>
              <a:buChar char="•"/>
              <a:tabLst>
                <a:tab pos="655638" algn="l"/>
                <a:tab pos="1312863" algn="l"/>
                <a:tab pos="1968500" algn="l"/>
                <a:tab pos="2625725" algn="l"/>
                <a:tab pos="3282950" algn="l"/>
                <a:tab pos="3938588" algn="l"/>
              </a:tabLst>
              <a:defRPr/>
            </a:pPr>
            <a:endParaRPr lang="en-US" sz="400" dirty="0" smtClean="0">
              <a:latin typeface="+mj-lt"/>
            </a:endParaRPr>
          </a:p>
          <a:p>
            <a:pPr marL="390525" indent="-293688" eaLnBrk="1">
              <a:lnSpc>
                <a:spcPct val="80000"/>
              </a:lnSpc>
              <a:buSzPct val="150000"/>
              <a:buFont typeface="Arial" pitchFamily="34" charset="0"/>
              <a:buChar char="•"/>
              <a:tabLst>
                <a:tab pos="655638" algn="l"/>
                <a:tab pos="1312863" algn="l"/>
                <a:tab pos="1968500" algn="l"/>
                <a:tab pos="2625725" algn="l"/>
                <a:tab pos="3282950" algn="l"/>
                <a:tab pos="3938588" algn="l"/>
              </a:tabLst>
              <a:defRPr/>
            </a:pPr>
            <a:endParaRPr lang="en-US" sz="400" dirty="0" smtClean="0">
              <a:latin typeface="+mj-lt"/>
            </a:endParaRPr>
          </a:p>
          <a:p>
            <a:pPr marL="390525" indent="-293688" eaLnBrk="1">
              <a:lnSpc>
                <a:spcPct val="80000"/>
              </a:lnSpc>
              <a:buSzPct val="150000"/>
              <a:buFont typeface="Arial" pitchFamily="34" charset="0"/>
              <a:buChar char="•"/>
              <a:tabLst>
                <a:tab pos="655638" algn="l"/>
                <a:tab pos="1312863" algn="l"/>
                <a:tab pos="1968500" algn="l"/>
                <a:tab pos="2625725" algn="l"/>
                <a:tab pos="3282950" algn="l"/>
                <a:tab pos="3938588" algn="l"/>
              </a:tabLst>
              <a:defRPr/>
            </a:pPr>
            <a:r>
              <a:rPr lang="en-US" sz="1600" b="1" dirty="0" smtClean="0">
                <a:latin typeface="+mj-lt"/>
              </a:rPr>
              <a:t>The societal cost of both</a:t>
            </a:r>
          </a:p>
          <a:p>
            <a:pPr marL="390525" indent="-293688" eaLnBrk="1">
              <a:lnSpc>
                <a:spcPct val="80000"/>
              </a:lnSpc>
              <a:buSzPct val="150000"/>
              <a:buFont typeface="Monotype Sorts"/>
              <a:buNone/>
              <a:tabLst>
                <a:tab pos="655638" algn="l"/>
                <a:tab pos="1312863" algn="l"/>
                <a:tab pos="1968500" algn="l"/>
                <a:tab pos="2625725" algn="l"/>
                <a:tab pos="3282950" algn="l"/>
                <a:tab pos="3938588" algn="l"/>
              </a:tabLst>
              <a:defRPr/>
            </a:pPr>
            <a:r>
              <a:rPr lang="en-US" sz="1600" b="1" dirty="0" smtClean="0">
                <a:latin typeface="+mj-lt"/>
              </a:rPr>
              <a:t> action and inaction is large</a:t>
            </a:r>
          </a:p>
        </p:txBody>
      </p:sp>
      <p:sp>
        <p:nvSpPr>
          <p:cNvPr id="9220" name="AutoShape 13" descr="2000"/>
          <p:cNvSpPr>
            <a:spLocks noChangeAspect="1" noChangeArrowheads="1"/>
          </p:cNvSpPr>
          <p:nvPr/>
        </p:nvSpPr>
        <p:spPr bwMode="auto">
          <a:xfrm>
            <a:off x="49213" y="-106363"/>
            <a:ext cx="304800" cy="304801"/>
          </a:xfrm>
          <a:prstGeom prst="rect">
            <a:avLst/>
          </a:prstGeom>
          <a:noFill/>
          <a:ln w="9525">
            <a:noFill/>
            <a:miter lim="800000"/>
            <a:headEnd/>
            <a:tailEnd/>
          </a:ln>
        </p:spPr>
        <p:txBody>
          <a:bodyPr/>
          <a:lstStyle/>
          <a:p>
            <a:endParaRPr lang="en-US"/>
          </a:p>
        </p:txBody>
      </p:sp>
      <p:sp>
        <p:nvSpPr>
          <p:cNvPr id="9221" name="Text Box 12"/>
          <p:cNvSpPr txBox="1">
            <a:spLocks noChangeArrowheads="1"/>
          </p:cNvSpPr>
          <p:nvPr/>
        </p:nvSpPr>
        <p:spPr bwMode="auto">
          <a:xfrm>
            <a:off x="4191000" y="5486400"/>
            <a:ext cx="4800600" cy="584200"/>
          </a:xfrm>
          <a:prstGeom prst="rect">
            <a:avLst/>
          </a:prstGeom>
          <a:noFill/>
          <a:ln w="9525">
            <a:noFill/>
            <a:miter lim="800000"/>
            <a:headEnd/>
            <a:tailEnd/>
          </a:ln>
        </p:spPr>
        <p:txBody>
          <a:bodyPr>
            <a:spAutoFit/>
          </a:bodyPr>
          <a:lstStyle/>
          <a:p>
            <a:r>
              <a:rPr lang="en-US" sz="1600" b="1" u="sng">
                <a:solidFill>
                  <a:srgbClr val="663300"/>
                </a:solidFill>
              </a:rPr>
              <a:t>Key outstanding science challenge:</a:t>
            </a:r>
            <a:r>
              <a:rPr lang="en-US" sz="1600" b="1">
                <a:solidFill>
                  <a:srgbClr val="663300"/>
                </a:solidFill>
              </a:rPr>
              <a:t> </a:t>
            </a:r>
            <a:r>
              <a:rPr lang="en-US" sz="1600" b="1" i="1">
                <a:solidFill>
                  <a:srgbClr val="663300"/>
                </a:solidFill>
              </a:rPr>
              <a:t>Actionable predictive insights to credibly inform policy</a:t>
            </a:r>
          </a:p>
        </p:txBody>
      </p:sp>
      <p:grpSp>
        <p:nvGrpSpPr>
          <p:cNvPr id="9222" name="Group 8"/>
          <p:cNvGrpSpPr>
            <a:grpSpLocks/>
          </p:cNvGrpSpPr>
          <p:nvPr/>
        </p:nvGrpSpPr>
        <p:grpSpPr bwMode="auto">
          <a:xfrm>
            <a:off x="3963988" y="1371600"/>
            <a:ext cx="5027612" cy="4008438"/>
            <a:chOff x="3964025" y="1371600"/>
            <a:chExt cx="5027575" cy="4008438"/>
          </a:xfrm>
        </p:grpSpPr>
        <p:pic>
          <p:nvPicPr>
            <p:cNvPr id="9223" name="Picture 10" descr="warming"/>
            <p:cNvPicPr>
              <a:picLocks noChangeAspect="1" noChangeArrowheads="1"/>
            </p:cNvPicPr>
            <p:nvPr/>
          </p:nvPicPr>
          <p:blipFill>
            <a:blip r:embed="rId3" cstate="print"/>
            <a:srcRect l="2501" t="3334" r="9984" b="9979"/>
            <a:stretch>
              <a:fillRect/>
            </a:stretch>
          </p:blipFill>
          <p:spPr bwMode="auto">
            <a:xfrm>
              <a:off x="3964025" y="1371600"/>
              <a:ext cx="5027575" cy="3733800"/>
            </a:xfrm>
            <a:prstGeom prst="rect">
              <a:avLst/>
            </a:prstGeom>
            <a:noFill/>
            <a:ln w="9525">
              <a:noFill/>
              <a:miter lim="800000"/>
              <a:headEnd/>
              <a:tailEnd/>
            </a:ln>
          </p:spPr>
        </p:pic>
        <p:sp>
          <p:nvSpPr>
            <p:cNvPr id="9224" name="Text Box 11"/>
            <p:cNvSpPr txBox="1">
              <a:spLocks noChangeArrowheads="1"/>
            </p:cNvSpPr>
            <p:nvPr/>
          </p:nvSpPr>
          <p:spPr bwMode="auto">
            <a:xfrm>
              <a:off x="7037388" y="5105400"/>
              <a:ext cx="1878012" cy="274638"/>
            </a:xfrm>
            <a:prstGeom prst="rect">
              <a:avLst/>
            </a:prstGeom>
            <a:noFill/>
            <a:ln w="9525">
              <a:noFill/>
              <a:miter lim="800000"/>
              <a:headEnd/>
              <a:tailEnd/>
            </a:ln>
          </p:spPr>
          <p:txBody>
            <a:bodyPr wrap="none">
              <a:spAutoFit/>
            </a:bodyPr>
            <a:lstStyle/>
            <a:p>
              <a:r>
                <a:rPr lang="en-US" sz="1200" b="1" i="1"/>
                <a:t>Figure Courtesy: ORNL</a:t>
              </a:r>
            </a:p>
          </p:txBody>
        </p:sp>
        <p:sp>
          <p:nvSpPr>
            <p:cNvPr id="9225" name="TextBox 7"/>
            <p:cNvSpPr txBox="1">
              <a:spLocks noChangeArrowheads="1"/>
            </p:cNvSpPr>
            <p:nvPr/>
          </p:nvSpPr>
          <p:spPr bwMode="auto">
            <a:xfrm rot="-5400000">
              <a:off x="3597913" y="2955288"/>
              <a:ext cx="2377574" cy="276999"/>
            </a:xfrm>
            <a:prstGeom prst="rect">
              <a:avLst/>
            </a:prstGeom>
            <a:solidFill>
              <a:schemeClr val="bg1"/>
            </a:solidFill>
            <a:ln w="9525">
              <a:noFill/>
              <a:miter lim="800000"/>
              <a:headEnd/>
              <a:tailEnd/>
            </a:ln>
          </p:spPr>
          <p:txBody>
            <a:bodyPr wrap="none">
              <a:spAutoFit/>
            </a:bodyPr>
            <a:lstStyle/>
            <a:p>
              <a:r>
                <a:rPr lang="en-US" sz="1200" b="1"/>
                <a:t>Anomalies from 1880-1919 (K)</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Canada: Fires in Yukon Province</a:t>
            </a:r>
          </a:p>
        </p:txBody>
      </p:sp>
      <p:pic>
        <p:nvPicPr>
          <p:cNvPr id="7" name="Picture 6" descr="Yukon_unfilled_1.png"/>
          <p:cNvPicPr>
            <a:picLocks noChangeAspect="1"/>
          </p:cNvPicPr>
          <p:nvPr/>
        </p:nvPicPr>
        <p:blipFill>
          <a:blip r:embed="rId3" cstate="print"/>
          <a:srcRect/>
          <a:stretch>
            <a:fillRect/>
          </a:stretch>
        </p:blipFill>
        <p:spPr bwMode="auto">
          <a:xfrm>
            <a:off x="2438400" y="1295400"/>
            <a:ext cx="4572000" cy="5011738"/>
          </a:xfrm>
          <a:prstGeom prst="rect">
            <a:avLst/>
          </a:prstGeom>
          <a:noFill/>
          <a:ln w="9525">
            <a:noFill/>
            <a:miter lim="800000"/>
            <a:headEnd/>
            <a:tailEnd/>
          </a:ln>
        </p:spPr>
      </p:pic>
      <p:pic>
        <p:nvPicPr>
          <p:cNvPr id="8" name="Picture 7" descr="Yukon_filled_1.png"/>
          <p:cNvPicPr>
            <a:picLocks noChangeAspect="1"/>
          </p:cNvPicPr>
          <p:nvPr/>
        </p:nvPicPr>
        <p:blipFill>
          <a:blip r:embed="rId4" cstate="print"/>
          <a:srcRect r="3123"/>
          <a:stretch>
            <a:fillRect/>
          </a:stretch>
        </p:blipFill>
        <p:spPr bwMode="auto">
          <a:xfrm>
            <a:off x="2438400" y="1371600"/>
            <a:ext cx="4591050" cy="49323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1200"/>
              </a:spcBef>
              <a:spcAft>
                <a:spcPts val="1000"/>
              </a:spcAft>
              <a:tabLst>
                <a:tab pos="723900" algn="l"/>
                <a:tab pos="1447800" algn="l"/>
                <a:tab pos="2171700" algn="l"/>
                <a:tab pos="2895600" algn="l"/>
                <a:tab pos="3619500" algn="l"/>
                <a:tab pos="4343400" algn="l"/>
              </a:tabLst>
              <a:defRPr/>
            </a:pPr>
            <a:r>
              <a:rPr lang="en-US" sz="2600" dirty="0" smtClean="0">
                <a:solidFill>
                  <a:srgbClr val="000000"/>
                </a:solidFill>
                <a:cs typeface="DejaVu Sans" pitchFamily="34" charset="0"/>
              </a:rPr>
              <a:t>Large Outbreak of Fires near Yakutsk, Russia</a:t>
            </a:r>
            <a:endParaRPr lang="en-US" sz="1300" dirty="0" smtClean="0">
              <a:solidFill>
                <a:srgbClr val="000000"/>
              </a:solidFill>
              <a:cs typeface="DejaVu Sans" pitchFamily="34" charset="0"/>
            </a:endParaRPr>
          </a:p>
        </p:txBody>
      </p:sp>
      <p:pic>
        <p:nvPicPr>
          <p:cNvPr id="13315" name="Picture 1"/>
          <p:cNvPicPr>
            <a:picLocks noChangeAspect="1" noChangeArrowheads="1"/>
          </p:cNvPicPr>
          <p:nvPr/>
        </p:nvPicPr>
        <p:blipFill>
          <a:blip r:embed="rId3" cstate="print"/>
          <a:srcRect/>
          <a:stretch>
            <a:fillRect/>
          </a:stretch>
        </p:blipFill>
        <p:spPr bwMode="auto">
          <a:xfrm>
            <a:off x="5638800" y="1371600"/>
            <a:ext cx="2895600" cy="4906963"/>
          </a:xfrm>
          <a:prstGeom prst="rect">
            <a:avLst/>
          </a:prstGeom>
          <a:noFill/>
          <a:ln w="9525">
            <a:noFill/>
            <a:round/>
            <a:headEnd/>
            <a:tailEnd/>
          </a:ln>
        </p:spPr>
      </p:pic>
      <p:sp>
        <p:nvSpPr>
          <p:cNvPr id="13316" name="Text Box 2"/>
          <p:cNvSpPr txBox="1">
            <a:spLocks noChangeArrowheads="1"/>
          </p:cNvSpPr>
          <p:nvPr/>
        </p:nvSpPr>
        <p:spPr bwMode="auto">
          <a:xfrm>
            <a:off x="685800" y="1371600"/>
            <a:ext cx="3200400" cy="346075"/>
          </a:xfrm>
          <a:prstGeom prst="rect">
            <a:avLst/>
          </a:prstGeom>
          <a:noFill/>
          <a:ln w="9525">
            <a:noFill/>
            <a:round/>
            <a:headEnd/>
            <a:tailEnd/>
          </a:ln>
        </p:spPr>
        <p:txBody>
          <a:bodyPr wrap="none" anchor="ctr"/>
          <a:lstStyle/>
          <a:p>
            <a:endParaRPr lang="en-US"/>
          </a:p>
        </p:txBody>
      </p:sp>
      <p:sp>
        <p:nvSpPr>
          <p:cNvPr id="13317" name="Text Box 4"/>
          <p:cNvSpPr txBox="1">
            <a:spLocks noChangeArrowheads="1"/>
          </p:cNvSpPr>
          <p:nvPr/>
        </p:nvSpPr>
        <p:spPr bwMode="auto">
          <a:xfrm>
            <a:off x="762000" y="4953000"/>
            <a:ext cx="4343400" cy="989013"/>
          </a:xfrm>
          <a:prstGeom prst="rect">
            <a:avLst/>
          </a:prstGeom>
          <a:noFill/>
          <a:ln w="9525">
            <a:noFill/>
            <a:round/>
            <a:headEnd/>
            <a:tailEnd/>
          </a:ln>
        </p:spPr>
        <p:txBody>
          <a:bodyPr lIns="90000" tIns="45000" rIns="90000" bIns="45000"/>
          <a:lstStyle/>
          <a:p>
            <a:pPr>
              <a:tabLst>
                <a:tab pos="723900" algn="l"/>
                <a:tab pos="1447800" algn="l"/>
                <a:tab pos="2171700" algn="l"/>
                <a:tab pos="2895600" algn="l"/>
                <a:tab pos="3619500" algn="l"/>
              </a:tabLst>
            </a:pPr>
            <a:r>
              <a:rPr lang="en-US">
                <a:solidFill>
                  <a:srgbClr val="000000"/>
                </a:solidFill>
              </a:rPr>
              <a:t>During the summer months in the Northern Hemisphere, many fires are ignited in the boreal forests of Canada and Russia by lightning striking the surface</a:t>
            </a:r>
          </a:p>
        </p:txBody>
      </p:sp>
      <p:sp>
        <p:nvSpPr>
          <p:cNvPr id="13318" name="Text Box 6"/>
          <p:cNvSpPr txBox="1">
            <a:spLocks noChangeArrowheads="1"/>
          </p:cNvSpPr>
          <p:nvPr/>
        </p:nvSpPr>
        <p:spPr bwMode="auto">
          <a:xfrm>
            <a:off x="381000" y="5943600"/>
            <a:ext cx="5334000" cy="457200"/>
          </a:xfrm>
          <a:prstGeom prst="rect">
            <a:avLst/>
          </a:prstGeom>
          <a:noFill/>
          <a:ln w="9525">
            <a:noFill/>
            <a:round/>
            <a:headEnd/>
            <a:tailEnd/>
          </a:ln>
        </p:spPr>
        <p:txBody>
          <a:bodyPr lIns="90000" tIns="45000" rIns="90000" bIns="45000"/>
          <a:lstStyle/>
          <a:p>
            <a:pPr>
              <a:tabLst>
                <a:tab pos="723900" algn="l"/>
                <a:tab pos="1447800" algn="l"/>
                <a:tab pos="2171700" algn="l"/>
                <a:tab pos="2895600" algn="l"/>
                <a:tab pos="3619500" algn="l"/>
              </a:tabLst>
            </a:pPr>
            <a:r>
              <a:rPr lang="en-US" sz="1200">
                <a:solidFill>
                  <a:srgbClr val="000000"/>
                </a:solidFill>
              </a:rPr>
              <a:t>Image courtesy Jacques Descloitres, MODIS Land Rapid Response Team </a:t>
            </a:r>
          </a:p>
        </p:txBody>
      </p:sp>
      <p:pic>
        <p:nvPicPr>
          <p:cNvPr id="13319" name="Picture 8" descr="C:\Documents and Settings\mithal\My Documents\Downloads\Yakutsk.png"/>
          <p:cNvPicPr>
            <a:picLocks noChangeAspect="1" noChangeArrowheads="1"/>
          </p:cNvPicPr>
          <p:nvPr/>
        </p:nvPicPr>
        <p:blipFill>
          <a:blip r:embed="rId4" cstate="print"/>
          <a:srcRect/>
          <a:stretch>
            <a:fillRect/>
          </a:stretch>
        </p:blipFill>
        <p:spPr bwMode="auto">
          <a:xfrm>
            <a:off x="381000" y="1371600"/>
            <a:ext cx="5130800" cy="355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Amazon Rainforest</a:t>
            </a:r>
          </a:p>
        </p:txBody>
      </p:sp>
      <p:sp>
        <p:nvSpPr>
          <p:cNvPr id="5" name="TextBox 4"/>
          <p:cNvSpPr txBox="1"/>
          <p:nvPr/>
        </p:nvSpPr>
        <p:spPr>
          <a:xfrm>
            <a:off x="6096000" y="2133600"/>
            <a:ext cx="2438400" cy="181588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1600" dirty="0">
                <a:solidFill>
                  <a:schemeClr val="tx1"/>
                </a:solidFill>
              </a:rPr>
              <a:t>Brazil Accounts for almost 50% of all humid tropical forest clearing, nearly 4 times that of the next highest country, which accounts for 12.8% of the total.</a:t>
            </a:r>
          </a:p>
        </p:txBody>
      </p:sp>
      <p:pic>
        <p:nvPicPr>
          <p:cNvPr id="22534" name="Picture 8" descr="C:\Documents and Settings\mithal\My Documents\Downloads\tsdefor.png"/>
          <p:cNvPicPr>
            <a:picLocks noChangeAspect="1" noChangeArrowheads="1"/>
          </p:cNvPicPr>
          <p:nvPr/>
        </p:nvPicPr>
        <p:blipFill>
          <a:blip r:embed="rId3" cstate="print"/>
          <a:srcRect/>
          <a:stretch>
            <a:fillRect/>
          </a:stretch>
        </p:blipFill>
        <p:spPr bwMode="auto">
          <a:xfrm>
            <a:off x="5867400" y="4114800"/>
            <a:ext cx="2722563" cy="2087563"/>
          </a:xfrm>
          <a:prstGeom prst="rect">
            <a:avLst/>
          </a:prstGeom>
          <a:noFill/>
          <a:ln w="9525">
            <a:noFill/>
            <a:miter lim="800000"/>
            <a:headEnd/>
            <a:tailEnd/>
          </a:ln>
        </p:spPr>
      </p:pic>
      <p:pic>
        <p:nvPicPr>
          <p:cNvPr id="22535" name="Picture 9" descr="C:\Documents and Settings\mithal\My Documents\Downloads\Amazon_img.png"/>
          <p:cNvPicPr>
            <a:picLocks noChangeAspect="1" noChangeArrowheads="1"/>
          </p:cNvPicPr>
          <p:nvPr/>
        </p:nvPicPr>
        <p:blipFill>
          <a:blip r:embed="rId4" cstate="print"/>
          <a:srcRect/>
          <a:stretch>
            <a:fillRect/>
          </a:stretch>
        </p:blipFill>
        <p:spPr bwMode="auto">
          <a:xfrm>
            <a:off x="609600" y="1752600"/>
            <a:ext cx="4867275" cy="3649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Amazon Animation</a:t>
            </a:r>
          </a:p>
        </p:txBody>
      </p:sp>
      <p:pic>
        <p:nvPicPr>
          <p:cNvPr id="4" name="Amazon.wmv">
            <a:hlinkClick r:id="" action="ppaction://media"/>
          </p:cNvPr>
          <p:cNvPicPr>
            <a:picLocks noGrp="1" noRot="1" noChangeAspect="1"/>
          </p:cNvPicPr>
          <p:nvPr>
            <p:ph idx="1"/>
            <a:videoFile r:link="rId1"/>
          </p:nvPr>
        </p:nvPicPr>
        <p:blipFill>
          <a:blip r:embed="rId4" cstate="print"/>
          <a:srcRect/>
          <a:stretch>
            <a:fillRect/>
          </a:stretch>
        </p:blipFill>
        <p:spPr>
          <a:xfrm>
            <a:off x="914400" y="1295400"/>
            <a:ext cx="7315200" cy="5029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Indonesia</a:t>
            </a:r>
          </a:p>
        </p:txBody>
      </p:sp>
      <p:pic>
        <p:nvPicPr>
          <p:cNvPr id="24579" name="Picture 2" descr="Y:\Borneo3.png"/>
          <p:cNvPicPr>
            <a:picLocks noChangeAspect="1" noChangeArrowheads="1"/>
          </p:cNvPicPr>
          <p:nvPr/>
        </p:nvPicPr>
        <p:blipFill>
          <a:blip r:embed="rId3" cstate="print"/>
          <a:srcRect/>
          <a:stretch>
            <a:fillRect/>
          </a:stretch>
        </p:blipFill>
        <p:spPr bwMode="auto">
          <a:xfrm>
            <a:off x="762000" y="1371600"/>
            <a:ext cx="4392613" cy="3429000"/>
          </a:xfrm>
          <a:prstGeom prst="rect">
            <a:avLst/>
          </a:prstGeom>
          <a:noFill/>
          <a:ln w="9525">
            <a:noFill/>
            <a:miter lim="800000"/>
            <a:headEnd/>
            <a:tailEnd/>
          </a:ln>
        </p:spPr>
      </p:pic>
      <p:pic>
        <p:nvPicPr>
          <p:cNvPr id="24580" name="Picture 2" descr="Y:\Borneots.png"/>
          <p:cNvPicPr>
            <a:picLocks noGrp="1" noChangeAspect="1" noChangeArrowheads="1"/>
          </p:cNvPicPr>
          <p:nvPr>
            <p:ph idx="1"/>
          </p:nvPr>
        </p:nvPicPr>
        <p:blipFill>
          <a:blip r:embed="rId4" cstate="print"/>
          <a:srcRect/>
          <a:stretch>
            <a:fillRect/>
          </a:stretch>
        </p:blipFill>
        <p:spPr>
          <a:xfrm>
            <a:off x="5257800" y="1524000"/>
            <a:ext cx="3686175" cy="2514600"/>
          </a:xfrm>
        </p:spPr>
      </p:pic>
      <p:sp>
        <p:nvSpPr>
          <p:cNvPr id="24581" name="TextBox 5"/>
          <p:cNvSpPr txBox="1">
            <a:spLocks noChangeArrowheads="1"/>
          </p:cNvSpPr>
          <p:nvPr/>
        </p:nvSpPr>
        <p:spPr bwMode="auto">
          <a:xfrm>
            <a:off x="1905000" y="4953000"/>
            <a:ext cx="6477000" cy="1200150"/>
          </a:xfrm>
          <a:prstGeom prst="rect">
            <a:avLst/>
          </a:prstGeom>
          <a:noFill/>
          <a:ln w="9525">
            <a:noFill/>
            <a:miter lim="800000"/>
            <a:headEnd/>
            <a:tailEnd/>
          </a:ln>
        </p:spPr>
        <p:txBody>
          <a:bodyPr>
            <a:spAutoFit/>
          </a:bodyPr>
          <a:lstStyle/>
          <a:p>
            <a:r>
              <a:rPr lang="en-US" sz="1600" b="1"/>
              <a:t>Forest Fires Sweep Indonesia Borneo and Sumatra.</a:t>
            </a:r>
          </a:p>
          <a:p>
            <a:r>
              <a:rPr lang="en-US"/>
              <a:t>Officials in Indonesia say illegal burning to clear land has caused rampant wildfires across Borneo and Sumatra ... eight million hectares have gone up in smoke over the last month, and fires are still burning out of control on the island of Borneo.</a:t>
            </a:r>
          </a:p>
        </p:txBody>
      </p:sp>
      <p:pic>
        <p:nvPicPr>
          <p:cNvPr id="24582" name="Picture 2"/>
          <p:cNvPicPr>
            <a:picLocks noChangeAspect="1" noChangeArrowheads="1"/>
          </p:cNvPicPr>
          <p:nvPr/>
        </p:nvPicPr>
        <p:blipFill>
          <a:blip r:embed="rId5" cstate="print"/>
          <a:srcRect/>
          <a:stretch>
            <a:fillRect/>
          </a:stretch>
        </p:blipFill>
        <p:spPr bwMode="auto">
          <a:xfrm>
            <a:off x="0" y="4800600"/>
            <a:ext cx="1905000" cy="609600"/>
          </a:xfrm>
          <a:prstGeom prst="rect">
            <a:avLst/>
          </a:prstGeom>
          <a:noFill/>
          <a:ln w="9525">
            <a:noFill/>
            <a:miter lim="800000"/>
            <a:headEnd/>
            <a:tailEnd/>
          </a:ln>
        </p:spPr>
      </p:pic>
      <p:sp>
        <p:nvSpPr>
          <p:cNvPr id="24583" name="TextBox 8"/>
          <p:cNvSpPr txBox="1">
            <a:spLocks noChangeArrowheads="1"/>
          </p:cNvSpPr>
          <p:nvPr/>
        </p:nvSpPr>
        <p:spPr bwMode="auto">
          <a:xfrm>
            <a:off x="0" y="5638800"/>
            <a:ext cx="1828800" cy="307975"/>
          </a:xfrm>
          <a:prstGeom prst="rect">
            <a:avLst/>
          </a:prstGeom>
          <a:noFill/>
          <a:ln w="9525">
            <a:noFill/>
            <a:miter lim="800000"/>
            <a:headEnd/>
            <a:tailEnd/>
          </a:ln>
        </p:spPr>
        <p:txBody>
          <a:bodyPr>
            <a:spAutoFit/>
          </a:bodyPr>
          <a:lstStyle/>
          <a:p>
            <a:r>
              <a:rPr lang="en-US"/>
              <a:t>11 September 2006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Victoria (Australia)</a:t>
            </a:r>
          </a:p>
        </p:txBody>
      </p:sp>
      <p:sp>
        <p:nvSpPr>
          <p:cNvPr id="25603" name="Text Box 2"/>
          <p:cNvSpPr txBox="1">
            <a:spLocks noChangeArrowheads="1"/>
          </p:cNvSpPr>
          <p:nvPr/>
        </p:nvSpPr>
        <p:spPr bwMode="auto">
          <a:xfrm>
            <a:off x="1066800" y="3549650"/>
            <a:ext cx="2971800" cy="346075"/>
          </a:xfrm>
          <a:prstGeom prst="rect">
            <a:avLst/>
          </a:prstGeom>
          <a:noFill/>
          <a:ln w="9525">
            <a:noFill/>
            <a:round/>
            <a:headEnd/>
            <a:tailEnd/>
          </a:ln>
        </p:spPr>
        <p:txBody>
          <a:bodyPr wrap="none" anchor="ctr"/>
          <a:lstStyle/>
          <a:p>
            <a:endParaRPr lang="en-US"/>
          </a:p>
        </p:txBody>
      </p:sp>
      <p:sp>
        <p:nvSpPr>
          <p:cNvPr id="25604" name="Text Box 3"/>
          <p:cNvSpPr txBox="1">
            <a:spLocks noChangeArrowheads="1"/>
          </p:cNvSpPr>
          <p:nvPr/>
        </p:nvSpPr>
        <p:spPr bwMode="auto">
          <a:xfrm>
            <a:off x="304800" y="4343400"/>
            <a:ext cx="4114800" cy="858838"/>
          </a:xfrm>
          <a:prstGeom prst="rect">
            <a:avLst/>
          </a:prstGeom>
          <a:noFill/>
          <a:ln w="9525">
            <a:noFill/>
            <a:round/>
            <a:headEnd/>
            <a:tailEnd/>
          </a:ln>
        </p:spPr>
        <p:txBody>
          <a:bodyPr lIns="90000" tIns="45000" rIns="90000" bIns="45000"/>
          <a:lstStyle/>
          <a:p>
            <a:pPr>
              <a:tabLst>
                <a:tab pos="723900" algn="l"/>
                <a:tab pos="1447800" algn="l"/>
                <a:tab pos="2171700" algn="l"/>
                <a:tab pos="2895600" algn="l"/>
                <a:tab pos="3619500" algn="l"/>
                <a:tab pos="4343400" algn="l"/>
              </a:tabLst>
            </a:pPr>
            <a:endParaRPr lang="en-US">
              <a:solidFill>
                <a:srgbClr val="000000"/>
              </a:solidFill>
            </a:endParaRPr>
          </a:p>
        </p:txBody>
      </p:sp>
      <p:sp>
        <p:nvSpPr>
          <p:cNvPr id="25605" name="Text Box 4"/>
          <p:cNvSpPr txBox="1">
            <a:spLocks noChangeArrowheads="1"/>
          </p:cNvSpPr>
          <p:nvPr/>
        </p:nvSpPr>
        <p:spPr bwMode="auto">
          <a:xfrm>
            <a:off x="304800" y="5943600"/>
            <a:ext cx="1828800" cy="290513"/>
          </a:xfrm>
          <a:prstGeom prst="rect">
            <a:avLst/>
          </a:prstGeom>
          <a:noFill/>
          <a:ln w="9525">
            <a:noFill/>
            <a:round/>
            <a:headEnd/>
            <a:tailEnd/>
          </a:ln>
        </p:spPr>
        <p:txBody>
          <a:bodyPr lIns="90000" tIns="45000" rIns="90000" bIns="45000"/>
          <a:lstStyle/>
          <a:p>
            <a:pPr>
              <a:tabLst>
                <a:tab pos="723900" algn="l"/>
                <a:tab pos="1447800" algn="l"/>
              </a:tabLst>
            </a:pPr>
            <a:endParaRPr lang="en-US">
              <a:solidFill>
                <a:srgbClr val="000000"/>
              </a:solidFill>
            </a:endParaRPr>
          </a:p>
        </p:txBody>
      </p:sp>
      <p:sp>
        <p:nvSpPr>
          <p:cNvPr id="25606" name="Text Box 5"/>
          <p:cNvSpPr txBox="1">
            <a:spLocks noChangeArrowheads="1"/>
          </p:cNvSpPr>
          <p:nvPr/>
        </p:nvSpPr>
        <p:spPr bwMode="auto">
          <a:xfrm>
            <a:off x="228600" y="5410200"/>
            <a:ext cx="3581400" cy="260350"/>
          </a:xfrm>
          <a:prstGeom prst="rect">
            <a:avLst/>
          </a:prstGeom>
          <a:noFill/>
          <a:ln w="9525">
            <a:noFill/>
            <a:round/>
            <a:headEnd/>
            <a:tailEnd/>
          </a:ln>
        </p:spPr>
        <p:txBody>
          <a:bodyPr lIns="90000" tIns="45000" rIns="90000" bIns="45000"/>
          <a:lstStyle/>
          <a:p>
            <a:pPr>
              <a:tabLst>
                <a:tab pos="723900" algn="l"/>
                <a:tab pos="1447800" algn="l"/>
                <a:tab pos="2171700" algn="l"/>
                <a:tab pos="2895600" algn="l"/>
                <a:tab pos="3619500" algn="l"/>
                <a:tab pos="4343400" algn="l"/>
                <a:tab pos="5067300" algn="l"/>
              </a:tabLst>
            </a:pPr>
            <a:endParaRPr lang="en-US" sz="1200">
              <a:solidFill>
                <a:srgbClr val="000000"/>
              </a:solidFill>
            </a:endParaRPr>
          </a:p>
        </p:txBody>
      </p:sp>
      <p:pic>
        <p:nvPicPr>
          <p:cNvPr id="25607" name="Picture 3" descr="Y:\0,,6293552,00.jpg"/>
          <p:cNvPicPr>
            <a:picLocks noChangeAspect="1" noChangeArrowheads="1"/>
          </p:cNvPicPr>
          <p:nvPr/>
        </p:nvPicPr>
        <p:blipFill>
          <a:blip r:embed="rId3" cstate="print"/>
          <a:srcRect/>
          <a:stretch>
            <a:fillRect/>
          </a:stretch>
        </p:blipFill>
        <p:spPr bwMode="auto">
          <a:xfrm>
            <a:off x="5486400" y="4403725"/>
            <a:ext cx="2895600" cy="1844675"/>
          </a:xfrm>
          <a:prstGeom prst="rect">
            <a:avLst/>
          </a:prstGeom>
          <a:noFill/>
          <a:ln w="9525">
            <a:noFill/>
            <a:miter lim="800000"/>
            <a:headEnd/>
            <a:tailEnd/>
          </a:ln>
        </p:spPr>
      </p:pic>
      <p:pic>
        <p:nvPicPr>
          <p:cNvPr id="25608" name="Picture 6" descr="Y:\time series.png"/>
          <p:cNvPicPr>
            <a:picLocks noChangeAspect="1" noChangeArrowheads="1"/>
          </p:cNvPicPr>
          <p:nvPr/>
        </p:nvPicPr>
        <p:blipFill>
          <a:blip r:embed="rId4" cstate="print"/>
          <a:srcRect/>
          <a:stretch>
            <a:fillRect/>
          </a:stretch>
        </p:blipFill>
        <p:spPr bwMode="auto">
          <a:xfrm>
            <a:off x="4953000" y="1355725"/>
            <a:ext cx="3886200" cy="2819400"/>
          </a:xfrm>
          <a:prstGeom prst="rect">
            <a:avLst/>
          </a:prstGeom>
          <a:noFill/>
          <a:ln w="9525">
            <a:noFill/>
            <a:miter lim="800000"/>
            <a:headEnd/>
            <a:tailEnd/>
          </a:ln>
        </p:spPr>
      </p:pic>
      <p:pic>
        <p:nvPicPr>
          <p:cNvPr id="25609" name="Picture 7" descr="Y:\newsline.png"/>
          <p:cNvPicPr>
            <a:picLocks noChangeAspect="1" noChangeArrowheads="1"/>
          </p:cNvPicPr>
          <p:nvPr/>
        </p:nvPicPr>
        <p:blipFill>
          <a:blip r:embed="rId5" cstate="print"/>
          <a:srcRect/>
          <a:stretch>
            <a:fillRect/>
          </a:stretch>
        </p:blipFill>
        <p:spPr bwMode="auto">
          <a:xfrm>
            <a:off x="1066800" y="5486400"/>
            <a:ext cx="2820988" cy="838200"/>
          </a:xfrm>
          <a:prstGeom prst="rect">
            <a:avLst/>
          </a:prstGeom>
          <a:noFill/>
          <a:ln w="9525">
            <a:noFill/>
            <a:miter lim="800000"/>
            <a:headEnd/>
            <a:tailEnd/>
          </a:ln>
        </p:spPr>
      </p:pic>
      <p:pic>
        <p:nvPicPr>
          <p:cNvPr id="25610" name="Picture 8" descr="Y:\newsheading.png"/>
          <p:cNvPicPr>
            <a:picLocks noChangeAspect="1" noChangeArrowheads="1"/>
          </p:cNvPicPr>
          <p:nvPr/>
        </p:nvPicPr>
        <p:blipFill>
          <a:blip r:embed="rId6" cstate="print"/>
          <a:srcRect/>
          <a:stretch>
            <a:fillRect/>
          </a:stretch>
        </p:blipFill>
        <p:spPr bwMode="auto">
          <a:xfrm>
            <a:off x="457200" y="4876800"/>
            <a:ext cx="3657600" cy="530225"/>
          </a:xfrm>
          <a:prstGeom prst="rect">
            <a:avLst/>
          </a:prstGeom>
          <a:noFill/>
          <a:ln w="9525">
            <a:noFill/>
            <a:miter lim="800000"/>
            <a:headEnd/>
            <a:tailEnd/>
          </a:ln>
        </p:spPr>
      </p:pic>
      <p:pic>
        <p:nvPicPr>
          <p:cNvPr id="25611" name="Picture 10" descr="Y:\FinalPicture1.png"/>
          <p:cNvPicPr>
            <a:picLocks noChangeAspect="1" noChangeArrowheads="1"/>
          </p:cNvPicPr>
          <p:nvPr/>
        </p:nvPicPr>
        <p:blipFill>
          <a:blip r:embed="rId7" cstate="print"/>
          <a:srcRect/>
          <a:stretch>
            <a:fillRect/>
          </a:stretch>
        </p:blipFill>
        <p:spPr bwMode="auto">
          <a:xfrm>
            <a:off x="152400" y="1355725"/>
            <a:ext cx="4724400" cy="3200400"/>
          </a:xfrm>
          <a:prstGeom prst="rect">
            <a:avLst/>
          </a:prstGeom>
          <a:noFill/>
          <a:ln w="9525">
            <a:noFill/>
            <a:miter lim="800000"/>
            <a:headEnd/>
            <a:tailEnd/>
          </a:ln>
        </p:spPr>
      </p:pic>
      <p:sp>
        <p:nvSpPr>
          <p:cNvPr id="25612" name="TextBox 19"/>
          <p:cNvSpPr txBox="1">
            <a:spLocks noChangeArrowheads="1"/>
          </p:cNvSpPr>
          <p:nvPr/>
        </p:nvSpPr>
        <p:spPr bwMode="auto">
          <a:xfrm>
            <a:off x="5562600" y="6172200"/>
            <a:ext cx="2895600" cy="523875"/>
          </a:xfrm>
          <a:prstGeom prst="rect">
            <a:avLst/>
          </a:prstGeom>
          <a:noFill/>
          <a:ln w="9525">
            <a:noFill/>
            <a:miter lim="800000"/>
            <a:headEnd/>
            <a:tailEnd/>
          </a:ln>
        </p:spPr>
        <p:txBody>
          <a:bodyPr>
            <a:spAutoFit/>
          </a:bodyPr>
          <a:lstStyle/>
          <a:p>
            <a:r>
              <a:rPr lang="en-US"/>
              <a:t>     Source: climateprogress.org</a:t>
            </a:r>
          </a:p>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7"/>
          <p:cNvSpPr>
            <a:spLocks noGrp="1"/>
          </p:cNvSpPr>
          <p:nvPr>
            <p:ph type="title"/>
          </p:nvPr>
        </p:nvSpPr>
        <p:spPr/>
        <p:txBody>
          <a:bodyPr/>
          <a:lstStyle/>
          <a:p>
            <a:r>
              <a:rPr lang="en-US" sz="2400" smtClean="0"/>
              <a:t>Beijing Capital International Airport Terminal 3</a:t>
            </a:r>
          </a:p>
        </p:txBody>
      </p:sp>
      <p:sp>
        <p:nvSpPr>
          <p:cNvPr id="36867" name="Text Placeholder 8"/>
          <p:cNvSpPr>
            <a:spLocks noGrp="1"/>
          </p:cNvSpPr>
          <p:nvPr>
            <p:ph type="body" sz="half" idx="1"/>
          </p:nvPr>
        </p:nvSpPr>
        <p:spPr>
          <a:xfrm>
            <a:off x="411163" y="4800600"/>
            <a:ext cx="4999037" cy="1524000"/>
          </a:xfrm>
        </p:spPr>
        <p:txBody>
          <a:bodyPr/>
          <a:lstStyle/>
          <a:p>
            <a:r>
              <a:rPr lang="en-US" sz="1600" smtClean="0"/>
              <a:t>Construction of Terminal 3 started in </a:t>
            </a:r>
            <a:r>
              <a:rPr lang="en-US" sz="1600" b="1" smtClean="0"/>
              <a:t>March 2004</a:t>
            </a:r>
          </a:p>
          <a:p>
            <a:r>
              <a:rPr lang="en-US" sz="1600" smtClean="0"/>
              <a:t>With an area of 986,000 square meters, Terminal 3 is Asia's largest free standing construction and the world's largest airport terminal complex.</a:t>
            </a:r>
          </a:p>
          <a:p>
            <a:pPr>
              <a:buFont typeface="Monotype Sorts"/>
              <a:buNone/>
            </a:pPr>
            <a:r>
              <a:rPr lang="en-US" sz="1200" smtClean="0"/>
              <a:t>	http://news.163.com/special/00012J2S/beijingairport080226.html</a:t>
            </a:r>
          </a:p>
        </p:txBody>
      </p:sp>
      <p:pic>
        <p:nvPicPr>
          <p:cNvPr id="36868" name="Content Placeholder 10" descr="Screenshot-airport.png"/>
          <p:cNvPicPr>
            <a:picLocks noGrp="1" noChangeAspect="1"/>
          </p:cNvPicPr>
          <p:nvPr>
            <p:ph sz="half" idx="2"/>
          </p:nvPr>
        </p:nvPicPr>
        <p:blipFill>
          <a:blip r:embed="rId2" cstate="print"/>
          <a:srcRect/>
          <a:stretch>
            <a:fillRect/>
          </a:stretch>
        </p:blipFill>
        <p:spPr>
          <a:xfrm>
            <a:off x="381000" y="1066800"/>
            <a:ext cx="4953000" cy="3609975"/>
          </a:xfrm>
        </p:spPr>
      </p:pic>
      <p:pic>
        <p:nvPicPr>
          <p:cNvPr id="36869" name="Picture 11" descr="airport.png"/>
          <p:cNvPicPr>
            <a:picLocks noChangeAspect="1"/>
          </p:cNvPicPr>
          <p:nvPr/>
        </p:nvPicPr>
        <p:blipFill>
          <a:blip r:embed="rId3" cstate="print"/>
          <a:srcRect/>
          <a:stretch>
            <a:fillRect/>
          </a:stretch>
        </p:blipFill>
        <p:spPr bwMode="auto">
          <a:xfrm>
            <a:off x="5791200" y="1066800"/>
            <a:ext cx="281146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2400" smtClean="0"/>
              <a:t>Reforestation near Guangting Reservoir, China</a:t>
            </a:r>
          </a:p>
        </p:txBody>
      </p:sp>
      <p:sp>
        <p:nvSpPr>
          <p:cNvPr id="35843" name="Text Placeholder 6"/>
          <p:cNvSpPr>
            <a:spLocks noGrp="1"/>
          </p:cNvSpPr>
          <p:nvPr>
            <p:ph type="body" sz="half" idx="1"/>
          </p:nvPr>
        </p:nvSpPr>
        <p:spPr>
          <a:xfrm>
            <a:off x="411163" y="5562600"/>
            <a:ext cx="8123237" cy="609600"/>
          </a:xfrm>
        </p:spPr>
        <p:txBody>
          <a:bodyPr/>
          <a:lstStyle/>
          <a:p>
            <a:r>
              <a:rPr lang="en-US" sz="1200" smtClean="0"/>
              <a:t>http://www.yzhbw.net/news/shownews-22_510.aspx</a:t>
            </a:r>
          </a:p>
          <a:p>
            <a:r>
              <a:rPr lang="en-US" sz="1200" smtClean="0"/>
              <a:t>http://news.china.com.cn/rollnews/2010-06/04/content_2514320.htm</a:t>
            </a:r>
          </a:p>
          <a:p>
            <a:endParaRPr lang="en-US" smtClean="0"/>
          </a:p>
        </p:txBody>
      </p:sp>
      <p:pic>
        <p:nvPicPr>
          <p:cNvPr id="35844" name="Content Placeholder 3" descr="Screenshot-latest.png"/>
          <p:cNvPicPr>
            <a:picLocks noGrp="1" noChangeAspect="1"/>
          </p:cNvPicPr>
          <p:nvPr>
            <p:ph sz="half" idx="2"/>
          </p:nvPr>
        </p:nvPicPr>
        <p:blipFill>
          <a:blip r:embed="rId2" cstate="print"/>
          <a:srcRect/>
          <a:stretch>
            <a:fillRect/>
          </a:stretch>
        </p:blipFill>
        <p:spPr>
          <a:xfrm>
            <a:off x="381000" y="1295400"/>
            <a:ext cx="4083050" cy="3733800"/>
          </a:xfrm>
        </p:spPr>
      </p:pic>
      <p:sp>
        <p:nvSpPr>
          <p:cNvPr id="35845" name="TextBox 7"/>
          <p:cNvSpPr txBox="1">
            <a:spLocks noChangeArrowheads="1"/>
          </p:cNvSpPr>
          <p:nvPr/>
        </p:nvSpPr>
        <p:spPr bwMode="auto">
          <a:xfrm>
            <a:off x="4724400" y="1066800"/>
            <a:ext cx="3733800" cy="4186238"/>
          </a:xfrm>
          <a:prstGeom prst="rect">
            <a:avLst/>
          </a:prstGeom>
          <a:noFill/>
          <a:ln w="9525">
            <a:noFill/>
            <a:miter lim="800000"/>
            <a:headEnd/>
            <a:tailEnd/>
          </a:ln>
        </p:spPr>
        <p:txBody>
          <a:bodyPr>
            <a:spAutoFit/>
          </a:bodyPr>
          <a:lstStyle/>
          <a:p>
            <a:pPr algn="just">
              <a:buFont typeface="Arial" pitchFamily="34" charset="0"/>
              <a:buChar char="•"/>
            </a:pPr>
            <a:r>
              <a:rPr lang="en-US"/>
              <a:t>These reforestation events are around Guangting Reservoir, a reservoir around 100 miles away from Beijing.</a:t>
            </a:r>
          </a:p>
          <a:p>
            <a:pPr algn="just"/>
            <a:r>
              <a:rPr lang="en-US"/>
              <a:t> </a:t>
            </a:r>
          </a:p>
          <a:p>
            <a:pPr algn="just">
              <a:buFont typeface="Arial" pitchFamily="34" charset="0"/>
              <a:buChar char="•"/>
            </a:pPr>
            <a:r>
              <a:rPr lang="en-US"/>
              <a:t>Around 20 years ago, Guanting Reservoir used to play an important role of serving water for people in Beijing and Zhangjiakou.</a:t>
            </a:r>
          </a:p>
          <a:p>
            <a:pPr algn="just"/>
            <a:endParaRPr lang="en-US"/>
          </a:p>
          <a:p>
            <a:pPr algn="just">
              <a:buFont typeface="Arial" pitchFamily="34" charset="0"/>
              <a:buChar char="•"/>
            </a:pPr>
            <a:r>
              <a:rPr lang="en-US"/>
              <a:t> The environment around the reservoir got polluted after years, due to lack of protection. </a:t>
            </a:r>
          </a:p>
          <a:p>
            <a:pPr algn="just"/>
            <a:endParaRPr lang="en-US"/>
          </a:p>
          <a:p>
            <a:pPr algn="just">
              <a:buFont typeface="Arial" pitchFamily="34" charset="0"/>
              <a:buChar char="•"/>
            </a:pPr>
            <a:r>
              <a:rPr lang="en-US"/>
              <a:t>It is located very close to Beijing and plays an important role, therefore the government began to give a comprehensive treatment for this area.</a:t>
            </a:r>
          </a:p>
          <a:p>
            <a:pPr algn="just"/>
            <a:endParaRPr lang="en-US"/>
          </a:p>
          <a:p>
            <a:pPr algn="just">
              <a:buFont typeface="Arial" pitchFamily="34" charset="0"/>
              <a:buChar char="•"/>
            </a:pPr>
            <a:r>
              <a:rPr lang="en-US"/>
              <a:t>Part of the treatment is planting trees around Guangting Reservoir which started in 2003 and is still going on.</a:t>
            </a:r>
          </a:p>
        </p:txBody>
      </p:sp>
      <p:sp>
        <p:nvSpPr>
          <p:cNvPr id="35846" name="TextBox 8"/>
          <p:cNvSpPr txBox="1">
            <a:spLocks noChangeArrowheads="1"/>
          </p:cNvSpPr>
          <p:nvPr/>
        </p:nvSpPr>
        <p:spPr bwMode="auto">
          <a:xfrm>
            <a:off x="533400" y="5257800"/>
            <a:ext cx="1524000" cy="307975"/>
          </a:xfrm>
          <a:prstGeom prst="rect">
            <a:avLst/>
          </a:prstGeom>
          <a:noFill/>
          <a:ln w="9525">
            <a:noFill/>
            <a:miter lim="800000"/>
            <a:headEnd/>
            <a:tailEnd/>
          </a:ln>
        </p:spPr>
        <p:txBody>
          <a:bodyPr>
            <a:spAutoFit/>
          </a:bodyPr>
          <a:lstStyle/>
          <a:p>
            <a:r>
              <a:rPr lang="en-US" b="1" i="1"/>
              <a:t>News Articles: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7"/>
          <p:cNvSpPr>
            <a:spLocks noGrp="1"/>
          </p:cNvSpPr>
          <p:nvPr>
            <p:ph type="title"/>
          </p:nvPr>
        </p:nvSpPr>
        <p:spPr/>
        <p:txBody>
          <a:bodyPr/>
          <a:lstStyle/>
          <a:p>
            <a:r>
              <a:rPr lang="en-US" sz="2400" smtClean="0"/>
              <a:t>Change in Crop Patterns in Gujarat</a:t>
            </a:r>
          </a:p>
        </p:txBody>
      </p:sp>
      <p:sp>
        <p:nvSpPr>
          <p:cNvPr id="39939" name="Text Placeholder 8"/>
          <p:cNvSpPr>
            <a:spLocks noGrp="1"/>
          </p:cNvSpPr>
          <p:nvPr>
            <p:ph type="body" sz="half" idx="1"/>
          </p:nvPr>
        </p:nvSpPr>
        <p:spPr>
          <a:xfrm>
            <a:off x="411163" y="4800600"/>
            <a:ext cx="4999037" cy="1524000"/>
          </a:xfrm>
        </p:spPr>
        <p:txBody>
          <a:bodyPr/>
          <a:lstStyle/>
          <a:p>
            <a:endParaRPr lang="en-US" sz="1200" smtClean="0"/>
          </a:p>
        </p:txBody>
      </p:sp>
      <p:pic>
        <p:nvPicPr>
          <p:cNvPr id="39940" name="Picture 2" descr="C:\Users\SAKET\Documents\Intern\india\double_cropping in gujarat\doublecrop1.png"/>
          <p:cNvPicPr>
            <a:picLocks noChangeAspect="1" noChangeArrowheads="1"/>
          </p:cNvPicPr>
          <p:nvPr/>
        </p:nvPicPr>
        <p:blipFill>
          <a:blip r:embed="rId2" cstate="print"/>
          <a:srcRect/>
          <a:stretch>
            <a:fillRect/>
          </a:stretch>
        </p:blipFill>
        <p:spPr bwMode="auto">
          <a:xfrm>
            <a:off x="304800" y="1066800"/>
            <a:ext cx="5410200" cy="4953000"/>
          </a:xfrm>
          <a:prstGeom prst="rect">
            <a:avLst/>
          </a:prstGeom>
          <a:noFill/>
          <a:ln w="9525">
            <a:noFill/>
            <a:miter lim="800000"/>
            <a:headEnd/>
            <a:tailEnd/>
          </a:ln>
        </p:spPr>
      </p:pic>
      <p:sp>
        <p:nvSpPr>
          <p:cNvPr id="39941" name="Content Placeholder 8"/>
          <p:cNvSpPr>
            <a:spLocks noGrp="1"/>
          </p:cNvSpPr>
          <p:nvPr>
            <p:ph sz="half" idx="2"/>
          </p:nvPr>
        </p:nvSpPr>
        <p:spPr>
          <a:xfrm>
            <a:off x="5867400" y="1143000"/>
            <a:ext cx="2862263" cy="5181600"/>
          </a:xfrm>
        </p:spPr>
        <p:txBody>
          <a:bodyPr/>
          <a:lstStyle/>
          <a:p>
            <a:pPr eaLnBrk="1" hangingPunct="1"/>
            <a:r>
              <a:rPr lang="en-US" sz="2100" smtClean="0"/>
              <a:t>A large scale change in the crop patterns was observed in Gujarat and nearby areas, where farmers switched from single crop to double crop.</a:t>
            </a:r>
          </a:p>
          <a:p>
            <a:pPr>
              <a:buFont typeface="Monotype Sorts"/>
              <a:buNone/>
            </a:pPr>
            <a:endParaRPr lang="en-US" sz="18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Flooding along Ob River, Russia</a:t>
            </a:r>
          </a:p>
        </p:txBody>
      </p:sp>
      <p:pic>
        <p:nvPicPr>
          <p:cNvPr id="26627" name="Picture 1"/>
          <p:cNvPicPr>
            <a:picLocks noChangeAspect="1" noChangeArrowheads="1"/>
          </p:cNvPicPr>
          <p:nvPr/>
        </p:nvPicPr>
        <p:blipFill>
          <a:blip r:embed="rId3" cstate="print"/>
          <a:srcRect/>
          <a:stretch>
            <a:fillRect/>
          </a:stretch>
        </p:blipFill>
        <p:spPr bwMode="auto">
          <a:xfrm>
            <a:off x="4953000" y="1273175"/>
            <a:ext cx="3352800" cy="4365625"/>
          </a:xfrm>
          <a:prstGeom prst="rect">
            <a:avLst/>
          </a:prstGeom>
          <a:noFill/>
          <a:ln w="9525">
            <a:noFill/>
            <a:round/>
            <a:headEnd/>
            <a:tailEnd/>
          </a:ln>
        </p:spPr>
      </p:pic>
      <p:pic>
        <p:nvPicPr>
          <p:cNvPr id="26628" name="Picture 4"/>
          <p:cNvPicPr>
            <a:picLocks noChangeAspect="1"/>
          </p:cNvPicPr>
          <p:nvPr/>
        </p:nvPicPr>
        <p:blipFill>
          <a:blip r:embed="rId4" cstate="print"/>
          <a:srcRect l="27592"/>
          <a:stretch>
            <a:fillRect/>
          </a:stretch>
        </p:blipFill>
        <p:spPr bwMode="auto">
          <a:xfrm>
            <a:off x="76200" y="1254125"/>
            <a:ext cx="4291013" cy="4156075"/>
          </a:xfrm>
          <a:prstGeom prst="rect">
            <a:avLst/>
          </a:prstGeom>
          <a:noFill/>
          <a:ln w="9525">
            <a:noFill/>
            <a:miter lim="800000"/>
            <a:headEnd/>
            <a:tailEnd/>
          </a:ln>
        </p:spPr>
      </p:pic>
      <p:sp>
        <p:nvSpPr>
          <p:cNvPr id="26629" name="TextBox 6"/>
          <p:cNvSpPr txBox="1">
            <a:spLocks noChangeArrowheads="1"/>
          </p:cNvSpPr>
          <p:nvPr/>
        </p:nvSpPr>
        <p:spPr bwMode="auto">
          <a:xfrm>
            <a:off x="685800" y="5638800"/>
            <a:ext cx="7620000" cy="523875"/>
          </a:xfrm>
          <a:prstGeom prst="rect">
            <a:avLst/>
          </a:prstGeom>
          <a:noFill/>
          <a:ln w="9525">
            <a:noFill/>
            <a:miter lim="800000"/>
            <a:headEnd/>
            <a:tailEnd/>
          </a:ln>
        </p:spPr>
        <p:txBody>
          <a:bodyPr>
            <a:spAutoFit/>
          </a:bodyPr>
          <a:lstStyle/>
          <a:p>
            <a:r>
              <a:rPr lang="en-US"/>
              <a:t>The river flows north and is blocked by ice (top right), which causes flooding.  Under normal circumstances the river flows into the Gulf of Ob.</a:t>
            </a:r>
          </a:p>
        </p:txBody>
      </p:sp>
      <p:sp>
        <p:nvSpPr>
          <p:cNvPr id="26630" name="TextBox 7"/>
          <p:cNvSpPr txBox="1">
            <a:spLocks noChangeArrowheads="1"/>
          </p:cNvSpPr>
          <p:nvPr/>
        </p:nvSpPr>
        <p:spPr bwMode="auto">
          <a:xfrm>
            <a:off x="6400800" y="6096000"/>
            <a:ext cx="2286000" cy="246063"/>
          </a:xfrm>
          <a:prstGeom prst="rect">
            <a:avLst/>
          </a:prstGeom>
          <a:noFill/>
          <a:ln w="9525">
            <a:noFill/>
            <a:miter lim="800000"/>
            <a:headEnd/>
            <a:tailEnd/>
          </a:ln>
        </p:spPr>
        <p:txBody>
          <a:bodyPr>
            <a:spAutoFit/>
          </a:bodyPr>
          <a:lstStyle/>
          <a:p>
            <a:r>
              <a:rPr lang="en-US" sz="1000"/>
              <a:t>Source: NASA Earth Observatory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152400"/>
            <a:ext cx="9144000" cy="533400"/>
          </a:xfrm>
        </p:spPr>
        <p:txBody>
          <a:bodyPr/>
          <a:lstStyle/>
          <a:p>
            <a:pPr algn="ctr"/>
            <a:r>
              <a:rPr lang="en-US" sz="2600" smtClean="0"/>
              <a:t>Data-Driven Knowledge Discovery in Climate Science</a:t>
            </a:r>
          </a:p>
        </p:txBody>
      </p:sp>
      <p:pic>
        <p:nvPicPr>
          <p:cNvPr id="10243" name="Picture 8" descr="http://www.norcalblogs.com/watts/images/gcmE1.gif"/>
          <p:cNvPicPr>
            <a:picLocks noChangeAspect="1" noChangeArrowheads="1"/>
          </p:cNvPicPr>
          <p:nvPr/>
        </p:nvPicPr>
        <p:blipFill>
          <a:blip r:embed="rId3" cstate="print"/>
          <a:srcRect/>
          <a:stretch>
            <a:fillRect/>
          </a:stretch>
        </p:blipFill>
        <p:spPr bwMode="auto">
          <a:xfrm>
            <a:off x="5562600" y="1081088"/>
            <a:ext cx="2590800" cy="1966912"/>
          </a:xfrm>
          <a:prstGeom prst="rect">
            <a:avLst/>
          </a:prstGeom>
          <a:noFill/>
          <a:ln w="9525">
            <a:noFill/>
            <a:miter lim="800000"/>
            <a:headEnd/>
            <a:tailEnd/>
          </a:ln>
        </p:spPr>
      </p:pic>
      <p:pic>
        <p:nvPicPr>
          <p:cNvPr id="10244" name="Picture 10" descr="A-train_2009.jpg"/>
          <p:cNvPicPr>
            <a:picLocks noChangeAspect="1"/>
          </p:cNvPicPr>
          <p:nvPr/>
        </p:nvPicPr>
        <p:blipFill>
          <a:blip r:embed="rId4" cstate="print"/>
          <a:srcRect/>
          <a:stretch>
            <a:fillRect/>
          </a:stretch>
        </p:blipFill>
        <p:spPr bwMode="auto">
          <a:xfrm>
            <a:off x="6400800" y="1843088"/>
            <a:ext cx="2673350" cy="762000"/>
          </a:xfrm>
          <a:prstGeom prst="rect">
            <a:avLst/>
          </a:prstGeom>
          <a:noFill/>
          <a:ln w="9525">
            <a:noFill/>
            <a:miter lim="800000"/>
            <a:headEnd/>
            <a:tailEnd/>
          </a:ln>
        </p:spPr>
      </p:pic>
      <p:sp>
        <p:nvSpPr>
          <p:cNvPr id="7" name="Content Placeholder 3"/>
          <p:cNvSpPr>
            <a:spLocks noGrp="1"/>
          </p:cNvSpPr>
          <p:nvPr>
            <p:ph sz="half" idx="2"/>
          </p:nvPr>
        </p:nvSpPr>
        <p:spPr>
          <a:xfrm>
            <a:off x="76200" y="1157288"/>
            <a:ext cx="5715000" cy="1828800"/>
          </a:xfrm>
        </p:spPr>
        <p:txBody>
          <a:bodyPr/>
          <a:lstStyle/>
          <a:p>
            <a:pPr>
              <a:defRPr/>
            </a:pPr>
            <a:r>
              <a:rPr lang="en-US" sz="1800" b="1" dirty="0" smtClean="0">
                <a:latin typeface="+mj-lt"/>
              </a:rPr>
              <a:t>From data-poor to data-rich transformation</a:t>
            </a:r>
          </a:p>
          <a:p>
            <a:pPr lvl="1">
              <a:defRPr/>
            </a:pPr>
            <a:r>
              <a:rPr lang="en-US" sz="1400" b="1" dirty="0" smtClean="0">
                <a:latin typeface="+mj-lt"/>
              </a:rPr>
              <a:t>Sensor Observations</a:t>
            </a:r>
            <a:r>
              <a:rPr lang="en-US" sz="1400" dirty="0" smtClean="0">
                <a:latin typeface="+mj-lt"/>
              </a:rPr>
              <a:t>: Remote sensors like satellites and weather radars as well as in-situ sensors and sensor networks like weather station and radiation measurements  </a:t>
            </a:r>
          </a:p>
          <a:p>
            <a:pPr lvl="1">
              <a:defRPr/>
            </a:pPr>
            <a:r>
              <a:rPr lang="en-US" sz="1400" b="1" dirty="0" smtClean="0">
                <a:latin typeface="+mj-lt"/>
              </a:rPr>
              <a:t>Model Simulations</a:t>
            </a:r>
            <a:r>
              <a:rPr lang="en-US" sz="1400" dirty="0" smtClean="0">
                <a:latin typeface="+mj-lt"/>
              </a:rPr>
              <a:t>: IPCC climate or earth system models as well as regional models of climate and hydrology, along with observed data based model reconstructions</a:t>
            </a:r>
          </a:p>
        </p:txBody>
      </p:sp>
      <p:pic>
        <p:nvPicPr>
          <p:cNvPr id="10246" name="Picture 2" descr="http://research.microsoft.com/en-us/collaboration/fourthparadigm/fpcover-full.jpg"/>
          <p:cNvPicPr>
            <a:picLocks noChangeAspect="1" noChangeArrowheads="1"/>
          </p:cNvPicPr>
          <p:nvPr/>
        </p:nvPicPr>
        <p:blipFill>
          <a:blip r:embed="rId5" cstate="print"/>
          <a:srcRect/>
          <a:stretch>
            <a:fillRect/>
          </a:stretch>
        </p:blipFill>
        <p:spPr bwMode="auto">
          <a:xfrm>
            <a:off x="6400800" y="3200400"/>
            <a:ext cx="2057400" cy="2971800"/>
          </a:xfrm>
          <a:prstGeom prst="rect">
            <a:avLst/>
          </a:prstGeom>
          <a:noFill/>
          <a:ln w="9525">
            <a:noFill/>
            <a:miter lim="800000"/>
            <a:headEnd/>
            <a:tailEnd/>
          </a:ln>
        </p:spPr>
      </p:pic>
      <p:sp>
        <p:nvSpPr>
          <p:cNvPr id="12" name="Content Placeholder 3"/>
          <p:cNvSpPr>
            <a:spLocks noGrp="1"/>
          </p:cNvSpPr>
          <p:nvPr>
            <p:ph sz="half" idx="2"/>
          </p:nvPr>
        </p:nvSpPr>
        <p:spPr>
          <a:xfrm>
            <a:off x="152400" y="4953000"/>
            <a:ext cx="5410200" cy="914400"/>
          </a:xfrm>
        </p:spPr>
        <p:txBody>
          <a:bodyPr/>
          <a:lstStyle/>
          <a:p>
            <a:pPr lvl="1">
              <a:buFont typeface="Arial" pitchFamily="34" charset="0"/>
              <a:buNone/>
              <a:defRPr/>
            </a:pPr>
            <a:r>
              <a:rPr lang="en-US" sz="1400" kern="1200" dirty="0" smtClean="0">
                <a:latin typeface="Tahoma" pitchFamily="34" charset="0"/>
              </a:rPr>
              <a:t>"</a:t>
            </a:r>
            <a:r>
              <a:rPr lang="en-US" sz="1400" b="1" i="1" kern="1200" dirty="0" smtClean="0">
                <a:solidFill>
                  <a:schemeClr val="accent6">
                    <a:lumMod val="75000"/>
                  </a:schemeClr>
                </a:solidFill>
                <a:latin typeface="Tahoma" pitchFamily="34" charset="0"/>
              </a:rPr>
              <a:t>The world of science has changed ... data-intensive science [is] so different that it is worth distinguishing [it] … as a new, fourth paradigm for scientific exploration</a:t>
            </a:r>
            <a:r>
              <a:rPr lang="en-US" sz="1400" i="1" kern="1200" dirty="0" smtClean="0">
                <a:latin typeface="Tahoma" pitchFamily="34" charset="0"/>
              </a:rPr>
              <a:t>.</a:t>
            </a:r>
            <a:r>
              <a:rPr lang="en-US" sz="1400" kern="1200" dirty="0" smtClean="0">
                <a:latin typeface="Tahoma" pitchFamily="34" charset="0"/>
              </a:rPr>
              <a:t>" - </a:t>
            </a:r>
            <a:r>
              <a:rPr lang="en-US" sz="1400" b="1" kern="1200" dirty="0" smtClean="0">
                <a:latin typeface="Tahoma" pitchFamily="34" charset="0"/>
              </a:rPr>
              <a:t>Jim Gray</a:t>
            </a:r>
          </a:p>
        </p:txBody>
      </p:sp>
      <p:sp>
        <p:nvSpPr>
          <p:cNvPr id="10248" name="Rectangle 3"/>
          <p:cNvSpPr>
            <a:spLocks noChangeArrowheads="1"/>
          </p:cNvSpPr>
          <p:nvPr/>
        </p:nvSpPr>
        <p:spPr bwMode="auto">
          <a:xfrm>
            <a:off x="228600" y="3429000"/>
            <a:ext cx="5562600" cy="1200150"/>
          </a:xfrm>
          <a:prstGeom prst="rect">
            <a:avLst/>
          </a:prstGeom>
          <a:noFill/>
          <a:ln w="9525">
            <a:noFill/>
            <a:miter lim="800000"/>
            <a:headEnd/>
            <a:tailEnd/>
          </a:ln>
        </p:spPr>
        <p:txBody>
          <a:bodyPr>
            <a:spAutoFit/>
          </a:bodyPr>
          <a:lstStyle/>
          <a:p>
            <a:pPr marL="390525" indent="-293688">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1800"/>
              <a:t>Data guided processes can complement hypothesis guided data analysis to develop predictive insights for use by climate scientists, policy makers and community at large.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2400" smtClean="0"/>
              <a:t>Web 2.0 interface for planetary information system</a:t>
            </a:r>
          </a:p>
        </p:txBody>
      </p:sp>
      <p:pic>
        <p:nvPicPr>
          <p:cNvPr id="27651" name="Picture 3">
            <a:hlinkClick r:id="rId3"/>
          </p:cNvPr>
          <p:cNvPicPr>
            <a:picLocks noChangeAspect="1" noChangeArrowheads="1"/>
          </p:cNvPicPr>
          <p:nvPr/>
        </p:nvPicPr>
        <p:blipFill>
          <a:blip r:embed="rId4" cstate="print"/>
          <a:srcRect/>
          <a:stretch>
            <a:fillRect/>
          </a:stretch>
        </p:blipFill>
        <p:spPr bwMode="auto">
          <a:xfrm>
            <a:off x="304800" y="1377950"/>
            <a:ext cx="6248400" cy="4413250"/>
          </a:xfrm>
          <a:prstGeom prst="rect">
            <a:avLst/>
          </a:prstGeom>
          <a:noFill/>
          <a:ln w="9525">
            <a:noFill/>
            <a:miter lim="800000"/>
            <a:headEnd/>
            <a:tailEnd/>
          </a:ln>
        </p:spPr>
      </p:pic>
      <p:pic>
        <p:nvPicPr>
          <p:cNvPr id="27652" name="Picture 4"/>
          <p:cNvPicPr>
            <a:picLocks noChangeAspect="1" noChangeArrowheads="1"/>
          </p:cNvPicPr>
          <p:nvPr/>
        </p:nvPicPr>
        <p:blipFill>
          <a:blip r:embed="rId5" cstate="print"/>
          <a:srcRect/>
          <a:stretch>
            <a:fillRect/>
          </a:stretch>
        </p:blipFill>
        <p:spPr bwMode="auto">
          <a:xfrm>
            <a:off x="6019800" y="1295400"/>
            <a:ext cx="2881313" cy="2074863"/>
          </a:xfrm>
          <a:prstGeom prst="rect">
            <a:avLst/>
          </a:prstGeom>
          <a:noFill/>
          <a:ln w="9525">
            <a:noFill/>
            <a:miter lim="800000"/>
            <a:headEnd/>
            <a:tailEnd/>
          </a:ln>
        </p:spPr>
      </p:pic>
      <p:pic>
        <p:nvPicPr>
          <p:cNvPr id="27653" name="Picture 5"/>
          <p:cNvPicPr>
            <a:picLocks noChangeAspect="1" noChangeArrowheads="1"/>
          </p:cNvPicPr>
          <p:nvPr/>
        </p:nvPicPr>
        <p:blipFill>
          <a:blip r:embed="rId6" cstate="print"/>
          <a:srcRect/>
          <a:stretch>
            <a:fillRect/>
          </a:stretch>
        </p:blipFill>
        <p:spPr bwMode="auto">
          <a:xfrm>
            <a:off x="5994400" y="4038600"/>
            <a:ext cx="2968625" cy="215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800" dirty="0" smtClean="0"/>
              <a:t>Monitoring Forest Cover Change: Challenges Ahead</a:t>
            </a:r>
            <a:endParaRPr lang="en-US" sz="2800" dirty="0"/>
          </a:p>
        </p:txBody>
      </p:sp>
      <p:sp>
        <p:nvSpPr>
          <p:cNvPr id="3" name="Content Placeholder 2"/>
          <p:cNvSpPr>
            <a:spLocks noGrp="1"/>
          </p:cNvSpPr>
          <p:nvPr>
            <p:ph idx="1"/>
          </p:nvPr>
        </p:nvSpPr>
        <p:spPr>
          <a:xfrm>
            <a:off x="304800" y="1066800"/>
            <a:ext cx="5029200" cy="5410200"/>
          </a:xfrm>
        </p:spPr>
        <p:txBody>
          <a:bodyPr>
            <a:normAutofit fontScale="55000" lnSpcReduction="20000"/>
          </a:bodyPr>
          <a:lstStyle/>
          <a:p>
            <a:pPr>
              <a:defRPr/>
            </a:pPr>
            <a:r>
              <a:rPr lang="en-US" dirty="0" smtClean="0"/>
              <a:t>Designing robust change detection algorithms</a:t>
            </a:r>
          </a:p>
          <a:p>
            <a:pPr>
              <a:buFont typeface="Monotype Sorts"/>
              <a:buNone/>
              <a:defRPr/>
            </a:pPr>
            <a:endParaRPr lang="en-US" dirty="0" smtClean="0"/>
          </a:p>
          <a:p>
            <a:pPr>
              <a:defRPr/>
            </a:pPr>
            <a:r>
              <a:rPr lang="en-US" dirty="0" smtClean="0"/>
              <a:t>Characterization of land cover changes</a:t>
            </a:r>
          </a:p>
          <a:p>
            <a:pPr>
              <a:buFont typeface="Monotype Sorts"/>
              <a:buNone/>
              <a:defRPr/>
            </a:pPr>
            <a:endParaRPr lang="en-US" dirty="0" smtClean="0"/>
          </a:p>
          <a:p>
            <a:pPr>
              <a:defRPr/>
            </a:pPr>
            <a:r>
              <a:rPr lang="en-US" dirty="0" smtClean="0"/>
              <a:t>Multi-resolution analysis </a:t>
            </a:r>
            <a:r>
              <a:rPr lang="en-US" sz="2300" dirty="0" smtClean="0"/>
              <a:t>(250m </a:t>
            </a:r>
            <a:r>
              <a:rPr lang="en-US" sz="2300" dirty="0" err="1" smtClean="0"/>
              <a:t>vs</a:t>
            </a:r>
            <a:r>
              <a:rPr lang="en-US" sz="2300" dirty="0" smtClean="0"/>
              <a:t> 1km </a:t>
            </a:r>
            <a:r>
              <a:rPr lang="en-US" sz="2300" dirty="0" err="1" smtClean="0"/>
              <a:t>vs</a:t>
            </a:r>
            <a:r>
              <a:rPr lang="en-US" sz="2300" dirty="0" smtClean="0"/>
              <a:t> 4km)</a:t>
            </a:r>
            <a:endParaRPr lang="en-US" dirty="0" smtClean="0"/>
          </a:p>
          <a:p>
            <a:pPr lvl="1">
              <a:defRPr/>
            </a:pPr>
            <a:r>
              <a:rPr lang="en-US" sz="2300" dirty="0" smtClean="0"/>
              <a:t>Different kinds of changes are visible at different scales</a:t>
            </a:r>
          </a:p>
          <a:p>
            <a:pPr lvl="1">
              <a:defRPr/>
            </a:pPr>
            <a:endParaRPr lang="en-US" sz="2300" dirty="0" smtClean="0"/>
          </a:p>
          <a:p>
            <a:pPr>
              <a:defRPr/>
            </a:pPr>
            <a:r>
              <a:rPr lang="en-US" dirty="0" smtClean="0"/>
              <a:t>Multivariate analysis</a:t>
            </a:r>
          </a:p>
          <a:p>
            <a:pPr lvl="1">
              <a:defRPr/>
            </a:pPr>
            <a:r>
              <a:rPr lang="en-US" sz="2300" dirty="0" smtClean="0"/>
              <a:t>Detecting some types of changes (e.g. crop rotations) will require additional variables.</a:t>
            </a:r>
          </a:p>
          <a:p>
            <a:pPr lvl="1">
              <a:defRPr/>
            </a:pPr>
            <a:endParaRPr lang="en-US" sz="2300" dirty="0" smtClean="0"/>
          </a:p>
          <a:p>
            <a:pPr>
              <a:defRPr/>
            </a:pPr>
            <a:r>
              <a:rPr lang="en-US" dirty="0" smtClean="0"/>
              <a:t>Data quality improvement</a:t>
            </a:r>
          </a:p>
          <a:p>
            <a:pPr lvl="1">
              <a:defRPr/>
            </a:pPr>
            <a:r>
              <a:rPr lang="en-US" sz="2300" dirty="0" smtClean="0"/>
              <a:t>Preprocessing of data using </a:t>
            </a:r>
            <a:r>
              <a:rPr lang="en-US" sz="2300" dirty="0" err="1" smtClean="0"/>
              <a:t>spatio</a:t>
            </a:r>
            <a:r>
              <a:rPr lang="en-US" sz="2300" dirty="0" smtClean="0"/>
              <a:t>-temporal noise removal and smoothing techniques can increase performance of change detection.</a:t>
            </a:r>
          </a:p>
          <a:p>
            <a:pPr lvl="1">
              <a:defRPr/>
            </a:pPr>
            <a:endParaRPr lang="en-US" sz="2300" dirty="0" smtClean="0"/>
          </a:p>
          <a:p>
            <a:pPr>
              <a:defRPr/>
            </a:pPr>
            <a:r>
              <a:rPr lang="en-US" dirty="0" smtClean="0"/>
              <a:t>Incremental update and Real-time detection</a:t>
            </a:r>
          </a:p>
          <a:p>
            <a:pPr>
              <a:defRPr/>
            </a:pPr>
            <a:endParaRPr lang="en-US" dirty="0" smtClean="0"/>
          </a:p>
          <a:p>
            <a:pPr>
              <a:defRPr/>
            </a:pPr>
            <a:r>
              <a:rPr lang="en-US" dirty="0" smtClean="0"/>
              <a:t>Spatial event identification</a:t>
            </a:r>
          </a:p>
          <a:p>
            <a:pPr>
              <a:defRPr/>
            </a:pPr>
            <a:endParaRPr lang="en-US" dirty="0" smtClean="0"/>
          </a:p>
          <a:p>
            <a:pPr>
              <a:defRPr/>
            </a:pPr>
            <a:r>
              <a:rPr lang="en-US" dirty="0" smtClean="0"/>
              <a:t>Applications in variety of domains: </a:t>
            </a:r>
          </a:p>
          <a:p>
            <a:pPr lvl="1">
              <a:defRPr/>
            </a:pPr>
            <a:r>
              <a:rPr lang="en-US" sz="2200" dirty="0" smtClean="0"/>
              <a:t>Climate, agriculture, energy</a:t>
            </a:r>
          </a:p>
          <a:p>
            <a:pPr lvl="1">
              <a:defRPr/>
            </a:pPr>
            <a:r>
              <a:rPr lang="en-US" sz="2200" dirty="0" smtClean="0"/>
              <a:t>Economics, health care, network traffic</a:t>
            </a:r>
            <a:endParaRPr lang="en-US" sz="2200" dirty="0"/>
          </a:p>
        </p:txBody>
      </p:sp>
      <p:sp>
        <p:nvSpPr>
          <p:cNvPr id="41988" name="Slide Number Placeholder 3"/>
          <p:cNvSpPr>
            <a:spLocks noGrp="1"/>
          </p:cNvSpPr>
          <p:nvPr>
            <p:ph type="sldNum" sz="quarter" idx="4294967295"/>
          </p:nvPr>
        </p:nvSpPr>
        <p:spPr bwMode="auto">
          <a:xfrm>
            <a:off x="0" y="6643688"/>
            <a:ext cx="9144000" cy="214312"/>
          </a:xfrm>
          <a:prstGeom prst="rect">
            <a:avLst/>
          </a:prstGeom>
          <a:noFill/>
          <a:ln>
            <a:miter lim="800000"/>
            <a:headEnd/>
            <a:tailEnd/>
          </a:ln>
        </p:spPr>
        <p:txBody>
          <a:bodyPr/>
          <a:lstStyle/>
          <a:p>
            <a:fld id="{40FA6B8A-6F24-4841-A09E-331193F13798}" type="slidenum">
              <a:rPr lang="en-US"/>
              <a:pPr/>
              <a:t>30</a:t>
            </a:fld>
            <a:endParaRPr lang="en-US"/>
          </a:p>
        </p:txBody>
      </p:sp>
      <p:pic>
        <p:nvPicPr>
          <p:cNvPr id="41989" name="Picture 1"/>
          <p:cNvPicPr>
            <a:picLocks noChangeAspect="1" noChangeArrowheads="1"/>
          </p:cNvPicPr>
          <p:nvPr/>
        </p:nvPicPr>
        <p:blipFill>
          <a:blip r:embed="rId2" cstate="print"/>
          <a:srcRect r="36401"/>
          <a:stretch>
            <a:fillRect/>
          </a:stretch>
        </p:blipFill>
        <p:spPr bwMode="auto">
          <a:xfrm>
            <a:off x="6400800" y="5029200"/>
            <a:ext cx="741363" cy="760413"/>
          </a:xfrm>
          <a:prstGeom prst="rect">
            <a:avLst/>
          </a:prstGeom>
          <a:noFill/>
          <a:ln w="9525">
            <a:noFill/>
            <a:miter lim="800000"/>
            <a:headEnd/>
            <a:tailEnd/>
          </a:ln>
        </p:spPr>
      </p:pic>
      <p:sp>
        <p:nvSpPr>
          <p:cNvPr id="41990" name="Rectangle 16"/>
          <p:cNvSpPr>
            <a:spLocks noChangeArrowheads="1"/>
          </p:cNvSpPr>
          <p:nvPr/>
        </p:nvSpPr>
        <p:spPr bwMode="auto">
          <a:xfrm>
            <a:off x="7315200" y="6019800"/>
            <a:ext cx="1417638" cy="246063"/>
          </a:xfrm>
          <a:prstGeom prst="rect">
            <a:avLst/>
          </a:prstGeom>
          <a:noFill/>
          <a:ln w="9525">
            <a:noFill/>
            <a:miter lim="800000"/>
            <a:headEnd/>
            <a:tailEnd/>
          </a:ln>
        </p:spPr>
        <p:txBody>
          <a:bodyPr>
            <a:spAutoFit/>
          </a:bodyPr>
          <a:lstStyle/>
          <a:p>
            <a:pPr eaLnBrk="0" hangingPunct="0">
              <a:spcBef>
                <a:spcPct val="10000"/>
              </a:spcBef>
              <a:spcAft>
                <a:spcPts val="400"/>
              </a:spcAft>
              <a:buClr>
                <a:srgbClr val="0C7B9C"/>
              </a:buClr>
              <a:buSzPct val="75000"/>
              <a:buFont typeface="Monotype Sorts"/>
              <a:buNone/>
            </a:pPr>
            <a:r>
              <a:rPr lang="en-US" sz="1000"/>
              <a:t>Source: Merck, Google.</a:t>
            </a:r>
          </a:p>
        </p:txBody>
      </p:sp>
      <p:pic>
        <p:nvPicPr>
          <p:cNvPr id="41991" name="Picture 7"/>
          <p:cNvPicPr>
            <a:picLocks noChangeAspect="1"/>
          </p:cNvPicPr>
          <p:nvPr/>
        </p:nvPicPr>
        <p:blipFill>
          <a:blip r:embed="rId3" cstate="print"/>
          <a:srcRect l="8195" r="8690" b="11362"/>
          <a:stretch>
            <a:fillRect/>
          </a:stretch>
        </p:blipFill>
        <p:spPr bwMode="auto">
          <a:xfrm>
            <a:off x="7391400" y="4953000"/>
            <a:ext cx="898525" cy="898525"/>
          </a:xfrm>
          <a:prstGeom prst="rect">
            <a:avLst/>
          </a:prstGeom>
          <a:noFill/>
          <a:ln w="9525">
            <a:noFill/>
            <a:miter lim="800000"/>
            <a:headEnd/>
            <a:tailEnd/>
          </a:ln>
        </p:spPr>
      </p:pic>
      <p:pic>
        <p:nvPicPr>
          <p:cNvPr id="41992" name="Picture 8"/>
          <p:cNvPicPr>
            <a:picLocks noChangeAspect="1"/>
          </p:cNvPicPr>
          <p:nvPr/>
        </p:nvPicPr>
        <p:blipFill>
          <a:blip r:embed="rId4" cstate="print"/>
          <a:srcRect/>
          <a:stretch>
            <a:fillRect/>
          </a:stretch>
        </p:blipFill>
        <p:spPr bwMode="auto">
          <a:xfrm>
            <a:off x="4876800" y="990600"/>
            <a:ext cx="4156075" cy="1617663"/>
          </a:xfrm>
          <a:prstGeom prst="rect">
            <a:avLst/>
          </a:prstGeom>
          <a:noFill/>
          <a:ln w="9525">
            <a:noFill/>
            <a:miter lim="800000"/>
            <a:headEnd/>
            <a:tailEnd/>
          </a:ln>
        </p:spPr>
      </p:pic>
      <p:pic>
        <p:nvPicPr>
          <p:cNvPr id="41993" name="Picture 10" descr="C:\Users\Steinbach\Desktop\tocropUntitled.png"/>
          <p:cNvPicPr>
            <a:picLocks noChangeAspect="1" noChangeArrowheads="1"/>
          </p:cNvPicPr>
          <p:nvPr/>
        </p:nvPicPr>
        <p:blipFill>
          <a:blip r:embed="rId5" cstate="print"/>
          <a:srcRect/>
          <a:stretch>
            <a:fillRect/>
          </a:stretch>
        </p:blipFill>
        <p:spPr bwMode="auto">
          <a:xfrm>
            <a:off x="5257800" y="4953000"/>
            <a:ext cx="885825" cy="847725"/>
          </a:xfrm>
          <a:prstGeom prst="rect">
            <a:avLst/>
          </a:prstGeom>
          <a:noFill/>
          <a:ln w="9525">
            <a:noFill/>
            <a:miter lim="800000"/>
            <a:headEnd/>
            <a:tailEnd/>
          </a:ln>
        </p:spPr>
      </p:pic>
      <p:pic>
        <p:nvPicPr>
          <p:cNvPr id="41994" name="Content Placeholder 4" descr="noisy_example-eps-converted-to.pdf"/>
          <p:cNvPicPr>
            <a:picLocks noChangeAspect="1"/>
          </p:cNvPicPr>
          <p:nvPr/>
        </p:nvPicPr>
        <p:blipFill>
          <a:blip r:embed="rId6" cstate="print"/>
          <a:srcRect l="-20345" r="-20345"/>
          <a:stretch>
            <a:fillRect/>
          </a:stretch>
        </p:blipFill>
        <p:spPr bwMode="auto">
          <a:xfrm>
            <a:off x="5029200" y="2819400"/>
            <a:ext cx="2001838" cy="1371600"/>
          </a:xfrm>
          <a:prstGeom prst="rect">
            <a:avLst/>
          </a:prstGeom>
          <a:noFill/>
          <a:ln w="9525">
            <a:noFill/>
            <a:miter lim="800000"/>
            <a:headEnd/>
            <a:tailEnd/>
          </a:ln>
        </p:spPr>
      </p:pic>
      <p:pic>
        <p:nvPicPr>
          <p:cNvPr id="41995" name="Picture 7" descr="missing_example-eps-converted-to.pdf"/>
          <p:cNvPicPr>
            <a:picLocks noChangeAspect="1"/>
          </p:cNvPicPr>
          <p:nvPr/>
        </p:nvPicPr>
        <p:blipFill>
          <a:blip r:embed="rId7" cstate="print"/>
          <a:srcRect/>
          <a:stretch>
            <a:fillRect/>
          </a:stretch>
        </p:blipFill>
        <p:spPr bwMode="auto">
          <a:xfrm>
            <a:off x="7010400" y="2819400"/>
            <a:ext cx="1573213"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Grp="1" noChangeAspect="1" noChangeArrowheads="1"/>
          </p:cNvPicPr>
          <p:nvPr>
            <p:ph idx="1"/>
          </p:nvPr>
        </p:nvPicPr>
        <p:blipFill>
          <a:blip r:embed="rId3" cstate="print"/>
          <a:srcRect/>
          <a:stretch>
            <a:fillRect/>
          </a:stretch>
        </p:blipFill>
        <p:spPr>
          <a:xfrm>
            <a:off x="4648200" y="4495800"/>
            <a:ext cx="1112838" cy="1371600"/>
          </a:xfrm>
        </p:spPr>
      </p:pic>
      <p:pic>
        <p:nvPicPr>
          <p:cNvPr id="19458" name="Picture 3"/>
          <p:cNvPicPr>
            <a:picLocks noChangeAspect="1" noChangeArrowheads="1"/>
          </p:cNvPicPr>
          <p:nvPr/>
        </p:nvPicPr>
        <p:blipFill>
          <a:blip r:embed="rId4" cstate="print"/>
          <a:srcRect/>
          <a:stretch>
            <a:fillRect/>
          </a:stretch>
        </p:blipFill>
        <p:spPr bwMode="auto">
          <a:xfrm>
            <a:off x="1219200" y="1017588"/>
            <a:ext cx="958850" cy="1371600"/>
          </a:xfrm>
          <a:prstGeom prst="rect">
            <a:avLst/>
          </a:prstGeom>
          <a:noFill/>
          <a:ln w="9525">
            <a:noFill/>
            <a:miter lim="800000"/>
            <a:headEnd/>
            <a:tailEnd/>
          </a:ln>
        </p:spPr>
      </p:pic>
      <p:pic>
        <p:nvPicPr>
          <p:cNvPr id="19459" name="Picture 4"/>
          <p:cNvPicPr>
            <a:picLocks noChangeAspect="1" noChangeArrowheads="1"/>
          </p:cNvPicPr>
          <p:nvPr/>
        </p:nvPicPr>
        <p:blipFill>
          <a:blip r:embed="rId5" cstate="print"/>
          <a:srcRect/>
          <a:stretch>
            <a:fillRect/>
          </a:stretch>
        </p:blipFill>
        <p:spPr bwMode="auto">
          <a:xfrm>
            <a:off x="4038600" y="2667000"/>
            <a:ext cx="1162050" cy="1371600"/>
          </a:xfrm>
          <a:prstGeom prst="rect">
            <a:avLst/>
          </a:prstGeom>
          <a:noFill/>
          <a:ln w="9525">
            <a:noFill/>
            <a:miter lim="800000"/>
            <a:headEnd/>
            <a:tailEnd/>
          </a:ln>
        </p:spPr>
      </p:pic>
      <p:pic>
        <p:nvPicPr>
          <p:cNvPr id="19460" name="Picture 5"/>
          <p:cNvPicPr>
            <a:picLocks noChangeAspect="1" noChangeArrowheads="1"/>
          </p:cNvPicPr>
          <p:nvPr/>
        </p:nvPicPr>
        <p:blipFill>
          <a:blip r:embed="rId6" cstate="print"/>
          <a:srcRect l="16667" r="16667"/>
          <a:stretch>
            <a:fillRect/>
          </a:stretch>
        </p:blipFill>
        <p:spPr bwMode="auto">
          <a:xfrm>
            <a:off x="2667000" y="990600"/>
            <a:ext cx="1143000" cy="1371600"/>
          </a:xfrm>
          <a:prstGeom prst="rect">
            <a:avLst/>
          </a:prstGeom>
          <a:noFill/>
          <a:ln w="9525">
            <a:noFill/>
            <a:miter lim="800000"/>
            <a:headEnd/>
            <a:tailEnd/>
          </a:ln>
        </p:spPr>
      </p:pic>
      <p:pic>
        <p:nvPicPr>
          <p:cNvPr id="19461" name="Picture 7"/>
          <p:cNvPicPr>
            <a:picLocks noChangeAspect="1" noChangeArrowheads="1"/>
          </p:cNvPicPr>
          <p:nvPr/>
        </p:nvPicPr>
        <p:blipFill>
          <a:blip r:embed="rId7" cstate="print"/>
          <a:srcRect/>
          <a:stretch>
            <a:fillRect/>
          </a:stretch>
        </p:blipFill>
        <p:spPr bwMode="auto">
          <a:xfrm>
            <a:off x="7010400" y="4648200"/>
            <a:ext cx="1028700" cy="1371600"/>
          </a:xfrm>
          <a:prstGeom prst="rect">
            <a:avLst/>
          </a:prstGeom>
          <a:noFill/>
          <a:ln w="9525">
            <a:noFill/>
            <a:miter lim="800000"/>
            <a:headEnd/>
            <a:tailEnd/>
          </a:ln>
        </p:spPr>
      </p:pic>
      <p:pic>
        <p:nvPicPr>
          <p:cNvPr id="19462" name="Picture 8"/>
          <p:cNvPicPr>
            <a:picLocks noChangeAspect="1" noChangeArrowheads="1"/>
          </p:cNvPicPr>
          <p:nvPr/>
        </p:nvPicPr>
        <p:blipFill>
          <a:blip r:embed="rId8" cstate="print"/>
          <a:srcRect/>
          <a:stretch>
            <a:fillRect/>
          </a:stretch>
        </p:blipFill>
        <p:spPr bwMode="auto">
          <a:xfrm>
            <a:off x="7239000" y="2743200"/>
            <a:ext cx="1239838" cy="1371600"/>
          </a:xfrm>
          <a:prstGeom prst="rect">
            <a:avLst/>
          </a:prstGeom>
          <a:noFill/>
          <a:ln w="9525">
            <a:noFill/>
            <a:miter lim="800000"/>
            <a:headEnd/>
            <a:tailEnd/>
          </a:ln>
        </p:spPr>
      </p:pic>
      <p:pic>
        <p:nvPicPr>
          <p:cNvPr id="19463" name="Picture 9"/>
          <p:cNvPicPr>
            <a:picLocks noChangeAspect="1" noChangeArrowheads="1"/>
          </p:cNvPicPr>
          <p:nvPr/>
        </p:nvPicPr>
        <p:blipFill>
          <a:blip r:embed="rId9" cstate="print"/>
          <a:srcRect l="9322" r="6790"/>
          <a:stretch>
            <a:fillRect/>
          </a:stretch>
        </p:blipFill>
        <p:spPr bwMode="auto">
          <a:xfrm>
            <a:off x="5486400" y="2743200"/>
            <a:ext cx="1371600" cy="1371600"/>
          </a:xfrm>
          <a:prstGeom prst="rect">
            <a:avLst/>
          </a:prstGeom>
          <a:noFill/>
          <a:ln w="9525">
            <a:noFill/>
            <a:miter lim="800000"/>
            <a:headEnd/>
            <a:tailEnd/>
          </a:ln>
        </p:spPr>
      </p:pic>
      <p:pic>
        <p:nvPicPr>
          <p:cNvPr id="19464" name="Picture 10"/>
          <p:cNvPicPr>
            <a:picLocks noChangeAspect="1" noChangeArrowheads="1"/>
          </p:cNvPicPr>
          <p:nvPr/>
        </p:nvPicPr>
        <p:blipFill>
          <a:blip r:embed="rId10" cstate="print"/>
          <a:srcRect/>
          <a:stretch>
            <a:fillRect/>
          </a:stretch>
        </p:blipFill>
        <p:spPr bwMode="auto">
          <a:xfrm>
            <a:off x="381000" y="2743200"/>
            <a:ext cx="1096963" cy="1371600"/>
          </a:xfrm>
          <a:prstGeom prst="rect">
            <a:avLst/>
          </a:prstGeom>
          <a:noFill/>
          <a:ln w="9525">
            <a:noFill/>
            <a:miter lim="800000"/>
            <a:headEnd/>
            <a:tailEnd/>
          </a:ln>
        </p:spPr>
      </p:pic>
      <p:sp>
        <p:nvSpPr>
          <p:cNvPr id="19465" name="TextBox 12"/>
          <p:cNvSpPr txBox="1">
            <a:spLocks noChangeArrowheads="1"/>
          </p:cNvSpPr>
          <p:nvPr/>
        </p:nvSpPr>
        <p:spPr bwMode="auto">
          <a:xfrm>
            <a:off x="762000" y="2359025"/>
            <a:ext cx="9144000" cy="307975"/>
          </a:xfrm>
          <a:prstGeom prst="rect">
            <a:avLst/>
          </a:prstGeom>
          <a:noFill/>
          <a:ln w="9525">
            <a:noFill/>
            <a:miter lim="800000"/>
            <a:headEnd/>
            <a:tailEnd/>
          </a:ln>
        </p:spPr>
        <p:txBody>
          <a:bodyPr>
            <a:spAutoFit/>
          </a:bodyPr>
          <a:lstStyle/>
          <a:p>
            <a:r>
              <a:rPr lang="en-US" sz="1400" dirty="0">
                <a:latin typeface="Calibri" pitchFamily="34" charset="0"/>
              </a:rPr>
              <a:t>  </a:t>
            </a:r>
            <a:r>
              <a:rPr lang="en-US" sz="1400" dirty="0" err="1">
                <a:latin typeface="Calibri" pitchFamily="34" charset="0"/>
              </a:rPr>
              <a:t>Vipin</a:t>
            </a:r>
            <a:r>
              <a:rPr lang="en-US" sz="1400" dirty="0">
                <a:latin typeface="Calibri" pitchFamily="34" charset="0"/>
              </a:rPr>
              <a:t> Kumar, UM </a:t>
            </a:r>
            <a:r>
              <a:rPr lang="en-US" sz="1400" dirty="0" smtClean="0">
                <a:latin typeface="Calibri" pitchFamily="34" charset="0"/>
              </a:rPr>
              <a:t>       </a:t>
            </a:r>
            <a:r>
              <a:rPr lang="en-US" dirty="0" err="1" smtClean="0">
                <a:latin typeface="Calibri" pitchFamily="34" charset="0"/>
              </a:rPr>
              <a:t>Arindam</a:t>
            </a:r>
            <a:r>
              <a:rPr lang="en-US" dirty="0" smtClean="0">
                <a:latin typeface="Calibri" pitchFamily="34" charset="0"/>
              </a:rPr>
              <a:t> </a:t>
            </a:r>
            <a:r>
              <a:rPr lang="en-US" dirty="0" err="1">
                <a:latin typeface="Calibri" pitchFamily="34" charset="0"/>
              </a:rPr>
              <a:t>Banerjee</a:t>
            </a:r>
            <a:r>
              <a:rPr lang="en-US" dirty="0">
                <a:latin typeface="Calibri" pitchFamily="34" charset="0"/>
              </a:rPr>
              <a:t>, UM </a:t>
            </a:r>
            <a:r>
              <a:rPr lang="en-US" dirty="0" smtClean="0">
                <a:latin typeface="Calibri" pitchFamily="34" charset="0"/>
              </a:rPr>
              <a:t>        </a:t>
            </a:r>
            <a:r>
              <a:rPr lang="en-US" sz="1400" dirty="0" err="1" smtClean="0">
                <a:latin typeface="Calibri" pitchFamily="34" charset="0"/>
              </a:rPr>
              <a:t>Shashi</a:t>
            </a:r>
            <a:r>
              <a:rPr lang="en-US" sz="1400" dirty="0" smtClean="0">
                <a:latin typeface="Calibri" pitchFamily="34" charset="0"/>
              </a:rPr>
              <a:t> </a:t>
            </a:r>
            <a:r>
              <a:rPr lang="en-US" sz="1400" dirty="0" err="1" smtClean="0">
                <a:latin typeface="Calibri" pitchFamily="34" charset="0"/>
              </a:rPr>
              <a:t>Shekhar,UM</a:t>
            </a:r>
            <a:r>
              <a:rPr lang="en-US" sz="1400" dirty="0" smtClean="0">
                <a:latin typeface="Calibri" pitchFamily="34" charset="0"/>
              </a:rPr>
              <a:t>               </a:t>
            </a:r>
            <a:r>
              <a:rPr lang="en-US" dirty="0" smtClean="0">
                <a:latin typeface="Calibri" pitchFamily="34" charset="0"/>
              </a:rPr>
              <a:t>Michael </a:t>
            </a:r>
            <a:r>
              <a:rPr lang="en-US" dirty="0">
                <a:latin typeface="Calibri" pitchFamily="34" charset="0"/>
              </a:rPr>
              <a:t>Steinbach, </a:t>
            </a:r>
            <a:r>
              <a:rPr lang="en-US" dirty="0" smtClean="0">
                <a:latin typeface="Calibri" pitchFamily="34" charset="0"/>
              </a:rPr>
              <a:t>UM</a:t>
            </a:r>
            <a:endParaRPr lang="en-US" sz="1400" dirty="0">
              <a:latin typeface="Calibri" pitchFamily="34" charset="0"/>
            </a:endParaRPr>
          </a:p>
        </p:txBody>
      </p:sp>
      <p:pic>
        <p:nvPicPr>
          <p:cNvPr id="19466" name="Picture 11"/>
          <p:cNvPicPr>
            <a:picLocks noChangeAspect="1" noChangeArrowheads="1"/>
          </p:cNvPicPr>
          <p:nvPr/>
        </p:nvPicPr>
        <p:blipFill>
          <a:blip r:embed="rId11" cstate="print"/>
          <a:srcRect/>
          <a:stretch>
            <a:fillRect/>
          </a:stretch>
        </p:blipFill>
        <p:spPr bwMode="auto">
          <a:xfrm>
            <a:off x="2743200" y="4648200"/>
            <a:ext cx="933450" cy="1371600"/>
          </a:xfrm>
          <a:prstGeom prst="rect">
            <a:avLst/>
          </a:prstGeom>
          <a:noFill/>
          <a:ln w="9525">
            <a:noFill/>
            <a:miter lim="800000"/>
            <a:headEnd/>
            <a:tailEnd/>
          </a:ln>
        </p:spPr>
      </p:pic>
      <p:pic>
        <p:nvPicPr>
          <p:cNvPr id="19467" name="Picture 12"/>
          <p:cNvPicPr>
            <a:picLocks noChangeAspect="1" noChangeArrowheads="1"/>
          </p:cNvPicPr>
          <p:nvPr/>
        </p:nvPicPr>
        <p:blipFill>
          <a:blip r:embed="rId12" cstate="print"/>
          <a:srcRect l="5823" r="12677"/>
          <a:stretch>
            <a:fillRect/>
          </a:stretch>
        </p:blipFill>
        <p:spPr bwMode="auto">
          <a:xfrm>
            <a:off x="2057400" y="2743200"/>
            <a:ext cx="1066800" cy="1371600"/>
          </a:xfrm>
          <a:prstGeom prst="rect">
            <a:avLst/>
          </a:prstGeom>
          <a:noFill/>
          <a:ln w="9525">
            <a:noFill/>
            <a:miter lim="800000"/>
            <a:headEnd/>
            <a:tailEnd/>
          </a:ln>
        </p:spPr>
      </p:pic>
      <p:pic>
        <p:nvPicPr>
          <p:cNvPr id="19468" name="Picture 13"/>
          <p:cNvPicPr>
            <a:picLocks noChangeAspect="1" noChangeArrowheads="1"/>
          </p:cNvPicPr>
          <p:nvPr/>
        </p:nvPicPr>
        <p:blipFill>
          <a:blip r:embed="rId13" cstate="print"/>
          <a:srcRect/>
          <a:stretch>
            <a:fillRect/>
          </a:stretch>
        </p:blipFill>
        <p:spPr bwMode="auto">
          <a:xfrm>
            <a:off x="4419600" y="990600"/>
            <a:ext cx="1031875" cy="1371600"/>
          </a:xfrm>
          <a:prstGeom prst="rect">
            <a:avLst/>
          </a:prstGeom>
          <a:noFill/>
          <a:ln w="9525">
            <a:noFill/>
            <a:miter lim="800000"/>
            <a:headEnd/>
            <a:tailEnd/>
          </a:ln>
        </p:spPr>
      </p:pic>
      <p:sp>
        <p:nvSpPr>
          <p:cNvPr id="19469" name="TextBox 16"/>
          <p:cNvSpPr txBox="1">
            <a:spLocks noChangeArrowheads="1"/>
          </p:cNvSpPr>
          <p:nvPr/>
        </p:nvSpPr>
        <p:spPr bwMode="auto">
          <a:xfrm>
            <a:off x="76200" y="4111625"/>
            <a:ext cx="9144000" cy="307777"/>
          </a:xfrm>
          <a:prstGeom prst="rect">
            <a:avLst/>
          </a:prstGeom>
          <a:noFill/>
          <a:ln w="9525">
            <a:noFill/>
            <a:miter lim="800000"/>
            <a:headEnd/>
            <a:tailEnd/>
          </a:ln>
        </p:spPr>
        <p:txBody>
          <a:bodyPr>
            <a:spAutoFit/>
          </a:bodyPr>
          <a:lstStyle/>
          <a:p>
            <a:r>
              <a:rPr lang="en-US" sz="1400" dirty="0">
                <a:latin typeface="Calibri" pitchFamily="34" charset="0"/>
              </a:rPr>
              <a:t>Fred </a:t>
            </a:r>
            <a:r>
              <a:rPr lang="en-US" sz="1400" dirty="0" err="1">
                <a:latin typeface="Calibri" pitchFamily="34" charset="0"/>
              </a:rPr>
              <a:t>Semazzi</a:t>
            </a:r>
            <a:r>
              <a:rPr lang="en-US" sz="1400" dirty="0">
                <a:latin typeface="Calibri" pitchFamily="34" charset="0"/>
              </a:rPr>
              <a:t>, NCSU 	 Joe Knight, UM         </a:t>
            </a:r>
            <a:r>
              <a:rPr lang="en-US" dirty="0" err="1" smtClean="0">
                <a:latin typeface="Calibri" pitchFamily="34" charset="0"/>
              </a:rPr>
              <a:t>Nagiza</a:t>
            </a:r>
            <a:r>
              <a:rPr lang="en-US" dirty="0" smtClean="0">
                <a:latin typeface="Calibri" pitchFamily="34" charset="0"/>
              </a:rPr>
              <a:t> </a:t>
            </a:r>
            <a:r>
              <a:rPr lang="en-US" dirty="0" err="1">
                <a:latin typeface="Calibri" pitchFamily="34" charset="0"/>
              </a:rPr>
              <a:t>Samatova</a:t>
            </a:r>
            <a:r>
              <a:rPr lang="en-US" dirty="0">
                <a:latin typeface="Calibri" pitchFamily="34" charset="0"/>
              </a:rPr>
              <a:t>, </a:t>
            </a:r>
            <a:r>
              <a:rPr lang="en-US" dirty="0" smtClean="0">
                <a:latin typeface="Calibri" pitchFamily="34" charset="0"/>
              </a:rPr>
              <a:t>NCSU          </a:t>
            </a:r>
            <a:r>
              <a:rPr lang="en-US" dirty="0">
                <a:latin typeface="Calibri" pitchFamily="34" charset="0"/>
              </a:rPr>
              <a:t>Peter </a:t>
            </a:r>
            <a:r>
              <a:rPr lang="en-US" sz="1400" dirty="0">
                <a:latin typeface="Calibri" pitchFamily="34" charset="0"/>
              </a:rPr>
              <a:t>Snyder, </a:t>
            </a:r>
            <a:r>
              <a:rPr lang="en-US" sz="1400" dirty="0" smtClean="0">
                <a:latin typeface="Calibri" pitchFamily="34" charset="0"/>
              </a:rPr>
              <a:t>UM        Jon Foley, UM </a:t>
            </a:r>
          </a:p>
        </p:txBody>
      </p:sp>
      <p:sp>
        <p:nvSpPr>
          <p:cNvPr id="19470" name="TextBox 19"/>
          <p:cNvSpPr txBox="1">
            <a:spLocks noChangeArrowheads="1"/>
          </p:cNvSpPr>
          <p:nvPr/>
        </p:nvSpPr>
        <p:spPr bwMode="auto">
          <a:xfrm>
            <a:off x="838200" y="6019800"/>
            <a:ext cx="7924800" cy="307975"/>
          </a:xfrm>
          <a:prstGeom prst="rect">
            <a:avLst/>
          </a:prstGeom>
          <a:noFill/>
          <a:ln w="9525">
            <a:noFill/>
            <a:miter lim="800000"/>
            <a:headEnd/>
            <a:tailEnd/>
          </a:ln>
        </p:spPr>
        <p:txBody>
          <a:bodyPr wrap="square">
            <a:spAutoFit/>
          </a:bodyPr>
          <a:lstStyle/>
          <a:p>
            <a:r>
              <a:rPr lang="en-US" sz="1400" dirty="0">
                <a:latin typeface="Calibri" pitchFamily="34" charset="0"/>
              </a:rPr>
              <a:t>Alok Choudhary, NW   </a:t>
            </a:r>
            <a:r>
              <a:rPr lang="en-US" sz="1400" dirty="0" err="1" smtClean="0">
                <a:latin typeface="Calibri" pitchFamily="34" charset="0"/>
              </a:rPr>
              <a:t>Abdollah</a:t>
            </a:r>
            <a:r>
              <a:rPr lang="en-US" sz="1400" dirty="0" smtClean="0">
                <a:latin typeface="Calibri" pitchFamily="34" charset="0"/>
              </a:rPr>
              <a:t> </a:t>
            </a:r>
            <a:r>
              <a:rPr lang="en-US" sz="1400" dirty="0" err="1">
                <a:latin typeface="Calibri" pitchFamily="34" charset="0"/>
              </a:rPr>
              <a:t>Homiafar</a:t>
            </a:r>
            <a:r>
              <a:rPr lang="en-US" sz="1400" dirty="0">
                <a:latin typeface="Calibri" pitchFamily="34" charset="0"/>
              </a:rPr>
              <a:t>, NCA&amp;T </a:t>
            </a:r>
            <a:r>
              <a:rPr lang="en-US" dirty="0" err="1">
                <a:latin typeface="Calibri" pitchFamily="34" charset="0"/>
              </a:rPr>
              <a:t>Auroop</a:t>
            </a:r>
            <a:r>
              <a:rPr lang="en-US" dirty="0">
                <a:latin typeface="Calibri" pitchFamily="34" charset="0"/>
              </a:rPr>
              <a:t> </a:t>
            </a:r>
            <a:r>
              <a:rPr lang="en-US" dirty="0" err="1">
                <a:latin typeface="Calibri" pitchFamily="34" charset="0"/>
              </a:rPr>
              <a:t>Ganguly</a:t>
            </a:r>
            <a:r>
              <a:rPr lang="en-US" dirty="0">
                <a:latin typeface="Calibri" pitchFamily="34" charset="0"/>
              </a:rPr>
              <a:t>, UTK/ORNL </a:t>
            </a:r>
            <a:r>
              <a:rPr lang="en-US" sz="1400" dirty="0" err="1" smtClean="0">
                <a:latin typeface="Calibri" pitchFamily="34" charset="0"/>
              </a:rPr>
              <a:t>Singdhansu</a:t>
            </a:r>
            <a:r>
              <a:rPr lang="en-US" sz="1400" dirty="0" smtClean="0">
                <a:latin typeface="Calibri" pitchFamily="34" charset="0"/>
              </a:rPr>
              <a:t> </a:t>
            </a:r>
            <a:r>
              <a:rPr lang="en-US" sz="1400" dirty="0" err="1" smtClean="0">
                <a:latin typeface="Calibri" pitchFamily="34" charset="0"/>
              </a:rPr>
              <a:t>Chatterjee</a:t>
            </a:r>
            <a:r>
              <a:rPr lang="en-US" sz="1400" dirty="0" smtClean="0">
                <a:latin typeface="Calibri" pitchFamily="34" charset="0"/>
              </a:rPr>
              <a:t>, UM </a:t>
            </a:r>
            <a:endParaRPr lang="en-US" sz="1400" dirty="0">
              <a:latin typeface="Calibri" pitchFamily="34" charset="0"/>
            </a:endParaRPr>
          </a:p>
        </p:txBody>
      </p:sp>
      <p:pic>
        <p:nvPicPr>
          <p:cNvPr id="19471" name="Picture 17" descr="E:\IMG_0186_1.png"/>
          <p:cNvPicPr>
            <a:picLocks noChangeAspect="1" noChangeArrowheads="1"/>
          </p:cNvPicPr>
          <p:nvPr/>
        </p:nvPicPr>
        <p:blipFill>
          <a:blip r:embed="rId14" cstate="print"/>
          <a:srcRect/>
          <a:stretch>
            <a:fillRect/>
          </a:stretch>
        </p:blipFill>
        <p:spPr bwMode="auto">
          <a:xfrm>
            <a:off x="6477000" y="914400"/>
            <a:ext cx="1028700" cy="1371600"/>
          </a:xfrm>
          <a:prstGeom prst="rect">
            <a:avLst/>
          </a:prstGeom>
          <a:noFill/>
          <a:ln w="9525">
            <a:noFill/>
            <a:miter lim="800000"/>
            <a:headEnd/>
            <a:tailEnd/>
          </a:ln>
        </p:spPr>
      </p:pic>
      <p:sp>
        <p:nvSpPr>
          <p:cNvPr id="25" name="Title 1"/>
          <p:cNvSpPr>
            <a:spLocks noGrp="1"/>
          </p:cNvSpPr>
          <p:nvPr>
            <p:ph type="title"/>
          </p:nvPr>
        </p:nvSpPr>
        <p:spPr>
          <a:xfrm>
            <a:off x="304800" y="-152400"/>
            <a:ext cx="8839200" cy="838200"/>
          </a:xfrm>
        </p:spPr>
        <p:txBody>
          <a:bodyPr>
            <a:noAutofit/>
          </a:bodyPr>
          <a:lstStyle/>
          <a:p>
            <a:pPr>
              <a:defRPr/>
            </a:pPr>
            <a:r>
              <a:rPr lang="en-US" sz="1600" dirty="0" smtClean="0"/>
              <a:t/>
            </a:r>
            <a:br>
              <a:rPr lang="en-US" sz="1600" dirty="0" smtClean="0"/>
            </a:br>
            <a:r>
              <a:rPr lang="en-US" sz="1600" dirty="0" smtClean="0"/>
              <a:t>NSF Expedition Project: Understanding Climate Change: A Data Driven Approach </a:t>
            </a:r>
          </a:p>
        </p:txBody>
      </p:sp>
      <p:pic>
        <p:nvPicPr>
          <p:cNvPr id="19475" name="Picture 20" descr="alokchoudhary.jpg"/>
          <p:cNvPicPr>
            <a:picLocks noChangeAspect="1"/>
          </p:cNvPicPr>
          <p:nvPr/>
        </p:nvPicPr>
        <p:blipFill>
          <a:blip r:embed="rId15" cstate="print"/>
          <a:srcRect/>
          <a:stretch>
            <a:fillRect/>
          </a:stretch>
        </p:blipFill>
        <p:spPr bwMode="auto">
          <a:xfrm>
            <a:off x="1143000" y="4724400"/>
            <a:ext cx="990600" cy="1265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0" y="152400"/>
            <a:ext cx="9144000" cy="533400"/>
          </a:xfrm>
        </p:spPr>
        <p:txBody>
          <a:bodyPr/>
          <a:lstStyle/>
          <a:p>
            <a:pPr algn="ctr"/>
            <a:r>
              <a:rPr lang="en-US" sz="2600" dirty="0" smtClean="0"/>
              <a:t>Physics-based Models are Essential but Not Adequate</a:t>
            </a:r>
          </a:p>
        </p:txBody>
      </p:sp>
      <p:sp>
        <p:nvSpPr>
          <p:cNvPr id="24579" name="Text Box 7"/>
          <p:cNvSpPr txBox="1">
            <a:spLocks noChangeArrowheads="1"/>
          </p:cNvSpPr>
          <p:nvPr/>
        </p:nvSpPr>
        <p:spPr bwMode="auto">
          <a:xfrm>
            <a:off x="533400" y="3972580"/>
            <a:ext cx="5334000" cy="523220"/>
          </a:xfrm>
          <a:prstGeom prst="rect">
            <a:avLst/>
          </a:prstGeom>
          <a:solidFill>
            <a:schemeClr val="bg1"/>
          </a:solidFill>
          <a:ln w="9525">
            <a:noFill/>
            <a:miter lim="800000"/>
            <a:headEnd/>
            <a:tailEnd/>
          </a:ln>
        </p:spPr>
        <p:txBody>
          <a:bodyPr wrap="square">
            <a:spAutoFit/>
          </a:bodyPr>
          <a:lstStyle/>
          <a:p>
            <a:r>
              <a:rPr lang="en-US" sz="1400" b="1" i="1" dirty="0">
                <a:solidFill>
                  <a:srgbClr val="008986"/>
                </a:solidFill>
                <a:latin typeface="+mj-lt"/>
              </a:rPr>
              <a:t>“The sad truth of climate science is that the most crucial information is the least reliable</a:t>
            </a:r>
            <a:r>
              <a:rPr lang="en-US" sz="1400" b="1" i="1" dirty="0" smtClean="0">
                <a:solidFill>
                  <a:srgbClr val="008986"/>
                </a:solidFill>
                <a:latin typeface="+mj-lt"/>
              </a:rPr>
              <a:t>”  </a:t>
            </a:r>
            <a:r>
              <a:rPr lang="en-US" sz="1400" dirty="0" smtClean="0">
                <a:latin typeface="+mj-lt"/>
              </a:rPr>
              <a:t>(Nature, 2010)</a:t>
            </a:r>
            <a:endParaRPr lang="en-US" sz="1400" dirty="0">
              <a:latin typeface="+mj-lt"/>
            </a:endParaRPr>
          </a:p>
        </p:txBody>
      </p:sp>
      <p:grpSp>
        <p:nvGrpSpPr>
          <p:cNvPr id="2" name="Group 11"/>
          <p:cNvGrpSpPr/>
          <p:nvPr/>
        </p:nvGrpSpPr>
        <p:grpSpPr>
          <a:xfrm>
            <a:off x="5867400" y="1178376"/>
            <a:ext cx="3124199" cy="3012624"/>
            <a:chOff x="5791201" y="1752600"/>
            <a:chExt cx="3124199" cy="3012624"/>
          </a:xfrm>
        </p:grpSpPr>
        <p:pic>
          <p:nvPicPr>
            <p:cNvPr id="24580" name="Picture 14"/>
            <p:cNvPicPr>
              <a:picLocks noChangeAspect="1" noChangeArrowheads="1"/>
            </p:cNvPicPr>
            <p:nvPr/>
          </p:nvPicPr>
          <p:blipFill>
            <a:blip r:embed="rId2" cstate="print"/>
            <a:srcRect t="33333"/>
            <a:stretch>
              <a:fillRect/>
            </a:stretch>
          </p:blipFill>
          <p:spPr bwMode="auto">
            <a:xfrm>
              <a:off x="5947880" y="2062633"/>
              <a:ext cx="2891320" cy="2052167"/>
            </a:xfrm>
            <a:prstGeom prst="rect">
              <a:avLst/>
            </a:prstGeom>
            <a:noFill/>
            <a:ln w="9525">
              <a:noFill/>
              <a:miter lim="800000"/>
              <a:headEnd/>
              <a:tailEnd/>
            </a:ln>
          </p:spPr>
        </p:pic>
        <p:sp>
          <p:nvSpPr>
            <p:cNvPr id="24581" name="Text Box 10"/>
            <p:cNvSpPr txBox="1">
              <a:spLocks noChangeArrowheads="1"/>
            </p:cNvSpPr>
            <p:nvPr/>
          </p:nvSpPr>
          <p:spPr bwMode="auto">
            <a:xfrm>
              <a:off x="5857010" y="4049643"/>
              <a:ext cx="3058390" cy="715581"/>
            </a:xfrm>
            <a:prstGeom prst="rect">
              <a:avLst/>
            </a:prstGeom>
            <a:noFill/>
            <a:ln w="9525">
              <a:noFill/>
              <a:miter lim="800000"/>
              <a:headEnd/>
              <a:tailEnd/>
            </a:ln>
          </p:spPr>
          <p:txBody>
            <a:bodyPr wrap="square">
              <a:spAutoFit/>
            </a:bodyPr>
            <a:lstStyle/>
            <a:p>
              <a:pPr algn="ctr"/>
              <a:r>
                <a:rPr lang="en-US" sz="1350" dirty="0" smtClean="0">
                  <a:solidFill>
                    <a:schemeClr val="accent4"/>
                  </a:solidFill>
                  <a:latin typeface="+mj-lt"/>
                </a:rPr>
                <a:t>Regional hydrology </a:t>
              </a:r>
              <a:r>
                <a:rPr lang="en-US" sz="1350" dirty="0">
                  <a:solidFill>
                    <a:schemeClr val="accent4"/>
                  </a:solidFill>
                  <a:latin typeface="+mj-lt"/>
                </a:rPr>
                <a:t>(“P–E” changes in 2030s) </a:t>
              </a:r>
              <a:r>
                <a:rPr lang="en-US" sz="1350" dirty="0" smtClean="0">
                  <a:solidFill>
                    <a:schemeClr val="accent4"/>
                  </a:solidFill>
                  <a:latin typeface="+mj-lt"/>
                </a:rPr>
                <a:t>exhibits </a:t>
              </a:r>
              <a:r>
                <a:rPr lang="en-US" sz="1350" dirty="0">
                  <a:solidFill>
                    <a:schemeClr val="accent4"/>
                  </a:solidFill>
                  <a:latin typeface="+mj-lt"/>
                </a:rPr>
                <a:t>large variations among major IPCC model projections </a:t>
              </a:r>
            </a:p>
          </p:txBody>
        </p:sp>
        <p:sp>
          <p:nvSpPr>
            <p:cNvPr id="24583" name="Text Box 11"/>
            <p:cNvSpPr txBox="1">
              <a:spLocks noChangeArrowheads="1"/>
            </p:cNvSpPr>
            <p:nvPr/>
          </p:nvSpPr>
          <p:spPr bwMode="auto">
            <a:xfrm>
              <a:off x="5791201" y="1752600"/>
              <a:ext cx="2799558" cy="267091"/>
            </a:xfrm>
            <a:prstGeom prst="rect">
              <a:avLst/>
            </a:prstGeom>
            <a:noFill/>
            <a:ln w="9525">
              <a:noFill/>
              <a:miter lim="800000"/>
              <a:headEnd/>
              <a:tailEnd/>
            </a:ln>
          </p:spPr>
          <p:txBody>
            <a:bodyPr wrap="none">
              <a:spAutoFit/>
            </a:bodyPr>
            <a:lstStyle/>
            <a:p>
              <a:r>
                <a:rPr lang="en-US" sz="1300" b="1" dirty="0" smtClean="0">
                  <a:latin typeface="+mj-lt"/>
                </a:rPr>
                <a:t>Disagreement between IPCC models</a:t>
              </a:r>
              <a:endParaRPr lang="en-US" sz="1300" b="1" i="1" dirty="0">
                <a:latin typeface="+mj-lt"/>
              </a:endParaRPr>
            </a:p>
          </p:txBody>
        </p:sp>
      </p:grpSp>
      <p:sp>
        <p:nvSpPr>
          <p:cNvPr id="18" name="Content Placeholder 3"/>
          <p:cNvSpPr>
            <a:spLocks noGrp="1"/>
          </p:cNvSpPr>
          <p:nvPr>
            <p:ph sz="half" idx="2"/>
          </p:nvPr>
        </p:nvSpPr>
        <p:spPr>
          <a:xfrm>
            <a:off x="152400" y="1066800"/>
            <a:ext cx="6096000" cy="2819400"/>
          </a:xfrm>
        </p:spPr>
        <p:txBody>
          <a:bodyPr/>
          <a:lstStyle/>
          <a:p>
            <a:r>
              <a:rPr lang="en-US" sz="1600" b="1" dirty="0" smtClean="0">
                <a:latin typeface="+mj-lt"/>
              </a:rPr>
              <a:t>Models make relatively reliable predictions at global scale for ancillary variables:</a:t>
            </a:r>
          </a:p>
          <a:p>
            <a:pPr lvl="1"/>
            <a:r>
              <a:rPr lang="en-US" sz="1400" dirty="0" smtClean="0">
                <a:latin typeface="+mj-lt"/>
              </a:rPr>
              <a:t>Sea Surface Temperature (SST)</a:t>
            </a:r>
          </a:p>
          <a:p>
            <a:pPr lvl="1"/>
            <a:r>
              <a:rPr lang="en-US" sz="1400" dirty="0" smtClean="0">
                <a:latin typeface="+mj-lt"/>
              </a:rPr>
              <a:t>Temperature/humidity profiles over land</a:t>
            </a:r>
          </a:p>
          <a:p>
            <a:pPr lvl="1"/>
            <a:r>
              <a:rPr lang="en-US" sz="1400" dirty="0" smtClean="0">
                <a:latin typeface="+mj-lt"/>
              </a:rPr>
              <a:t>Wind spread at different heights</a:t>
            </a:r>
          </a:p>
          <a:p>
            <a:r>
              <a:rPr lang="en-US" sz="1600" b="1" dirty="0" smtClean="0">
                <a:solidFill>
                  <a:srgbClr val="000000"/>
                </a:solidFill>
                <a:latin typeface="Tahoma"/>
              </a:rPr>
              <a:t>They provide least reliable predictions for variables that are crucial for impact assessment:</a:t>
            </a:r>
          </a:p>
          <a:p>
            <a:pPr lvl="1"/>
            <a:r>
              <a:rPr lang="en-US" sz="1400" dirty="0" smtClean="0">
                <a:latin typeface="Tahoma"/>
              </a:rPr>
              <a:t>Regional precipitation and extremes</a:t>
            </a:r>
          </a:p>
          <a:p>
            <a:pPr lvl="1"/>
            <a:r>
              <a:rPr lang="en-US" sz="1400" dirty="0" smtClean="0">
                <a:latin typeface="Tahoma"/>
              </a:rPr>
              <a:t>Hurricane intensity and frequency</a:t>
            </a:r>
          </a:p>
          <a:p>
            <a:pPr lvl="1"/>
            <a:r>
              <a:rPr lang="en-US" sz="1400" dirty="0" smtClean="0">
                <a:latin typeface="Tahoma"/>
              </a:rPr>
              <a:t>Droughts and floods</a:t>
            </a:r>
          </a:p>
        </p:txBody>
      </p:sp>
      <p:sp>
        <p:nvSpPr>
          <p:cNvPr id="20" name="Text Box 8"/>
          <p:cNvSpPr txBox="1">
            <a:spLocks noChangeArrowheads="1"/>
          </p:cNvSpPr>
          <p:nvPr/>
        </p:nvSpPr>
        <p:spPr bwMode="auto">
          <a:xfrm>
            <a:off x="304800" y="6019800"/>
            <a:ext cx="8458200" cy="33855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r>
              <a:rPr lang="en-US" sz="1600" b="1" dirty="0" smtClean="0">
                <a:latin typeface="Tahoma" pitchFamily="34" charset="0"/>
              </a:rPr>
              <a:t>We need a systematic approach to semi-automatic data-driven model inference.</a:t>
            </a:r>
            <a:endParaRPr lang="en-US" sz="1600" b="1" dirty="0">
              <a:latin typeface="Tahoma" pitchFamily="34" charset="0"/>
            </a:endParaRPr>
          </a:p>
        </p:txBody>
      </p:sp>
      <p:sp>
        <p:nvSpPr>
          <p:cNvPr id="11" name="Content Placeholder 3"/>
          <p:cNvSpPr>
            <a:spLocks noGrp="1"/>
          </p:cNvSpPr>
          <p:nvPr>
            <p:ph sz="half" idx="2"/>
          </p:nvPr>
        </p:nvSpPr>
        <p:spPr>
          <a:xfrm>
            <a:off x="762000" y="4648200"/>
            <a:ext cx="7772400" cy="1219200"/>
          </a:xfrm>
          <a:solidFill>
            <a:schemeClr val="accent6">
              <a:alpha val="81000"/>
            </a:schemeClr>
          </a:solidFill>
          <a:ln w="25400">
            <a:solidFill>
              <a:schemeClr val="accent6">
                <a:lumMod val="50000"/>
              </a:schemeClr>
            </a:solidFill>
          </a:ln>
        </p:spPr>
        <p:txBody>
          <a:bodyPr/>
          <a:lstStyle/>
          <a:p>
            <a:pPr>
              <a:buNone/>
            </a:pPr>
            <a:r>
              <a:rPr lang="en-US" sz="1600" b="1" dirty="0" smtClean="0">
                <a:solidFill>
                  <a:srgbClr val="000000"/>
                </a:solidFill>
                <a:latin typeface="Tahoma"/>
              </a:rPr>
              <a:t>Hypothesis-driven “manual” conceptual models try to address this gap:</a:t>
            </a:r>
          </a:p>
          <a:p>
            <a:r>
              <a:rPr lang="en-US" sz="1400" dirty="0" smtClean="0">
                <a:solidFill>
                  <a:srgbClr val="000000"/>
                </a:solidFill>
                <a:latin typeface="Tahoma" pitchFamily="34" charset="0"/>
                <a:ea typeface="Tahoma" pitchFamily="34" charset="0"/>
                <a:cs typeface="Tahoma" pitchFamily="34" charset="0"/>
              </a:rPr>
              <a:t>Hurricane models (Emanuel et al, BAMS, 2008)</a:t>
            </a:r>
            <a:endParaRPr lang="en-US" sz="3600" dirty="0" smtClean="0">
              <a:solidFill>
                <a:srgbClr val="000000"/>
              </a:solidFill>
              <a:latin typeface="Tahoma" pitchFamily="34" charset="0"/>
              <a:ea typeface="Tahoma" pitchFamily="34" charset="0"/>
              <a:cs typeface="Tahoma" pitchFamily="34" charset="0"/>
            </a:endParaRPr>
          </a:p>
          <a:p>
            <a:r>
              <a:rPr lang="en-US" sz="1400" dirty="0" smtClean="0">
                <a:solidFill>
                  <a:srgbClr val="000000"/>
                </a:solidFill>
                <a:latin typeface="Tahoma" pitchFamily="34" charset="0"/>
                <a:ea typeface="Tahoma" pitchFamily="34" charset="0"/>
                <a:cs typeface="Tahoma" pitchFamily="34" charset="0"/>
              </a:rPr>
              <a:t>Regional-scale precipitation extremes (O’Gorman &amp; Schneider, PNAS, 2008; Sugiyama et al, PNAS, 2010)</a:t>
            </a:r>
          </a:p>
          <a:p>
            <a:pPr>
              <a:buNone/>
            </a:pPr>
            <a:endParaRPr lang="en-US" sz="1600" b="1" dirty="0" smtClean="0">
              <a:solidFill>
                <a:srgbClr val="000000"/>
              </a:solidFill>
              <a:latin typeface="Tahom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152400"/>
            <a:ext cx="9144000" cy="533400"/>
          </a:xfrm>
        </p:spPr>
        <p:txBody>
          <a:bodyPr/>
          <a:lstStyle/>
          <a:p>
            <a:pPr algn="ctr"/>
            <a:r>
              <a:rPr lang="en-US" smtClean="0"/>
              <a:t>Transformative Computer Science Research</a:t>
            </a:r>
          </a:p>
        </p:txBody>
      </p:sp>
      <p:sp>
        <p:nvSpPr>
          <p:cNvPr id="27650" name="Rectangle 3"/>
          <p:cNvSpPr>
            <a:spLocks noChangeArrowheads="1"/>
          </p:cNvSpPr>
          <p:nvPr/>
        </p:nvSpPr>
        <p:spPr bwMode="auto">
          <a:xfrm>
            <a:off x="685800" y="5486400"/>
            <a:ext cx="7696200" cy="457200"/>
          </a:xfrm>
          <a:prstGeom prst="rect">
            <a:avLst/>
          </a:prstGeom>
          <a:noFill/>
          <a:ln w="12700" algn="ctr">
            <a:noFill/>
            <a:round/>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pPr>
            <a:endParaRPr lang="en-US" sz="1400"/>
          </a:p>
        </p:txBody>
      </p:sp>
      <p:sp>
        <p:nvSpPr>
          <p:cNvPr id="27651" name="TextBox 4"/>
          <p:cNvSpPr txBox="1">
            <a:spLocks noChangeArrowheads="1"/>
          </p:cNvSpPr>
          <p:nvPr/>
        </p:nvSpPr>
        <p:spPr bwMode="auto">
          <a:xfrm>
            <a:off x="1447800" y="5638800"/>
            <a:ext cx="6400800" cy="369888"/>
          </a:xfrm>
          <a:prstGeom prst="rect">
            <a:avLst/>
          </a:prstGeom>
          <a:noFill/>
          <a:ln w="9525">
            <a:noFill/>
            <a:miter lim="800000"/>
            <a:headEnd/>
            <a:tailEnd/>
          </a:ln>
        </p:spPr>
        <p:txBody>
          <a:bodyPr>
            <a:spAutoFit/>
          </a:bodyPr>
          <a:lstStyle/>
          <a:p>
            <a:endParaRPr lang="en-US"/>
          </a:p>
        </p:txBody>
      </p:sp>
      <p:sp>
        <p:nvSpPr>
          <p:cNvPr id="27652" name="Rectangle 7"/>
          <p:cNvSpPr>
            <a:spLocks noChangeArrowheads="1"/>
          </p:cNvSpPr>
          <p:nvPr/>
        </p:nvSpPr>
        <p:spPr bwMode="auto">
          <a:xfrm>
            <a:off x="914400" y="5638800"/>
            <a:ext cx="46038" cy="76200"/>
          </a:xfrm>
          <a:prstGeom prst="rect">
            <a:avLst/>
          </a:prstGeom>
          <a:noFill/>
          <a:ln w="12700" algn="ctr">
            <a:noFill/>
            <a:round/>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pPr>
            <a:endParaRPr lang="en-US" sz="1400"/>
          </a:p>
        </p:txBody>
      </p:sp>
      <p:sp>
        <p:nvSpPr>
          <p:cNvPr id="27653" name="TextBox 8"/>
          <p:cNvSpPr txBox="1">
            <a:spLocks noChangeArrowheads="1"/>
          </p:cNvSpPr>
          <p:nvPr/>
        </p:nvSpPr>
        <p:spPr bwMode="auto">
          <a:xfrm>
            <a:off x="685800" y="1828800"/>
            <a:ext cx="1981200" cy="369888"/>
          </a:xfrm>
          <a:prstGeom prst="rect">
            <a:avLst/>
          </a:prstGeom>
          <a:noFill/>
          <a:ln w="9525">
            <a:noFill/>
            <a:miter lim="800000"/>
            <a:headEnd/>
            <a:tailEnd/>
          </a:ln>
        </p:spPr>
        <p:txBody>
          <a:bodyPr>
            <a:spAutoFit/>
          </a:bodyPr>
          <a:lstStyle/>
          <a:p>
            <a:endParaRPr lang="en-US"/>
          </a:p>
        </p:txBody>
      </p:sp>
      <p:sp>
        <p:nvSpPr>
          <p:cNvPr id="20" name="Left-Right-Up Arrow 19"/>
          <p:cNvSpPr/>
          <p:nvPr/>
        </p:nvSpPr>
        <p:spPr bwMode="auto">
          <a:xfrm>
            <a:off x="2971800" y="3505200"/>
            <a:ext cx="1905000" cy="152400"/>
          </a:xfrm>
          <a:prstGeom prst="leftRightUpArrow">
            <a:avLst/>
          </a:prstGeom>
          <a:noFill/>
          <a:ln w="12700" cap="flat" cmpd="sng" algn="ctr">
            <a:noFill/>
            <a:prstDash val="solid"/>
            <a:round/>
            <a:headEnd type="none" w="med" len="med"/>
            <a:tailEnd type="none" w="med" len="med"/>
          </a:ln>
          <a:effectLst/>
        </p:spPr>
        <p:txBody>
          <a:bodyPr lIns="90488" tIns="44450" rIns="90488" bIns="44450"/>
          <a:lstStyle/>
          <a:p>
            <a:pPr marL="292100" indent="-292100" eaLnBrk="0" hangingPunct="0">
              <a:spcBef>
                <a:spcPct val="10000"/>
              </a:spcBef>
              <a:spcAft>
                <a:spcPts val="400"/>
              </a:spcAft>
              <a:buClr>
                <a:srgbClr val="0C7B9C"/>
              </a:buClr>
              <a:buSzPct val="75000"/>
              <a:buFont typeface="Monotype Sorts" pitchFamily="2" charset="2"/>
              <a:buNone/>
              <a:defRPr/>
            </a:pPr>
            <a:endParaRPr lang="en-US" sz="1400"/>
          </a:p>
        </p:txBody>
      </p:sp>
      <p:sp>
        <p:nvSpPr>
          <p:cNvPr id="21" name="Left-Right-Up Arrow 20"/>
          <p:cNvSpPr/>
          <p:nvPr/>
        </p:nvSpPr>
        <p:spPr bwMode="auto">
          <a:xfrm>
            <a:off x="3352800" y="3200400"/>
            <a:ext cx="1447800" cy="990600"/>
          </a:xfrm>
          <a:prstGeom prst="leftRightUpArrow">
            <a:avLst/>
          </a:prstGeom>
          <a:noFill/>
          <a:ln w="12700" cap="flat" cmpd="sng" algn="ctr">
            <a:noFill/>
            <a:prstDash val="solid"/>
            <a:round/>
            <a:headEnd type="none" w="med" len="med"/>
            <a:tailEnd type="none" w="med" len="med"/>
          </a:ln>
          <a:effectLst/>
        </p:spPr>
        <p:txBody>
          <a:bodyPr lIns="90488" tIns="44450" rIns="90488" bIns="44450"/>
          <a:lstStyle/>
          <a:p>
            <a:pPr marL="292100" indent="-292100" eaLnBrk="0" hangingPunct="0">
              <a:spcBef>
                <a:spcPct val="10000"/>
              </a:spcBef>
              <a:spcAft>
                <a:spcPts val="400"/>
              </a:spcAft>
              <a:buClr>
                <a:srgbClr val="0C7B9C"/>
              </a:buClr>
              <a:buSzPct val="75000"/>
              <a:buFont typeface="Monotype Sorts" pitchFamily="2" charset="2"/>
              <a:buNone/>
              <a:defRPr/>
            </a:pPr>
            <a:endParaRPr lang="en-US" sz="1400"/>
          </a:p>
        </p:txBody>
      </p:sp>
      <p:cxnSp>
        <p:nvCxnSpPr>
          <p:cNvPr id="27656" name="Shape 25"/>
          <p:cNvCxnSpPr>
            <a:cxnSpLocks noChangeShapeType="1"/>
          </p:cNvCxnSpPr>
          <p:nvPr/>
        </p:nvCxnSpPr>
        <p:spPr bwMode="auto">
          <a:xfrm rot="16200000" flipH="1">
            <a:off x="5411787" y="2479676"/>
            <a:ext cx="511175" cy="1752600"/>
          </a:xfrm>
          <a:prstGeom prst="bentConnector2">
            <a:avLst/>
          </a:prstGeom>
          <a:noFill/>
          <a:ln w="25400" algn="ctr">
            <a:solidFill>
              <a:schemeClr val="tx1"/>
            </a:solidFill>
            <a:prstDash val="sysDash"/>
            <a:round/>
            <a:headEnd type="arrow" w="med" len="med"/>
            <a:tailEnd type="arrow" w="med" len="med"/>
          </a:ln>
        </p:spPr>
      </p:cxnSp>
      <p:sp>
        <p:nvSpPr>
          <p:cNvPr id="19" name="TextBox 18"/>
          <p:cNvSpPr txBox="1"/>
          <p:nvPr/>
        </p:nvSpPr>
        <p:spPr>
          <a:xfrm>
            <a:off x="482600" y="5181600"/>
            <a:ext cx="8215313" cy="769938"/>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mj-lt"/>
              </a:rPr>
              <a:t>High Performance Computing</a:t>
            </a:r>
          </a:p>
          <a:p>
            <a:pPr algn="ctr">
              <a:defRPr/>
            </a:pPr>
            <a:r>
              <a:rPr lang="en-US" sz="1400" dirty="0">
                <a:latin typeface="+mj-lt"/>
              </a:rPr>
              <a:t>Enable efficient large-scale </a:t>
            </a:r>
            <a:r>
              <a:rPr lang="en-US" sz="1400" dirty="0" err="1">
                <a:latin typeface="+mj-lt"/>
              </a:rPr>
              <a:t>spatio</a:t>
            </a:r>
            <a:r>
              <a:rPr lang="en-US" sz="1400" dirty="0">
                <a:latin typeface="+mj-lt"/>
              </a:rPr>
              <a:t>-temporal analytics on </a:t>
            </a:r>
          </a:p>
          <a:p>
            <a:pPr algn="ctr">
              <a:defRPr/>
            </a:pPr>
            <a:r>
              <a:rPr lang="en-US" sz="1400" dirty="0">
                <a:latin typeface="+mj-lt"/>
              </a:rPr>
              <a:t>future generation </a:t>
            </a:r>
            <a:r>
              <a:rPr lang="en-US" sz="1400" dirty="0" err="1">
                <a:latin typeface="+mj-lt"/>
              </a:rPr>
              <a:t>exascale</a:t>
            </a:r>
            <a:r>
              <a:rPr lang="en-US" sz="1400" dirty="0">
                <a:latin typeface="+mj-lt"/>
              </a:rPr>
              <a:t> HPC platforms with complex memory hierarchies</a:t>
            </a:r>
          </a:p>
        </p:txBody>
      </p:sp>
      <p:sp>
        <p:nvSpPr>
          <p:cNvPr id="56" name="TextBox 55"/>
          <p:cNvSpPr txBox="1"/>
          <p:nvPr/>
        </p:nvSpPr>
        <p:spPr>
          <a:xfrm>
            <a:off x="482600" y="5948363"/>
            <a:ext cx="8215313" cy="307975"/>
          </a:xfrm>
          <a:prstGeom prst="rect">
            <a:avLst/>
          </a:prstGeom>
          <a:solidFill>
            <a:schemeClr val="accent6">
              <a:alpha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400" dirty="0"/>
              <a:t>Large scale, </a:t>
            </a:r>
            <a:r>
              <a:rPr lang="en-US" sz="1400" dirty="0" err="1"/>
              <a:t>spatio</a:t>
            </a:r>
            <a:r>
              <a:rPr lang="en-US" sz="1400" dirty="0"/>
              <a:t>-temporal, unstructured, dynamic  </a:t>
            </a:r>
          </a:p>
        </p:txBody>
      </p:sp>
      <p:cxnSp>
        <p:nvCxnSpPr>
          <p:cNvPr id="27659" name="Straight Arrow Connector 56"/>
          <p:cNvCxnSpPr>
            <a:cxnSpLocks noChangeShapeType="1"/>
          </p:cNvCxnSpPr>
          <p:nvPr/>
        </p:nvCxnSpPr>
        <p:spPr bwMode="auto">
          <a:xfrm rot="5400000">
            <a:off x="3673475" y="4181475"/>
            <a:ext cx="1944688" cy="1588"/>
          </a:xfrm>
          <a:prstGeom prst="straightConnector1">
            <a:avLst/>
          </a:prstGeom>
          <a:noFill/>
          <a:ln w="25400" algn="ctr">
            <a:solidFill>
              <a:schemeClr val="tx1"/>
            </a:solidFill>
            <a:prstDash val="sysDash"/>
            <a:round/>
            <a:headEnd type="arrow" w="med" len="med"/>
            <a:tailEnd type="arrow" w="med" len="med"/>
          </a:ln>
        </p:spPr>
      </p:cxnSp>
      <p:cxnSp>
        <p:nvCxnSpPr>
          <p:cNvPr id="59" name="Straight Arrow Connector 58"/>
          <p:cNvCxnSpPr/>
          <p:nvPr/>
        </p:nvCxnSpPr>
        <p:spPr bwMode="auto">
          <a:xfrm rot="16200000" flipH="1">
            <a:off x="7577931" y="4901407"/>
            <a:ext cx="474663" cy="12700"/>
          </a:xfrm>
          <a:prstGeom prst="straightConnector1">
            <a:avLst/>
          </a:prstGeom>
          <a:ln w="25400">
            <a:prstDash val="sysDash"/>
            <a:headEnd type="arrow"/>
            <a:tailEnd type="arrow"/>
          </a:ln>
        </p:spPr>
        <p:style>
          <a:lnRef idx="1">
            <a:schemeClr val="dk1"/>
          </a:lnRef>
          <a:fillRef idx="0">
            <a:schemeClr val="dk1"/>
          </a:fillRef>
          <a:effectRef idx="0">
            <a:schemeClr val="dk1"/>
          </a:effectRef>
          <a:fontRef idx="minor">
            <a:schemeClr val="tx1"/>
          </a:fontRef>
        </p:style>
      </p:cxnSp>
      <p:cxnSp>
        <p:nvCxnSpPr>
          <p:cNvPr id="27661" name="Straight Arrow Connector 22"/>
          <p:cNvCxnSpPr>
            <a:cxnSpLocks noChangeShapeType="1"/>
          </p:cNvCxnSpPr>
          <p:nvPr/>
        </p:nvCxnSpPr>
        <p:spPr bwMode="auto">
          <a:xfrm>
            <a:off x="3111500" y="3940175"/>
            <a:ext cx="3468688" cy="1588"/>
          </a:xfrm>
          <a:prstGeom prst="straightConnector1">
            <a:avLst/>
          </a:prstGeom>
          <a:noFill/>
          <a:ln w="25400" algn="ctr">
            <a:solidFill>
              <a:schemeClr val="tx1"/>
            </a:solidFill>
            <a:prstDash val="sysDash"/>
            <a:round/>
            <a:headEnd type="arrow" w="med" len="med"/>
            <a:tailEnd type="arrow" w="med" len="med"/>
          </a:ln>
        </p:spPr>
      </p:cxnSp>
      <p:sp>
        <p:nvSpPr>
          <p:cNvPr id="24" name="Rectangle 23"/>
          <p:cNvSpPr/>
          <p:nvPr/>
        </p:nvSpPr>
        <p:spPr>
          <a:xfrm>
            <a:off x="3454400" y="3960813"/>
            <a:ext cx="2794000" cy="304800"/>
          </a:xfrm>
          <a:prstGeom prst="rect">
            <a:avLst/>
          </a:prstGeom>
        </p:spPr>
        <p:txBody>
          <a:bodyPr wrap="none">
            <a:spAutoFit/>
          </a:bodyPr>
          <a:lstStyle/>
          <a:p>
            <a:pPr>
              <a:defRPr/>
            </a:pPr>
            <a:r>
              <a:rPr lang="en-US" sz="1400" dirty="0">
                <a:latin typeface="+mn-lt"/>
              </a:rPr>
              <a:t>kernels , features, dependencies </a:t>
            </a:r>
          </a:p>
        </p:txBody>
      </p:sp>
      <p:grpSp>
        <p:nvGrpSpPr>
          <p:cNvPr id="2" name="Group 57"/>
          <p:cNvGrpSpPr>
            <a:grpSpLocks/>
          </p:cNvGrpSpPr>
          <p:nvPr/>
        </p:nvGrpSpPr>
        <p:grpSpPr bwMode="auto">
          <a:xfrm>
            <a:off x="228600" y="2667000"/>
            <a:ext cx="2847975" cy="1984375"/>
            <a:chOff x="226953" y="2881305"/>
            <a:chExt cx="2848014" cy="1984402"/>
          </a:xfrm>
        </p:grpSpPr>
        <p:sp>
          <p:nvSpPr>
            <p:cNvPr id="15" name="TextBox 14"/>
            <p:cNvSpPr txBox="1"/>
            <p:nvPr/>
          </p:nvSpPr>
          <p:spPr>
            <a:xfrm>
              <a:off x="228541" y="2881305"/>
              <a:ext cx="2846426" cy="121286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solidFill>
                    <a:schemeClr val="tx1"/>
                  </a:solidFill>
                  <a:latin typeface="+mj-lt"/>
                </a:rPr>
                <a:t>Relationship Mining</a:t>
              </a:r>
            </a:p>
            <a:p>
              <a:pPr>
                <a:defRPr/>
              </a:pPr>
              <a:r>
                <a:rPr lang="en-US" sz="1400" dirty="0">
                  <a:latin typeface="+mj-lt"/>
                </a:rPr>
                <a:t>Enable discovery of complex dependence structures such as non linear associations or long range spatial dependencies</a:t>
              </a:r>
            </a:p>
          </p:txBody>
        </p:sp>
        <p:sp>
          <p:nvSpPr>
            <p:cNvPr id="29" name="TextBox 28"/>
            <p:cNvSpPr txBox="1"/>
            <p:nvPr/>
          </p:nvSpPr>
          <p:spPr>
            <a:xfrm>
              <a:off x="226953" y="4110047"/>
              <a:ext cx="2848014" cy="755660"/>
            </a:xfrm>
            <a:prstGeom prst="rect">
              <a:avLst/>
            </a:prstGeom>
            <a:solidFill>
              <a:schemeClr val="accent6">
                <a:alpha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Nonlinear, </a:t>
              </a:r>
              <a:r>
                <a:rPr lang="en-US" sz="1400" dirty="0" err="1"/>
                <a:t>spatio</a:t>
              </a:r>
              <a:r>
                <a:rPr lang="en-US" sz="1400" dirty="0"/>
                <a:t>-temporal, multi-</a:t>
              </a:r>
              <a:r>
                <a:rPr lang="en-US" sz="1400" dirty="0" err="1"/>
                <a:t>variate</a:t>
              </a:r>
              <a:r>
                <a:rPr lang="en-US" sz="1400" dirty="0"/>
                <a:t>, persistence, long memory</a:t>
              </a:r>
            </a:p>
          </p:txBody>
        </p:sp>
      </p:grpSp>
      <p:grpSp>
        <p:nvGrpSpPr>
          <p:cNvPr id="3" name="Group 30"/>
          <p:cNvGrpSpPr>
            <a:grpSpLocks/>
          </p:cNvGrpSpPr>
          <p:nvPr/>
        </p:nvGrpSpPr>
        <p:grpSpPr bwMode="auto">
          <a:xfrm>
            <a:off x="6608763" y="2873375"/>
            <a:ext cx="2417762" cy="1724025"/>
            <a:chOff x="6580215" y="2849392"/>
            <a:chExt cx="2417733" cy="1723549"/>
          </a:xfrm>
        </p:grpSpPr>
        <p:sp>
          <p:nvSpPr>
            <p:cNvPr id="18" name="TextBox 17"/>
            <p:cNvSpPr txBox="1"/>
            <p:nvPr/>
          </p:nvSpPr>
          <p:spPr>
            <a:xfrm>
              <a:off x="6580215" y="2849392"/>
              <a:ext cx="2400271" cy="1199819"/>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600" b="1" dirty="0">
                  <a:latin typeface="+mj-lt"/>
                </a:rPr>
                <a:t>Predictive Modeling</a:t>
              </a:r>
            </a:p>
            <a:p>
              <a:pPr>
                <a:defRPr/>
              </a:pPr>
              <a:r>
                <a:rPr lang="en-US" sz="1400" dirty="0">
                  <a:latin typeface="+mj-lt"/>
                </a:rPr>
                <a:t>Enable predictive modeling of typical and extreme behavior from multivariate </a:t>
              </a:r>
              <a:r>
                <a:rPr lang="en-US" sz="1400" dirty="0" err="1">
                  <a:latin typeface="+mj-lt"/>
                </a:rPr>
                <a:t>spatio</a:t>
              </a:r>
              <a:r>
                <a:rPr lang="en-US" sz="1400" dirty="0">
                  <a:latin typeface="+mj-lt"/>
                </a:rPr>
                <a:t>-temporal data</a:t>
              </a:r>
            </a:p>
          </p:txBody>
        </p:sp>
        <p:sp>
          <p:nvSpPr>
            <p:cNvPr id="30" name="TextBox 29"/>
            <p:cNvSpPr txBox="1"/>
            <p:nvPr/>
          </p:nvSpPr>
          <p:spPr>
            <a:xfrm>
              <a:off x="6580215" y="4049211"/>
              <a:ext cx="2417733" cy="523730"/>
            </a:xfrm>
            <a:prstGeom prst="rect">
              <a:avLst/>
            </a:prstGeom>
            <a:solidFill>
              <a:schemeClr val="accent6">
                <a:alpha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Nonlinear, </a:t>
              </a:r>
              <a:r>
                <a:rPr lang="en-US" sz="1400" dirty="0" err="1"/>
                <a:t>spatio</a:t>
              </a:r>
              <a:r>
                <a:rPr lang="en-US" sz="1400" dirty="0"/>
                <a:t>-temporal, multivariate</a:t>
              </a:r>
            </a:p>
          </p:txBody>
        </p:sp>
      </p:grpSp>
      <p:cxnSp>
        <p:nvCxnSpPr>
          <p:cNvPr id="36" name="Straight Arrow Connector 35"/>
          <p:cNvCxnSpPr/>
          <p:nvPr/>
        </p:nvCxnSpPr>
        <p:spPr bwMode="auto">
          <a:xfrm rot="5400000">
            <a:off x="1394619" y="4890294"/>
            <a:ext cx="511175" cy="1587"/>
          </a:xfrm>
          <a:prstGeom prst="straightConnector1">
            <a:avLst/>
          </a:prstGeom>
          <a:ln w="25400">
            <a:prstDash val="sysDash"/>
            <a:headEnd type="arrow"/>
            <a:tailEnd type="arrow"/>
          </a:ln>
        </p:spPr>
        <p:style>
          <a:lnRef idx="1">
            <a:schemeClr val="dk1"/>
          </a:lnRef>
          <a:fillRef idx="0">
            <a:schemeClr val="dk1"/>
          </a:fillRef>
          <a:effectRef idx="0">
            <a:schemeClr val="dk1"/>
          </a:effectRef>
          <a:fontRef idx="minor">
            <a:schemeClr val="tx1"/>
          </a:fontRef>
        </p:style>
      </p:cxnSp>
      <p:grpSp>
        <p:nvGrpSpPr>
          <p:cNvPr id="4" name="Group 84"/>
          <p:cNvGrpSpPr>
            <a:grpSpLocks/>
          </p:cNvGrpSpPr>
          <p:nvPr/>
        </p:nvGrpSpPr>
        <p:grpSpPr bwMode="auto">
          <a:xfrm>
            <a:off x="3586163" y="1592263"/>
            <a:ext cx="2509837" cy="1508125"/>
            <a:chOff x="3586149" y="1567803"/>
            <a:chExt cx="2263806" cy="1508105"/>
          </a:xfrm>
        </p:grpSpPr>
        <p:sp>
          <p:nvSpPr>
            <p:cNvPr id="17" name="TextBox 16"/>
            <p:cNvSpPr txBox="1"/>
            <p:nvPr/>
          </p:nvSpPr>
          <p:spPr>
            <a:xfrm>
              <a:off x="3586149" y="1567803"/>
              <a:ext cx="2263806" cy="99852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1600" b="1" dirty="0">
                  <a:latin typeface="+mj-lt"/>
                </a:rPr>
                <a:t>Complex Networks</a:t>
              </a:r>
            </a:p>
            <a:p>
              <a:pPr>
                <a:defRPr/>
              </a:pPr>
              <a:r>
                <a:rPr lang="en-US" sz="1400" dirty="0">
                  <a:latin typeface="+mj-lt"/>
                </a:rPr>
                <a:t>Enable studying </a:t>
              </a:r>
              <a:r>
                <a:rPr lang="en-US" sz="1400" dirty="0" smtClean="0">
                  <a:latin typeface="+mj-lt"/>
                </a:rPr>
                <a:t>of collective </a:t>
              </a:r>
              <a:r>
                <a:rPr lang="en-US" sz="1400" dirty="0">
                  <a:latin typeface="+mj-lt"/>
                </a:rPr>
                <a:t>behavior of interacting eco-climate systems</a:t>
              </a:r>
            </a:p>
          </p:txBody>
        </p:sp>
        <p:sp>
          <p:nvSpPr>
            <p:cNvPr id="45" name="TextBox 44"/>
            <p:cNvSpPr txBox="1"/>
            <p:nvPr/>
          </p:nvSpPr>
          <p:spPr>
            <a:xfrm>
              <a:off x="3586149" y="2552040"/>
              <a:ext cx="2263806" cy="523868"/>
            </a:xfrm>
            <a:prstGeom prst="rect">
              <a:avLst/>
            </a:prstGeom>
            <a:solidFill>
              <a:schemeClr val="accent6">
                <a:alpha val="5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Nonlinear, space-time lag, </a:t>
              </a:r>
              <a:r>
                <a:rPr lang="en-US" sz="1400" dirty="0" smtClean="0"/>
                <a:t>geographical, multi-scale</a:t>
              </a:r>
              <a:endParaRPr lang="en-US" sz="1400" dirty="0"/>
            </a:p>
          </p:txBody>
        </p:sp>
      </p:grpSp>
      <p:sp>
        <p:nvSpPr>
          <p:cNvPr id="69" name="Rectangle 68"/>
          <p:cNvSpPr/>
          <p:nvPr/>
        </p:nvSpPr>
        <p:spPr>
          <a:xfrm>
            <a:off x="3127375" y="3300413"/>
            <a:ext cx="1189038" cy="307975"/>
          </a:xfrm>
          <a:prstGeom prst="rect">
            <a:avLst/>
          </a:prstGeom>
        </p:spPr>
        <p:txBody>
          <a:bodyPr wrap="none">
            <a:spAutoFit/>
          </a:bodyPr>
          <a:lstStyle/>
          <a:p>
            <a:pPr>
              <a:defRPr/>
            </a:pPr>
            <a:r>
              <a:rPr lang="en-US" sz="1400" dirty="0">
                <a:latin typeface="+mn-lt"/>
              </a:rPr>
              <a:t>relationships</a:t>
            </a:r>
          </a:p>
        </p:txBody>
      </p:sp>
      <p:cxnSp>
        <p:nvCxnSpPr>
          <p:cNvPr id="27668" name="Shape 76"/>
          <p:cNvCxnSpPr>
            <a:cxnSpLocks noChangeShapeType="1"/>
          </p:cNvCxnSpPr>
          <p:nvPr/>
        </p:nvCxnSpPr>
        <p:spPr bwMode="auto">
          <a:xfrm rot="10800000" flipV="1">
            <a:off x="3074988" y="3100388"/>
            <a:ext cx="1387475" cy="508000"/>
          </a:xfrm>
          <a:prstGeom prst="bentConnector3">
            <a:avLst>
              <a:gd name="adj1" fmla="val 93"/>
            </a:avLst>
          </a:prstGeom>
          <a:noFill/>
          <a:ln w="25400" algn="ctr">
            <a:solidFill>
              <a:schemeClr val="tx1"/>
            </a:solidFill>
            <a:prstDash val="sysDash"/>
            <a:round/>
            <a:headEnd type="triangle" w="med" len="med"/>
            <a:tailEnd type="none" w="med" len="med"/>
          </a:ln>
        </p:spPr>
      </p:cxnSp>
      <p:sp>
        <p:nvSpPr>
          <p:cNvPr id="80" name="Rectangle 79"/>
          <p:cNvSpPr/>
          <p:nvPr/>
        </p:nvSpPr>
        <p:spPr>
          <a:xfrm>
            <a:off x="4791075" y="3340100"/>
            <a:ext cx="1898650" cy="523875"/>
          </a:xfrm>
          <a:prstGeom prst="rect">
            <a:avLst/>
          </a:prstGeom>
        </p:spPr>
        <p:txBody>
          <a:bodyPr>
            <a:spAutoFit/>
          </a:bodyPr>
          <a:lstStyle/>
          <a:p>
            <a:pPr>
              <a:defRPr/>
            </a:pPr>
            <a:r>
              <a:rPr lang="en-US" sz="1400" dirty="0">
                <a:latin typeface="+mn-lt"/>
              </a:rPr>
              <a:t>Community structure- function-dynamics</a:t>
            </a:r>
          </a:p>
        </p:txBody>
      </p:sp>
      <p:sp>
        <p:nvSpPr>
          <p:cNvPr id="93" name="TextBox 92"/>
          <p:cNvSpPr txBox="1"/>
          <p:nvPr/>
        </p:nvSpPr>
        <p:spPr>
          <a:xfrm>
            <a:off x="1219200" y="914400"/>
            <a:ext cx="7086600" cy="584775"/>
          </a:xfrm>
          <a:prstGeom prst="rect">
            <a:avLst/>
          </a:prstGeom>
          <a:noFill/>
        </p:spPr>
        <p:txBody>
          <a:bodyPr wrap="square">
            <a:spAutoFit/>
          </a:bodyPr>
          <a:lstStyle/>
          <a:p>
            <a:r>
              <a:rPr lang="en-US" sz="1600" b="1" dirty="0" smtClean="0">
                <a:solidFill>
                  <a:schemeClr val="accent6">
                    <a:lumMod val="50000"/>
                  </a:schemeClr>
                </a:solidFill>
                <a:latin typeface="Tahoma" pitchFamily="34" charset="0"/>
              </a:rPr>
              <a:t>Enabling large-scale data-driven science for complex, multivariate, </a:t>
            </a:r>
            <a:r>
              <a:rPr lang="en-US" sz="1600" b="1" dirty="0" err="1" smtClean="0">
                <a:solidFill>
                  <a:schemeClr val="accent6">
                    <a:lumMod val="50000"/>
                  </a:schemeClr>
                </a:solidFill>
                <a:latin typeface="Tahoma" pitchFamily="34" charset="0"/>
              </a:rPr>
              <a:t>spatio</a:t>
            </a:r>
            <a:r>
              <a:rPr lang="en-US" sz="1600" b="1" dirty="0" smtClean="0">
                <a:solidFill>
                  <a:schemeClr val="accent6">
                    <a:lumMod val="50000"/>
                  </a:schemeClr>
                </a:solidFill>
                <a:latin typeface="Tahoma" pitchFamily="34" charset="0"/>
              </a:rPr>
              <a:t>-temporal, non-linear, and </a:t>
            </a:r>
            <a:r>
              <a:rPr lang="en-US" sz="1600" b="1" dirty="0">
                <a:solidFill>
                  <a:schemeClr val="accent6">
                    <a:lumMod val="50000"/>
                  </a:schemeClr>
                </a:solidFill>
                <a:latin typeface="Tahoma" pitchFamily="34" charset="0"/>
              </a:rPr>
              <a:t>dynamic </a:t>
            </a:r>
            <a:r>
              <a:rPr lang="en-US" sz="1600" b="1" dirty="0" smtClean="0">
                <a:solidFill>
                  <a:schemeClr val="accent6">
                    <a:lumMod val="50000"/>
                  </a:schemeClr>
                </a:solidFill>
                <a:latin typeface="Tahoma" pitchFamily="34" charset="0"/>
              </a:rPr>
              <a:t>systems:</a:t>
            </a:r>
            <a:endParaRPr lang="en-US" dirty="0">
              <a:solidFill>
                <a:schemeClr val="accent6">
                  <a:lumMod val="50000"/>
                </a:schemeClr>
              </a:solidFill>
            </a:endParaRPr>
          </a:p>
        </p:txBody>
      </p:sp>
      <p:sp>
        <p:nvSpPr>
          <p:cNvPr id="31" name="TextBox 30"/>
          <p:cNvSpPr txBox="1"/>
          <p:nvPr/>
        </p:nvSpPr>
        <p:spPr>
          <a:xfrm>
            <a:off x="6629400" y="1484293"/>
            <a:ext cx="1676400" cy="954107"/>
          </a:xfrm>
          <a:prstGeom prst="rect">
            <a:avLst/>
          </a:prstGeom>
          <a:noFill/>
        </p:spPr>
        <p:txBody>
          <a:bodyPr wrap="square" rtlCol="0">
            <a:spAutoFit/>
          </a:bodyPr>
          <a:lstStyle/>
          <a:p>
            <a:pPr>
              <a:buFont typeface="Arial" pitchFamily="34" charset="0"/>
              <a:buChar char="•"/>
            </a:pPr>
            <a:r>
              <a:rPr lang="en-US" sz="1400" dirty="0" smtClean="0">
                <a:solidFill>
                  <a:schemeClr val="accent6">
                    <a:lumMod val="50000"/>
                  </a:schemeClr>
                </a:solidFill>
              </a:rPr>
              <a:t> </a:t>
            </a:r>
            <a:r>
              <a:rPr lang="en-US" sz="1400" b="1" dirty="0" smtClean="0">
                <a:solidFill>
                  <a:schemeClr val="accent6">
                    <a:lumMod val="50000"/>
                  </a:schemeClr>
                </a:solidFill>
                <a:latin typeface="+mj-lt"/>
              </a:rPr>
              <a:t>Fusion plasma </a:t>
            </a:r>
          </a:p>
          <a:p>
            <a:pPr>
              <a:buFont typeface="Arial" pitchFamily="34" charset="0"/>
              <a:buChar char="•"/>
            </a:pPr>
            <a:r>
              <a:rPr lang="en-US" sz="1400" b="1" dirty="0" smtClean="0">
                <a:solidFill>
                  <a:schemeClr val="accent6">
                    <a:lumMod val="50000"/>
                  </a:schemeClr>
                </a:solidFill>
                <a:latin typeface="+mj-lt"/>
              </a:rPr>
              <a:t> Combustion </a:t>
            </a:r>
          </a:p>
          <a:p>
            <a:pPr>
              <a:buFont typeface="Arial" pitchFamily="34" charset="0"/>
              <a:buChar char="•"/>
            </a:pPr>
            <a:r>
              <a:rPr lang="en-US" sz="1400" b="1" dirty="0" smtClean="0">
                <a:solidFill>
                  <a:schemeClr val="accent6">
                    <a:lumMod val="50000"/>
                  </a:schemeClr>
                </a:solidFill>
                <a:latin typeface="+mj-lt"/>
              </a:rPr>
              <a:t> Astrophysics </a:t>
            </a:r>
          </a:p>
          <a:p>
            <a:pPr>
              <a:buFont typeface="Arial" pitchFamily="34" charset="0"/>
              <a:buChar char="•"/>
            </a:pPr>
            <a:r>
              <a:rPr lang="en-US" sz="1400" b="1" dirty="0" smtClean="0">
                <a:solidFill>
                  <a:schemeClr val="accent6">
                    <a:lumMod val="50000"/>
                  </a:schemeClr>
                </a:solidFill>
                <a:latin typeface="+mj-lt"/>
              </a:rPr>
              <a:t> ….</a:t>
            </a:r>
            <a:endParaRPr lang="en-US" sz="1400" b="1" dirty="0">
              <a:solidFill>
                <a:schemeClr val="accent6">
                  <a:lumMod val="50000"/>
                </a:schemeClr>
              </a:solidFill>
              <a:latin typeface="+mj-lt"/>
            </a:endParaRPr>
          </a:p>
        </p:txBody>
      </p:sp>
      <p:sp>
        <p:nvSpPr>
          <p:cNvPr id="33" name="Rectangle 32"/>
          <p:cNvSpPr/>
          <p:nvPr/>
        </p:nvSpPr>
        <p:spPr>
          <a:xfrm>
            <a:off x="228600" y="1600200"/>
            <a:ext cx="3124200" cy="954107"/>
          </a:xfrm>
          <a:prstGeom prst="rect">
            <a:avLst/>
          </a:prstGeom>
          <a:solidFill>
            <a:schemeClr val="accent5">
              <a:lumMod val="50000"/>
              <a:alpha val="48000"/>
            </a:schemeClr>
          </a:solidFill>
          <a:ln w="19050">
            <a:solidFill>
              <a:schemeClr val="accent5">
                <a:lumMod val="10000"/>
              </a:schemeClr>
            </a:solidFill>
          </a:ln>
        </p:spPr>
        <p:txBody>
          <a:bodyPr wrap="square">
            <a:spAutoFit/>
          </a:bodyPr>
          <a:lstStyle/>
          <a:p>
            <a:r>
              <a:rPr lang="en-US" sz="1400" b="1" dirty="0" smtClean="0">
                <a:latin typeface="+mj-lt"/>
              </a:rPr>
              <a:t>The Expedition is an end-to-end demonstration of this major paradigm for future knowledge discovery process.</a:t>
            </a:r>
            <a:endParaRPr lang="en-US" sz="1400" b="1" dirty="0">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algn="ctr"/>
            <a:r>
              <a:rPr lang="en-US" smtClean="0"/>
              <a:t>Relationship Mining</a:t>
            </a:r>
          </a:p>
        </p:txBody>
      </p:sp>
      <p:sp>
        <p:nvSpPr>
          <p:cNvPr id="3" name="Content Placeholder 2"/>
          <p:cNvSpPr>
            <a:spLocks noGrp="1"/>
          </p:cNvSpPr>
          <p:nvPr>
            <p:ph idx="4294967295"/>
          </p:nvPr>
        </p:nvSpPr>
        <p:spPr>
          <a:xfrm>
            <a:off x="228600" y="1066800"/>
            <a:ext cx="4800600" cy="1295400"/>
          </a:xfrm>
        </p:spPr>
        <p:txBody>
          <a:bodyPr/>
          <a:lstStyle/>
          <a:p>
            <a:pPr>
              <a:buFont typeface="Monotype Sorts"/>
              <a:buNone/>
              <a:defRPr/>
            </a:pPr>
            <a:r>
              <a:rPr lang="en-US" sz="1800" b="1" dirty="0" smtClean="0">
                <a:latin typeface="+mj-lt"/>
              </a:rPr>
              <a:t>Objective</a:t>
            </a:r>
          </a:p>
          <a:p>
            <a:pPr>
              <a:buSzPct val="150000"/>
              <a:buFont typeface="Arial" pitchFamily="34" charset="0"/>
              <a:buChar char="•"/>
              <a:defRPr/>
            </a:pPr>
            <a:r>
              <a:rPr lang="en-US" sz="1600" dirty="0" smtClean="0">
                <a:latin typeface="+mj-lt"/>
              </a:rPr>
              <a:t>To develop methods for discovery of complex dependence structures (e.g., nonlinear associations, long-range spatial dependencies) </a:t>
            </a:r>
          </a:p>
          <a:p>
            <a:pPr>
              <a:defRPr/>
            </a:pPr>
            <a:endParaRPr lang="en-US" sz="1400" dirty="0">
              <a:latin typeface="Calibri" pitchFamily="34" charset="0"/>
            </a:endParaRPr>
          </a:p>
        </p:txBody>
      </p:sp>
      <p:sp>
        <p:nvSpPr>
          <p:cNvPr id="4" name="Content Placeholder 2"/>
          <p:cNvSpPr txBox="1">
            <a:spLocks/>
          </p:cNvSpPr>
          <p:nvPr/>
        </p:nvSpPr>
        <p:spPr bwMode="auto">
          <a:xfrm>
            <a:off x="152400" y="2895600"/>
            <a:ext cx="4572000" cy="3352800"/>
          </a:xfrm>
          <a:prstGeom prst="rect">
            <a:avLst/>
          </a:prstGeom>
          <a:noFill/>
          <a:ln w="12700">
            <a:noFill/>
            <a:miter lim="800000"/>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defRPr/>
            </a:pPr>
            <a:r>
              <a:rPr lang="en-US" b="1" kern="0" dirty="0">
                <a:latin typeface="+mj-lt"/>
              </a:rPr>
              <a:t>Computer Science Innovations </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smtClean="0"/>
              <a:t>Define  a notion of “transactions” for association analysis in </a:t>
            </a:r>
            <a:r>
              <a:rPr lang="en-US" sz="1600" dirty="0" err="1" smtClean="0"/>
              <a:t>spatio</a:t>
            </a:r>
            <a:r>
              <a:rPr lang="en-US" sz="1600" dirty="0" smtClean="0"/>
              <a:t>-temporal data</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smtClean="0"/>
              <a:t>Adapt association analysis to continuous data </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smtClean="0"/>
              <a:t>Reduce the number of redundant patterns and assess statistical significance of the identified patterns</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smtClean="0"/>
              <a:t>Define a new approach to association analysis that trades off completeness for a smaller, simpler set of patterns and far smaller computational requirements</a:t>
            </a:r>
          </a:p>
        </p:txBody>
      </p:sp>
      <p:sp>
        <p:nvSpPr>
          <p:cNvPr id="5" name="Content Placeholder 2"/>
          <p:cNvSpPr txBox="1">
            <a:spLocks/>
          </p:cNvSpPr>
          <p:nvPr/>
        </p:nvSpPr>
        <p:spPr bwMode="auto">
          <a:xfrm>
            <a:off x="4876800" y="3048000"/>
            <a:ext cx="3962400" cy="3429000"/>
          </a:xfrm>
          <a:prstGeom prst="rect">
            <a:avLst/>
          </a:prstGeom>
          <a:noFill/>
          <a:ln w="12700">
            <a:noFill/>
            <a:miter lim="800000"/>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defRPr/>
            </a:pPr>
            <a:r>
              <a:rPr lang="en-US" b="1" kern="0" dirty="0">
                <a:latin typeface="+mj-lt"/>
              </a:rPr>
              <a:t>Impact</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a:t>Facilitate discovery of complex dependence structures in </a:t>
            </a:r>
            <a:r>
              <a:rPr lang="en-US" sz="1600" dirty="0" smtClean="0"/>
              <a:t>dynamic systems</a:t>
            </a:r>
            <a:endParaRPr lang="en-US" sz="1600" dirty="0"/>
          </a:p>
          <a:p>
            <a:pPr marL="292100" indent="-292100" eaLnBrk="0" hangingPunct="0">
              <a:spcBef>
                <a:spcPct val="10000"/>
              </a:spcBef>
              <a:spcAft>
                <a:spcPts val="400"/>
              </a:spcAft>
              <a:buClr>
                <a:srgbClr val="0C7B9C"/>
              </a:buClr>
              <a:buSzPct val="150000"/>
              <a:buFont typeface="Arial" pitchFamily="34" charset="0"/>
              <a:buChar char="•"/>
              <a:defRPr/>
            </a:pPr>
            <a:r>
              <a:rPr lang="en-US" sz="1600" dirty="0">
                <a:latin typeface="+mj-lt"/>
              </a:rPr>
              <a:t>Understand relationships between fire size and frequency to precipitation, land cover, ocean temperature, etc</a:t>
            </a:r>
          </a:p>
          <a:p>
            <a:pPr marL="292100" lvl="1" indent="-292100" eaLnBrk="0" hangingPunct="0">
              <a:spcBef>
                <a:spcPct val="10000"/>
              </a:spcBef>
              <a:spcAft>
                <a:spcPts val="400"/>
              </a:spcAft>
              <a:buClr>
                <a:srgbClr val="0C7B9C"/>
              </a:buClr>
              <a:buSzPct val="150000"/>
              <a:buFont typeface="Arial" pitchFamily="34" charset="0"/>
              <a:buChar char="•"/>
              <a:defRPr/>
            </a:pPr>
            <a:r>
              <a:rPr lang="en-US" sz="1600" dirty="0">
                <a:latin typeface="+mj-lt"/>
              </a:rPr>
              <a:t>Characterize impacts of sea surface temperature on hurricane frequency and intensity</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a:latin typeface="+mj-lt"/>
              </a:rPr>
              <a:t>Understand feedback effects, the key uncertainty in climate science</a:t>
            </a:r>
          </a:p>
          <a:p>
            <a:pPr marL="292100" indent="-292100" eaLnBrk="0" hangingPunct="0">
              <a:spcBef>
                <a:spcPct val="10000"/>
              </a:spcBef>
              <a:spcAft>
                <a:spcPts val="400"/>
              </a:spcAft>
              <a:buClr>
                <a:srgbClr val="0C7B9C"/>
              </a:buClr>
              <a:buSzPct val="75000"/>
              <a:buFont typeface="Arial" pitchFamily="34" charset="0"/>
              <a:buChar char="•"/>
              <a:defRPr/>
            </a:pPr>
            <a:endParaRPr lang="en-US" sz="1400" dirty="0">
              <a:latin typeface="Calibri" pitchFamily="34" charset="0"/>
            </a:endParaRPr>
          </a:p>
          <a:p>
            <a:pPr marL="292100" indent="-292100" eaLnBrk="0" hangingPunct="0">
              <a:spcBef>
                <a:spcPct val="10000"/>
              </a:spcBef>
              <a:spcAft>
                <a:spcPts val="400"/>
              </a:spcAft>
              <a:buClr>
                <a:srgbClr val="0C7B9C"/>
              </a:buClr>
              <a:buSzPct val="75000"/>
              <a:buFont typeface="Monotype Sorts"/>
              <a:buNone/>
              <a:defRPr/>
            </a:pPr>
            <a:endParaRPr lang="en-US" sz="1400" b="1" kern="0" dirty="0">
              <a:latin typeface="Calibri" pitchFamily="34" charset="0"/>
            </a:endParaRPr>
          </a:p>
        </p:txBody>
      </p:sp>
      <p:pic>
        <p:nvPicPr>
          <p:cNvPr id="65537" name="Picture 1"/>
          <p:cNvPicPr>
            <a:picLocks noChangeAspect="1" noChangeArrowheads="1"/>
          </p:cNvPicPr>
          <p:nvPr/>
        </p:nvPicPr>
        <p:blipFill>
          <a:blip r:embed="rId2" cstate="print"/>
          <a:srcRect l="25417" t="17037" r="43750" b="15556"/>
          <a:stretch>
            <a:fillRect/>
          </a:stretch>
        </p:blipFill>
        <p:spPr bwMode="auto">
          <a:xfrm>
            <a:off x="5410200" y="1066800"/>
            <a:ext cx="1549121" cy="1905000"/>
          </a:xfrm>
          <a:prstGeom prst="rect">
            <a:avLst/>
          </a:prstGeom>
          <a:noFill/>
          <a:ln w="19050">
            <a:solidFill>
              <a:schemeClr val="accent6"/>
            </a:solidFill>
            <a:miter lim="800000"/>
            <a:headEnd/>
            <a:tailEnd/>
          </a:ln>
        </p:spPr>
      </p:pic>
      <p:sp>
        <p:nvSpPr>
          <p:cNvPr id="7" name="TextBox 6"/>
          <p:cNvSpPr txBox="1"/>
          <p:nvPr/>
        </p:nvSpPr>
        <p:spPr>
          <a:xfrm>
            <a:off x="7010400" y="1371600"/>
            <a:ext cx="2133600" cy="1015663"/>
          </a:xfrm>
          <a:prstGeom prst="rect">
            <a:avLst/>
          </a:prstGeom>
          <a:noFill/>
        </p:spPr>
        <p:txBody>
          <a:bodyPr wrap="square" rtlCol="0">
            <a:spAutoFit/>
          </a:bodyPr>
          <a:lstStyle/>
          <a:p>
            <a:r>
              <a:rPr lang="en-US" sz="1200" dirty="0" smtClean="0"/>
              <a:t>Dynamic behavior of the high and low pressure fields corresponding to NOA climate index (</a:t>
            </a:r>
            <a:r>
              <a:rPr lang="en-US" sz="1200" dirty="0" err="1" smtClean="0"/>
              <a:t>Portis</a:t>
            </a:r>
            <a:r>
              <a:rPr lang="en-US" sz="1200" dirty="0" smtClean="0"/>
              <a:t> et al, 2001)</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z="2400" smtClean="0"/>
              <a:t>What is the impact of climate change on ecosystems ?</a:t>
            </a:r>
          </a:p>
        </p:txBody>
      </p:sp>
      <p:sp>
        <p:nvSpPr>
          <p:cNvPr id="29699" name="Text Box 2"/>
          <p:cNvSpPr txBox="1">
            <a:spLocks noChangeArrowheads="1"/>
          </p:cNvSpPr>
          <p:nvPr/>
        </p:nvSpPr>
        <p:spPr bwMode="auto">
          <a:xfrm>
            <a:off x="1066800" y="3549650"/>
            <a:ext cx="2971800" cy="346075"/>
          </a:xfrm>
          <a:prstGeom prst="rect">
            <a:avLst/>
          </a:prstGeom>
          <a:noFill/>
          <a:ln w="9525">
            <a:noFill/>
            <a:round/>
            <a:headEnd/>
            <a:tailEnd/>
          </a:ln>
        </p:spPr>
        <p:txBody>
          <a:bodyPr wrap="none" anchor="ctr"/>
          <a:lstStyle/>
          <a:p>
            <a:endParaRPr lang="en-US"/>
          </a:p>
        </p:txBody>
      </p:sp>
      <p:sp>
        <p:nvSpPr>
          <p:cNvPr id="29700" name="Text Box 3"/>
          <p:cNvSpPr txBox="1">
            <a:spLocks noChangeArrowheads="1"/>
          </p:cNvSpPr>
          <p:nvPr/>
        </p:nvSpPr>
        <p:spPr bwMode="auto">
          <a:xfrm>
            <a:off x="1447800" y="914400"/>
            <a:ext cx="3352800" cy="3276600"/>
          </a:xfrm>
          <a:prstGeom prst="rect">
            <a:avLst/>
          </a:prstGeom>
          <a:noFill/>
          <a:ln w="9525">
            <a:noFill/>
            <a:round/>
            <a:headEnd/>
            <a:tailEnd/>
          </a:ln>
        </p:spPr>
        <p:txBody>
          <a:bodyPr lIns="90000" tIns="45000" rIns="90000" bIns="45000"/>
          <a:lstStyle/>
          <a:p>
            <a:pPr>
              <a:tabLst>
                <a:tab pos="723900" algn="l"/>
                <a:tab pos="1447800" algn="l"/>
                <a:tab pos="2171700" algn="l"/>
                <a:tab pos="2895600" algn="l"/>
                <a:tab pos="3619500" algn="l"/>
                <a:tab pos="4343400" algn="l"/>
              </a:tabLst>
            </a:pPr>
            <a:endParaRPr lang="en-US" sz="1600" b="1">
              <a:solidFill>
                <a:srgbClr val="000000"/>
              </a:solidFill>
              <a:ea typeface="DejaVu Sans"/>
              <a:cs typeface="DejaVu Sans"/>
            </a:endParaRPr>
          </a:p>
        </p:txBody>
      </p:sp>
      <p:sp>
        <p:nvSpPr>
          <p:cNvPr id="29701" name="Text Box 5"/>
          <p:cNvSpPr txBox="1">
            <a:spLocks noChangeArrowheads="1"/>
          </p:cNvSpPr>
          <p:nvPr/>
        </p:nvSpPr>
        <p:spPr bwMode="auto">
          <a:xfrm>
            <a:off x="1219200" y="6019800"/>
            <a:ext cx="3886200" cy="304800"/>
          </a:xfrm>
          <a:prstGeom prst="rect">
            <a:avLst/>
          </a:prstGeom>
          <a:noFill/>
          <a:ln w="9525">
            <a:noFill/>
            <a:round/>
            <a:headEnd/>
            <a:tailEnd/>
          </a:ln>
        </p:spPr>
        <p:txBody>
          <a:bodyPr lIns="90000" tIns="45000" rIns="90000" bIns="45000"/>
          <a:lstStyle/>
          <a:p>
            <a:pPr>
              <a:tabLst>
                <a:tab pos="723900" algn="l"/>
                <a:tab pos="1447800" algn="l"/>
                <a:tab pos="2171700" algn="l"/>
                <a:tab pos="2895600" algn="l"/>
                <a:tab pos="3619500" algn="l"/>
                <a:tab pos="4343400" algn="l"/>
                <a:tab pos="5067300" algn="l"/>
              </a:tabLst>
            </a:pPr>
            <a:endParaRPr lang="en-US" sz="1200">
              <a:solidFill>
                <a:srgbClr val="000000"/>
              </a:solidFill>
              <a:ea typeface="DejaVu Sans"/>
              <a:cs typeface="DejaVu Sans"/>
            </a:endParaRPr>
          </a:p>
          <a:p>
            <a:pPr>
              <a:tabLst>
                <a:tab pos="723900" algn="l"/>
                <a:tab pos="1447800" algn="l"/>
                <a:tab pos="2171700" algn="l"/>
                <a:tab pos="2895600" algn="l"/>
                <a:tab pos="3619500" algn="l"/>
                <a:tab pos="4343400" algn="l"/>
                <a:tab pos="5067300" algn="l"/>
              </a:tabLst>
            </a:pPr>
            <a:endParaRPr lang="en-US" sz="1200">
              <a:solidFill>
                <a:srgbClr val="000000"/>
              </a:solidFill>
              <a:ea typeface="DejaVu Sans"/>
              <a:cs typeface="DejaVu Sans"/>
            </a:endParaRPr>
          </a:p>
          <a:p>
            <a:pPr>
              <a:tabLst>
                <a:tab pos="723900" algn="l"/>
                <a:tab pos="1447800" algn="l"/>
                <a:tab pos="2171700" algn="l"/>
                <a:tab pos="2895600" algn="l"/>
                <a:tab pos="3619500" algn="l"/>
                <a:tab pos="4343400" algn="l"/>
                <a:tab pos="5067300" algn="l"/>
              </a:tabLst>
            </a:pPr>
            <a:endParaRPr lang="en-US" sz="1200">
              <a:solidFill>
                <a:srgbClr val="000000"/>
              </a:solidFill>
              <a:ea typeface="DejaVu Sans"/>
              <a:cs typeface="DejaVu Sans"/>
            </a:endParaRPr>
          </a:p>
          <a:p>
            <a:pPr>
              <a:tabLst>
                <a:tab pos="723900" algn="l"/>
                <a:tab pos="1447800" algn="l"/>
                <a:tab pos="2171700" algn="l"/>
                <a:tab pos="2895600" algn="l"/>
                <a:tab pos="3619500" algn="l"/>
                <a:tab pos="4343400" algn="l"/>
                <a:tab pos="5067300" algn="l"/>
              </a:tabLst>
            </a:pPr>
            <a:r>
              <a:rPr lang="en-US" sz="1200">
                <a:solidFill>
                  <a:srgbClr val="000000"/>
                </a:solidFill>
                <a:ea typeface="DejaVu Sans"/>
                <a:cs typeface="DejaVu Sans"/>
              </a:rPr>
              <a:t>        </a:t>
            </a:r>
          </a:p>
        </p:txBody>
      </p:sp>
      <p:pic>
        <p:nvPicPr>
          <p:cNvPr id="29702" name="Picture 15"/>
          <p:cNvPicPr>
            <a:picLocks noChangeAspect="1" noChangeArrowheads="1"/>
          </p:cNvPicPr>
          <p:nvPr/>
        </p:nvPicPr>
        <p:blipFill>
          <a:blip r:embed="rId2" cstate="print"/>
          <a:srcRect/>
          <a:stretch>
            <a:fillRect/>
          </a:stretch>
        </p:blipFill>
        <p:spPr bwMode="auto">
          <a:xfrm>
            <a:off x="3352800" y="1295400"/>
            <a:ext cx="2819400" cy="1828800"/>
          </a:xfrm>
          <a:prstGeom prst="rect">
            <a:avLst/>
          </a:prstGeom>
          <a:noFill/>
          <a:ln w="9525">
            <a:noFill/>
            <a:miter lim="800000"/>
            <a:headEnd/>
            <a:tailEnd/>
          </a:ln>
        </p:spPr>
      </p:pic>
      <p:pic>
        <p:nvPicPr>
          <p:cNvPr id="29703" name="Picture 2" descr="C:\Documents and Settings\ashish\Desktop\epidemic.jpg"/>
          <p:cNvPicPr>
            <a:picLocks noChangeAspect="1" noChangeArrowheads="1"/>
          </p:cNvPicPr>
          <p:nvPr/>
        </p:nvPicPr>
        <p:blipFill>
          <a:blip r:embed="rId3" cstate="print"/>
          <a:srcRect/>
          <a:stretch>
            <a:fillRect/>
          </a:stretch>
        </p:blipFill>
        <p:spPr bwMode="auto">
          <a:xfrm>
            <a:off x="228600" y="1295400"/>
            <a:ext cx="2819400" cy="1828800"/>
          </a:xfrm>
          <a:prstGeom prst="rect">
            <a:avLst/>
          </a:prstGeom>
          <a:noFill/>
          <a:ln w="9525">
            <a:noFill/>
            <a:miter lim="800000"/>
            <a:headEnd/>
            <a:tailEnd/>
          </a:ln>
        </p:spPr>
      </p:pic>
      <p:sp>
        <p:nvSpPr>
          <p:cNvPr id="29704" name="TextBox 18"/>
          <p:cNvSpPr txBox="1">
            <a:spLocks noChangeArrowheads="1"/>
          </p:cNvSpPr>
          <p:nvPr/>
        </p:nvSpPr>
        <p:spPr bwMode="auto">
          <a:xfrm>
            <a:off x="228600" y="914400"/>
            <a:ext cx="8458200" cy="646113"/>
          </a:xfrm>
          <a:prstGeom prst="rect">
            <a:avLst/>
          </a:prstGeom>
          <a:noFill/>
          <a:ln w="9525">
            <a:noFill/>
            <a:miter lim="800000"/>
            <a:headEnd/>
            <a:tailEnd/>
          </a:ln>
        </p:spPr>
        <p:txBody>
          <a:bodyPr>
            <a:spAutoFit/>
          </a:bodyPr>
          <a:lstStyle/>
          <a:p>
            <a:r>
              <a:rPr lang="en-US" sz="1800" b="1"/>
              <a:t>Warmer Winters in Canada makes it a net emitter of Carbon </a:t>
            </a:r>
          </a:p>
          <a:p>
            <a:endParaRPr lang="en-US" sz="1800"/>
          </a:p>
        </p:txBody>
      </p:sp>
      <p:pic>
        <p:nvPicPr>
          <p:cNvPr id="29705" name="Picture 19" descr="C:\Documents and Settings\ashish\Desktop\image012.jpg"/>
          <p:cNvPicPr>
            <a:picLocks noChangeAspect="1" noChangeArrowheads="1"/>
          </p:cNvPicPr>
          <p:nvPr/>
        </p:nvPicPr>
        <p:blipFill>
          <a:blip r:embed="rId4" cstate="print"/>
          <a:srcRect/>
          <a:stretch>
            <a:fillRect/>
          </a:stretch>
        </p:blipFill>
        <p:spPr bwMode="auto">
          <a:xfrm>
            <a:off x="6324600" y="1371600"/>
            <a:ext cx="2362200" cy="1676400"/>
          </a:xfrm>
          <a:prstGeom prst="rect">
            <a:avLst/>
          </a:prstGeom>
          <a:noFill/>
          <a:ln w="9525">
            <a:noFill/>
            <a:miter lim="800000"/>
            <a:headEnd/>
            <a:tailEnd/>
          </a:ln>
        </p:spPr>
      </p:pic>
      <p:sp>
        <p:nvSpPr>
          <p:cNvPr id="29706" name="TextBox 20"/>
          <p:cNvSpPr txBox="1">
            <a:spLocks noChangeArrowheads="1"/>
          </p:cNvSpPr>
          <p:nvPr/>
        </p:nvSpPr>
        <p:spPr bwMode="auto">
          <a:xfrm>
            <a:off x="152400" y="3352800"/>
            <a:ext cx="2971800" cy="430213"/>
          </a:xfrm>
          <a:prstGeom prst="rect">
            <a:avLst/>
          </a:prstGeom>
          <a:noFill/>
          <a:ln w="9525">
            <a:noFill/>
            <a:miter lim="800000"/>
            <a:headEnd/>
            <a:tailEnd/>
          </a:ln>
        </p:spPr>
        <p:txBody>
          <a:bodyPr>
            <a:spAutoFit/>
          </a:bodyPr>
          <a:lstStyle/>
          <a:p>
            <a:r>
              <a:rPr lang="en-US" sz="1100"/>
              <a:t>Winters have not been cold enough</a:t>
            </a:r>
          </a:p>
          <a:p>
            <a:r>
              <a:rPr lang="en-US" sz="1100"/>
              <a:t> to kill off mountain beetles</a:t>
            </a:r>
          </a:p>
        </p:txBody>
      </p:sp>
      <p:sp>
        <p:nvSpPr>
          <p:cNvPr id="29707" name="TextBox 21"/>
          <p:cNvSpPr txBox="1">
            <a:spLocks noChangeArrowheads="1"/>
          </p:cNvSpPr>
          <p:nvPr/>
        </p:nvSpPr>
        <p:spPr bwMode="auto">
          <a:xfrm>
            <a:off x="3276600" y="3276600"/>
            <a:ext cx="2362200" cy="646113"/>
          </a:xfrm>
          <a:prstGeom prst="rect">
            <a:avLst/>
          </a:prstGeom>
          <a:noFill/>
          <a:ln w="9525">
            <a:noFill/>
            <a:miter lim="800000"/>
            <a:headEnd/>
            <a:tailEnd/>
          </a:ln>
        </p:spPr>
        <p:txBody>
          <a:bodyPr>
            <a:spAutoFit/>
          </a:bodyPr>
          <a:lstStyle/>
          <a:p>
            <a:r>
              <a:rPr lang="en-US" sz="1100"/>
              <a:t>Insect Damage and Fires Are Causally Related</a:t>
            </a:r>
          </a:p>
          <a:p>
            <a:endParaRPr lang="en-US"/>
          </a:p>
        </p:txBody>
      </p:sp>
      <p:sp>
        <p:nvSpPr>
          <p:cNvPr id="29708" name="TextBox 22"/>
          <p:cNvSpPr txBox="1">
            <a:spLocks noChangeArrowheads="1"/>
          </p:cNvSpPr>
          <p:nvPr/>
        </p:nvSpPr>
        <p:spPr bwMode="auto">
          <a:xfrm>
            <a:off x="6400800" y="3200400"/>
            <a:ext cx="2895600" cy="477838"/>
          </a:xfrm>
          <a:prstGeom prst="rect">
            <a:avLst/>
          </a:prstGeom>
          <a:noFill/>
          <a:ln w="9525">
            <a:noFill/>
            <a:miter lim="800000"/>
            <a:headEnd/>
            <a:tailEnd/>
          </a:ln>
        </p:spPr>
        <p:txBody>
          <a:bodyPr>
            <a:spAutoFit/>
          </a:bodyPr>
          <a:lstStyle/>
          <a:p>
            <a:r>
              <a:rPr lang="en-US" sz="1100"/>
              <a:t>Fire in Yukon Province, Canada </a:t>
            </a:r>
          </a:p>
          <a:p>
            <a:endParaRPr lang="en-US"/>
          </a:p>
        </p:txBody>
      </p:sp>
      <p:sp>
        <p:nvSpPr>
          <p:cNvPr id="29709" name="TextBox 23"/>
          <p:cNvSpPr txBox="1">
            <a:spLocks noChangeArrowheads="1"/>
          </p:cNvSpPr>
          <p:nvPr/>
        </p:nvSpPr>
        <p:spPr bwMode="auto">
          <a:xfrm>
            <a:off x="228600" y="3733800"/>
            <a:ext cx="8534400" cy="369888"/>
          </a:xfrm>
          <a:prstGeom prst="rect">
            <a:avLst/>
          </a:prstGeom>
          <a:noFill/>
          <a:ln w="9525">
            <a:noFill/>
            <a:miter lim="800000"/>
            <a:headEnd/>
            <a:tailEnd/>
          </a:ln>
        </p:spPr>
        <p:txBody>
          <a:bodyPr>
            <a:spAutoFit/>
          </a:bodyPr>
          <a:lstStyle/>
          <a:p>
            <a:r>
              <a:rPr lang="en-US" sz="1800" b="1"/>
              <a:t>2006 Fires in Indonesia were worsened by el Nino says NASA</a:t>
            </a:r>
          </a:p>
        </p:txBody>
      </p:sp>
      <p:pic>
        <p:nvPicPr>
          <p:cNvPr id="29710" name="Picture 3" descr="C:\Documents and Settings\ashish\Desktop\Indo_fire_CO2.jpg"/>
          <p:cNvPicPr>
            <a:picLocks noChangeAspect="1" noChangeArrowheads="1"/>
          </p:cNvPicPr>
          <p:nvPr/>
        </p:nvPicPr>
        <p:blipFill>
          <a:blip r:embed="rId5" cstate="print"/>
          <a:srcRect/>
          <a:stretch>
            <a:fillRect/>
          </a:stretch>
        </p:blipFill>
        <p:spPr bwMode="auto">
          <a:xfrm>
            <a:off x="4267200" y="4038600"/>
            <a:ext cx="3886200" cy="1905000"/>
          </a:xfrm>
          <a:prstGeom prst="rect">
            <a:avLst/>
          </a:prstGeom>
          <a:noFill/>
          <a:ln w="9525">
            <a:noFill/>
            <a:miter lim="800000"/>
            <a:headEnd/>
            <a:tailEnd/>
          </a:ln>
        </p:spPr>
      </p:pic>
      <p:pic>
        <p:nvPicPr>
          <p:cNvPr id="29711" name="Picture 4" descr="C:\Documents and Settings\ashish\Desktop\indofire.jpg"/>
          <p:cNvPicPr>
            <a:picLocks noChangeAspect="1" noChangeArrowheads="1"/>
          </p:cNvPicPr>
          <p:nvPr/>
        </p:nvPicPr>
        <p:blipFill>
          <a:blip r:embed="rId6" cstate="print"/>
          <a:srcRect/>
          <a:stretch>
            <a:fillRect/>
          </a:stretch>
        </p:blipFill>
        <p:spPr bwMode="auto">
          <a:xfrm>
            <a:off x="228600" y="4038600"/>
            <a:ext cx="3429000" cy="1892300"/>
          </a:xfrm>
          <a:prstGeom prst="rect">
            <a:avLst/>
          </a:prstGeom>
          <a:noFill/>
          <a:ln w="9525">
            <a:noFill/>
            <a:miter lim="800000"/>
            <a:headEnd/>
            <a:tailEnd/>
          </a:ln>
        </p:spPr>
      </p:pic>
      <p:sp>
        <p:nvSpPr>
          <p:cNvPr id="29712" name="TextBox 28"/>
          <p:cNvSpPr txBox="1">
            <a:spLocks noChangeArrowheads="1"/>
          </p:cNvSpPr>
          <p:nvPr/>
        </p:nvSpPr>
        <p:spPr bwMode="auto">
          <a:xfrm>
            <a:off x="4572000" y="5943600"/>
            <a:ext cx="3657600" cy="523875"/>
          </a:xfrm>
          <a:prstGeom prst="rect">
            <a:avLst/>
          </a:prstGeom>
          <a:noFill/>
          <a:ln w="9525">
            <a:noFill/>
            <a:miter lim="800000"/>
            <a:headEnd/>
            <a:tailEnd/>
          </a:ln>
        </p:spPr>
        <p:txBody>
          <a:bodyPr>
            <a:spAutoFit/>
          </a:bodyPr>
          <a:lstStyle/>
          <a:p>
            <a:r>
              <a:rPr lang="en-US"/>
              <a:t>Peaks of CO coincide with warm phases of El Nino</a:t>
            </a:r>
          </a:p>
        </p:txBody>
      </p:sp>
      <p:sp>
        <p:nvSpPr>
          <p:cNvPr id="29713" name="TextBox 29"/>
          <p:cNvSpPr txBox="1">
            <a:spLocks noChangeArrowheads="1"/>
          </p:cNvSpPr>
          <p:nvPr/>
        </p:nvSpPr>
        <p:spPr bwMode="auto">
          <a:xfrm>
            <a:off x="228600" y="6096000"/>
            <a:ext cx="2819400" cy="261938"/>
          </a:xfrm>
          <a:prstGeom prst="rect">
            <a:avLst/>
          </a:prstGeom>
          <a:noFill/>
          <a:ln w="9525">
            <a:noFill/>
            <a:miter lim="800000"/>
            <a:headEnd/>
            <a:tailEnd/>
          </a:ln>
        </p:spPr>
        <p:txBody>
          <a:bodyPr>
            <a:spAutoFit/>
          </a:bodyPr>
          <a:lstStyle/>
          <a:p>
            <a:r>
              <a:rPr lang="en-US" sz="1100"/>
              <a:t>Source: CCIAP Project, NASA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algn="ctr"/>
            <a:r>
              <a:rPr lang="en-US" smtClean="0"/>
              <a:t>Complex Networks</a:t>
            </a:r>
          </a:p>
        </p:txBody>
      </p:sp>
      <p:sp>
        <p:nvSpPr>
          <p:cNvPr id="4" name="Content Placeholder 2"/>
          <p:cNvSpPr txBox="1">
            <a:spLocks/>
          </p:cNvSpPr>
          <p:nvPr/>
        </p:nvSpPr>
        <p:spPr bwMode="auto">
          <a:xfrm>
            <a:off x="152400" y="3657600"/>
            <a:ext cx="4343400" cy="2514600"/>
          </a:xfrm>
          <a:prstGeom prst="rect">
            <a:avLst/>
          </a:prstGeom>
          <a:noFill/>
          <a:ln w="12700">
            <a:noFill/>
            <a:miter lim="800000"/>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pPr>
            <a:r>
              <a:rPr lang="en-US" b="1">
                <a:latin typeface="Tahoma" pitchFamily="34" charset="0"/>
              </a:rPr>
              <a:t>Computer Science Innovations</a:t>
            </a:r>
          </a:p>
          <a:p>
            <a:pPr marL="292100" indent="-292100" eaLnBrk="0" hangingPunct="0">
              <a:spcBef>
                <a:spcPct val="10000"/>
              </a:spcBef>
              <a:spcAft>
                <a:spcPts val="400"/>
              </a:spcAft>
              <a:buClr>
                <a:srgbClr val="0C7B9C"/>
              </a:buClr>
              <a:buSzPct val="150000"/>
              <a:buFont typeface="Arial" charset="0"/>
              <a:buChar char="•"/>
            </a:pPr>
            <a:r>
              <a:rPr lang="en-US" sz="1600">
                <a:latin typeface="Tahoma" pitchFamily="34" charset="0"/>
              </a:rPr>
              <a:t>Construct multivariate networks to capture nonlinear spatio-temporal interactions</a:t>
            </a:r>
          </a:p>
          <a:p>
            <a:pPr marL="292100" indent="-292100" eaLnBrk="0" hangingPunct="0">
              <a:spcBef>
                <a:spcPct val="10000"/>
              </a:spcBef>
              <a:spcAft>
                <a:spcPts val="400"/>
              </a:spcAft>
              <a:buClr>
                <a:srgbClr val="0C7B9C"/>
              </a:buClr>
              <a:buSzPct val="150000"/>
              <a:buFont typeface="Arial" charset="0"/>
              <a:buChar char="•"/>
            </a:pPr>
            <a:r>
              <a:rPr lang="en-US" sz="1600">
                <a:latin typeface="Tahoma" pitchFamily="34" charset="0"/>
              </a:rPr>
              <a:t>Characterize network dynamics at multiple spatial scales over different time periods</a:t>
            </a:r>
          </a:p>
          <a:p>
            <a:pPr marL="292100" indent="-292100" eaLnBrk="0" hangingPunct="0">
              <a:spcBef>
                <a:spcPct val="10000"/>
              </a:spcBef>
              <a:spcAft>
                <a:spcPts val="400"/>
              </a:spcAft>
              <a:buClr>
                <a:srgbClr val="0C7B9C"/>
              </a:buClr>
              <a:buSzPct val="150000"/>
              <a:buFont typeface="Arial" charset="0"/>
              <a:buChar char="•"/>
            </a:pPr>
            <a:r>
              <a:rPr lang="en-US" sz="1600">
                <a:latin typeface="Tahoma" pitchFamily="34" charset="0"/>
              </a:rPr>
              <a:t>Scale graph mining algorithms to the required size and number for comparative analysis of multiple real-world networks </a:t>
            </a:r>
          </a:p>
          <a:p>
            <a:pPr marL="292100" indent="-292100" eaLnBrk="0" hangingPunct="0">
              <a:spcBef>
                <a:spcPct val="10000"/>
              </a:spcBef>
              <a:spcAft>
                <a:spcPts val="400"/>
              </a:spcAft>
              <a:buClr>
                <a:srgbClr val="0C7B9C"/>
              </a:buClr>
              <a:buSzPct val="75000"/>
            </a:pPr>
            <a:endParaRPr lang="en-US" sz="1400">
              <a:latin typeface="Calibri" pitchFamily="34" charset="0"/>
            </a:endParaRPr>
          </a:p>
        </p:txBody>
      </p:sp>
      <p:sp>
        <p:nvSpPr>
          <p:cNvPr id="5" name="Content Placeholder 2"/>
          <p:cNvSpPr txBox="1">
            <a:spLocks/>
          </p:cNvSpPr>
          <p:nvPr/>
        </p:nvSpPr>
        <p:spPr bwMode="auto">
          <a:xfrm>
            <a:off x="4724400" y="3657600"/>
            <a:ext cx="4343400" cy="2667000"/>
          </a:xfrm>
          <a:prstGeom prst="rect">
            <a:avLst/>
          </a:prstGeom>
          <a:noFill/>
          <a:ln w="12700">
            <a:noFill/>
            <a:miter lim="800000"/>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defRPr/>
            </a:pPr>
            <a:r>
              <a:rPr lang="en-US" b="1" kern="0" dirty="0">
                <a:latin typeface="+mj-lt"/>
              </a:rPr>
              <a:t>Impact</a:t>
            </a:r>
          </a:p>
          <a:p>
            <a:pPr marL="292100" indent="-292100" eaLnBrk="0" hangingPunct="0">
              <a:spcBef>
                <a:spcPct val="10000"/>
              </a:spcBef>
              <a:spcAft>
                <a:spcPts val="400"/>
              </a:spcAft>
              <a:buClr>
                <a:srgbClr val="0C7B9C"/>
              </a:buClr>
              <a:buSzPct val="150000"/>
              <a:buFont typeface="Arial" pitchFamily="34" charset="0"/>
              <a:buChar char="•"/>
              <a:defRPr/>
            </a:pPr>
            <a:r>
              <a:rPr lang="en-US" sz="1600" kern="0" dirty="0"/>
              <a:t>Apply network structure-function-dynamics methods to </a:t>
            </a:r>
            <a:r>
              <a:rPr lang="en-US" sz="1600" kern="0" dirty="0" smtClean="0"/>
              <a:t>complex </a:t>
            </a:r>
            <a:r>
              <a:rPr lang="en-US" sz="1600" kern="0" dirty="0"/>
              <a:t>systems</a:t>
            </a:r>
          </a:p>
          <a:p>
            <a:pPr marL="292100" indent="-292100" eaLnBrk="0" hangingPunct="0">
              <a:spcBef>
                <a:spcPct val="10000"/>
              </a:spcBef>
              <a:spcAft>
                <a:spcPts val="400"/>
              </a:spcAft>
              <a:buClr>
                <a:srgbClr val="0C7B9C"/>
              </a:buClr>
              <a:buSzPct val="150000"/>
              <a:buFont typeface="Arial" pitchFamily="34" charset="0"/>
              <a:buChar char="•"/>
              <a:defRPr/>
            </a:pPr>
            <a:r>
              <a:rPr lang="en-US" sz="1600" kern="0" dirty="0">
                <a:latin typeface="+mj-lt"/>
              </a:rPr>
              <a:t>Understand intricate interplay between topology and dynamics of the climate system over many spatial scales</a:t>
            </a:r>
          </a:p>
          <a:p>
            <a:pPr marL="292100" indent="-292100" eaLnBrk="0" hangingPunct="0">
              <a:spcBef>
                <a:spcPct val="10000"/>
              </a:spcBef>
              <a:spcAft>
                <a:spcPts val="400"/>
              </a:spcAft>
              <a:buClr>
                <a:srgbClr val="0C7B9C"/>
              </a:buClr>
              <a:buSzPct val="150000"/>
              <a:buFont typeface="Arial" pitchFamily="34" charset="0"/>
              <a:buChar char="•"/>
              <a:defRPr/>
            </a:pPr>
            <a:r>
              <a:rPr lang="en-US" sz="1600" kern="0" dirty="0">
                <a:latin typeface="+mj-lt"/>
              </a:rPr>
              <a:t>Explain the 20</a:t>
            </a:r>
            <a:r>
              <a:rPr lang="en-US" sz="1600" kern="0" baseline="30000" dirty="0">
                <a:latin typeface="+mj-lt"/>
              </a:rPr>
              <a:t>th</a:t>
            </a:r>
            <a:r>
              <a:rPr lang="en-US" sz="1600" kern="0" dirty="0">
                <a:latin typeface="+mj-lt"/>
              </a:rPr>
              <a:t> century great climate shifts from the collective behavior of interacting subsystems</a:t>
            </a:r>
          </a:p>
        </p:txBody>
      </p:sp>
      <p:pic>
        <p:nvPicPr>
          <p:cNvPr id="30724" name="Picture 2"/>
          <p:cNvPicPr>
            <a:picLocks noChangeAspect="1" noChangeArrowheads="1"/>
          </p:cNvPicPr>
          <p:nvPr/>
        </p:nvPicPr>
        <p:blipFill>
          <a:blip r:embed="rId3" cstate="print"/>
          <a:srcRect l="10716" t="22858" r="16406" b="25716"/>
          <a:stretch>
            <a:fillRect/>
          </a:stretch>
        </p:blipFill>
        <p:spPr bwMode="auto">
          <a:xfrm>
            <a:off x="4953000" y="1295400"/>
            <a:ext cx="3598863" cy="1905000"/>
          </a:xfrm>
          <a:prstGeom prst="rect">
            <a:avLst/>
          </a:prstGeom>
          <a:noFill/>
          <a:ln w="9525">
            <a:noFill/>
            <a:miter lim="800000"/>
            <a:headEnd/>
            <a:tailEnd/>
          </a:ln>
        </p:spPr>
      </p:pic>
      <p:sp>
        <p:nvSpPr>
          <p:cNvPr id="7" name="Content Placeholder 2"/>
          <p:cNvSpPr txBox="1">
            <a:spLocks/>
          </p:cNvSpPr>
          <p:nvPr/>
        </p:nvSpPr>
        <p:spPr>
          <a:xfrm>
            <a:off x="5181600" y="3124200"/>
            <a:ext cx="3352800" cy="457200"/>
          </a:xfrm>
          <a:prstGeom prst="rect">
            <a:avLst/>
          </a:prstGeom>
        </p:spPr>
        <p:txBody>
          <a:bodyPr>
            <a:normAutofit fontScale="92500" lnSpcReduction="10000"/>
          </a:bodyPr>
          <a:lstStyle/>
          <a:p>
            <a:pPr marL="342900" indent="-342900" algn="ctr" fontAlgn="auto">
              <a:spcBef>
                <a:spcPct val="20000"/>
              </a:spcBef>
              <a:spcAft>
                <a:spcPts val="0"/>
              </a:spcAft>
              <a:defRPr/>
            </a:pPr>
            <a:r>
              <a:rPr lang="en-US" dirty="0">
                <a:latin typeface="+mn-lt"/>
              </a:rPr>
              <a:t>Node degree in a correlation-based climate network</a:t>
            </a:r>
          </a:p>
          <a:p>
            <a:pPr marL="342900" indent="-342900" fontAlgn="auto">
              <a:spcBef>
                <a:spcPct val="20000"/>
              </a:spcBef>
              <a:spcAft>
                <a:spcPts val="0"/>
              </a:spcAft>
              <a:buFont typeface="Arial" pitchFamily="34" charset="0"/>
              <a:buChar char="•"/>
              <a:defRPr/>
            </a:pPr>
            <a:endParaRPr lang="en-US" sz="2400" dirty="0">
              <a:latin typeface="+mn-lt"/>
            </a:endParaRPr>
          </a:p>
        </p:txBody>
      </p:sp>
      <p:pic>
        <p:nvPicPr>
          <p:cNvPr id="30726" name="Picture 2"/>
          <p:cNvPicPr>
            <a:picLocks noChangeAspect="1" noChangeArrowheads="1"/>
          </p:cNvPicPr>
          <p:nvPr/>
        </p:nvPicPr>
        <p:blipFill>
          <a:blip r:embed="rId3" cstate="print"/>
          <a:srcRect l="85736" t="5714" r="3548" b="8574"/>
          <a:stretch>
            <a:fillRect/>
          </a:stretch>
        </p:blipFill>
        <p:spPr bwMode="auto">
          <a:xfrm>
            <a:off x="8534400" y="914400"/>
            <a:ext cx="457200" cy="2743200"/>
          </a:xfrm>
          <a:prstGeom prst="rect">
            <a:avLst/>
          </a:prstGeom>
          <a:noFill/>
          <a:ln w="9525">
            <a:noFill/>
            <a:miter lim="800000"/>
            <a:headEnd/>
            <a:tailEnd/>
          </a:ln>
        </p:spPr>
      </p:pic>
      <p:sp>
        <p:nvSpPr>
          <p:cNvPr id="3" name="Content Placeholder 2"/>
          <p:cNvSpPr>
            <a:spLocks noGrp="1"/>
          </p:cNvSpPr>
          <p:nvPr>
            <p:ph idx="1"/>
          </p:nvPr>
        </p:nvSpPr>
        <p:spPr>
          <a:xfrm>
            <a:off x="152400" y="1371600"/>
            <a:ext cx="5181600" cy="1600200"/>
          </a:xfrm>
        </p:spPr>
        <p:txBody>
          <a:bodyPr/>
          <a:lstStyle/>
          <a:p>
            <a:pPr>
              <a:buFont typeface="Monotype Sorts"/>
              <a:buNone/>
              <a:defRPr/>
            </a:pPr>
            <a:r>
              <a:rPr lang="en-US" sz="1800" b="1" dirty="0" smtClean="0">
                <a:latin typeface="+mj-lt"/>
              </a:rPr>
              <a:t>Objectives</a:t>
            </a:r>
          </a:p>
          <a:p>
            <a:pPr>
              <a:buSzPct val="150000"/>
              <a:buFont typeface="Arial" pitchFamily="34" charset="0"/>
              <a:buChar char="•"/>
              <a:defRPr/>
            </a:pPr>
            <a:r>
              <a:rPr lang="en-US" sz="1600" kern="1200" dirty="0" smtClean="0">
                <a:latin typeface="+mj-lt"/>
              </a:rPr>
              <a:t>To develop algorithms for characterization of network structure, function, and dynamics</a:t>
            </a:r>
          </a:p>
          <a:p>
            <a:pPr>
              <a:buSzPct val="150000"/>
              <a:buFont typeface="Arial" pitchFamily="34" charset="0"/>
              <a:buChar char="•"/>
              <a:defRPr/>
            </a:pPr>
            <a:r>
              <a:rPr lang="en-US" sz="1600" kern="1200" dirty="0" smtClean="0">
                <a:latin typeface="+mj-lt"/>
              </a:rPr>
              <a:t>To enable large-scale comparative analysis of climate networks to increase prediction confidence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228600" y="152400"/>
            <a:ext cx="8347075" cy="609600"/>
          </a:xfrm>
          <a:prstGeom prst="rect">
            <a:avLst/>
          </a:prstGeom>
          <a:noFill/>
          <a:ln w="12700">
            <a:noFill/>
            <a:miter lim="800000"/>
            <a:headEnd/>
            <a:tailEnd/>
          </a:ln>
        </p:spPr>
        <p:txBody>
          <a:bodyPr lIns="90487" tIns="44450" rIns="90487" bIns="44450" anchor="ctr"/>
          <a:lstStyle/>
          <a:p>
            <a:pPr eaLnBrk="0" hangingPunct="0"/>
            <a:r>
              <a:rPr lang="en-US" sz="2200" b="1" dirty="0">
                <a:latin typeface="Tahoma" pitchFamily="34" charset="0"/>
              </a:rPr>
              <a:t>Discovery of Climate Indices Using </a:t>
            </a:r>
            <a:r>
              <a:rPr lang="en-US" sz="2200" b="1" dirty="0" smtClean="0">
                <a:latin typeface="Tahoma" pitchFamily="34" charset="0"/>
              </a:rPr>
              <a:t>Complex Networks</a:t>
            </a:r>
            <a:endParaRPr lang="en-US" sz="2200" b="1" dirty="0">
              <a:latin typeface="Tahoma" pitchFamily="34" charset="0"/>
            </a:endParaRPr>
          </a:p>
        </p:txBody>
      </p:sp>
      <p:pic>
        <p:nvPicPr>
          <p:cNvPr id="4100" name="Picture 5"/>
          <p:cNvPicPr>
            <a:picLocks noChangeAspect="1" noChangeArrowheads="1"/>
          </p:cNvPicPr>
          <p:nvPr/>
        </p:nvPicPr>
        <p:blipFill>
          <a:blip r:embed="rId4" cstate="print"/>
          <a:srcRect l="6827" r="7858"/>
          <a:stretch>
            <a:fillRect/>
          </a:stretch>
        </p:blipFill>
        <p:spPr bwMode="auto">
          <a:xfrm>
            <a:off x="2667000" y="2971800"/>
            <a:ext cx="2971800" cy="2381250"/>
          </a:xfrm>
          <a:prstGeom prst="rect">
            <a:avLst/>
          </a:prstGeom>
          <a:noFill/>
          <a:ln w="9525">
            <a:noFill/>
            <a:miter lim="800000"/>
            <a:headEnd/>
            <a:tailEnd/>
          </a:ln>
        </p:spPr>
      </p:pic>
      <p:sp>
        <p:nvSpPr>
          <p:cNvPr id="4101" name="Rectangle 6"/>
          <p:cNvSpPr>
            <a:spLocks noChangeArrowheads="1"/>
          </p:cNvSpPr>
          <p:nvPr/>
        </p:nvSpPr>
        <p:spPr bwMode="auto">
          <a:xfrm>
            <a:off x="304800" y="1295400"/>
            <a:ext cx="8335963" cy="1600200"/>
          </a:xfrm>
          <a:prstGeom prst="rect">
            <a:avLst/>
          </a:prstGeom>
          <a:noFill/>
          <a:ln w="12700">
            <a:noFill/>
            <a:miter lim="800000"/>
            <a:headEnd/>
            <a:tailEnd/>
          </a:ln>
        </p:spPr>
        <p:txBody>
          <a:bodyPr lIns="90488" tIns="44450" rIns="90488" bIns="44450"/>
          <a:lstStyle/>
          <a:p>
            <a:pPr marL="292100" indent="-292100">
              <a:lnSpc>
                <a:spcPct val="90000"/>
              </a:lnSpc>
              <a:spcBef>
                <a:spcPct val="20000"/>
              </a:spcBef>
              <a:spcAft>
                <a:spcPts val="400"/>
              </a:spcAft>
              <a:buClr>
                <a:srgbClr val="0C7B9C"/>
              </a:buClr>
              <a:buSzPct val="75000"/>
              <a:buFont typeface="Monotype Sorts"/>
              <a:buChar char="l"/>
            </a:pPr>
            <a:r>
              <a:rPr lang="en-US" sz="1800"/>
              <a:t>Clustering provides an alternative approach for finding candidate indices.</a:t>
            </a:r>
          </a:p>
          <a:p>
            <a:pPr marL="292100" indent="-292100">
              <a:lnSpc>
                <a:spcPct val="90000"/>
              </a:lnSpc>
              <a:spcBef>
                <a:spcPct val="20000"/>
              </a:spcBef>
              <a:spcAft>
                <a:spcPts val="400"/>
              </a:spcAft>
              <a:buClr>
                <a:srgbClr val="0C7B9C"/>
              </a:buClr>
              <a:buSzPct val="75000"/>
              <a:buFont typeface="Monotype Sorts"/>
              <a:buChar char="l"/>
            </a:pPr>
            <a:r>
              <a:rPr lang="en-US" sz="1800">
                <a:cs typeface="Times New Roman" pitchFamily="18" charset="0"/>
              </a:rPr>
              <a:t>Clusters are found using the Shared Nearest Neighbor (SNN) method that eliminates “noise” points and tends to find homogeneous regions of “uniform density”.</a:t>
            </a:r>
          </a:p>
          <a:p>
            <a:pPr marL="292100" indent="-292100">
              <a:lnSpc>
                <a:spcPct val="90000"/>
              </a:lnSpc>
              <a:spcBef>
                <a:spcPct val="20000"/>
              </a:spcBef>
              <a:spcAft>
                <a:spcPts val="400"/>
              </a:spcAft>
              <a:buClr>
                <a:srgbClr val="0C7B9C"/>
              </a:buClr>
              <a:buSzPct val="75000"/>
              <a:buFont typeface="Monotype Sorts"/>
              <a:buChar char="l"/>
            </a:pPr>
            <a:r>
              <a:rPr lang="en-US" sz="1800"/>
              <a:t>Clusters are filtered to eliminate those with low impact on land points</a:t>
            </a:r>
          </a:p>
        </p:txBody>
      </p:sp>
      <p:pic>
        <p:nvPicPr>
          <p:cNvPr id="4102" name="Picture 8"/>
          <p:cNvPicPr>
            <a:picLocks noChangeAspect="1" noChangeArrowheads="1"/>
          </p:cNvPicPr>
          <p:nvPr/>
        </p:nvPicPr>
        <p:blipFill>
          <a:blip r:embed="rId5" cstate="print"/>
          <a:srcRect/>
          <a:stretch>
            <a:fillRect/>
          </a:stretch>
        </p:blipFill>
        <p:spPr bwMode="auto">
          <a:xfrm>
            <a:off x="6019800" y="3276600"/>
            <a:ext cx="2971800" cy="1917700"/>
          </a:xfrm>
          <a:prstGeom prst="rect">
            <a:avLst/>
          </a:prstGeom>
          <a:noFill/>
          <a:ln w="12700">
            <a:noFill/>
            <a:miter lim="800000"/>
            <a:headEnd/>
            <a:tailEnd/>
          </a:ln>
        </p:spPr>
      </p:pic>
      <p:sp>
        <p:nvSpPr>
          <p:cNvPr id="4103" name="Line 9"/>
          <p:cNvSpPr>
            <a:spLocks noChangeShapeType="1"/>
          </p:cNvSpPr>
          <p:nvPr/>
        </p:nvSpPr>
        <p:spPr bwMode="auto">
          <a:xfrm>
            <a:off x="6513513" y="3851275"/>
            <a:ext cx="176212" cy="285750"/>
          </a:xfrm>
          <a:prstGeom prst="line">
            <a:avLst/>
          </a:prstGeom>
          <a:noFill/>
          <a:ln w="38100">
            <a:solidFill>
              <a:srgbClr val="FF0000"/>
            </a:solidFill>
            <a:round/>
            <a:headEnd/>
            <a:tailEnd type="triangle" w="med" len="med"/>
          </a:ln>
        </p:spPr>
        <p:txBody>
          <a:bodyPr/>
          <a:lstStyle/>
          <a:p>
            <a:endParaRPr lang="en-US"/>
          </a:p>
        </p:txBody>
      </p:sp>
      <p:sp>
        <p:nvSpPr>
          <p:cNvPr id="4104" name="Line 10"/>
          <p:cNvSpPr>
            <a:spLocks noChangeShapeType="1"/>
          </p:cNvSpPr>
          <p:nvPr/>
        </p:nvSpPr>
        <p:spPr bwMode="auto">
          <a:xfrm flipH="1">
            <a:off x="8628063" y="3889375"/>
            <a:ext cx="176212" cy="249238"/>
          </a:xfrm>
          <a:prstGeom prst="line">
            <a:avLst/>
          </a:prstGeom>
          <a:noFill/>
          <a:ln w="38100">
            <a:solidFill>
              <a:srgbClr val="FF0000"/>
            </a:solidFill>
            <a:round/>
            <a:headEnd/>
            <a:tailEnd type="triangle" w="med" len="med"/>
          </a:ln>
        </p:spPr>
        <p:txBody>
          <a:bodyPr/>
          <a:lstStyle/>
          <a:p>
            <a:endParaRPr lang="en-US"/>
          </a:p>
        </p:txBody>
      </p:sp>
      <p:sp>
        <p:nvSpPr>
          <p:cNvPr id="4105" name="Line 11"/>
          <p:cNvSpPr>
            <a:spLocks noChangeShapeType="1"/>
          </p:cNvSpPr>
          <p:nvPr/>
        </p:nvSpPr>
        <p:spPr bwMode="auto">
          <a:xfrm flipV="1">
            <a:off x="8053388" y="4279900"/>
            <a:ext cx="0" cy="285750"/>
          </a:xfrm>
          <a:prstGeom prst="line">
            <a:avLst/>
          </a:prstGeom>
          <a:noFill/>
          <a:ln w="38100">
            <a:solidFill>
              <a:srgbClr val="0000FF"/>
            </a:solidFill>
            <a:round/>
            <a:headEnd/>
            <a:tailEnd type="triangle" w="med" len="med"/>
          </a:ln>
        </p:spPr>
        <p:txBody>
          <a:bodyPr/>
          <a:lstStyle/>
          <a:p>
            <a:endParaRPr lang="en-US"/>
          </a:p>
        </p:txBody>
      </p:sp>
      <p:sp>
        <p:nvSpPr>
          <p:cNvPr id="4106" name="Line 12"/>
          <p:cNvSpPr>
            <a:spLocks noChangeShapeType="1"/>
          </p:cNvSpPr>
          <p:nvPr/>
        </p:nvSpPr>
        <p:spPr bwMode="auto">
          <a:xfrm flipV="1">
            <a:off x="8053388" y="4322763"/>
            <a:ext cx="265112" cy="214312"/>
          </a:xfrm>
          <a:prstGeom prst="line">
            <a:avLst/>
          </a:prstGeom>
          <a:noFill/>
          <a:ln w="38100">
            <a:solidFill>
              <a:srgbClr val="0000FF"/>
            </a:solidFill>
            <a:round/>
            <a:headEnd/>
            <a:tailEnd type="triangle" w="med" len="med"/>
          </a:ln>
        </p:spPr>
        <p:txBody>
          <a:bodyPr/>
          <a:lstStyle/>
          <a:p>
            <a:endParaRPr lang="en-US"/>
          </a:p>
        </p:txBody>
      </p:sp>
      <p:sp>
        <p:nvSpPr>
          <p:cNvPr id="4107" name="Text Box 13"/>
          <p:cNvSpPr txBox="1">
            <a:spLocks noChangeArrowheads="1"/>
          </p:cNvSpPr>
          <p:nvPr/>
        </p:nvSpPr>
        <p:spPr bwMode="auto">
          <a:xfrm>
            <a:off x="7921625" y="4537075"/>
            <a:ext cx="384175" cy="214313"/>
          </a:xfrm>
          <a:prstGeom prst="rect">
            <a:avLst/>
          </a:prstGeom>
          <a:noFill/>
          <a:ln w="12700">
            <a:noFill/>
            <a:miter lim="800000"/>
            <a:headEnd/>
            <a:tailEnd/>
          </a:ln>
        </p:spPr>
        <p:txBody>
          <a:bodyPr>
            <a:spAutoFit/>
          </a:bodyPr>
          <a:lstStyle/>
          <a:p>
            <a:pPr eaLnBrk="0" hangingPunct="0">
              <a:spcBef>
                <a:spcPct val="50000"/>
              </a:spcBef>
            </a:pPr>
            <a:r>
              <a:rPr lang="en-US" sz="800" b="1"/>
              <a:t>DMI</a:t>
            </a:r>
          </a:p>
        </p:txBody>
      </p:sp>
      <p:sp>
        <p:nvSpPr>
          <p:cNvPr id="4108" name="Text Box 14"/>
          <p:cNvSpPr txBox="1">
            <a:spLocks noChangeArrowheads="1"/>
          </p:cNvSpPr>
          <p:nvPr/>
        </p:nvSpPr>
        <p:spPr bwMode="auto">
          <a:xfrm>
            <a:off x="8672513" y="3746500"/>
            <a:ext cx="471487" cy="214313"/>
          </a:xfrm>
          <a:prstGeom prst="rect">
            <a:avLst/>
          </a:prstGeom>
          <a:noFill/>
          <a:ln w="12700">
            <a:noFill/>
            <a:miter lim="800000"/>
            <a:headEnd/>
            <a:tailEnd/>
          </a:ln>
        </p:spPr>
        <p:txBody>
          <a:bodyPr>
            <a:spAutoFit/>
          </a:bodyPr>
          <a:lstStyle/>
          <a:p>
            <a:pPr eaLnBrk="0" hangingPunct="0">
              <a:spcBef>
                <a:spcPct val="50000"/>
              </a:spcBef>
            </a:pPr>
            <a:r>
              <a:rPr lang="en-US" sz="800" b="1"/>
              <a:t>SOI</a:t>
            </a:r>
          </a:p>
        </p:txBody>
      </p:sp>
      <p:sp>
        <p:nvSpPr>
          <p:cNvPr id="4109" name="Text Box 15"/>
          <p:cNvSpPr txBox="1">
            <a:spLocks noChangeArrowheads="1"/>
          </p:cNvSpPr>
          <p:nvPr/>
        </p:nvSpPr>
        <p:spPr bwMode="auto">
          <a:xfrm>
            <a:off x="6248400" y="3517900"/>
            <a:ext cx="417513" cy="214313"/>
          </a:xfrm>
          <a:prstGeom prst="rect">
            <a:avLst/>
          </a:prstGeom>
          <a:noFill/>
          <a:ln w="12700">
            <a:noFill/>
            <a:miter lim="800000"/>
            <a:headEnd/>
            <a:tailEnd/>
          </a:ln>
        </p:spPr>
        <p:txBody>
          <a:bodyPr>
            <a:spAutoFit/>
          </a:bodyPr>
          <a:lstStyle/>
          <a:p>
            <a:pPr eaLnBrk="0" hangingPunct="0">
              <a:spcBef>
                <a:spcPct val="50000"/>
              </a:spcBef>
            </a:pPr>
            <a:r>
              <a:rPr lang="en-US" sz="800" b="1"/>
              <a:t>SOI</a:t>
            </a:r>
          </a:p>
        </p:txBody>
      </p:sp>
      <p:sp>
        <p:nvSpPr>
          <p:cNvPr id="4110" name="Line 16"/>
          <p:cNvSpPr>
            <a:spLocks noChangeShapeType="1"/>
          </p:cNvSpPr>
          <p:nvPr/>
        </p:nvSpPr>
        <p:spPr bwMode="auto">
          <a:xfrm>
            <a:off x="6684963" y="3141663"/>
            <a:ext cx="574675" cy="212725"/>
          </a:xfrm>
          <a:prstGeom prst="line">
            <a:avLst/>
          </a:prstGeom>
          <a:noFill/>
          <a:ln w="38100">
            <a:solidFill>
              <a:srgbClr val="008000"/>
            </a:solidFill>
            <a:round/>
            <a:headEnd/>
            <a:tailEnd type="triangle" w="med" len="med"/>
          </a:ln>
        </p:spPr>
        <p:txBody>
          <a:bodyPr/>
          <a:lstStyle/>
          <a:p>
            <a:endParaRPr lang="en-US"/>
          </a:p>
        </p:txBody>
      </p:sp>
      <p:sp>
        <p:nvSpPr>
          <p:cNvPr id="4111" name="Line 17"/>
          <p:cNvSpPr>
            <a:spLocks noChangeShapeType="1"/>
          </p:cNvSpPr>
          <p:nvPr/>
        </p:nvSpPr>
        <p:spPr bwMode="auto">
          <a:xfrm>
            <a:off x="6684963" y="3141663"/>
            <a:ext cx="574675" cy="674687"/>
          </a:xfrm>
          <a:prstGeom prst="line">
            <a:avLst/>
          </a:prstGeom>
          <a:noFill/>
          <a:ln w="38100">
            <a:solidFill>
              <a:srgbClr val="008000"/>
            </a:solidFill>
            <a:round/>
            <a:headEnd/>
            <a:tailEnd type="triangle" w="med" len="med"/>
          </a:ln>
        </p:spPr>
        <p:txBody>
          <a:bodyPr/>
          <a:lstStyle/>
          <a:p>
            <a:endParaRPr lang="en-US"/>
          </a:p>
        </p:txBody>
      </p:sp>
      <p:sp>
        <p:nvSpPr>
          <p:cNvPr id="4112" name="Text Box 18"/>
          <p:cNvSpPr txBox="1">
            <a:spLocks noChangeArrowheads="1"/>
          </p:cNvSpPr>
          <p:nvPr/>
        </p:nvSpPr>
        <p:spPr bwMode="auto">
          <a:xfrm>
            <a:off x="6324600" y="2998788"/>
            <a:ext cx="482600" cy="214312"/>
          </a:xfrm>
          <a:prstGeom prst="rect">
            <a:avLst/>
          </a:prstGeom>
          <a:noFill/>
          <a:ln w="12700">
            <a:noFill/>
            <a:miter lim="800000"/>
            <a:headEnd/>
            <a:tailEnd/>
          </a:ln>
        </p:spPr>
        <p:txBody>
          <a:bodyPr>
            <a:spAutoFit/>
          </a:bodyPr>
          <a:lstStyle/>
          <a:p>
            <a:pPr eaLnBrk="0" hangingPunct="0">
              <a:spcBef>
                <a:spcPct val="50000"/>
              </a:spcBef>
            </a:pPr>
            <a:r>
              <a:rPr lang="en-US" sz="800" b="1"/>
              <a:t>NAO</a:t>
            </a:r>
          </a:p>
        </p:txBody>
      </p:sp>
      <p:sp>
        <p:nvSpPr>
          <p:cNvPr id="4113" name="Line 19"/>
          <p:cNvSpPr>
            <a:spLocks noChangeShapeType="1"/>
          </p:cNvSpPr>
          <p:nvPr/>
        </p:nvSpPr>
        <p:spPr bwMode="auto">
          <a:xfrm flipH="1">
            <a:off x="7302500" y="3141663"/>
            <a:ext cx="574675" cy="212725"/>
          </a:xfrm>
          <a:prstGeom prst="line">
            <a:avLst/>
          </a:prstGeom>
          <a:noFill/>
          <a:ln w="38100">
            <a:solidFill>
              <a:schemeClr val="accent1"/>
            </a:solidFill>
            <a:round/>
            <a:headEnd/>
            <a:tailEnd type="triangle" w="med" len="med"/>
          </a:ln>
        </p:spPr>
        <p:txBody>
          <a:bodyPr/>
          <a:lstStyle/>
          <a:p>
            <a:endParaRPr lang="en-US"/>
          </a:p>
        </p:txBody>
      </p:sp>
      <p:sp>
        <p:nvSpPr>
          <p:cNvPr id="4114" name="Line 20"/>
          <p:cNvSpPr>
            <a:spLocks noChangeShapeType="1"/>
          </p:cNvSpPr>
          <p:nvPr/>
        </p:nvSpPr>
        <p:spPr bwMode="auto">
          <a:xfrm flipH="1">
            <a:off x="7745413" y="3141663"/>
            <a:ext cx="131762" cy="596900"/>
          </a:xfrm>
          <a:prstGeom prst="line">
            <a:avLst/>
          </a:prstGeom>
          <a:noFill/>
          <a:ln w="38100">
            <a:solidFill>
              <a:schemeClr val="accent1"/>
            </a:solidFill>
            <a:round/>
            <a:headEnd/>
            <a:tailEnd type="triangle" w="med" len="med"/>
          </a:ln>
        </p:spPr>
        <p:txBody>
          <a:bodyPr/>
          <a:lstStyle/>
          <a:p>
            <a:endParaRPr lang="en-US"/>
          </a:p>
        </p:txBody>
      </p:sp>
      <p:sp>
        <p:nvSpPr>
          <p:cNvPr id="4115" name="Text Box 21"/>
          <p:cNvSpPr txBox="1">
            <a:spLocks noChangeArrowheads="1"/>
          </p:cNvSpPr>
          <p:nvPr/>
        </p:nvSpPr>
        <p:spPr bwMode="auto">
          <a:xfrm>
            <a:off x="7848600" y="2984500"/>
            <a:ext cx="398463" cy="228600"/>
          </a:xfrm>
          <a:prstGeom prst="rect">
            <a:avLst/>
          </a:prstGeom>
          <a:noFill/>
          <a:ln w="12700">
            <a:noFill/>
            <a:miter lim="800000"/>
            <a:headEnd/>
            <a:tailEnd/>
          </a:ln>
        </p:spPr>
        <p:txBody>
          <a:bodyPr>
            <a:spAutoFit/>
          </a:bodyPr>
          <a:lstStyle/>
          <a:p>
            <a:pPr eaLnBrk="0" hangingPunct="0">
              <a:spcBef>
                <a:spcPct val="50000"/>
              </a:spcBef>
            </a:pPr>
            <a:r>
              <a:rPr lang="en-US" sz="900" b="1"/>
              <a:t>AO</a:t>
            </a:r>
          </a:p>
        </p:txBody>
      </p:sp>
      <p:graphicFrame>
        <p:nvGraphicFramePr>
          <p:cNvPr id="4098" name="Object 8"/>
          <p:cNvGraphicFramePr>
            <a:graphicFrameLocks noChangeAspect="1"/>
          </p:cNvGraphicFramePr>
          <p:nvPr/>
        </p:nvGraphicFramePr>
        <p:xfrm>
          <a:off x="152400" y="3505200"/>
          <a:ext cx="2365375" cy="1066800"/>
        </p:xfrm>
        <a:graphic>
          <a:graphicData uri="http://schemas.openxmlformats.org/presentationml/2006/ole">
            <p:oleObj spid="_x0000_s129026" name="Worksheet" r:id="rId6" imgW="3114000" imgH="1316160" progId="Excel.Sheet.8">
              <p:embed/>
            </p:oleObj>
          </a:graphicData>
        </a:graphic>
      </p:graphicFrame>
      <p:sp>
        <p:nvSpPr>
          <p:cNvPr id="4116" name="Rectangle 20"/>
          <p:cNvSpPr>
            <a:spLocks noChangeArrowheads="1"/>
          </p:cNvSpPr>
          <p:nvPr/>
        </p:nvSpPr>
        <p:spPr bwMode="auto">
          <a:xfrm>
            <a:off x="381000" y="5715000"/>
            <a:ext cx="8305800" cy="523875"/>
          </a:xfrm>
          <a:prstGeom prst="rect">
            <a:avLst/>
          </a:prstGeom>
          <a:noFill/>
          <a:ln w="9525">
            <a:noFill/>
            <a:miter lim="800000"/>
            <a:headEnd/>
            <a:tailEnd/>
          </a:ln>
        </p:spPr>
        <p:txBody>
          <a:bodyPr>
            <a:spAutoFit/>
          </a:bodyPr>
          <a:lstStyle/>
          <a:p>
            <a:pPr marL="292100" indent="-292100">
              <a:spcBef>
                <a:spcPct val="10000"/>
              </a:spcBef>
              <a:spcAft>
                <a:spcPts val="400"/>
              </a:spcAft>
              <a:buClr>
                <a:srgbClr val="0C7B9C"/>
              </a:buClr>
              <a:buSzPct val="75000"/>
            </a:pPr>
            <a:r>
              <a:rPr lang="en-US"/>
              <a:t>M. Steinbach, P. Tan, V. Kumar, C. Potter and S. Klooster. Discovery of Climate Indices Using Clustering, </a:t>
            </a:r>
            <a:r>
              <a:rPr lang="en-US" i="1"/>
              <a:t>Proceedings of KDD 2003</a:t>
            </a:r>
            <a:r>
              <a:rPr lang="en-US"/>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5"/>
          <p:cNvSpPr txBox="1">
            <a:spLocks/>
          </p:cNvSpPr>
          <p:nvPr/>
        </p:nvSpPr>
        <p:spPr bwMode="auto">
          <a:xfrm>
            <a:off x="90488" y="4038600"/>
            <a:ext cx="4329112" cy="2317750"/>
          </a:xfrm>
          <a:prstGeom prst="rect">
            <a:avLst/>
          </a:prstGeom>
          <a:noFill/>
          <a:ln w="9525">
            <a:noFill/>
            <a:miter lim="800000"/>
            <a:headEnd/>
            <a:tailEnd/>
          </a:ln>
        </p:spPr>
        <p:txBody>
          <a:bodyPr>
            <a:spAutoFit/>
          </a:bodyPr>
          <a:lstStyle/>
          <a:p>
            <a:pPr marL="233363" indent="-233363" eaLnBrk="0" hangingPunct="0">
              <a:lnSpc>
                <a:spcPct val="90000"/>
              </a:lnSpc>
              <a:spcBef>
                <a:spcPts val="600"/>
              </a:spcBef>
              <a:buClr>
                <a:schemeClr val="accent6"/>
              </a:buClr>
              <a:buSzPct val="150000"/>
              <a:buFont typeface="Arial" pitchFamily="34" charset="0"/>
              <a:buChar char="•"/>
              <a:defRPr/>
            </a:pPr>
            <a:r>
              <a:rPr lang="en-US" sz="1600" dirty="0">
                <a:latin typeface="+mj-lt"/>
                <a:cs typeface="Arial" pitchFamily="34" charset="0"/>
              </a:rPr>
              <a:t>Take into account nonlinear spatial, temporal, and multivariate dependencies</a:t>
            </a:r>
          </a:p>
          <a:p>
            <a:pPr marL="233363" indent="-233363" eaLnBrk="0" hangingPunct="0">
              <a:lnSpc>
                <a:spcPct val="90000"/>
              </a:lnSpc>
              <a:spcBef>
                <a:spcPts val="600"/>
              </a:spcBef>
              <a:buClr>
                <a:schemeClr val="accent6"/>
              </a:buClr>
              <a:buSzPct val="150000"/>
              <a:buFont typeface="Arial" pitchFamily="34" charset="0"/>
              <a:buChar char="•"/>
              <a:defRPr/>
            </a:pPr>
            <a:r>
              <a:rPr lang="en-US" sz="1600" dirty="0">
                <a:latin typeface="+mj-lt"/>
                <a:cs typeface="Arial" pitchFamily="34" charset="0"/>
              </a:rPr>
              <a:t>Minimize assumptions on temporal evolution, e.g., </a:t>
            </a:r>
            <a:r>
              <a:rPr lang="en-US" sz="1600" dirty="0" err="1">
                <a:latin typeface="+mj-lt"/>
                <a:cs typeface="Arial" pitchFamily="34" charset="0"/>
              </a:rPr>
              <a:t>no`Markov</a:t>
            </a:r>
            <a:r>
              <a:rPr lang="en-US" sz="1600" dirty="0">
                <a:latin typeface="+mj-lt"/>
                <a:cs typeface="Arial" pitchFamily="34" charset="0"/>
              </a:rPr>
              <a:t>’ assumptions</a:t>
            </a:r>
          </a:p>
          <a:p>
            <a:pPr marL="233363" indent="-233363" eaLnBrk="0" hangingPunct="0">
              <a:lnSpc>
                <a:spcPct val="90000"/>
              </a:lnSpc>
              <a:spcBef>
                <a:spcPts val="600"/>
              </a:spcBef>
              <a:buClr>
                <a:schemeClr val="accent6"/>
              </a:buClr>
              <a:buSzPct val="150000"/>
              <a:buFont typeface="Arial" pitchFamily="34" charset="0"/>
              <a:buChar char="•"/>
              <a:defRPr/>
            </a:pPr>
            <a:r>
              <a:rPr lang="en-US" sz="1600" dirty="0">
                <a:latin typeface="+mj-lt"/>
                <a:cs typeface="Arial" pitchFamily="34" charset="0"/>
              </a:rPr>
              <a:t>Deal with curse of dimensionality in nonlinear extreme value analysis (</a:t>
            </a:r>
            <a:r>
              <a:rPr lang="en-US" sz="1600" dirty="0" err="1">
                <a:latin typeface="+mj-lt"/>
                <a:cs typeface="Arial" pitchFamily="34" charset="0"/>
              </a:rPr>
              <a:t>recency</a:t>
            </a:r>
            <a:r>
              <a:rPr lang="en-US" sz="1600" dirty="0">
                <a:latin typeface="+mj-lt"/>
                <a:cs typeface="Arial" pitchFamily="34" charset="0"/>
              </a:rPr>
              <a:t>, frequency, duration) and </a:t>
            </a:r>
            <a:r>
              <a:rPr lang="en-US" sz="1600" dirty="0" err="1">
                <a:latin typeface="+mj-lt"/>
                <a:cs typeface="Arial" pitchFamily="34" charset="0"/>
              </a:rPr>
              <a:t>quantiles</a:t>
            </a:r>
            <a:endParaRPr lang="en-US" sz="1600" dirty="0">
              <a:latin typeface="+mj-lt"/>
              <a:cs typeface="Arial" pitchFamily="34" charset="0"/>
            </a:endParaRPr>
          </a:p>
          <a:p>
            <a:pPr marL="233363" indent="-233363" eaLnBrk="0" hangingPunct="0">
              <a:lnSpc>
                <a:spcPct val="90000"/>
              </a:lnSpc>
              <a:spcBef>
                <a:spcPts val="600"/>
              </a:spcBef>
              <a:buClr>
                <a:schemeClr val="accent6"/>
              </a:buClr>
              <a:buSzPct val="150000"/>
              <a:buFont typeface="Arial" pitchFamily="34" charset="0"/>
              <a:buChar char="•"/>
              <a:defRPr/>
            </a:pPr>
            <a:r>
              <a:rPr lang="en-US" sz="1600" dirty="0">
                <a:latin typeface="+mj-lt"/>
                <a:cs typeface="Arial" pitchFamily="34" charset="0"/>
              </a:rPr>
              <a:t>Scale algorithms yet ensure uncertainty quantification</a:t>
            </a:r>
          </a:p>
        </p:txBody>
      </p:sp>
      <p:sp>
        <p:nvSpPr>
          <p:cNvPr id="14341" name="TextBox 14"/>
          <p:cNvSpPr txBox="1">
            <a:spLocks noChangeArrowheads="1"/>
          </p:cNvSpPr>
          <p:nvPr/>
        </p:nvSpPr>
        <p:spPr bwMode="auto">
          <a:xfrm>
            <a:off x="109538" y="911225"/>
            <a:ext cx="1406525" cy="369888"/>
          </a:xfrm>
          <a:prstGeom prst="rect">
            <a:avLst/>
          </a:prstGeom>
          <a:noFill/>
          <a:ln w="9525">
            <a:noFill/>
            <a:miter lim="800000"/>
            <a:headEnd/>
            <a:tailEnd/>
          </a:ln>
        </p:spPr>
        <p:txBody>
          <a:bodyPr wrap="none">
            <a:spAutoFit/>
          </a:bodyPr>
          <a:lstStyle/>
          <a:p>
            <a:pPr eaLnBrk="0" hangingPunct="0">
              <a:defRPr/>
            </a:pPr>
            <a:r>
              <a:rPr lang="en-US" b="1" dirty="0">
                <a:latin typeface="+mj-lt"/>
              </a:rPr>
              <a:t>Objectives</a:t>
            </a:r>
          </a:p>
        </p:txBody>
      </p:sp>
      <p:sp>
        <p:nvSpPr>
          <p:cNvPr id="14342" name="Content Placeholder 5"/>
          <p:cNvSpPr>
            <a:spLocks noGrp="1"/>
          </p:cNvSpPr>
          <p:nvPr>
            <p:ph sz="half" idx="4294967295"/>
          </p:nvPr>
        </p:nvSpPr>
        <p:spPr>
          <a:xfrm>
            <a:off x="109538" y="1295400"/>
            <a:ext cx="4843462" cy="2286000"/>
          </a:xfrm>
        </p:spPr>
        <p:txBody>
          <a:bodyPr>
            <a:noAutofit/>
          </a:bodyPr>
          <a:lstStyle/>
          <a:p>
            <a:pPr marL="233363" indent="-233363">
              <a:spcBef>
                <a:spcPts val="600"/>
              </a:spcBef>
              <a:buClr>
                <a:srgbClr val="00AEAE"/>
              </a:buClr>
              <a:buSzPct val="150000"/>
              <a:buFont typeface="Arial" charset="0"/>
              <a:buChar char="•"/>
            </a:pPr>
            <a:r>
              <a:rPr lang="en-US" sz="1600" smtClean="0">
                <a:latin typeface="Tahoma" pitchFamily="34" charset="0"/>
              </a:rPr>
              <a:t>To advance nonparametric multivariate spatio-temporal probabilistic regression models to incorporate nonlinear dependencies</a:t>
            </a:r>
          </a:p>
          <a:p>
            <a:pPr marL="233363" indent="-233363">
              <a:spcBef>
                <a:spcPts val="600"/>
              </a:spcBef>
              <a:buClr>
                <a:srgbClr val="00AEAE"/>
              </a:buClr>
              <a:buSzPct val="150000"/>
              <a:buFont typeface="Arial" charset="0"/>
              <a:buChar char="•"/>
            </a:pPr>
            <a:r>
              <a:rPr lang="en-US" sz="1600" smtClean="0">
                <a:latin typeface="Tahoma" pitchFamily="34" charset="0"/>
              </a:rPr>
              <a:t>To develop latent variable models to characterize spatio-temporal climate states </a:t>
            </a:r>
          </a:p>
          <a:p>
            <a:pPr marL="233363" indent="-233363">
              <a:spcBef>
                <a:spcPts val="600"/>
              </a:spcBef>
              <a:buClr>
                <a:srgbClr val="00AEAE"/>
              </a:buClr>
              <a:buSzPct val="150000"/>
              <a:buFont typeface="Arial" charset="0"/>
              <a:buChar char="•"/>
            </a:pPr>
            <a:r>
              <a:rPr lang="en-US" sz="1600" smtClean="0">
                <a:latin typeface="Tahoma" pitchFamily="34" charset="0"/>
              </a:rPr>
              <a:t>To advance multivariate extreme value theory through geometric and probabilistic generalizations of quantiles</a:t>
            </a:r>
          </a:p>
        </p:txBody>
      </p:sp>
      <p:sp>
        <p:nvSpPr>
          <p:cNvPr id="62470" name="Rectangle 9"/>
          <p:cNvSpPr>
            <a:spLocks noChangeArrowheads="1"/>
          </p:cNvSpPr>
          <p:nvPr/>
        </p:nvSpPr>
        <p:spPr bwMode="auto">
          <a:xfrm>
            <a:off x="1981200" y="6437313"/>
            <a:ext cx="6096000" cy="344487"/>
          </a:xfrm>
          <a:prstGeom prst="rect">
            <a:avLst/>
          </a:prstGeom>
          <a:noFill/>
          <a:ln w="15875">
            <a:noFill/>
            <a:miter lim="800000"/>
            <a:headEnd/>
            <a:tailEnd/>
          </a:ln>
        </p:spPr>
        <p:txBody>
          <a:bodyPr/>
          <a:lstStyle/>
          <a:p>
            <a:pPr marL="173038" indent="-173038" eaLnBrk="0" hangingPunct="0">
              <a:lnSpc>
                <a:spcPct val="90000"/>
              </a:lnSpc>
              <a:spcBef>
                <a:spcPct val="60000"/>
              </a:spcBef>
              <a:buClr>
                <a:srgbClr val="FFFF99"/>
              </a:buClr>
              <a:buFont typeface="Symbol" pitchFamily="18" charset="2"/>
              <a:buNone/>
            </a:pPr>
            <a:endParaRPr lang="en-US" sz="1200">
              <a:solidFill>
                <a:srgbClr val="DA5500"/>
              </a:solidFill>
            </a:endParaRPr>
          </a:p>
        </p:txBody>
      </p:sp>
      <p:sp>
        <p:nvSpPr>
          <p:cNvPr id="62471" name="TextBox 25"/>
          <p:cNvSpPr txBox="1">
            <a:spLocks noChangeArrowheads="1"/>
          </p:cNvSpPr>
          <p:nvPr/>
        </p:nvSpPr>
        <p:spPr bwMode="auto">
          <a:xfrm>
            <a:off x="6708775" y="1588"/>
            <a:ext cx="2560638" cy="508000"/>
          </a:xfrm>
          <a:prstGeom prst="rect">
            <a:avLst/>
          </a:prstGeom>
          <a:noFill/>
          <a:ln w="9525">
            <a:noFill/>
            <a:miter lim="800000"/>
            <a:headEnd/>
            <a:tailEnd/>
          </a:ln>
        </p:spPr>
        <p:txBody>
          <a:bodyPr>
            <a:spAutoFit/>
          </a:bodyPr>
          <a:lstStyle/>
          <a:p>
            <a:pPr algn="ctr" eaLnBrk="0" hangingPunct="0"/>
            <a:r>
              <a:rPr lang="en-US" sz="900">
                <a:solidFill>
                  <a:schemeClr val="bg1"/>
                </a:solidFill>
              </a:rPr>
              <a:t>Alok Choudhary, NWU</a:t>
            </a:r>
          </a:p>
          <a:p>
            <a:pPr algn="ctr" eaLnBrk="0" hangingPunct="0"/>
            <a:r>
              <a:rPr lang="en-US" sz="900">
                <a:solidFill>
                  <a:schemeClr val="bg1"/>
                </a:solidFill>
              </a:rPr>
              <a:t>Nagiza Samatova, NCSU</a:t>
            </a:r>
          </a:p>
          <a:p>
            <a:pPr algn="ctr" eaLnBrk="0" hangingPunct="0"/>
            <a:r>
              <a:rPr lang="en-US" sz="900">
                <a:solidFill>
                  <a:schemeClr val="bg1"/>
                </a:solidFill>
              </a:rPr>
              <a:t>Vipin Kumar, UMN</a:t>
            </a:r>
          </a:p>
        </p:txBody>
      </p:sp>
      <p:sp>
        <p:nvSpPr>
          <p:cNvPr id="16" name="Title 1"/>
          <p:cNvSpPr txBox="1">
            <a:spLocks/>
          </p:cNvSpPr>
          <p:nvPr/>
        </p:nvSpPr>
        <p:spPr bwMode="auto">
          <a:xfrm>
            <a:off x="228600" y="228600"/>
            <a:ext cx="8610600" cy="514350"/>
          </a:xfrm>
          <a:prstGeom prst="rect">
            <a:avLst/>
          </a:prstGeom>
          <a:noFill/>
          <a:ln w="9525">
            <a:noFill/>
            <a:miter lim="800000"/>
            <a:headEnd/>
            <a:tailEnd/>
          </a:ln>
        </p:spPr>
        <p:txBody>
          <a:bodyPr>
            <a:spAutoFit/>
          </a:bodyPr>
          <a:lstStyle/>
          <a:p>
            <a:pPr algn="ctr" eaLnBrk="0" hangingPunct="0">
              <a:lnSpc>
                <a:spcPct val="85000"/>
              </a:lnSpc>
              <a:defRPr/>
            </a:pPr>
            <a:r>
              <a:rPr lang="en-US" sz="3200" b="1" dirty="0">
                <a:latin typeface="+mj-lt"/>
              </a:rPr>
              <a:t>Predictive Modeling </a:t>
            </a:r>
            <a:endParaRPr lang="en-US" sz="3200" b="1" dirty="0">
              <a:latin typeface="+mj-lt"/>
              <a:ea typeface="+mj-ea"/>
              <a:cs typeface="+mj-cs"/>
            </a:endParaRPr>
          </a:p>
        </p:txBody>
      </p:sp>
      <p:sp>
        <p:nvSpPr>
          <p:cNvPr id="17" name="Rectangle 9"/>
          <p:cNvSpPr>
            <a:spLocks noChangeArrowheads="1"/>
          </p:cNvSpPr>
          <p:nvPr/>
        </p:nvSpPr>
        <p:spPr bwMode="auto">
          <a:xfrm>
            <a:off x="4572000" y="1828800"/>
            <a:ext cx="4648200" cy="457200"/>
          </a:xfrm>
          <a:prstGeom prst="rect">
            <a:avLst/>
          </a:prstGeom>
          <a:noFill/>
          <a:ln w="15875">
            <a:noFill/>
            <a:miter lim="800000"/>
            <a:headEnd/>
            <a:tailEnd/>
          </a:ln>
        </p:spPr>
        <p:txBody>
          <a:bodyPr anchor="ctr"/>
          <a:lstStyle/>
          <a:p>
            <a:pPr marL="173038" indent="-173038" algn="ctr" eaLnBrk="0" hangingPunct="0">
              <a:lnSpc>
                <a:spcPct val="90000"/>
              </a:lnSpc>
              <a:spcBef>
                <a:spcPct val="60000"/>
              </a:spcBef>
              <a:buClr>
                <a:srgbClr val="FFFF99"/>
              </a:buClr>
              <a:buFont typeface="Symbol" pitchFamily="18" charset="2"/>
              <a:buNone/>
              <a:defRPr/>
            </a:pPr>
            <a:r>
              <a:rPr lang="en-US" sz="1200" dirty="0">
                <a:latin typeface="+mn-lt"/>
              </a:rPr>
              <a:t>Correlated Gaussian Processes for multivariate spatiotemporal regression w/  nonlinear dependencies</a:t>
            </a:r>
          </a:p>
        </p:txBody>
      </p:sp>
      <p:sp>
        <p:nvSpPr>
          <p:cNvPr id="19" name="TextBox 14"/>
          <p:cNvSpPr txBox="1">
            <a:spLocks noChangeArrowheads="1"/>
          </p:cNvSpPr>
          <p:nvPr/>
        </p:nvSpPr>
        <p:spPr bwMode="auto">
          <a:xfrm>
            <a:off x="152400" y="3668713"/>
            <a:ext cx="3805238" cy="369887"/>
          </a:xfrm>
          <a:prstGeom prst="rect">
            <a:avLst/>
          </a:prstGeom>
          <a:noFill/>
          <a:ln w="9525">
            <a:noFill/>
            <a:miter lim="800000"/>
            <a:headEnd/>
            <a:tailEnd/>
          </a:ln>
        </p:spPr>
        <p:txBody>
          <a:bodyPr wrap="none">
            <a:spAutoFit/>
          </a:bodyPr>
          <a:lstStyle/>
          <a:p>
            <a:pPr eaLnBrk="0" hangingPunct="0">
              <a:defRPr/>
            </a:pPr>
            <a:r>
              <a:rPr lang="en-US" b="1" dirty="0">
                <a:latin typeface="+mj-lt"/>
              </a:rPr>
              <a:t>Computer Science Innovations </a:t>
            </a:r>
          </a:p>
        </p:txBody>
      </p:sp>
      <p:sp>
        <p:nvSpPr>
          <p:cNvPr id="23" name="Content Placeholder 5"/>
          <p:cNvSpPr txBox="1">
            <a:spLocks/>
          </p:cNvSpPr>
          <p:nvPr/>
        </p:nvSpPr>
        <p:spPr bwMode="auto">
          <a:xfrm>
            <a:off x="4471988" y="3962400"/>
            <a:ext cx="4564062" cy="2390775"/>
          </a:xfrm>
          <a:prstGeom prst="rect">
            <a:avLst/>
          </a:prstGeom>
          <a:noFill/>
          <a:ln w="9525">
            <a:noFill/>
            <a:miter lim="800000"/>
            <a:headEnd/>
            <a:tailEnd/>
          </a:ln>
        </p:spPr>
        <p:txBody>
          <a:bodyPr>
            <a:spAutoFit/>
          </a:bodyPr>
          <a:lstStyle/>
          <a:p>
            <a:pPr marL="233363" indent="-233363" eaLnBrk="0" hangingPunct="0">
              <a:lnSpc>
                <a:spcPct val="90000"/>
              </a:lnSpc>
              <a:spcBef>
                <a:spcPts val="1400"/>
              </a:spcBef>
              <a:buClr>
                <a:srgbClr val="00AEAE"/>
              </a:buClr>
              <a:buSzPct val="150000"/>
              <a:buFont typeface="Arial" charset="0"/>
              <a:buChar char="•"/>
            </a:pPr>
            <a:r>
              <a:rPr lang="en-US" sz="1600" dirty="0"/>
              <a:t>Uncertainty quantified predictions of climate variables, e.g., precipitation, over space-time</a:t>
            </a:r>
          </a:p>
          <a:p>
            <a:pPr marL="233363" indent="-233363" eaLnBrk="0" hangingPunct="0">
              <a:lnSpc>
                <a:spcPct val="90000"/>
              </a:lnSpc>
              <a:spcBef>
                <a:spcPts val="1400"/>
              </a:spcBef>
              <a:buClr>
                <a:srgbClr val="00AEAE"/>
              </a:buClr>
              <a:buSzPct val="150000"/>
              <a:buFont typeface="Arial" charset="0"/>
              <a:buChar char="•"/>
            </a:pPr>
            <a:r>
              <a:rPr lang="en-US" sz="1600" dirty="0"/>
              <a:t>Abrupt climate change detection, typical climate characterization </a:t>
            </a:r>
          </a:p>
          <a:p>
            <a:pPr marL="233363" indent="-233363" eaLnBrk="0" hangingPunct="0">
              <a:lnSpc>
                <a:spcPct val="90000"/>
              </a:lnSpc>
              <a:spcBef>
                <a:spcPts val="1400"/>
              </a:spcBef>
              <a:buClr>
                <a:srgbClr val="00AEAE"/>
              </a:buClr>
              <a:buSzPct val="150000"/>
              <a:buFont typeface="Arial" charset="0"/>
              <a:buChar char="•"/>
            </a:pPr>
            <a:r>
              <a:rPr lang="en-US" sz="1600" dirty="0"/>
              <a:t>Modeling regional climate change and extreme climate events, e.g., hurricanes </a:t>
            </a:r>
          </a:p>
          <a:p>
            <a:pPr marL="233363" indent="-233363" eaLnBrk="0" hangingPunct="0">
              <a:lnSpc>
                <a:spcPct val="90000"/>
              </a:lnSpc>
              <a:spcBef>
                <a:spcPts val="1400"/>
              </a:spcBef>
              <a:buClr>
                <a:srgbClr val="00AEAE"/>
              </a:buClr>
              <a:buSzPct val="150000"/>
              <a:buFont typeface="Arial" charset="0"/>
              <a:buChar char="•"/>
            </a:pPr>
            <a:r>
              <a:rPr lang="en-US" sz="1600" dirty="0"/>
              <a:t>Applications </a:t>
            </a:r>
            <a:r>
              <a:rPr lang="en-US" sz="1600" dirty="0" smtClean="0"/>
              <a:t>beyond </a:t>
            </a:r>
            <a:r>
              <a:rPr lang="en-US" sz="1600" dirty="0"/>
              <a:t>climate data, e.g., finance, healthcare, bioinformatics, networks</a:t>
            </a:r>
          </a:p>
        </p:txBody>
      </p:sp>
      <p:sp>
        <p:nvSpPr>
          <p:cNvPr id="24" name="TextBox 13"/>
          <p:cNvSpPr txBox="1">
            <a:spLocks noChangeArrowheads="1"/>
          </p:cNvSpPr>
          <p:nvPr/>
        </p:nvSpPr>
        <p:spPr bwMode="auto">
          <a:xfrm>
            <a:off x="4656138" y="3609975"/>
            <a:ext cx="1017587" cy="368300"/>
          </a:xfrm>
          <a:prstGeom prst="rect">
            <a:avLst/>
          </a:prstGeom>
          <a:noFill/>
          <a:ln w="9525">
            <a:noFill/>
            <a:miter lim="800000"/>
            <a:headEnd/>
            <a:tailEnd/>
          </a:ln>
        </p:spPr>
        <p:txBody>
          <a:bodyPr wrap="none">
            <a:spAutoFit/>
          </a:bodyPr>
          <a:lstStyle/>
          <a:p>
            <a:pPr eaLnBrk="0" hangingPunct="0">
              <a:defRPr/>
            </a:pPr>
            <a:r>
              <a:rPr lang="en-US" b="1" dirty="0">
                <a:latin typeface="+mj-lt"/>
              </a:rPr>
              <a:t>Impact</a:t>
            </a:r>
          </a:p>
        </p:txBody>
      </p:sp>
      <p:grpSp>
        <p:nvGrpSpPr>
          <p:cNvPr id="2" name="Group 48"/>
          <p:cNvGrpSpPr>
            <a:grpSpLocks/>
          </p:cNvGrpSpPr>
          <p:nvPr/>
        </p:nvGrpSpPr>
        <p:grpSpPr bwMode="auto">
          <a:xfrm>
            <a:off x="5715000" y="887413"/>
            <a:ext cx="2938463" cy="954087"/>
            <a:chOff x="918830" y="1371600"/>
            <a:chExt cx="7353390" cy="3089291"/>
          </a:xfrm>
        </p:grpSpPr>
        <p:sp>
          <p:nvSpPr>
            <p:cNvPr id="62480" name="Rectangle 6"/>
            <p:cNvSpPr>
              <a:spLocks noChangeArrowheads="1"/>
            </p:cNvSpPr>
            <p:nvPr/>
          </p:nvSpPr>
          <p:spPr bwMode="auto">
            <a:xfrm>
              <a:off x="918830" y="1923553"/>
              <a:ext cx="2173941" cy="1981201"/>
            </a:xfrm>
            <a:prstGeom prst="rect">
              <a:avLst/>
            </a:prstGeom>
            <a:solidFill>
              <a:srgbClr val="800000"/>
            </a:solidFill>
            <a:ln w="19050" algn="ctr">
              <a:solidFill>
                <a:srgbClr val="800000"/>
              </a:solidFill>
              <a:prstDash val="dash"/>
              <a:round/>
              <a:headEnd/>
              <a:tailEnd/>
            </a:ln>
          </p:spPr>
          <p:txBody>
            <a:bodyPr/>
            <a:lstStyle/>
            <a:p>
              <a:endParaRPr lang="en-US"/>
            </a:p>
          </p:txBody>
        </p:sp>
        <p:sp>
          <p:nvSpPr>
            <p:cNvPr id="62481" name="TextBox 7"/>
            <p:cNvSpPr txBox="1">
              <a:spLocks noChangeArrowheads="1"/>
            </p:cNvSpPr>
            <p:nvPr/>
          </p:nvSpPr>
          <p:spPr bwMode="auto">
            <a:xfrm>
              <a:off x="3044413" y="2659743"/>
              <a:ext cx="530825" cy="668811"/>
            </a:xfrm>
            <a:prstGeom prst="rect">
              <a:avLst/>
            </a:prstGeom>
            <a:noFill/>
            <a:ln w="9525">
              <a:noFill/>
              <a:miter lim="800000"/>
              <a:headEnd/>
              <a:tailEnd/>
            </a:ln>
          </p:spPr>
          <p:txBody>
            <a:bodyPr wrap="none">
              <a:spAutoFit/>
            </a:bodyPr>
            <a:lstStyle/>
            <a:p>
              <a:r>
                <a:rPr lang="en-US" sz="1200"/>
                <a:t>=</a:t>
              </a:r>
            </a:p>
          </p:txBody>
        </p:sp>
        <p:sp>
          <p:nvSpPr>
            <p:cNvPr id="62482" name="TextBox 13"/>
            <p:cNvSpPr txBox="1">
              <a:spLocks noChangeArrowheads="1"/>
            </p:cNvSpPr>
            <p:nvPr/>
          </p:nvSpPr>
          <p:spPr bwMode="auto">
            <a:xfrm>
              <a:off x="5402669" y="2659489"/>
              <a:ext cx="556846" cy="743125"/>
            </a:xfrm>
            <a:prstGeom prst="rect">
              <a:avLst/>
            </a:prstGeom>
            <a:noFill/>
            <a:ln w="9525">
              <a:noFill/>
              <a:miter lim="800000"/>
              <a:headEnd/>
              <a:tailEnd/>
            </a:ln>
          </p:spPr>
          <p:txBody>
            <a:bodyPr wrap="none">
              <a:spAutoFit/>
            </a:bodyPr>
            <a:lstStyle/>
            <a:p>
              <a:r>
                <a:rPr lang="en-US" sz="1400"/>
                <a:t>+</a:t>
              </a:r>
            </a:p>
          </p:txBody>
        </p:sp>
        <p:grpSp>
          <p:nvGrpSpPr>
            <p:cNvPr id="3" name="Group 23"/>
            <p:cNvGrpSpPr>
              <a:grpSpLocks/>
            </p:cNvGrpSpPr>
            <p:nvPr/>
          </p:nvGrpSpPr>
          <p:grpSpPr bwMode="auto">
            <a:xfrm>
              <a:off x="5943600" y="1905000"/>
              <a:ext cx="1906505" cy="1981200"/>
              <a:chOff x="3566160" y="1905000"/>
              <a:chExt cx="1906505" cy="1981200"/>
            </a:xfrm>
          </p:grpSpPr>
          <p:sp>
            <p:nvSpPr>
              <p:cNvPr id="62493" name="Rectangle 8"/>
              <p:cNvSpPr>
                <a:spLocks noChangeArrowheads="1"/>
              </p:cNvSpPr>
              <p:nvPr/>
            </p:nvSpPr>
            <p:spPr bwMode="auto">
              <a:xfrm>
                <a:off x="3566160" y="1905000"/>
                <a:ext cx="260873" cy="1981200"/>
              </a:xfrm>
              <a:prstGeom prst="rect">
                <a:avLst/>
              </a:prstGeom>
              <a:solidFill>
                <a:srgbClr val="800000"/>
              </a:solidFill>
              <a:ln w="19050" algn="ctr">
                <a:solidFill>
                  <a:srgbClr val="800000"/>
                </a:solidFill>
                <a:prstDash val="dash"/>
                <a:round/>
                <a:headEnd/>
                <a:tailEnd/>
              </a:ln>
            </p:spPr>
            <p:txBody>
              <a:bodyPr/>
              <a:lstStyle/>
              <a:p>
                <a:endParaRPr lang="en-US"/>
              </a:p>
            </p:txBody>
          </p:sp>
          <p:sp>
            <p:nvSpPr>
              <p:cNvPr id="62494" name="Rectangle 9"/>
              <p:cNvSpPr>
                <a:spLocks noChangeArrowheads="1"/>
              </p:cNvSpPr>
              <p:nvPr/>
            </p:nvSpPr>
            <p:spPr bwMode="auto">
              <a:xfrm>
                <a:off x="4000949" y="1905000"/>
                <a:ext cx="260873" cy="1981200"/>
              </a:xfrm>
              <a:prstGeom prst="rect">
                <a:avLst/>
              </a:prstGeom>
              <a:solidFill>
                <a:srgbClr val="800000"/>
              </a:solidFill>
              <a:ln w="19050" algn="ctr">
                <a:solidFill>
                  <a:srgbClr val="800000"/>
                </a:solidFill>
                <a:prstDash val="dash"/>
                <a:round/>
                <a:headEnd/>
                <a:tailEnd/>
              </a:ln>
            </p:spPr>
            <p:txBody>
              <a:bodyPr/>
              <a:lstStyle/>
              <a:p>
                <a:endParaRPr lang="en-US"/>
              </a:p>
            </p:txBody>
          </p:sp>
          <p:sp>
            <p:nvSpPr>
              <p:cNvPr id="62495" name="Rectangle 11"/>
              <p:cNvSpPr>
                <a:spLocks noChangeArrowheads="1"/>
              </p:cNvSpPr>
              <p:nvPr/>
            </p:nvSpPr>
            <p:spPr bwMode="auto">
              <a:xfrm>
                <a:off x="5211792" y="1905000"/>
                <a:ext cx="260873" cy="1981200"/>
              </a:xfrm>
              <a:prstGeom prst="rect">
                <a:avLst/>
              </a:prstGeom>
              <a:solidFill>
                <a:srgbClr val="800000"/>
              </a:solidFill>
              <a:ln w="19050" algn="ctr">
                <a:solidFill>
                  <a:srgbClr val="800000"/>
                </a:solidFill>
                <a:prstDash val="dash"/>
                <a:round/>
                <a:headEnd/>
                <a:tailEnd/>
              </a:ln>
            </p:spPr>
            <p:txBody>
              <a:bodyPr/>
              <a:lstStyle/>
              <a:p>
                <a:endParaRPr lang="en-US"/>
              </a:p>
            </p:txBody>
          </p:sp>
          <p:sp>
            <p:nvSpPr>
              <p:cNvPr id="62496" name="Rectangle 9"/>
              <p:cNvSpPr>
                <a:spLocks noChangeArrowheads="1"/>
              </p:cNvSpPr>
              <p:nvPr/>
            </p:nvSpPr>
            <p:spPr bwMode="auto">
              <a:xfrm>
                <a:off x="4375030" y="1905000"/>
                <a:ext cx="260873" cy="1981200"/>
              </a:xfrm>
              <a:prstGeom prst="rect">
                <a:avLst/>
              </a:prstGeom>
              <a:solidFill>
                <a:srgbClr val="800000"/>
              </a:solidFill>
              <a:ln w="19050" algn="ctr">
                <a:solidFill>
                  <a:srgbClr val="800000"/>
                </a:solidFill>
                <a:prstDash val="dash"/>
                <a:round/>
                <a:headEnd/>
                <a:tailEnd/>
              </a:ln>
            </p:spPr>
            <p:txBody>
              <a:bodyPr/>
              <a:lstStyle/>
              <a:p>
                <a:endParaRPr lang="en-US"/>
              </a:p>
            </p:txBody>
          </p:sp>
          <p:sp>
            <p:nvSpPr>
              <p:cNvPr id="62497" name="Rectangle 9"/>
              <p:cNvSpPr>
                <a:spLocks noChangeArrowheads="1"/>
              </p:cNvSpPr>
              <p:nvPr/>
            </p:nvSpPr>
            <p:spPr bwMode="auto">
              <a:xfrm>
                <a:off x="4793411" y="1905000"/>
                <a:ext cx="260873" cy="1981200"/>
              </a:xfrm>
              <a:prstGeom prst="rect">
                <a:avLst/>
              </a:prstGeom>
              <a:solidFill>
                <a:srgbClr val="800000"/>
              </a:solidFill>
              <a:ln w="19050" algn="ctr">
                <a:solidFill>
                  <a:srgbClr val="800000"/>
                </a:solidFill>
                <a:prstDash val="dash"/>
                <a:round/>
                <a:headEnd/>
                <a:tailEnd/>
              </a:ln>
            </p:spPr>
            <p:txBody>
              <a:bodyPr/>
              <a:lstStyle/>
              <a:p>
                <a:endParaRPr lang="en-US"/>
              </a:p>
            </p:txBody>
          </p:sp>
        </p:grpSp>
        <p:grpSp>
          <p:nvGrpSpPr>
            <p:cNvPr id="4" name="Group 24"/>
            <p:cNvGrpSpPr>
              <a:grpSpLocks/>
            </p:cNvGrpSpPr>
            <p:nvPr/>
          </p:nvGrpSpPr>
          <p:grpSpPr bwMode="auto">
            <a:xfrm>
              <a:off x="3581400" y="1981200"/>
              <a:ext cx="1952445" cy="1886857"/>
              <a:chOff x="6048555" y="1999343"/>
              <a:chExt cx="1952445" cy="1886857"/>
            </a:xfrm>
          </p:grpSpPr>
          <p:sp>
            <p:nvSpPr>
              <p:cNvPr id="62489" name="Rectangle 14"/>
              <p:cNvSpPr>
                <a:spLocks noChangeArrowheads="1"/>
              </p:cNvSpPr>
              <p:nvPr/>
            </p:nvSpPr>
            <p:spPr bwMode="auto">
              <a:xfrm>
                <a:off x="6087931" y="1999343"/>
                <a:ext cx="1913069" cy="283030"/>
              </a:xfrm>
              <a:prstGeom prst="rect">
                <a:avLst/>
              </a:prstGeom>
              <a:solidFill>
                <a:srgbClr val="800000"/>
              </a:solidFill>
              <a:ln w="19050" algn="ctr">
                <a:solidFill>
                  <a:srgbClr val="800000"/>
                </a:solidFill>
                <a:prstDash val="dash"/>
                <a:round/>
                <a:headEnd/>
                <a:tailEnd/>
              </a:ln>
            </p:spPr>
            <p:txBody>
              <a:bodyPr/>
              <a:lstStyle/>
              <a:p>
                <a:endParaRPr lang="en-US"/>
              </a:p>
            </p:txBody>
          </p:sp>
          <p:sp>
            <p:nvSpPr>
              <p:cNvPr id="62490" name="Rectangle 15"/>
              <p:cNvSpPr>
                <a:spLocks noChangeArrowheads="1"/>
              </p:cNvSpPr>
              <p:nvPr/>
            </p:nvSpPr>
            <p:spPr bwMode="auto">
              <a:xfrm>
                <a:off x="6087931" y="2471057"/>
                <a:ext cx="1913069" cy="283030"/>
              </a:xfrm>
              <a:prstGeom prst="rect">
                <a:avLst/>
              </a:prstGeom>
              <a:solidFill>
                <a:srgbClr val="800000"/>
              </a:solidFill>
              <a:ln w="19050" algn="ctr">
                <a:solidFill>
                  <a:srgbClr val="800000"/>
                </a:solidFill>
                <a:prstDash val="dash"/>
                <a:round/>
                <a:headEnd/>
                <a:tailEnd/>
              </a:ln>
            </p:spPr>
            <p:txBody>
              <a:bodyPr/>
              <a:lstStyle/>
              <a:p>
                <a:endParaRPr lang="en-US"/>
              </a:p>
            </p:txBody>
          </p:sp>
          <p:sp>
            <p:nvSpPr>
              <p:cNvPr id="62491" name="Rectangle 16"/>
              <p:cNvSpPr>
                <a:spLocks noChangeArrowheads="1"/>
              </p:cNvSpPr>
              <p:nvPr/>
            </p:nvSpPr>
            <p:spPr bwMode="auto">
              <a:xfrm>
                <a:off x="6087931" y="3603170"/>
                <a:ext cx="1913069" cy="283030"/>
              </a:xfrm>
              <a:prstGeom prst="rect">
                <a:avLst/>
              </a:prstGeom>
              <a:solidFill>
                <a:srgbClr val="800000"/>
              </a:solidFill>
              <a:ln w="19050" algn="ctr">
                <a:solidFill>
                  <a:srgbClr val="800000"/>
                </a:solidFill>
                <a:prstDash val="dash"/>
                <a:round/>
                <a:headEnd/>
                <a:tailEnd/>
              </a:ln>
            </p:spPr>
            <p:txBody>
              <a:bodyPr/>
              <a:lstStyle/>
              <a:p>
                <a:endParaRPr lang="en-US"/>
              </a:p>
            </p:txBody>
          </p:sp>
          <p:graphicFrame>
            <p:nvGraphicFramePr>
              <p:cNvPr id="62466" name="Object 2"/>
              <p:cNvGraphicFramePr>
                <a:graphicFrameLocks noChangeAspect="1"/>
              </p:cNvGraphicFramePr>
              <p:nvPr/>
            </p:nvGraphicFramePr>
            <p:xfrm>
              <a:off x="6850452" y="2675467"/>
              <a:ext cx="209191" cy="935567"/>
            </p:xfrm>
            <a:graphic>
              <a:graphicData uri="http://schemas.openxmlformats.org/presentationml/2006/ole">
                <p:oleObj spid="_x0000_s128002" name="Equation" r:id="rId4" imgW="114120" imgH="215640" progId="Equation.3">
                  <p:embed/>
                </p:oleObj>
              </a:graphicData>
            </a:graphic>
          </p:graphicFrame>
          <p:sp>
            <p:nvSpPr>
              <p:cNvPr id="62492" name="Rectangle 15"/>
              <p:cNvSpPr>
                <a:spLocks noChangeArrowheads="1"/>
              </p:cNvSpPr>
              <p:nvPr/>
            </p:nvSpPr>
            <p:spPr bwMode="auto">
              <a:xfrm>
                <a:off x="6048555" y="3060700"/>
                <a:ext cx="1913069" cy="283030"/>
              </a:xfrm>
              <a:prstGeom prst="rect">
                <a:avLst/>
              </a:prstGeom>
              <a:solidFill>
                <a:srgbClr val="800000"/>
              </a:solidFill>
              <a:ln w="19050" algn="ctr">
                <a:solidFill>
                  <a:srgbClr val="800000"/>
                </a:solidFill>
                <a:prstDash val="dash"/>
                <a:round/>
                <a:headEnd/>
                <a:tailEnd/>
              </a:ln>
            </p:spPr>
            <p:txBody>
              <a:bodyPr/>
              <a:lstStyle/>
              <a:p>
                <a:endParaRPr lang="en-US"/>
              </a:p>
            </p:txBody>
          </p:sp>
        </p:grpSp>
        <p:pic>
          <p:nvPicPr>
            <p:cNvPr id="62485" name="Picture 90"/>
            <p:cNvPicPr>
              <a:picLocks noChangeAspect="1" noChangeArrowheads="1"/>
            </p:cNvPicPr>
            <p:nvPr/>
          </p:nvPicPr>
          <p:blipFill>
            <a:blip r:embed="rId5" cstate="print"/>
            <a:srcRect/>
            <a:stretch>
              <a:fillRect/>
            </a:stretch>
          </p:blipFill>
          <p:spPr bwMode="auto">
            <a:xfrm>
              <a:off x="2971800" y="1524000"/>
              <a:ext cx="2997200" cy="304800"/>
            </a:xfrm>
            <a:prstGeom prst="rect">
              <a:avLst/>
            </a:prstGeom>
            <a:noFill/>
            <a:ln w="19050">
              <a:noFill/>
              <a:miter lim="800000"/>
              <a:headEnd/>
              <a:tailEnd/>
            </a:ln>
          </p:spPr>
        </p:pic>
        <p:pic>
          <p:nvPicPr>
            <p:cNvPr id="62486" name="Picture 89"/>
            <p:cNvPicPr>
              <a:picLocks noChangeAspect="1" noChangeArrowheads="1"/>
            </p:cNvPicPr>
            <p:nvPr/>
          </p:nvPicPr>
          <p:blipFill>
            <a:blip r:embed="rId6" cstate="print"/>
            <a:srcRect/>
            <a:stretch>
              <a:fillRect/>
            </a:stretch>
          </p:blipFill>
          <p:spPr bwMode="auto">
            <a:xfrm rot="10800000">
              <a:off x="8001000" y="1371600"/>
              <a:ext cx="271220" cy="3048001"/>
            </a:xfrm>
            <a:prstGeom prst="rect">
              <a:avLst/>
            </a:prstGeom>
            <a:noFill/>
            <a:ln w="19050">
              <a:noFill/>
              <a:miter lim="800000"/>
              <a:headEnd/>
              <a:tailEnd/>
            </a:ln>
          </p:spPr>
        </p:pic>
        <p:sp>
          <p:nvSpPr>
            <p:cNvPr id="62487" name="TextBox 56"/>
            <p:cNvSpPr txBox="1">
              <a:spLocks noChangeArrowheads="1"/>
            </p:cNvSpPr>
            <p:nvPr/>
          </p:nvSpPr>
          <p:spPr bwMode="auto">
            <a:xfrm>
              <a:off x="4363523" y="3717766"/>
              <a:ext cx="917885" cy="743125"/>
            </a:xfrm>
            <a:prstGeom prst="rect">
              <a:avLst/>
            </a:prstGeom>
            <a:noFill/>
            <a:ln w="9525">
              <a:noFill/>
              <a:miter lim="800000"/>
              <a:headEnd/>
              <a:tailEnd/>
            </a:ln>
          </p:spPr>
          <p:txBody>
            <a:bodyPr wrap="none">
              <a:spAutoFit/>
            </a:bodyPr>
            <a:lstStyle/>
            <a:p>
              <a:r>
                <a:rPr lang="en-US" sz="1400"/>
                <a:t>GP</a:t>
              </a:r>
              <a:r>
                <a:rPr lang="en-US" sz="1400" baseline="-25000"/>
                <a:t>1</a:t>
              </a:r>
            </a:p>
          </p:txBody>
        </p:sp>
        <p:sp>
          <p:nvSpPr>
            <p:cNvPr id="62488" name="TextBox 57"/>
            <p:cNvSpPr txBox="1">
              <a:spLocks noChangeArrowheads="1"/>
            </p:cNvSpPr>
            <p:nvPr/>
          </p:nvSpPr>
          <p:spPr bwMode="auto">
            <a:xfrm>
              <a:off x="6357819" y="3717766"/>
              <a:ext cx="917885" cy="743125"/>
            </a:xfrm>
            <a:prstGeom prst="rect">
              <a:avLst/>
            </a:prstGeom>
            <a:noFill/>
            <a:ln w="9525">
              <a:noFill/>
              <a:miter lim="800000"/>
              <a:headEnd/>
              <a:tailEnd/>
            </a:ln>
          </p:spPr>
          <p:txBody>
            <a:bodyPr wrap="none">
              <a:spAutoFit/>
            </a:bodyPr>
            <a:lstStyle/>
            <a:p>
              <a:r>
                <a:rPr lang="en-US" sz="1400"/>
                <a:t>GP</a:t>
              </a:r>
              <a:r>
                <a:rPr lang="en-US" sz="1400" baseline="-25000"/>
                <a:t>2</a:t>
              </a:r>
            </a:p>
          </p:txBody>
        </p:sp>
      </p:grpSp>
      <p:pic>
        <p:nvPicPr>
          <p:cNvPr id="62478" name="Picture 68" descr="quantile.jpg"/>
          <p:cNvPicPr>
            <a:picLocks noChangeAspect="1"/>
          </p:cNvPicPr>
          <p:nvPr/>
        </p:nvPicPr>
        <p:blipFill>
          <a:blip r:embed="rId7" cstate="print"/>
          <a:srcRect t="5635" r="2431" b="9836"/>
          <a:stretch>
            <a:fillRect/>
          </a:stretch>
        </p:blipFill>
        <p:spPr bwMode="auto">
          <a:xfrm>
            <a:off x="5257800" y="2209800"/>
            <a:ext cx="3505200" cy="1143000"/>
          </a:xfrm>
          <a:prstGeom prst="rect">
            <a:avLst/>
          </a:prstGeom>
          <a:noFill/>
          <a:ln w="9525">
            <a:noFill/>
            <a:miter lim="800000"/>
            <a:headEnd/>
            <a:tailEnd/>
          </a:ln>
        </p:spPr>
      </p:pic>
      <p:sp>
        <p:nvSpPr>
          <p:cNvPr id="70" name="Rectangle 9"/>
          <p:cNvSpPr>
            <a:spLocks noChangeArrowheads="1"/>
          </p:cNvSpPr>
          <p:nvPr/>
        </p:nvSpPr>
        <p:spPr bwMode="auto">
          <a:xfrm>
            <a:off x="5056188" y="3276600"/>
            <a:ext cx="4087812" cy="344488"/>
          </a:xfrm>
          <a:prstGeom prst="rect">
            <a:avLst/>
          </a:prstGeom>
          <a:noFill/>
          <a:ln w="15875">
            <a:noFill/>
            <a:miter lim="800000"/>
            <a:headEnd/>
            <a:tailEnd/>
          </a:ln>
        </p:spPr>
        <p:txBody>
          <a:bodyPr anchor="ctr"/>
          <a:lstStyle/>
          <a:p>
            <a:pPr marL="173038" indent="-173038" algn="ctr" eaLnBrk="0" hangingPunct="0">
              <a:lnSpc>
                <a:spcPct val="90000"/>
              </a:lnSpc>
              <a:spcBef>
                <a:spcPct val="60000"/>
              </a:spcBef>
              <a:buClr>
                <a:srgbClr val="FFFF99"/>
              </a:buClr>
              <a:buFont typeface="Symbol" pitchFamily="18" charset="2"/>
              <a:buNone/>
              <a:defRPr/>
            </a:pPr>
            <a:r>
              <a:rPr lang="en-US" sz="1200" dirty="0">
                <a:latin typeface="+mn-lt"/>
              </a:rPr>
              <a:t>Multivariate </a:t>
            </a:r>
            <a:r>
              <a:rPr lang="en-US" sz="1200" dirty="0" err="1">
                <a:latin typeface="+mn-lt"/>
              </a:rPr>
              <a:t>quantiles</a:t>
            </a:r>
            <a:r>
              <a:rPr lang="en-US" sz="1200" dirty="0">
                <a:latin typeface="+mn-lt"/>
              </a:rPr>
              <a:t> for extreme value analysis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mtClean="0"/>
              <a:t>Data Mining Challenges</a:t>
            </a:r>
          </a:p>
        </p:txBody>
      </p:sp>
      <p:sp>
        <p:nvSpPr>
          <p:cNvPr id="1028" name="Rectangle 3"/>
          <p:cNvSpPr>
            <a:spLocks noGrp="1" noChangeArrowheads="1"/>
          </p:cNvSpPr>
          <p:nvPr>
            <p:ph type="body" idx="1"/>
          </p:nvPr>
        </p:nvSpPr>
        <p:spPr>
          <a:xfrm>
            <a:off x="304800" y="1066800"/>
            <a:ext cx="5791200" cy="5257800"/>
          </a:xfrm>
        </p:spPr>
        <p:txBody>
          <a:bodyPr/>
          <a:lstStyle/>
          <a:p>
            <a:pPr eaLnBrk="1" hangingPunct="1">
              <a:lnSpc>
                <a:spcPct val="90000"/>
              </a:lnSpc>
            </a:pPr>
            <a:r>
              <a:rPr lang="en-US" sz="1700" b="1" smtClean="0"/>
              <a:t>Spatio-temporal nature of data</a:t>
            </a:r>
          </a:p>
          <a:p>
            <a:pPr lvl="1" eaLnBrk="1" hangingPunct="1">
              <a:lnSpc>
                <a:spcPct val="90000"/>
              </a:lnSpc>
            </a:pPr>
            <a:r>
              <a:rPr lang="en-US" sz="1700" smtClean="0"/>
              <a:t>spatial and temporal autocorrelation.</a:t>
            </a:r>
          </a:p>
          <a:p>
            <a:pPr lvl="1" eaLnBrk="1" hangingPunct="1">
              <a:lnSpc>
                <a:spcPct val="90000"/>
              </a:lnSpc>
            </a:pPr>
            <a:r>
              <a:rPr lang="en-US" sz="1700" smtClean="0"/>
              <a:t>Multi-scale/Multi-resolution nature</a:t>
            </a:r>
          </a:p>
          <a:p>
            <a:pPr lvl="1" eaLnBrk="1" hangingPunct="1">
              <a:lnSpc>
                <a:spcPct val="90000"/>
              </a:lnSpc>
              <a:buFont typeface="Arial" pitchFamily="34" charset="0"/>
              <a:buNone/>
            </a:pPr>
            <a:endParaRPr lang="en-US" sz="400" smtClean="0"/>
          </a:p>
          <a:p>
            <a:pPr eaLnBrk="1" hangingPunct="1">
              <a:lnSpc>
                <a:spcPct val="90000"/>
              </a:lnSpc>
            </a:pPr>
            <a:r>
              <a:rPr lang="en-US" sz="1700" b="1" smtClean="0"/>
              <a:t>Scalability</a:t>
            </a:r>
          </a:p>
          <a:p>
            <a:pPr lvl="1" eaLnBrk="1" hangingPunct="1">
              <a:lnSpc>
                <a:spcPct val="90000"/>
              </a:lnSpc>
            </a:pPr>
            <a:r>
              <a:rPr lang="en-US" sz="1700" smtClean="0"/>
              <a:t>Size of Earth Science data sets</a:t>
            </a:r>
            <a:r>
              <a:rPr lang="en-US" sz="1700" smtClean="0">
                <a:cs typeface="Arial" pitchFamily="34" charset="0"/>
              </a:rPr>
              <a:t> can be very large, For example, for each time instance,</a:t>
            </a:r>
          </a:p>
          <a:p>
            <a:pPr lvl="2" eaLnBrk="1" hangingPunct="1">
              <a:lnSpc>
                <a:spcPct val="90000"/>
              </a:lnSpc>
            </a:pPr>
            <a:r>
              <a:rPr lang="en-US" sz="1300" smtClean="0"/>
              <a:t>2.5</a:t>
            </a:r>
            <a:r>
              <a:rPr lang="en-US" sz="1300" smtClean="0">
                <a:cs typeface="Arial" pitchFamily="34" charset="0"/>
              </a:rPr>
              <a:t>°x 2.5°:10K locations for the globe </a:t>
            </a:r>
          </a:p>
          <a:p>
            <a:pPr lvl="2" eaLnBrk="1" hangingPunct="1">
              <a:lnSpc>
                <a:spcPct val="90000"/>
              </a:lnSpc>
            </a:pPr>
            <a:r>
              <a:rPr lang="en-US" sz="1300" smtClean="0">
                <a:cs typeface="Arial" pitchFamily="34" charset="0"/>
              </a:rPr>
              <a:t>250m x 250m: ~10 billion</a:t>
            </a:r>
          </a:p>
          <a:p>
            <a:pPr lvl="2" eaLnBrk="1" hangingPunct="1">
              <a:lnSpc>
                <a:spcPct val="90000"/>
              </a:lnSpc>
            </a:pPr>
            <a:r>
              <a:rPr lang="en-US" sz="1300" smtClean="0">
                <a:cs typeface="Arial" pitchFamily="34" charset="0"/>
              </a:rPr>
              <a:t>50m x 50m : ~250 billion</a:t>
            </a:r>
          </a:p>
          <a:p>
            <a:pPr lvl="2" eaLnBrk="1" hangingPunct="1">
              <a:lnSpc>
                <a:spcPct val="90000"/>
              </a:lnSpc>
              <a:buFont typeface="Wingdings" pitchFamily="2" charset="2"/>
              <a:buNone/>
            </a:pPr>
            <a:endParaRPr lang="en-US" sz="500" smtClean="0">
              <a:cs typeface="Arial" pitchFamily="34" charset="0"/>
            </a:endParaRPr>
          </a:p>
          <a:p>
            <a:pPr eaLnBrk="1" hangingPunct="1">
              <a:lnSpc>
                <a:spcPct val="90000"/>
              </a:lnSpc>
            </a:pPr>
            <a:r>
              <a:rPr lang="en-US" sz="1700" b="1" smtClean="0"/>
              <a:t>High-dimensionality</a:t>
            </a:r>
          </a:p>
          <a:p>
            <a:pPr eaLnBrk="1" hangingPunct="1">
              <a:lnSpc>
                <a:spcPct val="90000"/>
              </a:lnSpc>
            </a:pPr>
            <a:endParaRPr lang="en-US" sz="200" b="1" smtClean="0"/>
          </a:p>
          <a:p>
            <a:pPr eaLnBrk="1" hangingPunct="1">
              <a:lnSpc>
                <a:spcPct val="90000"/>
              </a:lnSpc>
            </a:pPr>
            <a:r>
              <a:rPr lang="en-US" sz="1700" b="1" smtClean="0"/>
              <a:t>Noise and missing values</a:t>
            </a:r>
          </a:p>
          <a:p>
            <a:pPr eaLnBrk="1" hangingPunct="1">
              <a:lnSpc>
                <a:spcPct val="90000"/>
              </a:lnSpc>
              <a:buFont typeface="Monotype Sorts"/>
              <a:buNone/>
            </a:pPr>
            <a:endParaRPr lang="en-US" sz="200" b="1" smtClean="0"/>
          </a:p>
          <a:p>
            <a:pPr eaLnBrk="1" hangingPunct="1">
              <a:lnSpc>
                <a:spcPct val="90000"/>
              </a:lnSpc>
            </a:pPr>
            <a:r>
              <a:rPr lang="en-US" sz="1700" b="1" smtClean="0"/>
              <a:t>Long-range spatial dependence</a:t>
            </a:r>
          </a:p>
          <a:p>
            <a:pPr eaLnBrk="1" hangingPunct="1">
              <a:lnSpc>
                <a:spcPct val="90000"/>
              </a:lnSpc>
            </a:pPr>
            <a:endParaRPr lang="en-US" sz="200" b="1" smtClean="0"/>
          </a:p>
          <a:p>
            <a:pPr eaLnBrk="1" hangingPunct="1">
              <a:lnSpc>
                <a:spcPct val="90000"/>
              </a:lnSpc>
            </a:pPr>
            <a:r>
              <a:rPr lang="en-US" sz="1700" b="1" smtClean="0"/>
              <a:t>Long memory temporal processes</a:t>
            </a:r>
          </a:p>
          <a:p>
            <a:pPr eaLnBrk="1" hangingPunct="1">
              <a:lnSpc>
                <a:spcPct val="90000"/>
              </a:lnSpc>
            </a:pPr>
            <a:endParaRPr lang="en-US" sz="200" b="1" smtClean="0"/>
          </a:p>
          <a:p>
            <a:pPr eaLnBrk="1" hangingPunct="1">
              <a:lnSpc>
                <a:spcPct val="90000"/>
              </a:lnSpc>
            </a:pPr>
            <a:r>
              <a:rPr lang="en-US" sz="1700" b="1" smtClean="0"/>
              <a:t>Nonlinear processes, Non-Stationarity</a:t>
            </a:r>
          </a:p>
          <a:p>
            <a:pPr eaLnBrk="1" hangingPunct="1">
              <a:lnSpc>
                <a:spcPct val="90000"/>
              </a:lnSpc>
            </a:pPr>
            <a:endParaRPr lang="en-US" sz="100" b="1" smtClean="0"/>
          </a:p>
          <a:p>
            <a:pPr eaLnBrk="1" hangingPunct="1">
              <a:lnSpc>
                <a:spcPct val="90000"/>
              </a:lnSpc>
            </a:pPr>
            <a:r>
              <a:rPr lang="en-US" sz="1700" b="1" smtClean="0"/>
              <a:t>Fusing multiple sources of data</a:t>
            </a:r>
          </a:p>
          <a:p>
            <a:pPr eaLnBrk="1" hangingPunct="1">
              <a:lnSpc>
                <a:spcPct val="90000"/>
              </a:lnSpc>
            </a:pPr>
            <a:endParaRPr lang="en-US" sz="1700" b="1" smtClean="0"/>
          </a:p>
        </p:txBody>
      </p:sp>
      <p:graphicFrame>
        <p:nvGraphicFramePr>
          <p:cNvPr id="1026" name="Object 1"/>
          <p:cNvGraphicFramePr>
            <a:graphicFrameLocks noChangeAspect="1"/>
          </p:cNvGraphicFramePr>
          <p:nvPr/>
        </p:nvGraphicFramePr>
        <p:xfrm>
          <a:off x="5791200" y="3962400"/>
          <a:ext cx="3106738" cy="1219200"/>
        </p:xfrm>
        <a:graphic>
          <a:graphicData uri="http://schemas.openxmlformats.org/presentationml/2006/ole">
            <p:oleObj spid="_x0000_s1026" r:id="rId4" imgW="9468612" imgH="3933444" progId="">
              <p:embed/>
            </p:oleObj>
          </a:graphicData>
        </a:graphic>
      </p:graphicFrame>
      <p:pic>
        <p:nvPicPr>
          <p:cNvPr id="1029" name="Content Placeholder 9" descr="anim.gif"/>
          <p:cNvPicPr>
            <a:picLocks noChangeAspect="1"/>
          </p:cNvPicPr>
          <p:nvPr/>
        </p:nvPicPr>
        <p:blipFill>
          <a:blip r:embed="rId5" cstate="print"/>
          <a:srcRect/>
          <a:stretch>
            <a:fillRect/>
          </a:stretch>
        </p:blipFill>
        <p:spPr bwMode="auto">
          <a:xfrm>
            <a:off x="6019800" y="914400"/>
            <a:ext cx="2895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z="1600" smtClean="0"/>
              <a:t>Predicting Tropical Storm Counts from Climate Model Projections for SST</a:t>
            </a:r>
          </a:p>
        </p:txBody>
      </p:sp>
      <p:sp>
        <p:nvSpPr>
          <p:cNvPr id="50179" name="Content Placeholder 2"/>
          <p:cNvSpPr>
            <a:spLocks noGrp="1"/>
          </p:cNvSpPr>
          <p:nvPr>
            <p:ph idx="1"/>
          </p:nvPr>
        </p:nvSpPr>
        <p:spPr>
          <a:xfrm>
            <a:off x="304800" y="1143000"/>
            <a:ext cx="3581400" cy="2895600"/>
          </a:xfrm>
        </p:spPr>
        <p:txBody>
          <a:bodyPr/>
          <a:lstStyle/>
          <a:p>
            <a:pPr>
              <a:buFont typeface="Arial" pitchFamily="34" charset="0"/>
              <a:buChar char="•"/>
            </a:pPr>
            <a:r>
              <a:rPr lang="en-US" sz="1600" smtClean="0"/>
              <a:t>Built a regression model that relates August SST values off the western coast with the August tropical storm counts.</a:t>
            </a:r>
          </a:p>
          <a:p>
            <a:pPr>
              <a:buFont typeface="Arial" pitchFamily="34" charset="0"/>
              <a:buChar char="•"/>
            </a:pPr>
            <a:r>
              <a:rPr lang="en-US" sz="1600" smtClean="0"/>
              <a:t>Used predicted SST from climate scenarios produced by Global Climate Models (GCMs) to compute projected cyclones.</a:t>
            </a:r>
          </a:p>
        </p:txBody>
      </p:sp>
      <p:sp>
        <p:nvSpPr>
          <p:cNvPr id="5" name="Content Placeholder 2"/>
          <p:cNvSpPr txBox="1">
            <a:spLocks/>
          </p:cNvSpPr>
          <p:nvPr/>
        </p:nvSpPr>
        <p:spPr bwMode="auto">
          <a:xfrm>
            <a:off x="228600" y="4191000"/>
            <a:ext cx="8763000" cy="2133600"/>
          </a:xfrm>
          <a:prstGeom prst="rect">
            <a:avLst/>
          </a:prstGeom>
          <a:noFill/>
          <a:ln w="9525">
            <a:noFill/>
            <a:miter lim="800000"/>
            <a:headEnd/>
            <a:tailEnd/>
          </a:ln>
        </p:spPr>
        <p:txBody>
          <a:bodyPr>
            <a:normAutofit/>
          </a:bodyPr>
          <a:lstStyle/>
          <a:p>
            <a:pPr marL="342900" indent="-342900" eaLnBrk="0" hangingPunct="0">
              <a:spcBef>
                <a:spcPct val="20000"/>
              </a:spcBef>
              <a:buFont typeface="Arial" charset="0"/>
              <a:buChar char="•"/>
              <a:defRPr/>
            </a:pPr>
            <a:r>
              <a:rPr lang="en-US" sz="1800" b="1" dirty="0">
                <a:latin typeface="+mn-lt"/>
              </a:rPr>
              <a:t>Challenges</a:t>
            </a:r>
          </a:p>
          <a:p>
            <a:pPr marL="342900" indent="-342900" eaLnBrk="0" hangingPunct="0">
              <a:spcBef>
                <a:spcPct val="20000"/>
              </a:spcBef>
              <a:defRPr/>
            </a:pPr>
            <a:endParaRPr lang="en-US" sz="1800" b="1" dirty="0">
              <a:latin typeface="+mn-lt"/>
            </a:endParaRPr>
          </a:p>
          <a:p>
            <a:pPr marL="800100" lvl="1" indent="-342900" eaLnBrk="0" hangingPunct="0">
              <a:spcBef>
                <a:spcPct val="20000"/>
              </a:spcBef>
              <a:buFont typeface="Arial" charset="0"/>
              <a:buChar char="•"/>
              <a:defRPr/>
            </a:pPr>
            <a:r>
              <a:rPr lang="en-US" sz="1800" dirty="0">
                <a:latin typeface="+mn-lt"/>
              </a:rPr>
              <a:t>How to model non-linear relationships?</a:t>
            </a:r>
          </a:p>
          <a:p>
            <a:pPr marL="800100" lvl="1" indent="-342900" eaLnBrk="0" hangingPunct="0">
              <a:spcBef>
                <a:spcPct val="20000"/>
              </a:spcBef>
              <a:buFont typeface="Arial" charset="0"/>
              <a:buChar char="•"/>
              <a:defRPr/>
            </a:pPr>
            <a:r>
              <a:rPr lang="en-US" sz="1800" dirty="0">
                <a:latin typeface="+mn-lt"/>
              </a:rPr>
              <a:t>How to incorporate other climate parameters e.g. Wind speed, Vegetation over near by land?</a:t>
            </a:r>
          </a:p>
          <a:p>
            <a:pPr marL="800100" lvl="1" indent="-342900" eaLnBrk="0" hangingPunct="0">
              <a:spcBef>
                <a:spcPct val="20000"/>
              </a:spcBef>
              <a:buFont typeface="Arial" charset="0"/>
              <a:buChar char="•"/>
              <a:defRPr/>
            </a:pPr>
            <a:r>
              <a:rPr lang="en-US" sz="1800" dirty="0">
                <a:latin typeface="+mn-lt"/>
              </a:rPr>
              <a:t>How to account for multiple hypothesis testing?</a:t>
            </a:r>
          </a:p>
        </p:txBody>
      </p:sp>
      <p:sp>
        <p:nvSpPr>
          <p:cNvPr id="6" name="Rectangle 5"/>
          <p:cNvSpPr/>
          <p:nvPr/>
        </p:nvSpPr>
        <p:spPr>
          <a:xfrm>
            <a:off x="4210050" y="3841750"/>
            <a:ext cx="4572000" cy="739775"/>
          </a:xfrm>
          <a:prstGeom prst="rect">
            <a:avLst/>
          </a:prstGeom>
        </p:spPr>
        <p:txBody>
          <a:bodyPr>
            <a:spAutoFit/>
          </a:bodyPr>
          <a:lstStyle/>
          <a:p>
            <a:pPr>
              <a:defRPr/>
            </a:pPr>
            <a:r>
              <a:rPr lang="en-US" sz="1050" dirty="0"/>
              <a:t>10 year moving average of predictions based on linear regression, and SST from four IPCC climate scenarios. Confidence intervals are based on estimate variability, not uncertainty. (Joint work with </a:t>
            </a:r>
            <a:r>
              <a:rPr lang="en-US" sz="1050" dirty="0" err="1"/>
              <a:t>Ganguly</a:t>
            </a:r>
            <a:r>
              <a:rPr lang="en-US" sz="1050" dirty="0"/>
              <a:t> and </a:t>
            </a:r>
            <a:r>
              <a:rPr lang="en-US" sz="1050" dirty="0" err="1"/>
              <a:t>Semazzi</a:t>
            </a:r>
            <a:r>
              <a:rPr lang="en-US" sz="1050" dirty="0"/>
              <a:t>).</a:t>
            </a:r>
          </a:p>
        </p:txBody>
      </p:sp>
      <p:pic>
        <p:nvPicPr>
          <p:cNvPr id="50182" name="Picture 10"/>
          <p:cNvPicPr>
            <a:picLocks noChangeAspect="1" noChangeArrowheads="1"/>
          </p:cNvPicPr>
          <p:nvPr/>
        </p:nvPicPr>
        <p:blipFill>
          <a:blip r:embed="rId2" cstate="print"/>
          <a:srcRect/>
          <a:stretch>
            <a:fillRect/>
          </a:stretch>
        </p:blipFill>
        <p:spPr bwMode="auto">
          <a:xfrm>
            <a:off x="4038600" y="990600"/>
            <a:ext cx="4648200" cy="2914650"/>
          </a:xfrm>
          <a:prstGeom prst="rect">
            <a:avLst/>
          </a:prstGeom>
          <a:noFill/>
          <a:ln w="19050">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algn="ctr"/>
            <a:r>
              <a:rPr lang="en-US" smtClean="0"/>
              <a:t>High Performance Computing</a:t>
            </a:r>
          </a:p>
        </p:txBody>
      </p:sp>
      <p:sp>
        <p:nvSpPr>
          <p:cNvPr id="3" name="Content Placeholder 2"/>
          <p:cNvSpPr>
            <a:spLocks noGrp="1"/>
          </p:cNvSpPr>
          <p:nvPr>
            <p:ph idx="1"/>
          </p:nvPr>
        </p:nvSpPr>
        <p:spPr>
          <a:xfrm>
            <a:off x="152400" y="914400"/>
            <a:ext cx="4648200" cy="2590800"/>
          </a:xfrm>
        </p:spPr>
        <p:txBody>
          <a:bodyPr/>
          <a:lstStyle/>
          <a:p>
            <a:pPr>
              <a:buFont typeface="Monotype Sorts"/>
              <a:buNone/>
              <a:defRPr/>
            </a:pPr>
            <a:r>
              <a:rPr lang="en-US" sz="1800" b="1" dirty="0" smtClean="0">
                <a:latin typeface="+mj-lt"/>
              </a:rPr>
              <a:t>Objectives</a:t>
            </a:r>
          </a:p>
          <a:p>
            <a:pPr>
              <a:buSzPct val="150000"/>
              <a:buFont typeface="Arial" pitchFamily="34" charset="0"/>
              <a:buChar char="•"/>
              <a:defRPr/>
            </a:pPr>
            <a:r>
              <a:rPr lang="en-US" sz="1600" kern="1200" dirty="0" smtClean="0">
                <a:latin typeface="+mj-lt"/>
                <a:cs typeface="Arial" pitchFamily="34" charset="0"/>
              </a:rPr>
              <a:t>To investigate a “</a:t>
            </a:r>
            <a:r>
              <a:rPr lang="en-US" sz="1600" i="1" kern="1200" dirty="0" smtClean="0">
                <a:latin typeface="+mj-lt"/>
                <a:cs typeface="Arial" pitchFamily="34" charset="0"/>
              </a:rPr>
              <a:t>co-design</a:t>
            </a:r>
            <a:r>
              <a:rPr lang="en-US" sz="1600" kern="1200" dirty="0" smtClean="0">
                <a:latin typeface="+mj-lt"/>
                <a:cs typeface="Arial" pitchFamily="34" charset="0"/>
              </a:rPr>
              <a:t>” approach to scalable analysis of </a:t>
            </a:r>
            <a:r>
              <a:rPr lang="en-US" sz="1600" dirty="0" smtClean="0"/>
              <a:t>complex dependence structures</a:t>
            </a:r>
            <a:endParaRPr lang="en-US" sz="1600" kern="1200" dirty="0" smtClean="0">
              <a:latin typeface="+mj-lt"/>
              <a:cs typeface="Arial" pitchFamily="34" charset="0"/>
            </a:endParaRPr>
          </a:p>
          <a:p>
            <a:pPr>
              <a:buSzPct val="150000"/>
              <a:buFont typeface="Arial" pitchFamily="34" charset="0"/>
              <a:buChar char="•"/>
              <a:defRPr/>
            </a:pPr>
            <a:r>
              <a:rPr lang="en-US" sz="1600" kern="1200" dirty="0" smtClean="0">
                <a:latin typeface="+mj-lt"/>
                <a:cs typeface="Arial" pitchFamily="34" charset="0"/>
              </a:rPr>
              <a:t>To develop parallel and scalable statistical and data mining functions and </a:t>
            </a:r>
            <a:r>
              <a:rPr lang="en-US" sz="1600" i="1" kern="1200" dirty="0" smtClean="0">
                <a:latin typeface="+mj-lt"/>
                <a:cs typeface="Arial" pitchFamily="34" charset="0"/>
              </a:rPr>
              <a:t>kernels</a:t>
            </a:r>
          </a:p>
          <a:p>
            <a:pPr>
              <a:buSzPct val="150000"/>
              <a:buFont typeface="Arial" pitchFamily="34" charset="0"/>
              <a:buChar char="•"/>
              <a:defRPr/>
            </a:pPr>
            <a:r>
              <a:rPr lang="en-US" sz="1600" kern="1200" dirty="0" smtClean="0">
                <a:cs typeface="Arial" pitchFamily="34" charset="0"/>
              </a:rPr>
              <a:t>To develop sophisticated parallel  I/O techniques </a:t>
            </a:r>
            <a:r>
              <a:rPr lang="en-US" sz="1600" kern="1200" dirty="0" smtClean="0">
                <a:latin typeface="+mj-lt"/>
                <a:cs typeface="Arial" pitchFamily="34" charset="0"/>
              </a:rPr>
              <a:t>that fully exploit complex memory hierarchy (disks, SSDs, DRAMs, accelerators)</a:t>
            </a:r>
          </a:p>
          <a:p>
            <a:pPr>
              <a:defRPr/>
            </a:pPr>
            <a:endParaRPr lang="en-US" sz="1600" dirty="0">
              <a:latin typeface="Calibri" pitchFamily="34" charset="0"/>
            </a:endParaRPr>
          </a:p>
        </p:txBody>
      </p:sp>
      <p:sp>
        <p:nvSpPr>
          <p:cNvPr id="5" name="Content Placeholder 2"/>
          <p:cNvSpPr txBox="1">
            <a:spLocks/>
          </p:cNvSpPr>
          <p:nvPr/>
        </p:nvSpPr>
        <p:spPr bwMode="auto">
          <a:xfrm>
            <a:off x="4953000" y="4038600"/>
            <a:ext cx="4038600" cy="1828800"/>
          </a:xfrm>
          <a:prstGeom prst="rect">
            <a:avLst/>
          </a:prstGeom>
          <a:noFill/>
          <a:ln w="12700">
            <a:noFill/>
            <a:miter lim="800000"/>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pPr>
            <a:r>
              <a:rPr lang="en-US" b="1">
                <a:latin typeface="Tahoma" pitchFamily="34" charset="0"/>
              </a:rPr>
              <a:t>Impact</a:t>
            </a:r>
          </a:p>
          <a:p>
            <a:pPr marL="292100" indent="-292100" eaLnBrk="0" hangingPunct="0">
              <a:spcBef>
                <a:spcPct val="10000"/>
              </a:spcBef>
              <a:spcAft>
                <a:spcPts val="400"/>
              </a:spcAft>
              <a:buClr>
                <a:srgbClr val="0C7B9C"/>
              </a:buClr>
              <a:buSzPct val="150000"/>
              <a:buFont typeface="Arial" charset="0"/>
              <a:buChar char="•"/>
            </a:pPr>
            <a:r>
              <a:rPr lang="en-US" sz="1600"/>
              <a:t>Analytical kernels that will scale many data mining algorithms</a:t>
            </a:r>
          </a:p>
          <a:p>
            <a:pPr marL="292100" indent="-292100" eaLnBrk="0" hangingPunct="0">
              <a:spcBef>
                <a:spcPct val="10000"/>
              </a:spcBef>
              <a:spcAft>
                <a:spcPts val="400"/>
              </a:spcAft>
              <a:buClr>
                <a:srgbClr val="0C7B9C"/>
              </a:buClr>
              <a:buSzPct val="150000"/>
              <a:buFont typeface="Arial" charset="0"/>
              <a:buChar char="•"/>
            </a:pPr>
            <a:r>
              <a:rPr lang="en-US" sz="1600"/>
              <a:t>Analytics algorithms designed for   effective exploration of complex spatio-temporal dependence structures</a:t>
            </a:r>
          </a:p>
        </p:txBody>
      </p:sp>
      <p:pic>
        <p:nvPicPr>
          <p:cNvPr id="64516" name="Picture 2"/>
          <p:cNvPicPr>
            <a:picLocks noChangeAspect="1" noChangeArrowheads="1"/>
          </p:cNvPicPr>
          <p:nvPr/>
        </p:nvPicPr>
        <p:blipFill>
          <a:blip r:embed="rId2" cstate="print"/>
          <a:srcRect/>
          <a:stretch>
            <a:fillRect/>
          </a:stretch>
        </p:blipFill>
        <p:spPr bwMode="auto">
          <a:xfrm>
            <a:off x="4732338" y="1143000"/>
            <a:ext cx="4259262" cy="1981200"/>
          </a:xfrm>
          <a:prstGeom prst="rect">
            <a:avLst/>
          </a:prstGeom>
          <a:noFill/>
          <a:ln w="19050">
            <a:solidFill>
              <a:schemeClr val="accent1"/>
            </a:solidFill>
            <a:miter lim="800000"/>
            <a:headEnd/>
            <a:tailEnd/>
          </a:ln>
        </p:spPr>
      </p:pic>
      <p:sp>
        <p:nvSpPr>
          <p:cNvPr id="8" name="Content Placeholder 2"/>
          <p:cNvSpPr txBox="1">
            <a:spLocks/>
          </p:cNvSpPr>
          <p:nvPr/>
        </p:nvSpPr>
        <p:spPr bwMode="auto">
          <a:xfrm>
            <a:off x="76200" y="3505200"/>
            <a:ext cx="4876800" cy="2819400"/>
          </a:xfrm>
          <a:prstGeom prst="rect">
            <a:avLst/>
          </a:prstGeom>
          <a:noFill/>
          <a:ln w="12700">
            <a:noFill/>
            <a:miter lim="800000"/>
            <a:headEnd/>
            <a:tailEnd/>
          </a:ln>
        </p:spPr>
        <p:txBody>
          <a:bodyPr lIns="90488" tIns="44450" rIns="90488" bIns="44450"/>
          <a:lstStyle/>
          <a:p>
            <a:pPr marL="292100" indent="-292100" eaLnBrk="0" hangingPunct="0">
              <a:spcBef>
                <a:spcPct val="10000"/>
              </a:spcBef>
              <a:spcAft>
                <a:spcPts val="400"/>
              </a:spcAft>
              <a:buClr>
                <a:srgbClr val="0C7B9C"/>
              </a:buClr>
              <a:buSzPct val="75000"/>
              <a:buFont typeface="Monotype Sorts"/>
              <a:buNone/>
              <a:defRPr/>
            </a:pPr>
            <a:r>
              <a:rPr lang="en-US" b="1" kern="0" dirty="0">
                <a:latin typeface="+mj-lt"/>
              </a:rPr>
              <a:t>Computer Science Innovations</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a:t>The </a:t>
            </a:r>
            <a:r>
              <a:rPr lang="en-US" sz="1600" dirty="0" err="1"/>
              <a:t>first</a:t>
            </a:r>
            <a:r>
              <a:rPr lang="en-US" sz="1600" i="1" dirty="0" err="1"/>
              <a:t>“co</a:t>
            </a:r>
            <a:r>
              <a:rPr lang="en-US" sz="1600" i="1" dirty="0"/>
              <a:t>-design</a:t>
            </a:r>
            <a:r>
              <a:rPr lang="en-US" sz="1600" dirty="0"/>
              <a:t>” approach that will take into account </a:t>
            </a:r>
            <a:r>
              <a:rPr lang="en-US" sz="1600" dirty="0">
                <a:latin typeface="Arial" pitchFamily="34" charset="0"/>
              </a:rPr>
              <a:t>exploration of </a:t>
            </a:r>
            <a:r>
              <a:rPr lang="en-US" sz="1600" dirty="0"/>
              <a:t>nonlinear associations, long-range spatial dependencies, I/O requirements and optimizations, presence of accelerators and multiple suitable programming models for HPC systems</a:t>
            </a:r>
          </a:p>
          <a:p>
            <a:pPr marL="292100" indent="-292100" eaLnBrk="0" hangingPunct="0">
              <a:spcBef>
                <a:spcPct val="10000"/>
              </a:spcBef>
              <a:spcAft>
                <a:spcPts val="400"/>
              </a:spcAft>
              <a:buClr>
                <a:srgbClr val="0C7B9C"/>
              </a:buClr>
              <a:buSzPct val="150000"/>
              <a:buFont typeface="Arial" pitchFamily="34" charset="0"/>
              <a:buChar char="•"/>
              <a:defRPr/>
            </a:pPr>
            <a:r>
              <a:rPr lang="en-US" sz="1600" dirty="0">
                <a:latin typeface="+mj-lt"/>
              </a:rPr>
              <a:t>Novel optimizations to deal with data-and-compute intensive computations on </a:t>
            </a:r>
            <a:r>
              <a:rPr lang="en-US" sz="1600" dirty="0" err="1">
                <a:latin typeface="+mj-lt"/>
              </a:rPr>
              <a:t>exascale</a:t>
            </a:r>
            <a:r>
              <a:rPr lang="en-US" sz="1600" dirty="0">
                <a:latin typeface="+mj-lt"/>
              </a:rPr>
              <a:t> platforms with complex memory hierarchies</a:t>
            </a:r>
          </a:p>
        </p:txBody>
      </p:sp>
      <p:sp>
        <p:nvSpPr>
          <p:cNvPr id="9" name="Rectangle 9"/>
          <p:cNvSpPr>
            <a:spLocks noChangeArrowheads="1"/>
          </p:cNvSpPr>
          <p:nvPr/>
        </p:nvSpPr>
        <p:spPr bwMode="auto">
          <a:xfrm>
            <a:off x="4675188" y="3160713"/>
            <a:ext cx="4392612" cy="420687"/>
          </a:xfrm>
          <a:prstGeom prst="rect">
            <a:avLst/>
          </a:prstGeom>
          <a:noFill/>
          <a:ln w="15875">
            <a:noFill/>
            <a:miter lim="800000"/>
            <a:headEnd/>
            <a:tailEnd/>
          </a:ln>
        </p:spPr>
        <p:txBody>
          <a:bodyPr anchor="ctr"/>
          <a:lstStyle/>
          <a:p>
            <a:pPr marL="173038" indent="-173038" algn="ctr" eaLnBrk="0" hangingPunct="0">
              <a:lnSpc>
                <a:spcPct val="90000"/>
              </a:lnSpc>
              <a:spcBef>
                <a:spcPct val="60000"/>
              </a:spcBef>
              <a:buClr>
                <a:srgbClr val="FFFF99"/>
              </a:buClr>
              <a:buFont typeface="Symbol" pitchFamily="18" charset="2"/>
              <a:buNone/>
              <a:defRPr/>
            </a:pPr>
            <a:r>
              <a:rPr lang="en-US" sz="1400" dirty="0">
                <a:latin typeface="+mn-lt"/>
              </a:rPr>
              <a:t>An architecture with accelerators such as GPUs. Some/all nodes have accelerators and many cores.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pPr algn="ctr"/>
            <a:r>
              <a:rPr lang="en-US" sz="2800" dirty="0" smtClean="0"/>
              <a:t>Driving Use-Cases for the Expedition</a:t>
            </a:r>
            <a:endParaRPr lang="en-US" sz="2800" dirty="0"/>
          </a:p>
        </p:txBody>
      </p:sp>
      <p:sp>
        <p:nvSpPr>
          <p:cNvPr id="789525" name="Text Box 21"/>
          <p:cNvSpPr txBox="1">
            <a:spLocks noChangeArrowheads="1"/>
          </p:cNvSpPr>
          <p:nvPr/>
        </p:nvSpPr>
        <p:spPr bwMode="auto">
          <a:xfrm>
            <a:off x="7108825" y="5384765"/>
            <a:ext cx="1859805" cy="338554"/>
          </a:xfrm>
          <a:prstGeom prst="rect">
            <a:avLst/>
          </a:prstGeom>
          <a:noFill/>
          <a:ln w="9525">
            <a:noFill/>
            <a:miter lim="800000"/>
            <a:headEnd/>
            <a:tailEnd/>
          </a:ln>
          <a:effectLst/>
        </p:spPr>
        <p:txBody>
          <a:bodyPr wrap="none">
            <a:spAutoFit/>
          </a:bodyPr>
          <a:lstStyle/>
          <a:p>
            <a:r>
              <a:rPr lang="en-US" sz="1600" b="1" dirty="0">
                <a:solidFill>
                  <a:srgbClr val="003366"/>
                </a:solidFill>
                <a:latin typeface="+mj-lt"/>
              </a:rPr>
              <a:t>Data </a:t>
            </a:r>
            <a:r>
              <a:rPr lang="en-US" sz="1600" b="1" dirty="0" smtClean="0">
                <a:solidFill>
                  <a:srgbClr val="003366"/>
                </a:solidFill>
                <a:latin typeface="+mj-lt"/>
              </a:rPr>
              <a:t>Challenges</a:t>
            </a:r>
            <a:endParaRPr lang="en-US" sz="1600" b="1" dirty="0">
              <a:solidFill>
                <a:srgbClr val="003366"/>
              </a:solidFill>
              <a:latin typeface="+mj-lt"/>
            </a:endParaRPr>
          </a:p>
        </p:txBody>
      </p:sp>
      <p:grpSp>
        <p:nvGrpSpPr>
          <p:cNvPr id="2" name="Group 80"/>
          <p:cNvGrpSpPr>
            <a:grpSpLocks/>
          </p:cNvGrpSpPr>
          <p:nvPr/>
        </p:nvGrpSpPr>
        <p:grpSpPr bwMode="auto">
          <a:xfrm>
            <a:off x="0" y="863566"/>
            <a:ext cx="9209088" cy="5572126"/>
            <a:chOff x="0" y="567"/>
            <a:chExt cx="5801" cy="3510"/>
          </a:xfrm>
        </p:grpSpPr>
        <p:sp>
          <p:nvSpPr>
            <p:cNvPr id="789508" name="Line 4"/>
            <p:cNvSpPr>
              <a:spLocks noChangeShapeType="1"/>
            </p:cNvSpPr>
            <p:nvPr/>
          </p:nvSpPr>
          <p:spPr bwMode="auto">
            <a:xfrm flipV="1">
              <a:off x="1424" y="1135"/>
              <a:ext cx="3347" cy="2255"/>
            </a:xfrm>
            <a:prstGeom prst="line">
              <a:avLst/>
            </a:prstGeom>
            <a:noFill/>
            <a:ln w="76200">
              <a:solidFill>
                <a:srgbClr val="003366"/>
              </a:solidFill>
              <a:round/>
              <a:headEnd/>
              <a:tailEnd/>
            </a:ln>
            <a:effectLst/>
          </p:spPr>
          <p:txBody>
            <a:bodyPr wrap="none" anchor="ctr"/>
            <a:lstStyle/>
            <a:p>
              <a:endParaRPr lang="en-US"/>
            </a:p>
          </p:txBody>
        </p:sp>
        <p:sp>
          <p:nvSpPr>
            <p:cNvPr id="789510" name="Line 6"/>
            <p:cNvSpPr>
              <a:spLocks noChangeShapeType="1"/>
            </p:cNvSpPr>
            <p:nvPr/>
          </p:nvSpPr>
          <p:spPr bwMode="auto">
            <a:xfrm flipH="1" flipV="1">
              <a:off x="1102" y="2462"/>
              <a:ext cx="99" cy="0"/>
            </a:xfrm>
            <a:prstGeom prst="line">
              <a:avLst/>
            </a:prstGeom>
            <a:noFill/>
            <a:ln w="34925">
              <a:solidFill>
                <a:srgbClr val="003366"/>
              </a:solidFill>
              <a:round/>
              <a:headEnd/>
              <a:tailEnd/>
            </a:ln>
            <a:effectLst/>
          </p:spPr>
          <p:txBody>
            <a:bodyPr wrap="none" anchor="ctr"/>
            <a:lstStyle/>
            <a:p>
              <a:endParaRPr lang="en-US"/>
            </a:p>
          </p:txBody>
        </p:sp>
        <p:sp>
          <p:nvSpPr>
            <p:cNvPr id="789511" name="Line 7"/>
            <p:cNvSpPr>
              <a:spLocks noChangeShapeType="1"/>
            </p:cNvSpPr>
            <p:nvPr/>
          </p:nvSpPr>
          <p:spPr bwMode="auto">
            <a:xfrm flipH="1">
              <a:off x="1102" y="1808"/>
              <a:ext cx="99" cy="0"/>
            </a:xfrm>
            <a:prstGeom prst="line">
              <a:avLst/>
            </a:prstGeom>
            <a:noFill/>
            <a:ln w="34925">
              <a:solidFill>
                <a:srgbClr val="003366"/>
              </a:solidFill>
              <a:round/>
              <a:headEnd/>
              <a:tailEnd/>
            </a:ln>
            <a:effectLst/>
          </p:spPr>
          <p:txBody>
            <a:bodyPr wrap="none" anchor="ctr"/>
            <a:lstStyle/>
            <a:p>
              <a:endParaRPr lang="en-US"/>
            </a:p>
          </p:txBody>
        </p:sp>
        <p:sp>
          <p:nvSpPr>
            <p:cNvPr id="789514" name="Line 10"/>
            <p:cNvSpPr>
              <a:spLocks noChangeShapeType="1"/>
            </p:cNvSpPr>
            <p:nvPr/>
          </p:nvSpPr>
          <p:spPr bwMode="auto">
            <a:xfrm flipV="1">
              <a:off x="4694" y="843"/>
              <a:ext cx="519" cy="346"/>
            </a:xfrm>
            <a:prstGeom prst="line">
              <a:avLst/>
            </a:prstGeom>
            <a:noFill/>
            <a:ln w="88900">
              <a:solidFill>
                <a:srgbClr val="003366"/>
              </a:solidFill>
              <a:round/>
              <a:headEnd/>
              <a:tailEnd type="triangle" w="med" len="med"/>
            </a:ln>
            <a:effectLst/>
          </p:spPr>
          <p:txBody>
            <a:bodyPr wrap="none" anchor="ctr"/>
            <a:lstStyle/>
            <a:p>
              <a:endParaRPr lang="en-US"/>
            </a:p>
          </p:txBody>
        </p:sp>
        <p:sp>
          <p:nvSpPr>
            <p:cNvPr id="789516" name="Line 12"/>
            <p:cNvSpPr>
              <a:spLocks noChangeShapeType="1"/>
            </p:cNvSpPr>
            <p:nvPr/>
          </p:nvSpPr>
          <p:spPr bwMode="auto">
            <a:xfrm flipH="1">
              <a:off x="1102" y="1196"/>
              <a:ext cx="99" cy="0"/>
            </a:xfrm>
            <a:prstGeom prst="line">
              <a:avLst/>
            </a:prstGeom>
            <a:noFill/>
            <a:ln w="34925">
              <a:solidFill>
                <a:srgbClr val="003366"/>
              </a:solidFill>
              <a:round/>
              <a:headEnd/>
              <a:tailEnd/>
            </a:ln>
            <a:effectLst/>
          </p:spPr>
          <p:txBody>
            <a:bodyPr wrap="none" anchor="ctr"/>
            <a:lstStyle/>
            <a:p>
              <a:endParaRPr lang="en-US"/>
            </a:p>
          </p:txBody>
        </p:sp>
        <p:sp>
          <p:nvSpPr>
            <p:cNvPr id="789513" name="Oval 9"/>
            <p:cNvSpPr>
              <a:spLocks noChangeArrowheads="1"/>
            </p:cNvSpPr>
            <p:nvPr/>
          </p:nvSpPr>
          <p:spPr bwMode="auto">
            <a:xfrm>
              <a:off x="1347" y="3332"/>
              <a:ext cx="145" cy="131"/>
            </a:xfrm>
            <a:prstGeom prst="ellipse">
              <a:avLst/>
            </a:prstGeom>
            <a:gradFill rotWithShape="0">
              <a:gsLst>
                <a:gs pos="0">
                  <a:srgbClr val="3399FF"/>
                </a:gs>
                <a:gs pos="100000">
                  <a:srgbClr val="CCCCFF"/>
                </a:gs>
              </a:gsLst>
              <a:lin ang="5400000" scaled="1"/>
            </a:gradFill>
            <a:ln w="9525">
              <a:solidFill>
                <a:srgbClr val="003366"/>
              </a:solidFill>
              <a:round/>
              <a:headEnd/>
              <a:tailEnd/>
            </a:ln>
            <a:effectLst/>
          </p:spPr>
          <p:txBody>
            <a:bodyPr wrap="none" anchor="ctr"/>
            <a:lstStyle/>
            <a:p>
              <a:endParaRPr lang="en-US"/>
            </a:p>
          </p:txBody>
        </p:sp>
        <p:sp>
          <p:nvSpPr>
            <p:cNvPr id="789520" name="Text Box 16"/>
            <p:cNvSpPr txBox="1">
              <a:spLocks noChangeArrowheads="1"/>
            </p:cNvSpPr>
            <p:nvPr/>
          </p:nvSpPr>
          <p:spPr bwMode="auto">
            <a:xfrm>
              <a:off x="2102" y="3038"/>
              <a:ext cx="1767" cy="407"/>
            </a:xfrm>
            <a:prstGeom prst="rect">
              <a:avLst/>
            </a:prstGeom>
            <a:noFill/>
            <a:ln w="9525">
              <a:noFill/>
              <a:miter lim="800000"/>
              <a:headEnd/>
              <a:tailEnd/>
            </a:ln>
            <a:effectLst/>
          </p:spPr>
          <p:txBody>
            <a:bodyPr wrap="square">
              <a:spAutoFit/>
            </a:bodyPr>
            <a:lstStyle/>
            <a:p>
              <a:r>
                <a:rPr lang="en-US" sz="1200" b="1" dirty="0" smtClean="0">
                  <a:solidFill>
                    <a:srgbClr val="000066"/>
                  </a:solidFill>
                  <a:latin typeface="+mj-lt"/>
                </a:rPr>
                <a:t>Characterize impacts of sea surface temperature on hurricane frequency and intensity</a:t>
              </a:r>
            </a:p>
          </p:txBody>
        </p:sp>
        <p:sp>
          <p:nvSpPr>
            <p:cNvPr id="789523" name="Line 19"/>
            <p:cNvSpPr>
              <a:spLocks noChangeShapeType="1"/>
            </p:cNvSpPr>
            <p:nvPr/>
          </p:nvSpPr>
          <p:spPr bwMode="auto">
            <a:xfrm flipV="1">
              <a:off x="1201" y="788"/>
              <a:ext cx="0" cy="2883"/>
            </a:xfrm>
            <a:prstGeom prst="line">
              <a:avLst/>
            </a:prstGeom>
            <a:noFill/>
            <a:ln w="57150">
              <a:solidFill>
                <a:srgbClr val="003366"/>
              </a:solidFill>
              <a:round/>
              <a:headEnd/>
              <a:tailEnd type="none" w="med" len="med"/>
            </a:ln>
            <a:effectLst/>
          </p:spPr>
          <p:txBody>
            <a:bodyPr wrap="none" anchor="ctr"/>
            <a:lstStyle/>
            <a:p>
              <a:endParaRPr lang="en-US"/>
            </a:p>
          </p:txBody>
        </p:sp>
        <p:sp>
          <p:nvSpPr>
            <p:cNvPr id="789524" name="Text Box 20"/>
            <p:cNvSpPr txBox="1">
              <a:spLocks noChangeArrowheads="1"/>
            </p:cNvSpPr>
            <p:nvPr/>
          </p:nvSpPr>
          <p:spPr bwMode="auto">
            <a:xfrm>
              <a:off x="1224" y="1938"/>
              <a:ext cx="1499" cy="291"/>
            </a:xfrm>
            <a:prstGeom prst="rect">
              <a:avLst/>
            </a:prstGeom>
            <a:noFill/>
            <a:ln w="9525">
              <a:noFill/>
              <a:miter lim="800000"/>
              <a:headEnd/>
              <a:tailEnd/>
            </a:ln>
            <a:effectLst/>
          </p:spPr>
          <p:txBody>
            <a:bodyPr>
              <a:spAutoFit/>
            </a:bodyPr>
            <a:lstStyle/>
            <a:p>
              <a:r>
                <a:rPr lang="en-US" sz="1200" b="1" dirty="0" smtClean="0">
                  <a:solidFill>
                    <a:srgbClr val="000066"/>
                  </a:solidFill>
                  <a:latin typeface="+mj-lt"/>
                </a:rPr>
                <a:t>Project climate extremes at regional and decadal scales</a:t>
              </a:r>
              <a:endParaRPr lang="en-US" sz="1200" b="1" dirty="0">
                <a:solidFill>
                  <a:srgbClr val="000066"/>
                </a:solidFill>
                <a:latin typeface="+mj-lt"/>
              </a:endParaRPr>
            </a:p>
          </p:txBody>
        </p:sp>
        <p:sp>
          <p:nvSpPr>
            <p:cNvPr id="789529" name="Text Box 25"/>
            <p:cNvSpPr txBox="1">
              <a:spLocks noChangeArrowheads="1"/>
            </p:cNvSpPr>
            <p:nvPr/>
          </p:nvSpPr>
          <p:spPr bwMode="auto">
            <a:xfrm>
              <a:off x="28" y="567"/>
              <a:ext cx="1213" cy="213"/>
            </a:xfrm>
            <a:prstGeom prst="rect">
              <a:avLst/>
            </a:prstGeom>
            <a:noFill/>
            <a:ln w="9525">
              <a:noFill/>
              <a:miter lim="800000"/>
              <a:headEnd/>
              <a:tailEnd/>
            </a:ln>
            <a:effectLst/>
          </p:spPr>
          <p:txBody>
            <a:bodyPr wrap="square">
              <a:spAutoFit/>
            </a:bodyPr>
            <a:lstStyle/>
            <a:p>
              <a:r>
                <a:rPr lang="en-US" sz="1600" b="1" dirty="0" smtClean="0">
                  <a:solidFill>
                    <a:srgbClr val="003366"/>
                  </a:solidFill>
                  <a:latin typeface="+mj-lt"/>
                </a:rPr>
                <a:t>CS Technologies</a:t>
              </a:r>
              <a:endParaRPr lang="en-US" sz="1600" b="1" dirty="0">
                <a:solidFill>
                  <a:srgbClr val="003366"/>
                </a:solidFill>
                <a:latin typeface="+mj-lt"/>
              </a:endParaRPr>
            </a:p>
          </p:txBody>
        </p:sp>
        <p:grpSp>
          <p:nvGrpSpPr>
            <p:cNvPr id="3" name="Group 52"/>
            <p:cNvGrpSpPr>
              <a:grpSpLocks/>
            </p:cNvGrpSpPr>
            <p:nvPr/>
          </p:nvGrpSpPr>
          <p:grpSpPr bwMode="auto">
            <a:xfrm>
              <a:off x="1081" y="3671"/>
              <a:ext cx="4467" cy="115"/>
              <a:chOff x="1081" y="3671"/>
              <a:chExt cx="4467" cy="115"/>
            </a:xfrm>
          </p:grpSpPr>
          <p:sp>
            <p:nvSpPr>
              <p:cNvPr id="789507" name="Line 3"/>
              <p:cNvSpPr>
                <a:spLocks noChangeShapeType="1"/>
              </p:cNvSpPr>
              <p:nvPr/>
            </p:nvSpPr>
            <p:spPr bwMode="auto">
              <a:xfrm>
                <a:off x="1081" y="3671"/>
                <a:ext cx="4467" cy="7"/>
              </a:xfrm>
              <a:prstGeom prst="line">
                <a:avLst/>
              </a:prstGeom>
              <a:noFill/>
              <a:ln w="57150">
                <a:solidFill>
                  <a:srgbClr val="003366"/>
                </a:solidFill>
                <a:round/>
                <a:headEnd/>
                <a:tailEnd type="none" w="med" len="med"/>
              </a:ln>
              <a:effectLst/>
            </p:spPr>
            <p:txBody>
              <a:bodyPr wrap="none" anchor="ctr"/>
              <a:lstStyle/>
              <a:p>
                <a:endParaRPr lang="en-US"/>
              </a:p>
            </p:txBody>
          </p:sp>
          <p:sp>
            <p:nvSpPr>
              <p:cNvPr id="789530" name="Line 26"/>
              <p:cNvSpPr>
                <a:spLocks noChangeShapeType="1"/>
              </p:cNvSpPr>
              <p:nvPr/>
            </p:nvSpPr>
            <p:spPr bwMode="auto">
              <a:xfrm rot="16200000" flipH="1">
                <a:off x="1347" y="3724"/>
                <a:ext cx="96" cy="1"/>
              </a:xfrm>
              <a:prstGeom prst="line">
                <a:avLst/>
              </a:prstGeom>
              <a:noFill/>
              <a:ln w="34925">
                <a:solidFill>
                  <a:srgbClr val="003366"/>
                </a:solidFill>
                <a:round/>
                <a:headEnd/>
                <a:tailEnd/>
              </a:ln>
              <a:effectLst/>
            </p:spPr>
            <p:txBody>
              <a:bodyPr wrap="none" anchor="ctr"/>
              <a:lstStyle/>
              <a:p>
                <a:endParaRPr lang="en-US"/>
              </a:p>
            </p:txBody>
          </p:sp>
          <p:sp>
            <p:nvSpPr>
              <p:cNvPr id="789531" name="Line 27"/>
              <p:cNvSpPr>
                <a:spLocks noChangeShapeType="1"/>
              </p:cNvSpPr>
              <p:nvPr/>
            </p:nvSpPr>
            <p:spPr bwMode="auto">
              <a:xfrm rot="16200000" flipH="1">
                <a:off x="1893" y="3736"/>
                <a:ext cx="96" cy="1"/>
              </a:xfrm>
              <a:prstGeom prst="line">
                <a:avLst/>
              </a:prstGeom>
              <a:noFill/>
              <a:ln w="34925">
                <a:solidFill>
                  <a:srgbClr val="003366"/>
                </a:solidFill>
                <a:round/>
                <a:headEnd/>
                <a:tailEnd/>
              </a:ln>
              <a:effectLst/>
            </p:spPr>
            <p:txBody>
              <a:bodyPr wrap="none" anchor="ctr"/>
              <a:lstStyle/>
              <a:p>
                <a:endParaRPr lang="en-US"/>
              </a:p>
            </p:txBody>
          </p:sp>
          <p:sp>
            <p:nvSpPr>
              <p:cNvPr id="789532" name="Line 28"/>
              <p:cNvSpPr>
                <a:spLocks noChangeShapeType="1"/>
              </p:cNvSpPr>
              <p:nvPr/>
            </p:nvSpPr>
            <p:spPr bwMode="auto">
              <a:xfrm rot="16200000" flipH="1">
                <a:off x="2463" y="3730"/>
                <a:ext cx="96" cy="1"/>
              </a:xfrm>
              <a:prstGeom prst="line">
                <a:avLst/>
              </a:prstGeom>
              <a:noFill/>
              <a:ln w="34925">
                <a:solidFill>
                  <a:srgbClr val="003366"/>
                </a:solidFill>
                <a:round/>
                <a:headEnd/>
                <a:tailEnd/>
              </a:ln>
              <a:effectLst/>
            </p:spPr>
            <p:txBody>
              <a:bodyPr wrap="none" anchor="ctr"/>
              <a:lstStyle/>
              <a:p>
                <a:endParaRPr lang="en-US"/>
              </a:p>
            </p:txBody>
          </p:sp>
          <p:sp>
            <p:nvSpPr>
              <p:cNvPr id="789533" name="Line 29"/>
              <p:cNvSpPr>
                <a:spLocks noChangeShapeType="1"/>
              </p:cNvSpPr>
              <p:nvPr/>
            </p:nvSpPr>
            <p:spPr bwMode="auto">
              <a:xfrm rot="16200000" flipH="1">
                <a:off x="3027" y="3736"/>
                <a:ext cx="96" cy="1"/>
              </a:xfrm>
              <a:prstGeom prst="line">
                <a:avLst/>
              </a:prstGeom>
              <a:noFill/>
              <a:ln w="34925">
                <a:solidFill>
                  <a:srgbClr val="003366"/>
                </a:solidFill>
                <a:round/>
                <a:headEnd/>
                <a:tailEnd/>
              </a:ln>
              <a:effectLst/>
            </p:spPr>
            <p:txBody>
              <a:bodyPr wrap="none" anchor="ctr"/>
              <a:lstStyle/>
              <a:p>
                <a:endParaRPr lang="en-US"/>
              </a:p>
            </p:txBody>
          </p:sp>
          <p:sp>
            <p:nvSpPr>
              <p:cNvPr id="789534" name="Line 30"/>
              <p:cNvSpPr>
                <a:spLocks noChangeShapeType="1"/>
              </p:cNvSpPr>
              <p:nvPr/>
            </p:nvSpPr>
            <p:spPr bwMode="auto">
              <a:xfrm rot="16200000" flipH="1">
                <a:off x="4845" y="3724"/>
                <a:ext cx="96" cy="1"/>
              </a:xfrm>
              <a:prstGeom prst="line">
                <a:avLst/>
              </a:prstGeom>
              <a:noFill/>
              <a:ln w="34925">
                <a:solidFill>
                  <a:srgbClr val="003366"/>
                </a:solidFill>
                <a:round/>
                <a:headEnd/>
                <a:tailEnd/>
              </a:ln>
              <a:effectLst/>
            </p:spPr>
            <p:txBody>
              <a:bodyPr wrap="none" anchor="ctr"/>
              <a:lstStyle/>
              <a:p>
                <a:endParaRPr lang="en-US"/>
              </a:p>
            </p:txBody>
          </p:sp>
          <p:sp>
            <p:nvSpPr>
              <p:cNvPr id="789535" name="Line 31"/>
              <p:cNvSpPr>
                <a:spLocks noChangeShapeType="1"/>
              </p:cNvSpPr>
              <p:nvPr/>
            </p:nvSpPr>
            <p:spPr bwMode="auto">
              <a:xfrm rot="16200000" flipH="1">
                <a:off x="3603" y="3736"/>
                <a:ext cx="96" cy="1"/>
              </a:xfrm>
              <a:prstGeom prst="line">
                <a:avLst/>
              </a:prstGeom>
              <a:noFill/>
              <a:ln w="34925">
                <a:solidFill>
                  <a:srgbClr val="003366"/>
                </a:solidFill>
                <a:round/>
                <a:headEnd/>
                <a:tailEnd/>
              </a:ln>
              <a:effectLst/>
            </p:spPr>
            <p:txBody>
              <a:bodyPr wrap="none" anchor="ctr"/>
              <a:lstStyle/>
              <a:p>
                <a:endParaRPr lang="en-US"/>
              </a:p>
            </p:txBody>
          </p:sp>
          <p:sp>
            <p:nvSpPr>
              <p:cNvPr id="789536" name="Line 32"/>
              <p:cNvSpPr>
                <a:spLocks noChangeShapeType="1"/>
              </p:cNvSpPr>
              <p:nvPr/>
            </p:nvSpPr>
            <p:spPr bwMode="auto">
              <a:xfrm rot="16200000" flipH="1">
                <a:off x="4203" y="3737"/>
                <a:ext cx="96" cy="1"/>
              </a:xfrm>
              <a:prstGeom prst="line">
                <a:avLst/>
              </a:prstGeom>
              <a:noFill/>
              <a:ln w="34925">
                <a:solidFill>
                  <a:srgbClr val="003366"/>
                </a:solidFill>
                <a:round/>
                <a:headEnd/>
                <a:tailEnd/>
              </a:ln>
              <a:effectLst/>
            </p:spPr>
            <p:txBody>
              <a:bodyPr wrap="none" anchor="ctr"/>
              <a:lstStyle/>
              <a:p>
                <a:endParaRPr lang="en-US"/>
              </a:p>
            </p:txBody>
          </p:sp>
        </p:grpSp>
        <p:grpSp>
          <p:nvGrpSpPr>
            <p:cNvPr id="4" name="Group 48"/>
            <p:cNvGrpSpPr>
              <a:grpSpLocks/>
            </p:cNvGrpSpPr>
            <p:nvPr/>
          </p:nvGrpSpPr>
          <p:grpSpPr bwMode="auto">
            <a:xfrm>
              <a:off x="1522" y="2906"/>
              <a:ext cx="447" cy="236"/>
              <a:chOff x="1522" y="2906"/>
              <a:chExt cx="447" cy="236"/>
            </a:xfrm>
          </p:grpSpPr>
          <p:sp>
            <p:nvSpPr>
              <p:cNvPr id="789539" name="Oval 35"/>
              <p:cNvSpPr>
                <a:spLocks noChangeArrowheads="1"/>
              </p:cNvSpPr>
              <p:nvPr/>
            </p:nvSpPr>
            <p:spPr bwMode="auto">
              <a:xfrm>
                <a:off x="1824" y="3011"/>
                <a:ext cx="145" cy="131"/>
              </a:xfrm>
              <a:prstGeom prst="ellipse">
                <a:avLst/>
              </a:prstGeom>
              <a:gradFill rotWithShape="0">
                <a:gsLst>
                  <a:gs pos="0">
                    <a:srgbClr val="3399FF"/>
                  </a:gs>
                  <a:gs pos="100000">
                    <a:srgbClr val="CCCCFF"/>
                  </a:gs>
                </a:gsLst>
                <a:lin ang="5400000" scaled="1"/>
              </a:gradFill>
              <a:ln w="9525">
                <a:solidFill>
                  <a:srgbClr val="003366"/>
                </a:solidFill>
                <a:round/>
                <a:headEnd/>
                <a:tailEnd/>
              </a:ln>
              <a:effectLst/>
            </p:spPr>
            <p:txBody>
              <a:bodyPr wrap="none" anchor="ctr"/>
              <a:lstStyle/>
              <a:p>
                <a:endParaRPr lang="en-US"/>
              </a:p>
            </p:txBody>
          </p:sp>
          <p:sp>
            <p:nvSpPr>
              <p:cNvPr id="789543" name="Text Box 39"/>
              <p:cNvSpPr txBox="1">
                <a:spLocks noChangeArrowheads="1"/>
              </p:cNvSpPr>
              <p:nvPr/>
            </p:nvSpPr>
            <p:spPr bwMode="auto">
              <a:xfrm>
                <a:off x="1522" y="2906"/>
                <a:ext cx="324" cy="190"/>
              </a:xfrm>
              <a:prstGeom prst="rect">
                <a:avLst/>
              </a:prstGeom>
              <a:noFill/>
              <a:ln w="9525">
                <a:noFill/>
                <a:miter lim="800000"/>
                <a:headEnd/>
                <a:tailEnd/>
              </a:ln>
              <a:effectLst/>
            </p:spPr>
            <p:txBody>
              <a:bodyPr wrap="none">
                <a:spAutoFit/>
              </a:bodyPr>
              <a:lstStyle/>
              <a:p>
                <a:pPr algn="ctr">
                  <a:lnSpc>
                    <a:spcPct val="85000"/>
                  </a:lnSpc>
                </a:pPr>
                <a:r>
                  <a:rPr lang="en-US" sz="1600" b="1" dirty="0" smtClean="0">
                    <a:solidFill>
                      <a:schemeClr val="accent1">
                        <a:lumMod val="75000"/>
                      </a:schemeClr>
                    </a:solidFill>
                    <a:latin typeface="Arial" pitchFamily="34" charset="0"/>
                  </a:rPr>
                  <a:t>Yr1</a:t>
                </a:r>
                <a:endParaRPr lang="en-US" sz="1600" b="1" dirty="0">
                  <a:solidFill>
                    <a:schemeClr val="accent1">
                      <a:lumMod val="75000"/>
                    </a:schemeClr>
                  </a:solidFill>
                  <a:latin typeface="Arial" pitchFamily="34" charset="0"/>
                </a:endParaRPr>
              </a:p>
            </p:txBody>
          </p:sp>
        </p:grpSp>
        <p:grpSp>
          <p:nvGrpSpPr>
            <p:cNvPr id="5" name="Group 47"/>
            <p:cNvGrpSpPr>
              <a:grpSpLocks/>
            </p:cNvGrpSpPr>
            <p:nvPr/>
          </p:nvGrpSpPr>
          <p:grpSpPr bwMode="auto">
            <a:xfrm>
              <a:off x="2038" y="2540"/>
              <a:ext cx="459" cy="236"/>
              <a:chOff x="2014" y="2570"/>
              <a:chExt cx="459" cy="236"/>
            </a:xfrm>
          </p:grpSpPr>
          <p:sp>
            <p:nvSpPr>
              <p:cNvPr id="789537" name="Oval 33"/>
              <p:cNvSpPr>
                <a:spLocks noChangeArrowheads="1"/>
              </p:cNvSpPr>
              <p:nvPr/>
            </p:nvSpPr>
            <p:spPr bwMode="auto">
              <a:xfrm>
                <a:off x="2328" y="2675"/>
                <a:ext cx="145" cy="131"/>
              </a:xfrm>
              <a:prstGeom prst="ellipse">
                <a:avLst/>
              </a:prstGeom>
              <a:gradFill rotWithShape="0">
                <a:gsLst>
                  <a:gs pos="0">
                    <a:srgbClr val="3399FF"/>
                  </a:gs>
                  <a:gs pos="100000">
                    <a:srgbClr val="CCCCFF"/>
                  </a:gs>
                </a:gsLst>
                <a:lin ang="5400000" scaled="1"/>
              </a:gradFill>
              <a:ln w="9525">
                <a:solidFill>
                  <a:srgbClr val="003366"/>
                </a:solidFill>
                <a:round/>
                <a:headEnd/>
                <a:tailEnd/>
              </a:ln>
              <a:effectLst/>
            </p:spPr>
            <p:txBody>
              <a:bodyPr wrap="none" anchor="ctr"/>
              <a:lstStyle/>
              <a:p>
                <a:endParaRPr lang="en-US"/>
              </a:p>
            </p:txBody>
          </p:sp>
          <p:sp>
            <p:nvSpPr>
              <p:cNvPr id="789544" name="Text Box 40"/>
              <p:cNvSpPr txBox="1">
                <a:spLocks noChangeArrowheads="1"/>
              </p:cNvSpPr>
              <p:nvPr/>
            </p:nvSpPr>
            <p:spPr bwMode="auto">
              <a:xfrm>
                <a:off x="2014" y="2570"/>
                <a:ext cx="324" cy="190"/>
              </a:xfrm>
              <a:prstGeom prst="rect">
                <a:avLst/>
              </a:prstGeom>
              <a:noFill/>
              <a:ln w="9525">
                <a:noFill/>
                <a:miter lim="800000"/>
                <a:headEnd/>
                <a:tailEnd/>
              </a:ln>
              <a:effectLst/>
            </p:spPr>
            <p:txBody>
              <a:bodyPr wrap="none">
                <a:spAutoFit/>
              </a:bodyPr>
              <a:lstStyle/>
              <a:p>
                <a:pPr algn="ctr">
                  <a:lnSpc>
                    <a:spcPct val="85000"/>
                  </a:lnSpc>
                </a:pPr>
                <a:r>
                  <a:rPr lang="en-US" sz="1600" b="1" dirty="0" smtClean="0">
                    <a:solidFill>
                      <a:schemeClr val="accent1">
                        <a:lumMod val="75000"/>
                      </a:schemeClr>
                    </a:solidFill>
                    <a:latin typeface="Arial" pitchFamily="34" charset="0"/>
                  </a:rPr>
                  <a:t>Yr2</a:t>
                </a:r>
                <a:endParaRPr lang="en-US" sz="1600" b="1" dirty="0">
                  <a:solidFill>
                    <a:schemeClr val="accent1">
                      <a:lumMod val="75000"/>
                    </a:schemeClr>
                  </a:solidFill>
                  <a:latin typeface="Arial" pitchFamily="34" charset="0"/>
                </a:endParaRPr>
              </a:p>
            </p:txBody>
          </p:sp>
        </p:grpSp>
        <p:grpSp>
          <p:nvGrpSpPr>
            <p:cNvPr id="6" name="Group 46"/>
            <p:cNvGrpSpPr>
              <a:grpSpLocks/>
            </p:cNvGrpSpPr>
            <p:nvPr/>
          </p:nvGrpSpPr>
          <p:grpSpPr bwMode="auto">
            <a:xfrm>
              <a:off x="2626" y="2186"/>
              <a:ext cx="417" cy="230"/>
              <a:chOff x="2626" y="2186"/>
              <a:chExt cx="417" cy="230"/>
            </a:xfrm>
          </p:grpSpPr>
          <p:sp>
            <p:nvSpPr>
              <p:cNvPr id="789512" name="Oval 8"/>
              <p:cNvSpPr>
                <a:spLocks noChangeArrowheads="1"/>
              </p:cNvSpPr>
              <p:nvPr/>
            </p:nvSpPr>
            <p:spPr bwMode="auto">
              <a:xfrm>
                <a:off x="2898" y="2285"/>
                <a:ext cx="145" cy="131"/>
              </a:xfrm>
              <a:prstGeom prst="ellipse">
                <a:avLst/>
              </a:prstGeom>
              <a:gradFill rotWithShape="0">
                <a:gsLst>
                  <a:gs pos="0">
                    <a:srgbClr val="3399FF"/>
                  </a:gs>
                  <a:gs pos="100000">
                    <a:srgbClr val="CCCCFF"/>
                  </a:gs>
                </a:gsLst>
                <a:lin ang="5400000" scaled="1"/>
              </a:gradFill>
              <a:ln w="9525">
                <a:solidFill>
                  <a:srgbClr val="003366"/>
                </a:solidFill>
                <a:round/>
                <a:headEnd/>
                <a:tailEnd/>
              </a:ln>
              <a:effectLst/>
            </p:spPr>
            <p:txBody>
              <a:bodyPr wrap="none" anchor="ctr"/>
              <a:lstStyle/>
              <a:p>
                <a:endParaRPr lang="en-US"/>
              </a:p>
            </p:txBody>
          </p:sp>
          <p:sp>
            <p:nvSpPr>
              <p:cNvPr id="789545" name="Text Box 41"/>
              <p:cNvSpPr txBox="1">
                <a:spLocks noChangeArrowheads="1"/>
              </p:cNvSpPr>
              <p:nvPr/>
            </p:nvSpPr>
            <p:spPr bwMode="auto">
              <a:xfrm>
                <a:off x="2626" y="2186"/>
                <a:ext cx="324" cy="190"/>
              </a:xfrm>
              <a:prstGeom prst="rect">
                <a:avLst/>
              </a:prstGeom>
              <a:noFill/>
              <a:ln w="9525">
                <a:noFill/>
                <a:miter lim="800000"/>
                <a:headEnd/>
                <a:tailEnd/>
              </a:ln>
              <a:effectLst/>
            </p:spPr>
            <p:txBody>
              <a:bodyPr wrap="none">
                <a:spAutoFit/>
              </a:bodyPr>
              <a:lstStyle/>
              <a:p>
                <a:pPr algn="ctr">
                  <a:lnSpc>
                    <a:spcPct val="85000"/>
                  </a:lnSpc>
                </a:pPr>
                <a:r>
                  <a:rPr lang="en-US" sz="1600" b="1" dirty="0" smtClean="0">
                    <a:solidFill>
                      <a:schemeClr val="accent1">
                        <a:lumMod val="75000"/>
                      </a:schemeClr>
                    </a:solidFill>
                    <a:latin typeface="Arial" pitchFamily="34" charset="0"/>
                  </a:rPr>
                  <a:t>Yr3</a:t>
                </a:r>
                <a:endParaRPr lang="en-US" sz="1600" b="1" dirty="0">
                  <a:solidFill>
                    <a:schemeClr val="accent1">
                      <a:lumMod val="75000"/>
                    </a:schemeClr>
                  </a:solidFill>
                  <a:latin typeface="Arial" pitchFamily="34" charset="0"/>
                </a:endParaRPr>
              </a:p>
            </p:txBody>
          </p:sp>
        </p:grpSp>
        <p:grpSp>
          <p:nvGrpSpPr>
            <p:cNvPr id="7" name="Group 45"/>
            <p:cNvGrpSpPr>
              <a:grpSpLocks/>
            </p:cNvGrpSpPr>
            <p:nvPr/>
          </p:nvGrpSpPr>
          <p:grpSpPr bwMode="auto">
            <a:xfrm>
              <a:off x="3280" y="1712"/>
              <a:ext cx="434" cy="237"/>
              <a:chOff x="3214" y="1772"/>
              <a:chExt cx="434" cy="237"/>
            </a:xfrm>
          </p:grpSpPr>
          <p:sp>
            <p:nvSpPr>
              <p:cNvPr id="789521" name="Oval 17"/>
              <p:cNvSpPr>
                <a:spLocks noChangeArrowheads="1"/>
              </p:cNvSpPr>
              <p:nvPr/>
            </p:nvSpPr>
            <p:spPr bwMode="auto">
              <a:xfrm>
                <a:off x="3502" y="1878"/>
                <a:ext cx="146" cy="131"/>
              </a:xfrm>
              <a:prstGeom prst="ellipse">
                <a:avLst/>
              </a:prstGeom>
              <a:gradFill rotWithShape="0">
                <a:gsLst>
                  <a:gs pos="0">
                    <a:srgbClr val="3399FF"/>
                  </a:gs>
                  <a:gs pos="100000">
                    <a:srgbClr val="CCCCFF"/>
                  </a:gs>
                </a:gsLst>
                <a:lin ang="5400000" scaled="1"/>
              </a:gradFill>
              <a:ln w="9525">
                <a:solidFill>
                  <a:srgbClr val="003366"/>
                </a:solidFill>
                <a:round/>
                <a:headEnd/>
                <a:tailEnd/>
              </a:ln>
              <a:effectLst/>
            </p:spPr>
            <p:txBody>
              <a:bodyPr wrap="none" anchor="ctr"/>
              <a:lstStyle/>
              <a:p>
                <a:endParaRPr lang="en-US"/>
              </a:p>
            </p:txBody>
          </p:sp>
          <p:sp>
            <p:nvSpPr>
              <p:cNvPr id="789546" name="Text Box 42"/>
              <p:cNvSpPr txBox="1">
                <a:spLocks noChangeArrowheads="1"/>
              </p:cNvSpPr>
              <p:nvPr/>
            </p:nvSpPr>
            <p:spPr bwMode="auto">
              <a:xfrm>
                <a:off x="3214" y="1772"/>
                <a:ext cx="324" cy="190"/>
              </a:xfrm>
              <a:prstGeom prst="rect">
                <a:avLst/>
              </a:prstGeom>
              <a:noFill/>
              <a:ln w="9525">
                <a:noFill/>
                <a:miter lim="800000"/>
                <a:headEnd/>
                <a:tailEnd/>
              </a:ln>
              <a:effectLst/>
            </p:spPr>
            <p:txBody>
              <a:bodyPr wrap="none">
                <a:spAutoFit/>
              </a:bodyPr>
              <a:lstStyle/>
              <a:p>
                <a:pPr algn="ctr">
                  <a:lnSpc>
                    <a:spcPct val="85000"/>
                  </a:lnSpc>
                </a:pPr>
                <a:r>
                  <a:rPr lang="en-US" sz="1600" b="1" dirty="0" smtClean="0">
                    <a:solidFill>
                      <a:schemeClr val="accent1">
                        <a:lumMod val="75000"/>
                      </a:schemeClr>
                    </a:solidFill>
                  </a:rPr>
                  <a:t>Yr4</a:t>
                </a:r>
                <a:endParaRPr lang="en-US" sz="1600" b="1" dirty="0">
                  <a:solidFill>
                    <a:schemeClr val="accent1">
                      <a:lumMod val="75000"/>
                    </a:schemeClr>
                  </a:solidFill>
                  <a:latin typeface="Times New Roman" pitchFamily="18" charset="0"/>
                </a:endParaRPr>
              </a:p>
            </p:txBody>
          </p:sp>
        </p:grpSp>
        <p:grpSp>
          <p:nvGrpSpPr>
            <p:cNvPr id="8" name="Group 50"/>
            <p:cNvGrpSpPr>
              <a:grpSpLocks/>
            </p:cNvGrpSpPr>
            <p:nvPr/>
          </p:nvGrpSpPr>
          <p:grpSpPr bwMode="auto">
            <a:xfrm>
              <a:off x="3934" y="1298"/>
              <a:ext cx="423" cy="236"/>
              <a:chOff x="3934" y="1298"/>
              <a:chExt cx="423" cy="236"/>
            </a:xfrm>
          </p:grpSpPr>
          <p:sp>
            <p:nvSpPr>
              <p:cNvPr id="789538" name="Oval 34"/>
              <p:cNvSpPr>
                <a:spLocks noChangeArrowheads="1"/>
              </p:cNvSpPr>
              <p:nvPr/>
            </p:nvSpPr>
            <p:spPr bwMode="auto">
              <a:xfrm>
                <a:off x="4212" y="1403"/>
                <a:ext cx="145" cy="131"/>
              </a:xfrm>
              <a:prstGeom prst="ellipse">
                <a:avLst/>
              </a:prstGeom>
              <a:gradFill rotWithShape="0">
                <a:gsLst>
                  <a:gs pos="0">
                    <a:srgbClr val="3399FF"/>
                  </a:gs>
                  <a:gs pos="100000">
                    <a:srgbClr val="CCCCFF"/>
                  </a:gs>
                </a:gsLst>
                <a:lin ang="5400000" scaled="1"/>
              </a:gradFill>
              <a:ln w="9525">
                <a:solidFill>
                  <a:srgbClr val="003366"/>
                </a:solidFill>
                <a:round/>
                <a:headEnd/>
                <a:tailEnd/>
              </a:ln>
              <a:effectLst/>
            </p:spPr>
            <p:txBody>
              <a:bodyPr wrap="none" anchor="ctr"/>
              <a:lstStyle/>
              <a:p>
                <a:endParaRPr lang="en-US"/>
              </a:p>
            </p:txBody>
          </p:sp>
          <p:sp>
            <p:nvSpPr>
              <p:cNvPr id="789547" name="Text Box 43"/>
              <p:cNvSpPr txBox="1">
                <a:spLocks noChangeArrowheads="1"/>
              </p:cNvSpPr>
              <p:nvPr/>
            </p:nvSpPr>
            <p:spPr bwMode="auto">
              <a:xfrm>
                <a:off x="3934" y="1298"/>
                <a:ext cx="324" cy="190"/>
              </a:xfrm>
              <a:prstGeom prst="rect">
                <a:avLst/>
              </a:prstGeom>
              <a:noFill/>
              <a:ln w="9525">
                <a:noFill/>
                <a:miter lim="800000"/>
                <a:headEnd/>
                <a:tailEnd/>
              </a:ln>
              <a:effectLst/>
            </p:spPr>
            <p:txBody>
              <a:bodyPr wrap="none">
                <a:spAutoFit/>
              </a:bodyPr>
              <a:lstStyle/>
              <a:p>
                <a:pPr algn="ctr">
                  <a:lnSpc>
                    <a:spcPct val="85000"/>
                  </a:lnSpc>
                </a:pPr>
                <a:r>
                  <a:rPr lang="en-US" sz="1600" b="1" dirty="0" smtClean="0">
                    <a:solidFill>
                      <a:schemeClr val="accent1">
                        <a:lumMod val="75000"/>
                      </a:schemeClr>
                    </a:solidFill>
                  </a:rPr>
                  <a:t>Yr5</a:t>
                </a:r>
                <a:endParaRPr lang="en-US" sz="1600" b="1" dirty="0">
                  <a:solidFill>
                    <a:schemeClr val="accent1">
                      <a:lumMod val="75000"/>
                    </a:schemeClr>
                  </a:solidFill>
                  <a:latin typeface="Arial" pitchFamily="34" charset="0"/>
                </a:endParaRPr>
              </a:p>
            </p:txBody>
          </p:sp>
        </p:grpSp>
        <p:grpSp>
          <p:nvGrpSpPr>
            <p:cNvPr id="9" name="Group 51"/>
            <p:cNvGrpSpPr>
              <a:grpSpLocks/>
            </p:cNvGrpSpPr>
            <p:nvPr/>
          </p:nvGrpSpPr>
          <p:grpSpPr bwMode="auto">
            <a:xfrm>
              <a:off x="4465" y="857"/>
              <a:ext cx="450" cy="305"/>
              <a:chOff x="4465" y="857"/>
              <a:chExt cx="450" cy="305"/>
            </a:xfrm>
          </p:grpSpPr>
          <p:sp>
            <p:nvSpPr>
              <p:cNvPr id="789540" name="Oval 36"/>
              <p:cNvSpPr>
                <a:spLocks noChangeArrowheads="1"/>
              </p:cNvSpPr>
              <p:nvPr/>
            </p:nvSpPr>
            <p:spPr bwMode="auto">
              <a:xfrm>
                <a:off x="4770" y="1031"/>
                <a:ext cx="145" cy="131"/>
              </a:xfrm>
              <a:prstGeom prst="ellipse">
                <a:avLst/>
              </a:prstGeom>
              <a:gradFill rotWithShape="0">
                <a:gsLst>
                  <a:gs pos="0">
                    <a:srgbClr val="3399FF"/>
                  </a:gs>
                  <a:gs pos="100000">
                    <a:srgbClr val="CCCCFF"/>
                  </a:gs>
                </a:gsLst>
                <a:lin ang="5400000" scaled="1"/>
              </a:gradFill>
              <a:ln w="9525">
                <a:solidFill>
                  <a:srgbClr val="003366"/>
                </a:solidFill>
                <a:round/>
                <a:headEnd/>
                <a:tailEnd/>
              </a:ln>
              <a:effectLst/>
            </p:spPr>
            <p:txBody>
              <a:bodyPr wrap="none" anchor="ctr"/>
              <a:lstStyle/>
              <a:p>
                <a:endParaRPr lang="en-US"/>
              </a:p>
            </p:txBody>
          </p:sp>
          <p:sp>
            <p:nvSpPr>
              <p:cNvPr id="789548" name="Text Box 44"/>
              <p:cNvSpPr txBox="1">
                <a:spLocks noChangeArrowheads="1"/>
              </p:cNvSpPr>
              <p:nvPr/>
            </p:nvSpPr>
            <p:spPr bwMode="auto">
              <a:xfrm>
                <a:off x="4465" y="857"/>
                <a:ext cx="400" cy="190"/>
              </a:xfrm>
              <a:prstGeom prst="rect">
                <a:avLst/>
              </a:prstGeom>
              <a:noFill/>
              <a:ln w="9525">
                <a:noFill/>
                <a:miter lim="800000"/>
                <a:headEnd/>
                <a:tailEnd/>
              </a:ln>
              <a:effectLst/>
            </p:spPr>
            <p:txBody>
              <a:bodyPr wrap="none">
                <a:spAutoFit/>
              </a:bodyPr>
              <a:lstStyle/>
              <a:p>
                <a:pPr algn="ctr">
                  <a:lnSpc>
                    <a:spcPct val="85000"/>
                  </a:lnSpc>
                </a:pPr>
                <a:r>
                  <a:rPr lang="en-US" sz="1600" b="1" dirty="0" smtClean="0">
                    <a:solidFill>
                      <a:schemeClr val="accent1">
                        <a:lumMod val="75000"/>
                      </a:schemeClr>
                    </a:solidFill>
                  </a:rPr>
                  <a:t>Yr5+</a:t>
                </a:r>
                <a:endParaRPr lang="en-US" sz="1600" b="1" dirty="0">
                  <a:solidFill>
                    <a:schemeClr val="accent1">
                      <a:lumMod val="75000"/>
                    </a:schemeClr>
                  </a:solidFill>
                  <a:latin typeface="Times New Roman" pitchFamily="18" charset="0"/>
                </a:endParaRPr>
              </a:p>
            </p:txBody>
          </p:sp>
        </p:grpSp>
        <p:sp>
          <p:nvSpPr>
            <p:cNvPr id="789559" name="Text Box 55"/>
            <p:cNvSpPr txBox="1">
              <a:spLocks noChangeArrowheads="1"/>
            </p:cNvSpPr>
            <p:nvPr/>
          </p:nvSpPr>
          <p:spPr bwMode="auto">
            <a:xfrm>
              <a:off x="2558" y="3747"/>
              <a:ext cx="1081" cy="330"/>
            </a:xfrm>
            <a:prstGeom prst="rect">
              <a:avLst/>
            </a:prstGeom>
            <a:noFill/>
            <a:ln w="9525">
              <a:noFill/>
              <a:miter lim="800000"/>
              <a:headEnd/>
              <a:tailEnd/>
            </a:ln>
            <a:effectLst/>
          </p:spPr>
          <p:txBody>
            <a:bodyPr wrap="square">
              <a:spAutoFit/>
            </a:bodyPr>
            <a:lstStyle/>
            <a:p>
              <a:pPr algn="ctr"/>
              <a:r>
                <a:rPr lang="en-US" sz="1400" b="1" dirty="0" smtClean="0">
                  <a:latin typeface="+mj-lt"/>
                </a:rPr>
                <a:t>Non-stationary non-</a:t>
              </a:r>
              <a:r>
                <a:rPr lang="en-US" sz="1400" b="1" dirty="0" err="1" smtClean="0">
                  <a:latin typeface="+mj-lt"/>
                </a:rPr>
                <a:t>i.i.d</a:t>
              </a:r>
              <a:endParaRPr lang="en-US" sz="1400" b="1" dirty="0">
                <a:latin typeface="+mj-lt"/>
              </a:endParaRPr>
            </a:p>
          </p:txBody>
        </p:sp>
        <p:sp>
          <p:nvSpPr>
            <p:cNvPr id="789561" name="Text Box 57"/>
            <p:cNvSpPr txBox="1">
              <a:spLocks noChangeArrowheads="1"/>
            </p:cNvSpPr>
            <p:nvPr/>
          </p:nvSpPr>
          <p:spPr bwMode="auto">
            <a:xfrm rot="21597293">
              <a:off x="1132" y="3747"/>
              <a:ext cx="805" cy="194"/>
            </a:xfrm>
            <a:prstGeom prst="rect">
              <a:avLst/>
            </a:prstGeom>
            <a:noFill/>
            <a:ln w="9525">
              <a:noFill/>
              <a:miter lim="800000"/>
              <a:headEnd/>
              <a:tailEnd/>
            </a:ln>
            <a:effectLst/>
          </p:spPr>
          <p:txBody>
            <a:bodyPr wrap="square">
              <a:spAutoFit/>
            </a:bodyPr>
            <a:lstStyle/>
            <a:p>
              <a:r>
                <a:rPr lang="en-US" sz="1400" b="1" dirty="0" smtClean="0">
                  <a:latin typeface="+mj-lt"/>
                </a:rPr>
                <a:t>Multivariate</a:t>
              </a:r>
              <a:endParaRPr lang="en-US" sz="1400" b="1" dirty="0">
                <a:latin typeface="+mj-lt"/>
              </a:endParaRPr>
            </a:p>
          </p:txBody>
        </p:sp>
        <p:sp>
          <p:nvSpPr>
            <p:cNvPr id="789563" name="Text Box 59"/>
            <p:cNvSpPr txBox="1">
              <a:spLocks noChangeArrowheads="1"/>
            </p:cNvSpPr>
            <p:nvPr/>
          </p:nvSpPr>
          <p:spPr bwMode="auto">
            <a:xfrm rot="21597293">
              <a:off x="1914" y="3747"/>
              <a:ext cx="782" cy="194"/>
            </a:xfrm>
            <a:prstGeom prst="rect">
              <a:avLst/>
            </a:prstGeom>
            <a:noFill/>
            <a:ln w="9525">
              <a:noFill/>
              <a:miter lim="800000"/>
              <a:headEnd/>
              <a:tailEnd/>
            </a:ln>
            <a:effectLst/>
          </p:spPr>
          <p:txBody>
            <a:bodyPr wrap="square">
              <a:spAutoFit/>
            </a:bodyPr>
            <a:lstStyle/>
            <a:p>
              <a:r>
                <a:rPr lang="en-US" sz="1400" b="1" dirty="0" smtClean="0">
                  <a:latin typeface="+mj-lt"/>
                </a:rPr>
                <a:t>Non-linear</a:t>
              </a:r>
              <a:endParaRPr lang="en-US" sz="1400" b="1" dirty="0">
                <a:latin typeface="+mj-lt"/>
              </a:endParaRPr>
            </a:p>
          </p:txBody>
        </p:sp>
        <p:sp>
          <p:nvSpPr>
            <p:cNvPr id="789564" name="Text Box 60"/>
            <p:cNvSpPr txBox="1">
              <a:spLocks noChangeArrowheads="1"/>
            </p:cNvSpPr>
            <p:nvPr/>
          </p:nvSpPr>
          <p:spPr bwMode="auto">
            <a:xfrm>
              <a:off x="3524" y="3737"/>
              <a:ext cx="1357" cy="330"/>
            </a:xfrm>
            <a:prstGeom prst="rect">
              <a:avLst/>
            </a:prstGeom>
            <a:noFill/>
            <a:ln w="9525">
              <a:noFill/>
              <a:miter lim="800000"/>
              <a:headEnd/>
              <a:tailEnd/>
            </a:ln>
            <a:effectLst/>
          </p:spPr>
          <p:txBody>
            <a:bodyPr wrap="square">
              <a:spAutoFit/>
            </a:bodyPr>
            <a:lstStyle/>
            <a:p>
              <a:r>
                <a:rPr lang="en-US" sz="1400" b="1" dirty="0" smtClean="0">
                  <a:latin typeface="+mj-lt"/>
                </a:rPr>
                <a:t>Long-memory, long-range, </a:t>
              </a:r>
              <a:r>
                <a:rPr lang="en-US" sz="1400" b="1" dirty="0" err="1" smtClean="0">
                  <a:latin typeface="+mj-lt"/>
                </a:rPr>
                <a:t>multiscale</a:t>
              </a:r>
              <a:endParaRPr lang="en-US" sz="1400" b="1" dirty="0">
                <a:latin typeface="+mj-lt"/>
              </a:endParaRPr>
            </a:p>
          </p:txBody>
        </p:sp>
        <p:sp>
          <p:nvSpPr>
            <p:cNvPr id="789565" name="Text Box 61"/>
            <p:cNvSpPr txBox="1">
              <a:spLocks noChangeArrowheads="1"/>
            </p:cNvSpPr>
            <p:nvPr/>
          </p:nvSpPr>
          <p:spPr bwMode="auto">
            <a:xfrm rot="21597293">
              <a:off x="28" y="3126"/>
              <a:ext cx="1048" cy="523"/>
            </a:xfrm>
            <a:prstGeom prst="rect">
              <a:avLst/>
            </a:prstGeom>
            <a:noFill/>
            <a:ln w="9525">
              <a:noFill/>
              <a:miter lim="800000"/>
              <a:headEnd/>
              <a:tailEnd/>
            </a:ln>
            <a:effectLst/>
          </p:spPr>
          <p:txBody>
            <a:bodyPr wrap="square">
              <a:spAutoFit/>
            </a:bodyPr>
            <a:lstStyle/>
            <a:p>
              <a:r>
                <a:rPr lang="en-US" sz="1200" b="1" dirty="0" smtClean="0">
                  <a:latin typeface="+mj-lt"/>
                </a:rPr>
                <a:t>Networks for multivariate nonlinear space-time interactions</a:t>
              </a:r>
              <a:endParaRPr lang="en-US" sz="1200" b="1" dirty="0">
                <a:latin typeface="+mj-lt"/>
              </a:endParaRPr>
            </a:p>
          </p:txBody>
        </p:sp>
        <p:sp>
          <p:nvSpPr>
            <p:cNvPr id="789574" name="Text Box 70"/>
            <p:cNvSpPr txBox="1">
              <a:spLocks noChangeArrowheads="1"/>
            </p:cNvSpPr>
            <p:nvPr/>
          </p:nvSpPr>
          <p:spPr bwMode="auto">
            <a:xfrm>
              <a:off x="3458" y="2468"/>
              <a:ext cx="2168" cy="407"/>
            </a:xfrm>
            <a:prstGeom prst="rect">
              <a:avLst/>
            </a:prstGeom>
            <a:noFill/>
            <a:ln w="9525">
              <a:noFill/>
              <a:miter lim="800000"/>
              <a:headEnd/>
              <a:tailEnd/>
            </a:ln>
            <a:effectLst/>
          </p:spPr>
          <p:txBody>
            <a:bodyPr>
              <a:spAutoFit/>
            </a:bodyPr>
            <a:lstStyle/>
            <a:p>
              <a:r>
                <a:rPr lang="en-US" sz="1200" b="1" dirty="0" smtClean="0">
                  <a:solidFill>
                    <a:srgbClr val="000066"/>
                  </a:solidFill>
                  <a:latin typeface="+mj-lt"/>
                </a:rPr>
                <a:t>Understand relationships between fire size and frequency to precipitation, land cover, ocean temperature, etc.</a:t>
              </a:r>
            </a:p>
          </p:txBody>
        </p:sp>
        <p:sp>
          <p:nvSpPr>
            <p:cNvPr id="789576" name="Text Box 72"/>
            <p:cNvSpPr txBox="1">
              <a:spLocks noChangeArrowheads="1"/>
            </p:cNvSpPr>
            <p:nvPr/>
          </p:nvSpPr>
          <p:spPr bwMode="auto">
            <a:xfrm>
              <a:off x="1680" y="1463"/>
              <a:ext cx="1776" cy="291"/>
            </a:xfrm>
            <a:prstGeom prst="rect">
              <a:avLst/>
            </a:prstGeom>
            <a:noFill/>
            <a:ln w="9525">
              <a:noFill/>
              <a:miter lim="800000"/>
              <a:headEnd/>
              <a:tailEnd/>
            </a:ln>
            <a:effectLst/>
          </p:spPr>
          <p:txBody>
            <a:bodyPr wrap="square">
              <a:spAutoFit/>
            </a:bodyPr>
            <a:lstStyle/>
            <a:p>
              <a:r>
                <a:rPr lang="en-US" sz="1200" b="1" dirty="0" smtClean="0">
                  <a:solidFill>
                    <a:srgbClr val="000066"/>
                  </a:solidFill>
                  <a:latin typeface="+mj-lt"/>
                </a:rPr>
                <a:t>Identify drought and pluvial event triggers to improve prediction</a:t>
              </a:r>
              <a:endParaRPr lang="en-US" sz="1200" b="1" dirty="0">
                <a:solidFill>
                  <a:srgbClr val="000066"/>
                </a:solidFill>
                <a:latin typeface="Arial" pitchFamily="34" charset="0"/>
              </a:endParaRPr>
            </a:p>
          </p:txBody>
        </p:sp>
        <p:sp>
          <p:nvSpPr>
            <p:cNvPr id="68" name="Text Box 72"/>
            <p:cNvSpPr txBox="1">
              <a:spLocks noChangeArrowheads="1"/>
            </p:cNvSpPr>
            <p:nvPr/>
          </p:nvSpPr>
          <p:spPr bwMode="auto">
            <a:xfrm>
              <a:off x="4053" y="1700"/>
              <a:ext cx="1587" cy="407"/>
            </a:xfrm>
            <a:prstGeom prst="rect">
              <a:avLst/>
            </a:prstGeom>
            <a:noFill/>
            <a:ln w="9525">
              <a:noFill/>
              <a:miter lim="800000"/>
              <a:headEnd/>
              <a:tailEnd/>
            </a:ln>
            <a:effectLst/>
          </p:spPr>
          <p:txBody>
            <a:bodyPr wrap="square">
              <a:spAutoFit/>
            </a:bodyPr>
            <a:lstStyle/>
            <a:p>
              <a:r>
                <a:rPr lang="en-US" sz="1200" b="1" dirty="0" smtClean="0">
                  <a:solidFill>
                    <a:srgbClr val="000066"/>
                  </a:solidFill>
                  <a:latin typeface="+mj-lt"/>
                </a:rPr>
                <a:t>Understand and quantify the uncertainty of feedback effects in climate</a:t>
              </a:r>
              <a:endParaRPr lang="en-US" sz="1200" b="1" dirty="0">
                <a:solidFill>
                  <a:srgbClr val="000066"/>
                </a:solidFill>
                <a:latin typeface="Arial" pitchFamily="34" charset="0"/>
              </a:endParaRPr>
            </a:p>
          </p:txBody>
        </p:sp>
        <p:sp>
          <p:nvSpPr>
            <p:cNvPr id="69" name="Text Box 61"/>
            <p:cNvSpPr txBox="1">
              <a:spLocks noChangeArrowheads="1"/>
            </p:cNvSpPr>
            <p:nvPr/>
          </p:nvSpPr>
          <p:spPr bwMode="auto">
            <a:xfrm rot="21597293">
              <a:off x="15" y="1983"/>
              <a:ext cx="1301" cy="407"/>
            </a:xfrm>
            <a:prstGeom prst="rect">
              <a:avLst/>
            </a:prstGeom>
            <a:noFill/>
            <a:ln w="9525">
              <a:noFill/>
              <a:miter lim="800000"/>
              <a:headEnd/>
              <a:tailEnd/>
            </a:ln>
            <a:effectLst/>
          </p:spPr>
          <p:txBody>
            <a:bodyPr wrap="square">
              <a:spAutoFit/>
            </a:bodyPr>
            <a:lstStyle/>
            <a:p>
              <a:r>
                <a:rPr lang="en-US" sz="1200" b="1" dirty="0" smtClean="0">
                  <a:latin typeface="+mj-lt"/>
                </a:rPr>
                <a:t>Multivariate extreme value theory based on geom./prob. </a:t>
              </a:r>
              <a:r>
                <a:rPr lang="en-US" sz="1200" b="1" dirty="0" err="1" smtClean="0">
                  <a:latin typeface="+mj-lt"/>
                </a:rPr>
                <a:t>quantiles</a:t>
              </a:r>
              <a:endParaRPr lang="en-US" sz="1200" b="1" dirty="0">
                <a:latin typeface="+mj-lt"/>
              </a:endParaRPr>
            </a:p>
          </p:txBody>
        </p:sp>
        <p:sp>
          <p:nvSpPr>
            <p:cNvPr id="71" name="Text Box 61"/>
            <p:cNvSpPr txBox="1">
              <a:spLocks noChangeArrowheads="1"/>
            </p:cNvSpPr>
            <p:nvPr/>
          </p:nvSpPr>
          <p:spPr bwMode="auto">
            <a:xfrm rot="21597293">
              <a:off x="15" y="808"/>
              <a:ext cx="1301" cy="523"/>
            </a:xfrm>
            <a:prstGeom prst="rect">
              <a:avLst/>
            </a:prstGeom>
            <a:noFill/>
            <a:ln w="9525">
              <a:noFill/>
              <a:miter lim="800000"/>
              <a:headEnd/>
              <a:tailEnd/>
            </a:ln>
            <a:effectLst/>
          </p:spPr>
          <p:txBody>
            <a:bodyPr wrap="square">
              <a:spAutoFit/>
            </a:bodyPr>
            <a:lstStyle/>
            <a:p>
              <a:r>
                <a:rPr lang="en-US" sz="1200" b="1" dirty="0" smtClean="0">
                  <a:latin typeface="+mj-lt"/>
                </a:rPr>
                <a:t>Co-design-based scalable analytics of complex dependence structures</a:t>
              </a:r>
              <a:endParaRPr lang="en-US" sz="1200" b="1" dirty="0">
                <a:latin typeface="+mj-lt"/>
              </a:endParaRPr>
            </a:p>
          </p:txBody>
        </p:sp>
        <p:sp>
          <p:nvSpPr>
            <p:cNvPr id="72" name="Text Box 61"/>
            <p:cNvSpPr txBox="1">
              <a:spLocks noChangeArrowheads="1"/>
            </p:cNvSpPr>
            <p:nvPr/>
          </p:nvSpPr>
          <p:spPr bwMode="auto">
            <a:xfrm rot="21597293">
              <a:off x="0" y="1384"/>
              <a:ext cx="1301" cy="523"/>
            </a:xfrm>
            <a:prstGeom prst="rect">
              <a:avLst/>
            </a:prstGeom>
            <a:noFill/>
            <a:ln w="9525">
              <a:noFill/>
              <a:miter lim="800000"/>
              <a:headEnd/>
              <a:tailEnd/>
            </a:ln>
            <a:effectLst/>
          </p:spPr>
          <p:txBody>
            <a:bodyPr wrap="square">
              <a:spAutoFit/>
            </a:bodyPr>
            <a:lstStyle/>
            <a:p>
              <a:r>
                <a:rPr lang="it-IT" sz="1200" b="1" dirty="0" smtClean="0">
                  <a:latin typeface="+mj-lt"/>
                </a:rPr>
                <a:t>Nonparametric multivariate spatio-temporal probabilistic regression models</a:t>
              </a:r>
              <a:endParaRPr lang="en-US" sz="1200" b="1" dirty="0">
                <a:latin typeface="+mj-lt"/>
              </a:endParaRPr>
            </a:p>
          </p:txBody>
        </p:sp>
        <p:sp>
          <p:nvSpPr>
            <p:cNvPr id="73" name="Text Box 61"/>
            <p:cNvSpPr txBox="1">
              <a:spLocks noChangeArrowheads="1"/>
            </p:cNvSpPr>
            <p:nvPr/>
          </p:nvSpPr>
          <p:spPr bwMode="auto">
            <a:xfrm rot="21597293">
              <a:off x="5" y="2510"/>
              <a:ext cx="1301" cy="523"/>
            </a:xfrm>
            <a:prstGeom prst="rect">
              <a:avLst/>
            </a:prstGeom>
            <a:noFill/>
            <a:ln w="9525">
              <a:noFill/>
              <a:miter lim="800000"/>
              <a:headEnd/>
              <a:tailEnd/>
            </a:ln>
            <a:effectLst/>
          </p:spPr>
          <p:txBody>
            <a:bodyPr wrap="square">
              <a:spAutoFit/>
            </a:bodyPr>
            <a:lstStyle/>
            <a:p>
              <a:r>
                <a:rPr lang="en-US" sz="1200" b="1" dirty="0" smtClean="0">
                  <a:latin typeface="+mj-lt"/>
                </a:rPr>
                <a:t>Association analysis-based interplay between complex dependence structures</a:t>
              </a:r>
              <a:endParaRPr lang="en-US" sz="1200" b="1" dirty="0">
                <a:latin typeface="+mj-lt"/>
              </a:endParaRPr>
            </a:p>
          </p:txBody>
        </p:sp>
        <p:sp>
          <p:nvSpPr>
            <p:cNvPr id="74" name="Text Box 60"/>
            <p:cNvSpPr txBox="1">
              <a:spLocks noChangeArrowheads="1"/>
            </p:cNvSpPr>
            <p:nvPr/>
          </p:nvSpPr>
          <p:spPr bwMode="auto">
            <a:xfrm>
              <a:off x="4766" y="3737"/>
              <a:ext cx="1035" cy="194"/>
            </a:xfrm>
            <a:prstGeom prst="rect">
              <a:avLst/>
            </a:prstGeom>
            <a:noFill/>
            <a:ln w="9525">
              <a:noFill/>
              <a:miter lim="800000"/>
              <a:headEnd/>
              <a:tailEnd/>
            </a:ln>
            <a:effectLst/>
          </p:spPr>
          <p:txBody>
            <a:bodyPr wrap="square">
              <a:spAutoFit/>
            </a:bodyPr>
            <a:lstStyle/>
            <a:p>
              <a:r>
                <a:rPr lang="en-US" sz="1400" b="1" dirty="0" smtClean="0">
                  <a:latin typeface="+mj-lt"/>
                </a:rPr>
                <a:t>Heterogeneous</a:t>
              </a:r>
              <a:endParaRPr lang="en-US" sz="1400" b="1" dirty="0">
                <a:latin typeface="+mj-lt"/>
              </a:endParaRPr>
            </a:p>
          </p:txBody>
        </p:sp>
      </p:grpSp>
      <p:sp>
        <p:nvSpPr>
          <p:cNvPr id="70" name="Line 6"/>
          <p:cNvSpPr>
            <a:spLocks noChangeShapeType="1"/>
          </p:cNvSpPr>
          <p:nvPr/>
        </p:nvSpPr>
        <p:spPr bwMode="auto">
          <a:xfrm flipH="1" flipV="1">
            <a:off x="1749388" y="4889520"/>
            <a:ext cx="157163" cy="0"/>
          </a:xfrm>
          <a:prstGeom prst="line">
            <a:avLst/>
          </a:prstGeom>
          <a:noFill/>
          <a:ln w="34925">
            <a:solidFill>
              <a:srgbClr val="003366"/>
            </a:solidFill>
            <a:round/>
            <a:headEnd/>
            <a:tailEnd/>
          </a:ln>
          <a:effectLst/>
        </p:spPr>
        <p:txBody>
          <a:bodyPr wrap="none" anchor="ctr"/>
          <a:lstStyle/>
          <a:p>
            <a:endParaRPr lang="en-US"/>
          </a:p>
        </p:txBody>
      </p:sp>
      <p:sp>
        <p:nvSpPr>
          <p:cNvPr id="63" name="Text Box 72"/>
          <p:cNvSpPr txBox="1">
            <a:spLocks noChangeArrowheads="1"/>
          </p:cNvSpPr>
          <p:nvPr/>
        </p:nvSpPr>
        <p:spPr bwMode="auto">
          <a:xfrm>
            <a:off x="4141788" y="1367135"/>
            <a:ext cx="3021012" cy="461665"/>
          </a:xfrm>
          <a:prstGeom prst="rect">
            <a:avLst/>
          </a:prstGeom>
          <a:noFill/>
          <a:ln w="9525">
            <a:noFill/>
            <a:miter lim="800000"/>
            <a:headEnd/>
            <a:tailEnd/>
          </a:ln>
          <a:effectLst/>
        </p:spPr>
        <p:txBody>
          <a:bodyPr wrap="square">
            <a:spAutoFit/>
          </a:bodyPr>
          <a:lstStyle/>
          <a:p>
            <a:r>
              <a:rPr lang="en-US" sz="1200" b="1" dirty="0" smtClean="0">
                <a:solidFill>
                  <a:srgbClr val="000066"/>
                </a:solidFill>
                <a:latin typeface="+mj-lt"/>
              </a:rPr>
              <a:t>Characterize feedbacks contributing to abrupt climate regime changes</a:t>
            </a:r>
            <a:endParaRPr lang="en-US" sz="1200" b="1" dirty="0">
              <a:solidFill>
                <a:srgbClr val="000066"/>
              </a:solidFill>
              <a:latin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152400"/>
            <a:ext cx="9144000" cy="533400"/>
          </a:xfrm>
        </p:spPr>
        <p:txBody>
          <a:bodyPr/>
          <a:lstStyle/>
          <a:p>
            <a:pPr algn="ctr"/>
            <a:r>
              <a:rPr lang="en-US" dirty="0" smtClean="0"/>
              <a:t>Use Case: Hurricane Frequency</a:t>
            </a:r>
          </a:p>
        </p:txBody>
      </p:sp>
      <p:grpSp>
        <p:nvGrpSpPr>
          <p:cNvPr id="2" name="Rectangle 3"/>
          <p:cNvGrpSpPr>
            <a:grpSpLocks/>
          </p:cNvGrpSpPr>
          <p:nvPr/>
        </p:nvGrpSpPr>
        <p:grpSpPr bwMode="auto">
          <a:xfrm>
            <a:off x="0" y="923925"/>
            <a:ext cx="9144000" cy="5934075"/>
            <a:chOff x="61" y="768"/>
            <a:chExt cx="5615" cy="3498"/>
          </a:xfrm>
        </p:grpSpPr>
        <p:pic>
          <p:nvPicPr>
            <p:cNvPr id="32" name="Rectangle 3"/>
            <p:cNvPicPr>
              <a:picLocks noChangeArrowheads="1"/>
            </p:cNvPicPr>
            <p:nvPr/>
          </p:nvPicPr>
          <p:blipFill>
            <a:blip r:embed="rId3" cstate="print"/>
            <a:srcRect/>
            <a:stretch>
              <a:fillRect/>
            </a:stretch>
          </p:blipFill>
          <p:spPr bwMode="auto">
            <a:xfrm>
              <a:off x="61" y="768"/>
              <a:ext cx="5615" cy="3498"/>
            </a:xfrm>
            <a:prstGeom prst="rect">
              <a:avLst/>
            </a:prstGeom>
            <a:noFill/>
            <a:ln w="9525">
              <a:noFill/>
              <a:miter lim="800000"/>
              <a:headEnd/>
              <a:tailEnd/>
            </a:ln>
          </p:spPr>
        </p:pic>
        <p:sp>
          <p:nvSpPr>
            <p:cNvPr id="33" name="Text Box 2"/>
            <p:cNvSpPr txBox="1">
              <a:spLocks noChangeArrowheads="1"/>
            </p:cNvSpPr>
            <p:nvPr/>
          </p:nvSpPr>
          <p:spPr bwMode="auto">
            <a:xfrm>
              <a:off x="142" y="841"/>
              <a:ext cx="5456" cy="3340"/>
            </a:xfrm>
            <a:prstGeom prst="rect">
              <a:avLst/>
            </a:prstGeom>
            <a:solidFill>
              <a:srgbClr val="CC99FF">
                <a:alpha val="34117"/>
              </a:srgbClr>
            </a:solidFill>
            <a:ln w="9525">
              <a:noFill/>
              <a:miter lim="800000"/>
              <a:headEnd/>
              <a:tailEnd/>
            </a:ln>
          </p:spPr>
          <p:txBody>
            <a:bodyPr wrap="none" anchor="ctr"/>
            <a:lstStyle/>
            <a:p>
              <a:pPr algn="ctr" eaLnBrk="0" hangingPunct="0"/>
              <a:endParaRPr lang="en-US" sz="2400"/>
            </a:p>
          </p:txBody>
        </p:sp>
      </p:grpSp>
      <p:sp>
        <p:nvSpPr>
          <p:cNvPr id="34" name="Rectangle 50"/>
          <p:cNvSpPr/>
          <p:nvPr/>
        </p:nvSpPr>
        <p:spPr bwMode="auto">
          <a:xfrm>
            <a:off x="304800" y="1489501"/>
            <a:ext cx="8610600" cy="2078037"/>
          </a:xfrm>
          <a:prstGeom prst="rect">
            <a:avLst/>
          </a:prstGeom>
          <a:gradFill>
            <a:gsLst>
              <a:gs pos="0">
                <a:srgbClr val="D197BA"/>
              </a:gs>
              <a:gs pos="100000">
                <a:srgbClr val="EACFDF"/>
              </a:gs>
            </a:gsLst>
            <a:lin ang="5400000" scaled="0"/>
          </a:gra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n-US">
              <a:latin typeface="+mn-lt"/>
            </a:endParaRPr>
          </a:p>
        </p:txBody>
      </p:sp>
      <p:sp>
        <p:nvSpPr>
          <p:cNvPr id="39" name="Rectangle 38"/>
          <p:cNvSpPr/>
          <p:nvPr/>
        </p:nvSpPr>
        <p:spPr bwMode="auto">
          <a:xfrm>
            <a:off x="303212" y="4071938"/>
            <a:ext cx="7545387" cy="2481262"/>
          </a:xfrm>
          <a:prstGeom prst="rect">
            <a:avLst/>
          </a:prstGeom>
          <a:gradFill>
            <a:gsLst>
              <a:gs pos="0">
                <a:srgbClr val="D197BA"/>
              </a:gs>
              <a:gs pos="100000">
                <a:srgbClr val="EACFDF"/>
              </a:gs>
            </a:gsLst>
            <a:lin ang="5400000" scaled="0"/>
          </a:gra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n-US">
              <a:latin typeface="+mn-lt"/>
            </a:endParaRPr>
          </a:p>
        </p:txBody>
      </p:sp>
      <p:sp>
        <p:nvSpPr>
          <p:cNvPr id="43" name="TextBox 24"/>
          <p:cNvSpPr txBox="1">
            <a:spLocks noChangeArrowheads="1"/>
          </p:cNvSpPr>
          <p:nvPr/>
        </p:nvSpPr>
        <p:spPr bwMode="auto">
          <a:xfrm>
            <a:off x="304800" y="3058180"/>
            <a:ext cx="3124200" cy="523220"/>
          </a:xfrm>
          <a:prstGeom prst="rect">
            <a:avLst/>
          </a:prstGeom>
          <a:noFill/>
          <a:ln w="9525">
            <a:noFill/>
            <a:miter lim="800000"/>
            <a:headEnd/>
            <a:tailEnd/>
          </a:ln>
        </p:spPr>
        <p:txBody>
          <a:bodyPr wrap="square" anchor="ctr">
            <a:spAutoFit/>
          </a:bodyPr>
          <a:lstStyle/>
          <a:p>
            <a:pPr algn="ctr"/>
            <a:r>
              <a:rPr lang="en-US" sz="1400" b="1" dirty="0" smtClean="0">
                <a:solidFill>
                  <a:schemeClr val="accent5">
                    <a:lumMod val="25000"/>
                  </a:schemeClr>
                </a:solidFill>
                <a:latin typeface="+mj-lt"/>
              </a:rPr>
              <a:t>1. Pre-process ancillary climate model outputs</a:t>
            </a:r>
            <a:endParaRPr lang="en-US" sz="1400" b="1" dirty="0">
              <a:solidFill>
                <a:schemeClr val="accent5">
                  <a:lumMod val="25000"/>
                </a:schemeClr>
              </a:solidFill>
              <a:latin typeface="+mj-lt"/>
            </a:endParaRPr>
          </a:p>
        </p:txBody>
      </p:sp>
      <p:sp>
        <p:nvSpPr>
          <p:cNvPr id="44" name="TextBox 24"/>
          <p:cNvSpPr txBox="1"/>
          <p:nvPr/>
        </p:nvSpPr>
        <p:spPr bwMode="auto">
          <a:xfrm>
            <a:off x="266700" y="1127403"/>
            <a:ext cx="8572500" cy="369332"/>
          </a:xfrm>
          <a:prstGeom prst="rect">
            <a:avLst/>
          </a:prstGeom>
          <a:noFill/>
        </p:spPr>
        <p:txBody>
          <a:bodyPr wrap="square" anchor="ctr">
            <a:spAutoFit/>
          </a:bodyPr>
          <a:lstStyle/>
          <a:p>
            <a:pPr>
              <a:lnSpc>
                <a:spcPct val="90000"/>
              </a:lnSpc>
              <a:defRPr/>
            </a:pPr>
            <a:r>
              <a:rPr lang="en-US" sz="2000" b="1" dirty="0" smtClean="0">
                <a:latin typeface="+mj-lt"/>
              </a:rPr>
              <a:t>Steps for Discovery of Multivariate Non-linear Interactions</a:t>
            </a:r>
            <a:endParaRPr lang="en-US" sz="2000" b="1" dirty="0">
              <a:latin typeface="+mj-lt"/>
            </a:endParaRPr>
          </a:p>
        </p:txBody>
      </p:sp>
      <p:sp>
        <p:nvSpPr>
          <p:cNvPr id="58" name="TextBox 24"/>
          <p:cNvSpPr txBox="1">
            <a:spLocks noChangeArrowheads="1"/>
          </p:cNvSpPr>
          <p:nvPr/>
        </p:nvSpPr>
        <p:spPr bwMode="auto">
          <a:xfrm>
            <a:off x="3429000" y="1618768"/>
            <a:ext cx="2743200" cy="286232"/>
          </a:xfrm>
          <a:prstGeom prst="rect">
            <a:avLst/>
          </a:prstGeom>
          <a:noFill/>
          <a:ln w="9525">
            <a:noFill/>
            <a:miter lim="800000"/>
            <a:headEnd/>
            <a:tailEnd/>
          </a:ln>
        </p:spPr>
        <p:txBody>
          <a:bodyPr wrap="square" anchor="ctr">
            <a:spAutoFit/>
          </a:bodyPr>
          <a:lstStyle/>
          <a:p>
            <a:pPr>
              <a:lnSpc>
                <a:spcPct val="90000"/>
              </a:lnSpc>
            </a:pPr>
            <a:r>
              <a:rPr lang="en-US" sz="1400" b="1" dirty="0" smtClean="0">
                <a:latin typeface="+mj-lt"/>
              </a:rPr>
              <a:t>Yr1: UTK/ORNL, UMN, NWU</a:t>
            </a:r>
            <a:endParaRPr lang="en-US" sz="1400" b="1" dirty="0">
              <a:latin typeface="+mj-lt"/>
            </a:endParaRPr>
          </a:p>
        </p:txBody>
      </p:sp>
      <p:sp>
        <p:nvSpPr>
          <p:cNvPr id="62" name="TextBox 61"/>
          <p:cNvSpPr txBox="1"/>
          <p:nvPr/>
        </p:nvSpPr>
        <p:spPr bwMode="auto">
          <a:xfrm>
            <a:off x="266700" y="3689628"/>
            <a:ext cx="7353300" cy="369332"/>
          </a:xfrm>
          <a:prstGeom prst="rect">
            <a:avLst/>
          </a:prstGeom>
          <a:noFill/>
        </p:spPr>
        <p:txBody>
          <a:bodyPr wrap="square" anchor="ctr">
            <a:spAutoFit/>
          </a:bodyPr>
          <a:lstStyle/>
          <a:p>
            <a:pPr>
              <a:lnSpc>
                <a:spcPct val="90000"/>
              </a:lnSpc>
              <a:defRPr/>
            </a:pPr>
            <a:r>
              <a:rPr lang="en-US" sz="2000" b="1" dirty="0" smtClean="0">
                <a:latin typeface="+mj-lt"/>
              </a:rPr>
              <a:t>Steps for Predictive Modeling of Hurricanes </a:t>
            </a:r>
            <a:endParaRPr lang="en-US" sz="2000" b="1" dirty="0">
              <a:latin typeface="+mj-lt"/>
            </a:endParaRPr>
          </a:p>
        </p:txBody>
      </p:sp>
      <p:sp>
        <p:nvSpPr>
          <p:cNvPr id="75" name="Rounded Rectangle 74"/>
          <p:cNvSpPr/>
          <p:nvPr/>
        </p:nvSpPr>
        <p:spPr bwMode="auto">
          <a:xfrm>
            <a:off x="7086600" y="4434519"/>
            <a:ext cx="1883908" cy="1250830"/>
          </a:xfrm>
          <a:prstGeom prst="roundRect">
            <a:avLst/>
          </a:prstGeom>
          <a:solidFill>
            <a:srgbClr val="D197BA"/>
          </a:solidFill>
          <a:ln w="12700"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eaLnBrk="0" hangingPunct="0">
              <a:defRPr/>
            </a:pPr>
            <a:endParaRPr lang="en-US" sz="1600" b="1" spc="-50" dirty="0">
              <a:solidFill>
                <a:schemeClr val="tx1">
                  <a:lumMod val="95000"/>
                  <a:lumOff val="5000"/>
                </a:schemeClr>
              </a:solidFill>
            </a:endParaRPr>
          </a:p>
        </p:txBody>
      </p:sp>
      <p:sp>
        <p:nvSpPr>
          <p:cNvPr id="77" name="Text Box 9"/>
          <p:cNvSpPr txBox="1">
            <a:spLocks noChangeArrowheads="1"/>
          </p:cNvSpPr>
          <p:nvPr/>
        </p:nvSpPr>
        <p:spPr bwMode="auto">
          <a:xfrm>
            <a:off x="6934200" y="4473575"/>
            <a:ext cx="2133600" cy="1174750"/>
          </a:xfrm>
          <a:prstGeom prst="rect">
            <a:avLst/>
          </a:prstGeom>
          <a:noFill/>
          <a:ln w="9525">
            <a:noFill/>
            <a:miter lim="800000"/>
            <a:headEnd/>
            <a:tailEnd/>
          </a:ln>
        </p:spPr>
        <p:txBody>
          <a:bodyPr anchor="ctr"/>
          <a:lstStyle/>
          <a:p>
            <a:pPr algn="ctr"/>
            <a:r>
              <a:rPr lang="en-US" b="1" dirty="0" smtClean="0">
                <a:latin typeface="Tahoma" pitchFamily="34" charset="0"/>
              </a:rPr>
              <a:t>SST impact on hurricane frequency &amp; intensity</a:t>
            </a:r>
          </a:p>
        </p:txBody>
      </p:sp>
      <p:sp>
        <p:nvSpPr>
          <p:cNvPr id="84" name="Text Box 23"/>
          <p:cNvSpPr txBox="1">
            <a:spLocks noChangeArrowheads="1"/>
          </p:cNvSpPr>
          <p:nvPr/>
        </p:nvSpPr>
        <p:spPr bwMode="auto">
          <a:xfrm>
            <a:off x="381000" y="2099101"/>
            <a:ext cx="3124200" cy="86177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r>
              <a:rPr lang="en-US" sz="1400" b="1" u="sng" dirty="0"/>
              <a:t>IPCC AR4 Models: CMIP3 datasets</a:t>
            </a:r>
          </a:p>
          <a:p>
            <a:r>
              <a:rPr lang="en-US" sz="1200" dirty="0"/>
              <a:t>Monthly mean sea surface temperature</a:t>
            </a:r>
          </a:p>
          <a:p>
            <a:r>
              <a:rPr lang="en-US" sz="1200" dirty="0"/>
              <a:t>Monthly mean atmospheric temperature</a:t>
            </a:r>
          </a:p>
          <a:p>
            <a:r>
              <a:rPr lang="en-US" sz="1200" dirty="0"/>
              <a:t>Daily </a:t>
            </a:r>
            <a:r>
              <a:rPr lang="en-US" sz="1200" dirty="0" smtClean="0"/>
              <a:t>horizontal </a:t>
            </a:r>
            <a:r>
              <a:rPr lang="en-US" sz="1200" dirty="0"/>
              <a:t>wind at </a:t>
            </a:r>
            <a:r>
              <a:rPr lang="en-US" sz="1200" dirty="0" smtClean="0"/>
              <a:t>250/850 </a:t>
            </a:r>
            <a:r>
              <a:rPr lang="en-US" sz="1200" dirty="0" err="1" smtClean="0"/>
              <a:t>hPa</a:t>
            </a:r>
            <a:endParaRPr lang="en-US" sz="1200" dirty="0"/>
          </a:p>
        </p:txBody>
      </p:sp>
      <p:pic>
        <p:nvPicPr>
          <p:cNvPr id="86" name="Picture 4"/>
          <p:cNvPicPr>
            <a:picLocks noGrp="1" noChangeAspect="1" noChangeArrowheads="1"/>
          </p:cNvPicPr>
          <p:nvPr>
            <p:ph idx="1"/>
          </p:nvPr>
        </p:nvPicPr>
        <p:blipFill>
          <a:blip r:embed="rId4" cstate="print"/>
          <a:srcRect l="24107" t="23810" r="7143" b="14286"/>
          <a:stretch>
            <a:fillRect/>
          </a:stretch>
        </p:blipFill>
        <p:spPr bwMode="auto">
          <a:xfrm>
            <a:off x="6172200" y="2057400"/>
            <a:ext cx="1828800" cy="926276"/>
          </a:xfrm>
          <a:prstGeom prst="rect">
            <a:avLst/>
          </a:prstGeom>
          <a:noFill/>
          <a:ln w="15875">
            <a:solidFill>
              <a:schemeClr val="accent6"/>
            </a:solidFill>
            <a:miter lim="800000"/>
            <a:headEnd/>
            <a:tailEnd/>
          </a:ln>
        </p:spPr>
      </p:pic>
      <p:sp>
        <p:nvSpPr>
          <p:cNvPr id="91" name="TextBox 24"/>
          <p:cNvSpPr txBox="1">
            <a:spLocks noChangeArrowheads="1"/>
          </p:cNvSpPr>
          <p:nvPr/>
        </p:nvSpPr>
        <p:spPr bwMode="auto">
          <a:xfrm>
            <a:off x="3657600" y="3013501"/>
            <a:ext cx="2667000" cy="523220"/>
          </a:xfrm>
          <a:prstGeom prst="rect">
            <a:avLst/>
          </a:prstGeom>
          <a:noFill/>
          <a:ln w="9525">
            <a:noFill/>
            <a:miter lim="800000"/>
            <a:headEnd/>
            <a:tailEnd/>
          </a:ln>
        </p:spPr>
        <p:txBody>
          <a:bodyPr wrap="square" anchor="ctr">
            <a:spAutoFit/>
          </a:bodyPr>
          <a:lstStyle/>
          <a:p>
            <a:pPr algn="ctr"/>
            <a:r>
              <a:rPr lang="en-US" sz="1400" b="1" dirty="0" smtClean="0">
                <a:solidFill>
                  <a:schemeClr val="accent5">
                    <a:lumMod val="25000"/>
                  </a:schemeClr>
                </a:solidFill>
                <a:latin typeface="+mj-lt"/>
              </a:rPr>
              <a:t>2. Construct multivariate nonlinear climate network</a:t>
            </a:r>
            <a:endParaRPr lang="en-US" sz="1400" b="1" dirty="0">
              <a:solidFill>
                <a:schemeClr val="accent5">
                  <a:lumMod val="25000"/>
                </a:schemeClr>
              </a:solidFill>
              <a:latin typeface="+mj-lt"/>
            </a:endParaRPr>
          </a:p>
        </p:txBody>
      </p:sp>
      <p:sp>
        <p:nvSpPr>
          <p:cNvPr id="92" name="TextBox 24"/>
          <p:cNvSpPr txBox="1">
            <a:spLocks noChangeArrowheads="1"/>
          </p:cNvSpPr>
          <p:nvPr/>
        </p:nvSpPr>
        <p:spPr bwMode="auto">
          <a:xfrm>
            <a:off x="6324600" y="3013501"/>
            <a:ext cx="2209800" cy="523220"/>
          </a:xfrm>
          <a:prstGeom prst="rect">
            <a:avLst/>
          </a:prstGeom>
          <a:noFill/>
          <a:ln w="9525">
            <a:noFill/>
            <a:miter lim="800000"/>
            <a:headEnd/>
            <a:tailEnd/>
          </a:ln>
        </p:spPr>
        <p:txBody>
          <a:bodyPr wrap="square" anchor="ctr">
            <a:spAutoFit/>
          </a:bodyPr>
          <a:lstStyle/>
          <a:p>
            <a:pPr algn="ctr"/>
            <a:r>
              <a:rPr lang="en-US" sz="1400" b="1" dirty="0" smtClean="0">
                <a:solidFill>
                  <a:schemeClr val="accent5">
                    <a:lumMod val="25000"/>
                  </a:schemeClr>
                </a:solidFill>
                <a:latin typeface="+mj-lt"/>
              </a:rPr>
              <a:t>3. Detect &amp; track communities</a:t>
            </a:r>
            <a:endParaRPr lang="en-US" sz="1400" b="1" dirty="0">
              <a:solidFill>
                <a:schemeClr val="accent5">
                  <a:lumMod val="25000"/>
                </a:schemeClr>
              </a:solidFill>
              <a:latin typeface="+mj-lt"/>
            </a:endParaRPr>
          </a:p>
        </p:txBody>
      </p:sp>
      <p:grpSp>
        <p:nvGrpSpPr>
          <p:cNvPr id="3" name="Group 97"/>
          <p:cNvGrpSpPr/>
          <p:nvPr/>
        </p:nvGrpSpPr>
        <p:grpSpPr>
          <a:xfrm>
            <a:off x="3727704" y="2099101"/>
            <a:ext cx="2215896" cy="914400"/>
            <a:chOff x="76200" y="1447800"/>
            <a:chExt cx="5410200" cy="1905000"/>
          </a:xfrm>
        </p:grpSpPr>
        <p:sp>
          <p:nvSpPr>
            <p:cNvPr id="99" name="Rectangle 98"/>
            <p:cNvSpPr/>
            <p:nvPr/>
          </p:nvSpPr>
          <p:spPr bwMode="auto">
            <a:xfrm>
              <a:off x="76200" y="1447800"/>
              <a:ext cx="5410200" cy="19050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0488" tIns="44450" rIns="90488" bIns="44450" numCol="1" rtlCol="0" anchor="t" anchorCtr="0" compatLnSpc="1">
              <a:prstTxWarp prst="textNoShape">
                <a:avLst/>
              </a:prstTxWarp>
            </a:bodyPr>
            <a:lstStyle/>
            <a:p>
              <a:pPr marL="292100" marR="0" indent="-292100" algn="l" defTabSz="914400" rtl="0" eaLnBrk="0" fontAlgn="base" latinLnBrk="0" hangingPunct="0">
                <a:lnSpc>
                  <a:spcPct val="100000"/>
                </a:lnSpc>
                <a:spcBef>
                  <a:spcPct val="10000"/>
                </a:spcBef>
                <a:spcAft>
                  <a:spcPts val="400"/>
                </a:spcAft>
                <a:buClr>
                  <a:srgbClr val="0C7B9C"/>
                </a:buClr>
                <a:buSzPct val="75000"/>
                <a:buFont typeface="Monotype Sorts" pitchFamily="2" charset="2"/>
                <a:buNone/>
                <a:tabLst/>
              </a:pPr>
              <a:endParaRPr kumimoji="0" lang="en-US" sz="1400" b="0" i="0" u="none" strike="noStrike" cap="none" normalizeH="0" baseline="0" smtClean="0">
                <a:ln>
                  <a:noFill/>
                </a:ln>
                <a:solidFill>
                  <a:schemeClr val="tx1"/>
                </a:solidFill>
                <a:effectLst/>
                <a:latin typeface="Arial" charset="0"/>
              </a:endParaRPr>
            </a:p>
          </p:txBody>
        </p:sp>
        <p:grpSp>
          <p:nvGrpSpPr>
            <p:cNvPr id="4" name="Group 9"/>
            <p:cNvGrpSpPr/>
            <p:nvPr/>
          </p:nvGrpSpPr>
          <p:grpSpPr>
            <a:xfrm>
              <a:off x="152400" y="1447800"/>
              <a:ext cx="5334000" cy="1828800"/>
              <a:chOff x="152400" y="1447800"/>
              <a:chExt cx="5334000" cy="1828800"/>
            </a:xfrm>
            <a:noFill/>
          </p:grpSpPr>
          <p:pic>
            <p:nvPicPr>
              <p:cNvPr id="101" name="Picture 2"/>
              <p:cNvPicPr>
                <a:picLocks noChangeAspect="1" noChangeArrowheads="1"/>
              </p:cNvPicPr>
              <p:nvPr/>
            </p:nvPicPr>
            <p:blipFill>
              <a:blip r:embed="rId5" cstate="print"/>
              <a:srcRect l="27083" t="21481" r="5417" b="51852"/>
              <a:stretch>
                <a:fillRect/>
              </a:stretch>
            </p:blipFill>
            <p:spPr bwMode="auto">
              <a:xfrm>
                <a:off x="152400" y="2133600"/>
                <a:ext cx="5143500" cy="1143000"/>
              </a:xfrm>
              <a:prstGeom prst="rect">
                <a:avLst/>
              </a:prstGeom>
              <a:grpFill/>
              <a:ln w="9525">
                <a:noFill/>
                <a:miter lim="800000"/>
                <a:headEnd/>
                <a:tailEnd/>
              </a:ln>
            </p:spPr>
          </p:pic>
          <p:pic>
            <p:nvPicPr>
              <p:cNvPr id="102" name="Picture 3"/>
              <p:cNvPicPr>
                <a:picLocks noChangeAspect="1" noChangeArrowheads="1"/>
              </p:cNvPicPr>
              <p:nvPr/>
            </p:nvPicPr>
            <p:blipFill>
              <a:blip r:embed="rId6" cstate="print">
                <a:clrChange>
                  <a:clrFrom>
                    <a:srgbClr val="FBFFFF"/>
                  </a:clrFrom>
                  <a:clrTo>
                    <a:srgbClr val="FBFFFF">
                      <a:alpha val="0"/>
                    </a:srgbClr>
                  </a:clrTo>
                </a:clrChange>
              </a:blip>
              <a:srcRect l="28750" t="30741" r="5000" b="42592"/>
              <a:stretch>
                <a:fillRect/>
              </a:stretch>
            </p:blipFill>
            <p:spPr bwMode="auto">
              <a:xfrm>
                <a:off x="152400" y="1447800"/>
                <a:ext cx="5334000" cy="1207698"/>
              </a:xfrm>
              <a:prstGeom prst="rect">
                <a:avLst/>
              </a:prstGeom>
              <a:grpFill/>
              <a:ln w="9525">
                <a:noFill/>
                <a:miter lim="800000"/>
                <a:headEnd/>
                <a:tailEnd/>
              </a:ln>
            </p:spPr>
          </p:pic>
        </p:grpSp>
      </p:grpSp>
      <p:sp>
        <p:nvSpPr>
          <p:cNvPr id="76" name="AutoShape 29"/>
          <p:cNvSpPr>
            <a:spLocks noChangeArrowheads="1"/>
          </p:cNvSpPr>
          <p:nvPr/>
        </p:nvSpPr>
        <p:spPr bwMode="auto">
          <a:xfrm rot="16200000">
            <a:off x="3507647" y="2263473"/>
            <a:ext cx="314325" cy="442781"/>
          </a:xfrm>
          <a:prstGeom prst="downArrow">
            <a:avLst>
              <a:gd name="adj1" fmla="val 50000"/>
              <a:gd name="adj2" fmla="val 47642"/>
            </a:avLst>
          </a:prstGeom>
          <a:solidFill>
            <a:srgbClr val="00673E"/>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pPr>
              <a:defRPr/>
            </a:pPr>
            <a:endParaRPr lang="en-US"/>
          </a:p>
        </p:txBody>
      </p:sp>
      <p:sp>
        <p:nvSpPr>
          <p:cNvPr id="94" name="AutoShape 29"/>
          <p:cNvSpPr>
            <a:spLocks noChangeArrowheads="1"/>
          </p:cNvSpPr>
          <p:nvPr/>
        </p:nvSpPr>
        <p:spPr bwMode="auto">
          <a:xfrm rot="16200000">
            <a:off x="5855428" y="2288447"/>
            <a:ext cx="314325" cy="442781"/>
          </a:xfrm>
          <a:prstGeom prst="downArrow">
            <a:avLst>
              <a:gd name="adj1" fmla="val 50000"/>
              <a:gd name="adj2" fmla="val 47642"/>
            </a:avLst>
          </a:prstGeom>
          <a:solidFill>
            <a:srgbClr val="00673E"/>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pPr>
              <a:defRPr/>
            </a:pPr>
            <a:endParaRPr lang="en-US"/>
          </a:p>
        </p:txBody>
      </p:sp>
      <p:sp>
        <p:nvSpPr>
          <p:cNvPr id="103" name="TextBox 24"/>
          <p:cNvSpPr txBox="1">
            <a:spLocks noChangeArrowheads="1"/>
          </p:cNvSpPr>
          <p:nvPr/>
        </p:nvSpPr>
        <p:spPr bwMode="auto">
          <a:xfrm>
            <a:off x="6248400" y="1600200"/>
            <a:ext cx="2438400" cy="286232"/>
          </a:xfrm>
          <a:prstGeom prst="rect">
            <a:avLst/>
          </a:prstGeom>
          <a:noFill/>
          <a:ln w="9525">
            <a:noFill/>
            <a:miter lim="800000"/>
            <a:headEnd/>
            <a:tailEnd/>
          </a:ln>
        </p:spPr>
        <p:txBody>
          <a:bodyPr wrap="square" anchor="ctr">
            <a:spAutoFit/>
          </a:bodyPr>
          <a:lstStyle/>
          <a:p>
            <a:pPr>
              <a:lnSpc>
                <a:spcPct val="90000"/>
              </a:lnSpc>
            </a:pPr>
            <a:r>
              <a:rPr lang="en-US" sz="1400" b="1" dirty="0" smtClean="0">
                <a:latin typeface="+mj-lt"/>
              </a:rPr>
              <a:t>Yr1.5: NCSU, UMN, NWU</a:t>
            </a:r>
            <a:endParaRPr lang="en-US" sz="1400" b="1" dirty="0">
              <a:latin typeface="+mj-lt"/>
            </a:endParaRPr>
          </a:p>
        </p:txBody>
      </p:sp>
      <p:pic>
        <p:nvPicPr>
          <p:cNvPr id="104" name="Picture 9"/>
          <p:cNvPicPr>
            <a:picLocks noChangeAspect="1" noChangeArrowheads="1"/>
          </p:cNvPicPr>
          <p:nvPr/>
        </p:nvPicPr>
        <p:blipFill>
          <a:blip r:embed="rId7" cstate="print"/>
          <a:srcRect l="5788" b="5014"/>
          <a:stretch>
            <a:fillRect/>
          </a:stretch>
        </p:blipFill>
        <p:spPr bwMode="auto">
          <a:xfrm>
            <a:off x="7560820" y="1905000"/>
            <a:ext cx="1278380" cy="990600"/>
          </a:xfrm>
          <a:prstGeom prst="rect">
            <a:avLst/>
          </a:prstGeom>
          <a:noFill/>
          <a:ln w="19050">
            <a:solidFill>
              <a:schemeClr val="accent6"/>
            </a:solidFill>
            <a:miter lim="800000"/>
            <a:headEnd/>
            <a:tailEnd/>
          </a:ln>
          <a:effectLst/>
        </p:spPr>
      </p:pic>
      <p:grpSp>
        <p:nvGrpSpPr>
          <p:cNvPr id="5" name="Group 107"/>
          <p:cNvGrpSpPr/>
          <p:nvPr/>
        </p:nvGrpSpPr>
        <p:grpSpPr>
          <a:xfrm>
            <a:off x="533400" y="4572000"/>
            <a:ext cx="1894042" cy="1358900"/>
            <a:chOff x="2514600" y="4495800"/>
            <a:chExt cx="2000250" cy="1435100"/>
          </a:xfrm>
        </p:grpSpPr>
        <p:pic>
          <p:nvPicPr>
            <p:cNvPr id="106" name="Picture 24"/>
            <p:cNvPicPr>
              <a:picLocks noChangeAspect="1" noChangeArrowheads="1"/>
            </p:cNvPicPr>
            <p:nvPr/>
          </p:nvPicPr>
          <p:blipFill>
            <a:blip r:embed="rId8" cstate="print"/>
            <a:srcRect r="51613" b="57238"/>
            <a:stretch>
              <a:fillRect/>
            </a:stretch>
          </p:blipFill>
          <p:spPr bwMode="auto">
            <a:xfrm>
              <a:off x="2514600" y="4495800"/>
              <a:ext cx="2000250" cy="1066800"/>
            </a:xfrm>
            <a:prstGeom prst="rect">
              <a:avLst/>
            </a:prstGeom>
            <a:noFill/>
            <a:ln w="15875">
              <a:solidFill>
                <a:schemeClr val="accent6"/>
              </a:solidFill>
              <a:miter lim="800000"/>
              <a:headEnd/>
              <a:tailEnd/>
            </a:ln>
            <a:effectLst/>
          </p:spPr>
        </p:pic>
        <p:pic>
          <p:nvPicPr>
            <p:cNvPr id="107" name="Picture 26"/>
            <p:cNvPicPr>
              <a:picLocks noChangeAspect="1" noChangeArrowheads="1"/>
            </p:cNvPicPr>
            <p:nvPr/>
          </p:nvPicPr>
          <p:blipFill>
            <a:blip r:embed="rId9" cstate="print"/>
            <a:srcRect r="5357" b="83092"/>
            <a:stretch>
              <a:fillRect/>
            </a:stretch>
          </p:blipFill>
          <p:spPr bwMode="auto">
            <a:xfrm>
              <a:off x="2514600" y="5562600"/>
              <a:ext cx="1981200" cy="368300"/>
            </a:xfrm>
            <a:prstGeom prst="rect">
              <a:avLst/>
            </a:prstGeom>
            <a:noFill/>
            <a:ln w="15875">
              <a:solidFill>
                <a:schemeClr val="accent6"/>
              </a:solidFill>
              <a:miter lim="800000"/>
              <a:headEnd/>
              <a:tailEnd/>
            </a:ln>
            <a:effectLst/>
          </p:spPr>
        </p:pic>
      </p:grpSp>
      <p:sp>
        <p:nvSpPr>
          <p:cNvPr id="109" name="TextBox 24"/>
          <p:cNvSpPr txBox="1">
            <a:spLocks noChangeArrowheads="1"/>
          </p:cNvSpPr>
          <p:nvPr/>
        </p:nvSpPr>
        <p:spPr bwMode="auto">
          <a:xfrm>
            <a:off x="304800" y="5953780"/>
            <a:ext cx="1981200" cy="523220"/>
          </a:xfrm>
          <a:prstGeom prst="rect">
            <a:avLst/>
          </a:prstGeom>
          <a:noFill/>
          <a:ln w="9525">
            <a:noFill/>
            <a:miter lim="800000"/>
            <a:headEnd/>
            <a:tailEnd/>
          </a:ln>
        </p:spPr>
        <p:txBody>
          <a:bodyPr wrap="square" anchor="ctr">
            <a:spAutoFit/>
          </a:bodyPr>
          <a:lstStyle/>
          <a:p>
            <a:pPr algn="ctr"/>
            <a:r>
              <a:rPr lang="en-US" sz="1400" b="1" dirty="0" smtClean="0">
                <a:solidFill>
                  <a:schemeClr val="accent5">
                    <a:lumMod val="25000"/>
                  </a:schemeClr>
                </a:solidFill>
                <a:latin typeface="+mj-lt"/>
              </a:rPr>
              <a:t>3. Find non-linear relationships</a:t>
            </a:r>
            <a:endParaRPr lang="en-US" sz="1400" b="1" dirty="0">
              <a:solidFill>
                <a:schemeClr val="accent5">
                  <a:lumMod val="25000"/>
                </a:schemeClr>
              </a:solidFill>
              <a:latin typeface="+mj-lt"/>
            </a:endParaRPr>
          </a:p>
        </p:txBody>
      </p:sp>
      <p:sp>
        <p:nvSpPr>
          <p:cNvPr id="110" name="TextBox 24"/>
          <p:cNvSpPr txBox="1">
            <a:spLocks noChangeArrowheads="1"/>
          </p:cNvSpPr>
          <p:nvPr/>
        </p:nvSpPr>
        <p:spPr bwMode="auto">
          <a:xfrm>
            <a:off x="381000" y="4191000"/>
            <a:ext cx="2286000" cy="286232"/>
          </a:xfrm>
          <a:prstGeom prst="rect">
            <a:avLst/>
          </a:prstGeom>
          <a:noFill/>
          <a:ln w="9525">
            <a:noFill/>
            <a:miter lim="800000"/>
            <a:headEnd/>
            <a:tailEnd/>
          </a:ln>
        </p:spPr>
        <p:txBody>
          <a:bodyPr wrap="square" anchor="ctr">
            <a:spAutoFit/>
          </a:bodyPr>
          <a:lstStyle/>
          <a:p>
            <a:pPr>
              <a:lnSpc>
                <a:spcPct val="90000"/>
              </a:lnSpc>
            </a:pPr>
            <a:r>
              <a:rPr lang="en-US" sz="1400" b="1" dirty="0" smtClean="0">
                <a:latin typeface="+mj-lt"/>
              </a:rPr>
              <a:t>Yr1.5: UMN, UTK/ORNL</a:t>
            </a:r>
            <a:endParaRPr lang="en-US" sz="1400" b="1" dirty="0">
              <a:latin typeface="+mj-lt"/>
            </a:endParaRPr>
          </a:p>
        </p:txBody>
      </p:sp>
      <p:sp>
        <p:nvSpPr>
          <p:cNvPr id="78" name="AutoShape 29"/>
          <p:cNvSpPr>
            <a:spLocks noChangeArrowheads="1"/>
          </p:cNvSpPr>
          <p:nvPr/>
        </p:nvSpPr>
        <p:spPr bwMode="auto">
          <a:xfrm rot="16200000">
            <a:off x="140428" y="4955447"/>
            <a:ext cx="314325" cy="442781"/>
          </a:xfrm>
          <a:prstGeom prst="downArrow">
            <a:avLst>
              <a:gd name="adj1" fmla="val 50000"/>
              <a:gd name="adj2" fmla="val 47642"/>
            </a:avLst>
          </a:prstGeom>
          <a:solidFill>
            <a:srgbClr val="00673E"/>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pPr>
              <a:defRPr/>
            </a:pPr>
            <a:endParaRPr lang="en-US"/>
          </a:p>
        </p:txBody>
      </p:sp>
      <p:sp>
        <p:nvSpPr>
          <p:cNvPr id="112" name="TextBox 24"/>
          <p:cNvSpPr txBox="1">
            <a:spLocks noChangeArrowheads="1"/>
          </p:cNvSpPr>
          <p:nvPr/>
        </p:nvSpPr>
        <p:spPr bwMode="auto">
          <a:xfrm>
            <a:off x="2667000" y="4191000"/>
            <a:ext cx="2286000" cy="286232"/>
          </a:xfrm>
          <a:prstGeom prst="rect">
            <a:avLst/>
          </a:prstGeom>
          <a:noFill/>
          <a:ln w="9525">
            <a:noFill/>
            <a:miter lim="800000"/>
            <a:headEnd/>
            <a:tailEnd/>
          </a:ln>
        </p:spPr>
        <p:txBody>
          <a:bodyPr wrap="square" anchor="ctr">
            <a:spAutoFit/>
          </a:bodyPr>
          <a:lstStyle/>
          <a:p>
            <a:pPr>
              <a:lnSpc>
                <a:spcPct val="90000"/>
              </a:lnSpc>
            </a:pPr>
            <a:r>
              <a:rPr lang="en-US" sz="1400" b="1" dirty="0" smtClean="0">
                <a:latin typeface="+mj-lt"/>
              </a:rPr>
              <a:t>Yr2: UMN, UTK/ORNL</a:t>
            </a:r>
            <a:endParaRPr lang="en-US" sz="1400" b="1" dirty="0">
              <a:latin typeface="+mj-lt"/>
            </a:endParaRPr>
          </a:p>
        </p:txBody>
      </p:sp>
      <p:sp>
        <p:nvSpPr>
          <p:cNvPr id="113" name="TextBox 24"/>
          <p:cNvSpPr txBox="1">
            <a:spLocks noChangeArrowheads="1"/>
          </p:cNvSpPr>
          <p:nvPr/>
        </p:nvSpPr>
        <p:spPr bwMode="auto">
          <a:xfrm>
            <a:off x="2667000" y="5943600"/>
            <a:ext cx="1676400" cy="523220"/>
          </a:xfrm>
          <a:prstGeom prst="rect">
            <a:avLst/>
          </a:prstGeom>
          <a:noFill/>
          <a:ln w="9525">
            <a:noFill/>
            <a:miter lim="800000"/>
            <a:headEnd/>
            <a:tailEnd/>
          </a:ln>
        </p:spPr>
        <p:txBody>
          <a:bodyPr wrap="square" anchor="ctr">
            <a:spAutoFit/>
          </a:bodyPr>
          <a:lstStyle/>
          <a:p>
            <a:pPr algn="ctr"/>
            <a:r>
              <a:rPr lang="en-US" sz="1400" b="1" dirty="0" smtClean="0">
                <a:solidFill>
                  <a:schemeClr val="accent5">
                    <a:lumMod val="25000"/>
                  </a:schemeClr>
                </a:solidFill>
                <a:latin typeface="+mj-lt"/>
              </a:rPr>
              <a:t>4. Validate w/ </a:t>
            </a:r>
            <a:r>
              <a:rPr lang="en-US" sz="1400" b="1" dirty="0" err="1" smtClean="0">
                <a:solidFill>
                  <a:schemeClr val="accent5">
                    <a:lumMod val="25000"/>
                  </a:schemeClr>
                </a:solidFill>
                <a:latin typeface="+mj-lt"/>
              </a:rPr>
              <a:t>hindcasts</a:t>
            </a:r>
            <a:endParaRPr lang="en-US" sz="1400" b="1" dirty="0">
              <a:solidFill>
                <a:schemeClr val="accent5">
                  <a:lumMod val="25000"/>
                </a:schemeClr>
              </a:solidFill>
              <a:latin typeface="+mj-lt"/>
            </a:endParaRPr>
          </a:p>
        </p:txBody>
      </p:sp>
      <p:pic>
        <p:nvPicPr>
          <p:cNvPr id="114" name="Picture 6" descr="viewer.png"/>
          <p:cNvPicPr>
            <a:picLocks noChangeAspect="1"/>
          </p:cNvPicPr>
          <p:nvPr/>
        </p:nvPicPr>
        <p:blipFill>
          <a:blip r:embed="rId10" cstate="print"/>
          <a:srcRect l="19812" t="10001" r="18375" b="60001"/>
          <a:stretch>
            <a:fillRect/>
          </a:stretch>
        </p:blipFill>
        <p:spPr bwMode="auto">
          <a:xfrm>
            <a:off x="2667000" y="4582359"/>
            <a:ext cx="1922925" cy="1285041"/>
          </a:xfrm>
          <a:prstGeom prst="rect">
            <a:avLst/>
          </a:prstGeom>
          <a:noFill/>
          <a:ln w="19050">
            <a:solidFill>
              <a:schemeClr val="accent6"/>
            </a:solidFill>
            <a:miter lim="800000"/>
            <a:headEnd/>
            <a:tailEnd/>
          </a:ln>
        </p:spPr>
      </p:pic>
      <p:sp>
        <p:nvSpPr>
          <p:cNvPr id="82" name="AutoShape 29"/>
          <p:cNvSpPr>
            <a:spLocks noChangeArrowheads="1"/>
          </p:cNvSpPr>
          <p:nvPr/>
        </p:nvSpPr>
        <p:spPr bwMode="auto">
          <a:xfrm rot="16200000">
            <a:off x="2440846" y="4964972"/>
            <a:ext cx="314325" cy="442781"/>
          </a:xfrm>
          <a:prstGeom prst="downArrow">
            <a:avLst>
              <a:gd name="adj1" fmla="val 50000"/>
              <a:gd name="adj2" fmla="val 47642"/>
            </a:avLst>
          </a:prstGeom>
          <a:solidFill>
            <a:srgbClr val="00673E"/>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pPr>
              <a:defRPr/>
            </a:pPr>
            <a:endParaRPr lang="en-US"/>
          </a:p>
        </p:txBody>
      </p:sp>
      <p:sp>
        <p:nvSpPr>
          <p:cNvPr id="115" name="TextBox 24"/>
          <p:cNvSpPr txBox="1">
            <a:spLocks noChangeArrowheads="1"/>
          </p:cNvSpPr>
          <p:nvPr/>
        </p:nvSpPr>
        <p:spPr bwMode="auto">
          <a:xfrm>
            <a:off x="4876800" y="4191000"/>
            <a:ext cx="2286000" cy="286232"/>
          </a:xfrm>
          <a:prstGeom prst="rect">
            <a:avLst/>
          </a:prstGeom>
          <a:noFill/>
          <a:ln w="9525">
            <a:noFill/>
            <a:miter lim="800000"/>
            <a:headEnd/>
            <a:tailEnd/>
          </a:ln>
        </p:spPr>
        <p:txBody>
          <a:bodyPr wrap="square" anchor="ctr">
            <a:spAutoFit/>
          </a:bodyPr>
          <a:lstStyle/>
          <a:p>
            <a:pPr>
              <a:lnSpc>
                <a:spcPct val="90000"/>
              </a:lnSpc>
            </a:pPr>
            <a:r>
              <a:rPr lang="en-US" sz="1400" b="1" dirty="0" smtClean="0">
                <a:latin typeface="+mj-lt"/>
              </a:rPr>
              <a:t>Yr2.5: UMN, UTK/ORNL</a:t>
            </a:r>
            <a:endParaRPr lang="en-US" sz="1400" b="1" dirty="0">
              <a:latin typeface="+mj-lt"/>
            </a:endParaRPr>
          </a:p>
        </p:txBody>
      </p:sp>
      <p:sp>
        <p:nvSpPr>
          <p:cNvPr id="116" name="TextBox 24"/>
          <p:cNvSpPr txBox="1">
            <a:spLocks noChangeArrowheads="1"/>
          </p:cNvSpPr>
          <p:nvPr/>
        </p:nvSpPr>
        <p:spPr bwMode="auto">
          <a:xfrm>
            <a:off x="4724400" y="5791200"/>
            <a:ext cx="2819400" cy="738664"/>
          </a:xfrm>
          <a:prstGeom prst="rect">
            <a:avLst/>
          </a:prstGeom>
          <a:noFill/>
          <a:ln w="9525">
            <a:noFill/>
            <a:miter lim="800000"/>
            <a:headEnd/>
            <a:tailEnd/>
          </a:ln>
        </p:spPr>
        <p:txBody>
          <a:bodyPr wrap="square" anchor="ctr">
            <a:spAutoFit/>
          </a:bodyPr>
          <a:lstStyle/>
          <a:p>
            <a:pPr algn="ctr"/>
            <a:r>
              <a:rPr lang="en-US" sz="1400" b="1" dirty="0" smtClean="0">
                <a:solidFill>
                  <a:schemeClr val="accent5">
                    <a:lumMod val="25000"/>
                  </a:schemeClr>
                </a:solidFill>
                <a:latin typeface="+mj-lt"/>
              </a:rPr>
              <a:t>5. Determine non-stationary non-</a:t>
            </a:r>
            <a:r>
              <a:rPr lang="en-US" sz="1400" b="1" dirty="0" err="1" smtClean="0">
                <a:solidFill>
                  <a:schemeClr val="accent5">
                    <a:lumMod val="25000"/>
                  </a:schemeClr>
                </a:solidFill>
                <a:latin typeface="+mj-lt"/>
              </a:rPr>
              <a:t>i.i.d</a:t>
            </a:r>
            <a:r>
              <a:rPr lang="en-US" sz="1400" b="1" dirty="0" smtClean="0">
                <a:solidFill>
                  <a:schemeClr val="accent5">
                    <a:lumMod val="25000"/>
                  </a:schemeClr>
                </a:solidFill>
                <a:latin typeface="+mj-lt"/>
              </a:rPr>
              <a:t>. climates states &amp; Build hurricane models</a:t>
            </a:r>
            <a:endParaRPr lang="en-US" sz="1400" b="1" dirty="0">
              <a:solidFill>
                <a:schemeClr val="accent5">
                  <a:lumMod val="25000"/>
                </a:schemeClr>
              </a:solidFill>
              <a:latin typeface="+mj-lt"/>
            </a:endParaRPr>
          </a:p>
        </p:txBody>
      </p:sp>
      <p:pic>
        <p:nvPicPr>
          <p:cNvPr id="118" name="Picture 10"/>
          <p:cNvPicPr>
            <a:picLocks noChangeAspect="1" noChangeArrowheads="1"/>
          </p:cNvPicPr>
          <p:nvPr/>
        </p:nvPicPr>
        <p:blipFill>
          <a:blip r:embed="rId11" cstate="print"/>
          <a:srcRect/>
          <a:stretch>
            <a:fillRect/>
          </a:stretch>
        </p:blipFill>
        <p:spPr bwMode="auto">
          <a:xfrm>
            <a:off x="4800600" y="4572000"/>
            <a:ext cx="1981200" cy="1242090"/>
          </a:xfrm>
          <a:prstGeom prst="rect">
            <a:avLst/>
          </a:prstGeom>
          <a:noFill/>
          <a:ln w="19050">
            <a:solidFill>
              <a:schemeClr val="accent6"/>
            </a:solidFill>
            <a:miter lim="800000"/>
            <a:headEnd/>
            <a:tailEnd/>
          </a:ln>
          <a:effectLst/>
        </p:spPr>
      </p:pic>
      <p:sp>
        <p:nvSpPr>
          <p:cNvPr id="119" name="AutoShape 29"/>
          <p:cNvSpPr>
            <a:spLocks noChangeArrowheads="1"/>
          </p:cNvSpPr>
          <p:nvPr/>
        </p:nvSpPr>
        <p:spPr bwMode="auto">
          <a:xfrm rot="16200000">
            <a:off x="4560028" y="4964972"/>
            <a:ext cx="314325" cy="442781"/>
          </a:xfrm>
          <a:prstGeom prst="downArrow">
            <a:avLst>
              <a:gd name="adj1" fmla="val 50000"/>
              <a:gd name="adj2" fmla="val 47642"/>
            </a:avLst>
          </a:prstGeom>
          <a:solidFill>
            <a:srgbClr val="00673E"/>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pPr>
              <a:defRPr/>
            </a:pPr>
            <a:endParaRPr lang="en-US"/>
          </a:p>
        </p:txBody>
      </p:sp>
      <p:pic>
        <p:nvPicPr>
          <p:cNvPr id="117" name="Picture 24"/>
          <p:cNvPicPr>
            <a:picLocks noChangeAspect="1" noChangeArrowheads="1"/>
          </p:cNvPicPr>
          <p:nvPr/>
        </p:nvPicPr>
        <p:blipFill>
          <a:blip r:embed="rId8" cstate="print"/>
          <a:srcRect t="43875" r="50000"/>
          <a:stretch>
            <a:fillRect/>
          </a:stretch>
        </p:blipFill>
        <p:spPr bwMode="auto">
          <a:xfrm>
            <a:off x="4953000" y="4662948"/>
            <a:ext cx="990600" cy="671052"/>
          </a:xfrm>
          <a:prstGeom prst="rect">
            <a:avLst/>
          </a:prstGeom>
          <a:noFill/>
          <a:ln w="9525">
            <a:solidFill>
              <a:schemeClr val="tx1"/>
            </a:solidFill>
            <a:miter lim="800000"/>
            <a:headEnd/>
            <a:tailEnd/>
          </a:ln>
          <a:effectLst/>
        </p:spPr>
      </p:pic>
      <p:sp>
        <p:nvSpPr>
          <p:cNvPr id="83" name="AutoShape 29"/>
          <p:cNvSpPr>
            <a:spLocks noChangeArrowheads="1"/>
          </p:cNvSpPr>
          <p:nvPr/>
        </p:nvSpPr>
        <p:spPr bwMode="auto">
          <a:xfrm rot="16200000">
            <a:off x="6784247" y="4955447"/>
            <a:ext cx="314325" cy="442781"/>
          </a:xfrm>
          <a:prstGeom prst="downArrow">
            <a:avLst>
              <a:gd name="adj1" fmla="val 50000"/>
              <a:gd name="adj2" fmla="val 47642"/>
            </a:avLst>
          </a:prstGeom>
          <a:solidFill>
            <a:srgbClr val="00673E"/>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pPr>
              <a:defRPr/>
            </a:pP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228600"/>
            <a:ext cx="8839200" cy="457200"/>
          </a:xfrm>
        </p:spPr>
        <p:txBody>
          <a:bodyPr/>
          <a:lstStyle/>
          <a:p>
            <a:r>
              <a:rPr lang="en-US" sz="3600" dirty="0">
                <a:solidFill>
                  <a:schemeClr val="tx1"/>
                </a:solidFill>
              </a:rPr>
              <a:t>Use </a:t>
            </a:r>
            <a:r>
              <a:rPr lang="en-US" sz="3600" dirty="0" smtClean="0">
                <a:solidFill>
                  <a:schemeClr val="tx1"/>
                </a:solidFill>
              </a:rPr>
              <a:t>Case: </a:t>
            </a:r>
            <a:r>
              <a:rPr lang="en-US" sz="3600" dirty="0">
                <a:solidFill>
                  <a:schemeClr val="tx1"/>
                </a:solidFill>
              </a:rPr>
              <a:t>Regional Precipitation</a:t>
            </a:r>
          </a:p>
        </p:txBody>
      </p:sp>
      <p:pic>
        <p:nvPicPr>
          <p:cNvPr id="21523" name="Picture 19" descr="Ganguly-Proposals-Fig6"/>
          <p:cNvPicPr>
            <a:picLocks noChangeAspect="1" noChangeArrowheads="1"/>
          </p:cNvPicPr>
          <p:nvPr/>
        </p:nvPicPr>
        <p:blipFill>
          <a:blip r:embed="rId2" cstate="print"/>
          <a:srcRect b="12038"/>
          <a:stretch>
            <a:fillRect/>
          </a:stretch>
        </p:blipFill>
        <p:spPr bwMode="auto">
          <a:xfrm>
            <a:off x="3276600" y="1066800"/>
            <a:ext cx="5791200" cy="3821461"/>
          </a:xfrm>
          <a:prstGeom prst="rect">
            <a:avLst/>
          </a:prstGeom>
          <a:noFill/>
          <a:ln w="19050">
            <a:solidFill>
              <a:schemeClr val="accent6"/>
            </a:solidFill>
            <a:miter lim="800000"/>
            <a:headEnd/>
            <a:tailEnd/>
          </a:ln>
        </p:spPr>
      </p:pic>
      <p:sp>
        <p:nvSpPr>
          <p:cNvPr id="21524" name="Text Box 20"/>
          <p:cNvSpPr txBox="1">
            <a:spLocks noChangeArrowheads="1"/>
          </p:cNvSpPr>
          <p:nvPr/>
        </p:nvSpPr>
        <p:spPr bwMode="auto">
          <a:xfrm>
            <a:off x="76200" y="932795"/>
            <a:ext cx="3200400" cy="4401205"/>
          </a:xfrm>
          <a:prstGeom prst="rect">
            <a:avLst/>
          </a:prstGeom>
          <a:noFill/>
          <a:ln w="9525">
            <a:noFill/>
            <a:miter lim="800000"/>
            <a:headEnd/>
            <a:tailEnd/>
          </a:ln>
          <a:effectLst/>
        </p:spPr>
        <p:txBody>
          <a:bodyPr wrap="square">
            <a:spAutoFit/>
          </a:bodyPr>
          <a:lstStyle/>
          <a:p>
            <a:r>
              <a:rPr lang="en-US" sz="1400" u="sng" dirty="0">
                <a:latin typeface="+mj-lt"/>
              </a:rPr>
              <a:t>Step1</a:t>
            </a:r>
            <a:r>
              <a:rPr lang="en-US" sz="1400" dirty="0">
                <a:latin typeface="+mj-lt"/>
              </a:rPr>
              <a:t>: Conceptual physics models (O’Gorman and Schneider 2009) and </a:t>
            </a:r>
            <a:r>
              <a:rPr lang="en-US" sz="1400" b="1" dirty="0">
                <a:latin typeface="+mj-lt"/>
              </a:rPr>
              <a:t>relationship mining</a:t>
            </a:r>
            <a:r>
              <a:rPr lang="en-US" sz="1400" dirty="0">
                <a:latin typeface="+mj-lt"/>
              </a:rPr>
              <a:t> identify variables in 3D (space, time, vertical) neighborhoods with information relevant for predicting precipitation</a:t>
            </a:r>
          </a:p>
          <a:p>
            <a:endParaRPr lang="en-US" sz="1400" dirty="0">
              <a:latin typeface="+mj-lt"/>
            </a:endParaRPr>
          </a:p>
          <a:p>
            <a:r>
              <a:rPr lang="en-US" sz="1400" u="sng" dirty="0">
                <a:latin typeface="+mj-lt"/>
              </a:rPr>
              <a:t>Step 2</a:t>
            </a:r>
            <a:r>
              <a:rPr lang="en-US" sz="1400" dirty="0">
                <a:latin typeface="+mj-lt"/>
              </a:rPr>
              <a:t>: Precipitation mean and extremes are projected with ancillary variables in 3D neighborhoods with </a:t>
            </a:r>
            <a:r>
              <a:rPr lang="en-US" sz="1400" b="1" dirty="0">
                <a:latin typeface="+mj-lt"/>
              </a:rPr>
              <a:t>predictive modeling</a:t>
            </a:r>
          </a:p>
          <a:p>
            <a:endParaRPr lang="en-US" sz="1400" b="1" dirty="0">
              <a:latin typeface="+mj-lt"/>
            </a:endParaRPr>
          </a:p>
          <a:p>
            <a:r>
              <a:rPr lang="en-US" sz="1400" u="sng" dirty="0">
                <a:latin typeface="+mj-lt"/>
              </a:rPr>
              <a:t>Step 3</a:t>
            </a:r>
            <a:r>
              <a:rPr lang="en-US" sz="1400" dirty="0">
                <a:latin typeface="+mj-lt"/>
              </a:rPr>
              <a:t>: </a:t>
            </a:r>
            <a:r>
              <a:rPr lang="en-US" sz="1400" b="1" dirty="0">
                <a:latin typeface="+mj-lt"/>
              </a:rPr>
              <a:t>Complex networks</a:t>
            </a:r>
            <a:r>
              <a:rPr lang="en-US" sz="1400" dirty="0">
                <a:latin typeface="+mj-lt"/>
              </a:rPr>
              <a:t> are constructed over oceans using </a:t>
            </a:r>
            <a:r>
              <a:rPr lang="en-US" sz="1400" b="1" dirty="0">
                <a:latin typeface="+mj-lt"/>
              </a:rPr>
              <a:t>relationship mining</a:t>
            </a:r>
          </a:p>
          <a:p>
            <a:endParaRPr lang="en-US" sz="1400" dirty="0">
              <a:latin typeface="+mj-lt"/>
            </a:endParaRPr>
          </a:p>
          <a:p>
            <a:r>
              <a:rPr lang="en-US" sz="1400" u="sng" dirty="0">
                <a:latin typeface="+mj-lt"/>
              </a:rPr>
              <a:t>Step 4</a:t>
            </a:r>
            <a:r>
              <a:rPr lang="en-US" sz="1400" dirty="0">
                <a:latin typeface="+mj-lt"/>
              </a:rPr>
              <a:t>: </a:t>
            </a:r>
            <a:r>
              <a:rPr lang="en-US" sz="1400" b="1" dirty="0">
                <a:latin typeface="+mj-lt"/>
              </a:rPr>
              <a:t>Complex networks</a:t>
            </a:r>
            <a:r>
              <a:rPr lang="en-US" sz="1400" dirty="0">
                <a:latin typeface="+mj-lt"/>
              </a:rPr>
              <a:t> develop proxies for global and regional scale ocean dynamics leading to set of potential predictors</a:t>
            </a:r>
          </a:p>
        </p:txBody>
      </p:sp>
      <p:sp>
        <p:nvSpPr>
          <p:cNvPr id="21525" name="Text Box 21"/>
          <p:cNvSpPr txBox="1">
            <a:spLocks noChangeArrowheads="1"/>
          </p:cNvSpPr>
          <p:nvPr/>
        </p:nvSpPr>
        <p:spPr bwMode="auto">
          <a:xfrm>
            <a:off x="76200" y="5334000"/>
            <a:ext cx="3810000" cy="954107"/>
          </a:xfrm>
          <a:prstGeom prst="rect">
            <a:avLst/>
          </a:prstGeom>
          <a:noFill/>
          <a:ln w="9525">
            <a:noFill/>
            <a:miter lim="800000"/>
            <a:headEnd/>
            <a:tailEnd/>
          </a:ln>
          <a:effectLst/>
        </p:spPr>
        <p:txBody>
          <a:bodyPr wrap="square">
            <a:spAutoFit/>
          </a:bodyPr>
          <a:lstStyle/>
          <a:p>
            <a:r>
              <a:rPr lang="en-US" sz="1400" u="sng" dirty="0"/>
              <a:t>Step 5</a:t>
            </a:r>
            <a:r>
              <a:rPr lang="en-US" sz="1400" dirty="0"/>
              <a:t>: </a:t>
            </a:r>
            <a:r>
              <a:rPr lang="en-US" sz="1400" dirty="0" err="1"/>
              <a:t>Teleconnections</a:t>
            </a:r>
            <a:r>
              <a:rPr lang="en-US" sz="1400" dirty="0"/>
              <a:t> are developed to predict regional precipitation change and their extremes based on both </a:t>
            </a:r>
            <a:r>
              <a:rPr lang="en-US" sz="1400" b="1" dirty="0"/>
              <a:t>relationship mining</a:t>
            </a:r>
            <a:r>
              <a:rPr lang="en-US" sz="1400" dirty="0"/>
              <a:t> and </a:t>
            </a:r>
            <a:r>
              <a:rPr lang="en-US" sz="1400" b="1" dirty="0"/>
              <a:t>predictive modeling</a:t>
            </a:r>
            <a:endParaRPr lang="en-US" sz="1400" dirty="0"/>
          </a:p>
        </p:txBody>
      </p:sp>
      <p:sp>
        <p:nvSpPr>
          <p:cNvPr id="21526" name="Text Box 22"/>
          <p:cNvSpPr txBox="1">
            <a:spLocks noChangeArrowheads="1"/>
          </p:cNvSpPr>
          <p:nvPr/>
        </p:nvSpPr>
        <p:spPr bwMode="auto">
          <a:xfrm>
            <a:off x="3733800" y="5231249"/>
            <a:ext cx="2895600" cy="1169551"/>
          </a:xfrm>
          <a:prstGeom prst="rect">
            <a:avLst/>
          </a:prstGeom>
          <a:noFill/>
          <a:ln w="9525">
            <a:noFill/>
            <a:miter lim="800000"/>
            <a:headEnd/>
            <a:tailEnd/>
          </a:ln>
          <a:effectLst/>
        </p:spPr>
        <p:txBody>
          <a:bodyPr wrap="square">
            <a:spAutoFit/>
          </a:bodyPr>
          <a:lstStyle/>
          <a:p>
            <a:r>
              <a:rPr lang="en-US" sz="1400" u="sng" dirty="0"/>
              <a:t>Step 6</a:t>
            </a:r>
            <a:r>
              <a:rPr lang="en-US" sz="1400" dirty="0"/>
              <a:t>: The (Step 2) 3D neighborhood-based predictions are combined with </a:t>
            </a:r>
            <a:r>
              <a:rPr lang="en-US" sz="1400" dirty="0" err="1"/>
              <a:t>teleconnction</a:t>
            </a:r>
            <a:r>
              <a:rPr lang="en-US" sz="1400" dirty="0"/>
              <a:t>-based predictions with fusion of </a:t>
            </a:r>
            <a:r>
              <a:rPr lang="en-US" sz="1400" b="1" dirty="0"/>
              <a:t>predictive modeling</a:t>
            </a:r>
            <a:endParaRPr lang="en-US" sz="1400" dirty="0"/>
          </a:p>
        </p:txBody>
      </p:sp>
      <p:sp>
        <p:nvSpPr>
          <p:cNvPr id="21527" name="Text Box 23"/>
          <p:cNvSpPr txBox="1">
            <a:spLocks noChangeArrowheads="1"/>
          </p:cNvSpPr>
          <p:nvPr/>
        </p:nvSpPr>
        <p:spPr bwMode="auto">
          <a:xfrm>
            <a:off x="6477000" y="5181600"/>
            <a:ext cx="2667000" cy="954107"/>
          </a:xfrm>
          <a:prstGeom prst="rect">
            <a:avLst/>
          </a:prstGeom>
          <a:noFill/>
          <a:ln w="9525">
            <a:noFill/>
            <a:miter lim="800000"/>
            <a:headEnd/>
            <a:tailEnd/>
          </a:ln>
          <a:effectLst/>
        </p:spPr>
        <p:txBody>
          <a:bodyPr wrap="square">
            <a:spAutoFit/>
          </a:bodyPr>
          <a:lstStyle/>
          <a:p>
            <a:r>
              <a:rPr lang="en-US" sz="1400" u="sng" dirty="0"/>
              <a:t>Step 7</a:t>
            </a:r>
            <a:r>
              <a:rPr lang="en-US" sz="1400" dirty="0"/>
              <a:t>: Regional precipitation prediction gains are run through </a:t>
            </a:r>
            <a:r>
              <a:rPr lang="en-US" sz="1400" b="1" dirty="0"/>
              <a:t>cross-validation </a:t>
            </a:r>
            <a:r>
              <a:rPr lang="en-US" sz="1400" dirty="0"/>
              <a:t>and interpreted with climate science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7077075" y="6581775"/>
            <a:ext cx="2066925" cy="276225"/>
          </a:xfrm>
          <a:prstGeom prst="rect">
            <a:avLst/>
          </a:prstGeom>
          <a:noFill/>
          <a:ln w="9525">
            <a:noFill/>
            <a:miter lim="800000"/>
            <a:headEnd/>
            <a:tailEnd/>
          </a:ln>
        </p:spPr>
        <p:txBody>
          <a:bodyPr wrap="none">
            <a:spAutoFit/>
          </a:bodyPr>
          <a:lstStyle/>
          <a:p>
            <a:r>
              <a:rPr lang="en-US" sz="1200">
                <a:latin typeface="Helvetica" charset="0"/>
              </a:rPr>
              <a:t>From </a:t>
            </a:r>
            <a:r>
              <a:rPr lang="en-US" sz="1200" i="1">
                <a:latin typeface="Helvetica" charset="0"/>
              </a:rPr>
              <a:t>Schubert et al. </a:t>
            </a:r>
            <a:r>
              <a:rPr lang="en-US" sz="1200">
                <a:latin typeface="Helvetica" charset="0"/>
              </a:rPr>
              <a:t>(2004)</a:t>
            </a:r>
          </a:p>
        </p:txBody>
      </p:sp>
      <p:sp>
        <p:nvSpPr>
          <p:cNvPr id="6" name="Rectangle 4"/>
          <p:cNvSpPr txBox="1">
            <a:spLocks noChangeArrowheads="1"/>
          </p:cNvSpPr>
          <p:nvPr/>
        </p:nvSpPr>
        <p:spPr bwMode="auto">
          <a:xfrm>
            <a:off x="152400" y="152400"/>
            <a:ext cx="8839200" cy="457200"/>
          </a:xfrm>
          <a:prstGeom prst="rect">
            <a:avLst/>
          </a:prstGeom>
          <a:noFill/>
          <a:ln w="9525">
            <a:noFill/>
            <a:miter lim="800000"/>
            <a:headEnd/>
            <a:tailEnd/>
          </a:ln>
          <a:effectLst/>
        </p:spPr>
        <p:txBody>
          <a:bodyPr anchor="ctr"/>
          <a:lstStyle/>
          <a:p>
            <a:pPr algn="ctr" eaLnBrk="1" hangingPunct="1"/>
            <a:r>
              <a:rPr lang="en-US" sz="3600" b="1" dirty="0">
                <a:latin typeface="+mj-lt"/>
              </a:rPr>
              <a:t>Use </a:t>
            </a:r>
            <a:r>
              <a:rPr lang="en-US" sz="3600" b="1" dirty="0" smtClean="0">
                <a:latin typeface="+mj-lt"/>
              </a:rPr>
              <a:t>Case: </a:t>
            </a:r>
            <a:r>
              <a:rPr lang="en-US" sz="3600" b="1" dirty="0">
                <a:latin typeface="+mj-lt"/>
              </a:rPr>
              <a:t>1930s Dust Bowl</a:t>
            </a:r>
          </a:p>
        </p:txBody>
      </p:sp>
      <p:pic>
        <p:nvPicPr>
          <p:cNvPr id="16388" name="Picture 6"/>
          <p:cNvPicPr>
            <a:picLocks noChangeAspect="1"/>
          </p:cNvPicPr>
          <p:nvPr/>
        </p:nvPicPr>
        <p:blipFill>
          <a:blip r:embed="rId3" cstate="print"/>
          <a:srcRect/>
          <a:stretch>
            <a:fillRect/>
          </a:stretch>
        </p:blipFill>
        <p:spPr bwMode="auto">
          <a:xfrm>
            <a:off x="6019800" y="2209800"/>
            <a:ext cx="2971800" cy="2070100"/>
          </a:xfrm>
          <a:prstGeom prst="rect">
            <a:avLst/>
          </a:prstGeom>
          <a:noFill/>
          <a:ln w="9525">
            <a:noFill/>
            <a:miter lim="800000"/>
            <a:headEnd/>
            <a:tailEnd/>
          </a:ln>
        </p:spPr>
      </p:pic>
      <p:pic>
        <p:nvPicPr>
          <p:cNvPr id="16389" name="Picture 7"/>
          <p:cNvPicPr>
            <a:picLocks noChangeAspect="1"/>
          </p:cNvPicPr>
          <p:nvPr/>
        </p:nvPicPr>
        <p:blipFill>
          <a:blip r:embed="rId4" cstate="print"/>
          <a:srcRect/>
          <a:stretch>
            <a:fillRect/>
          </a:stretch>
        </p:blipFill>
        <p:spPr bwMode="auto">
          <a:xfrm>
            <a:off x="2895600" y="4046898"/>
            <a:ext cx="2971800" cy="2353901"/>
          </a:xfrm>
          <a:prstGeom prst="rect">
            <a:avLst/>
          </a:prstGeom>
          <a:noFill/>
          <a:ln w="9525">
            <a:noFill/>
            <a:miter lim="800000"/>
            <a:headEnd/>
            <a:tailEnd/>
          </a:ln>
        </p:spPr>
      </p:pic>
      <p:sp>
        <p:nvSpPr>
          <p:cNvPr id="16390" name="Text Box 23"/>
          <p:cNvSpPr txBox="1">
            <a:spLocks noChangeArrowheads="1"/>
          </p:cNvSpPr>
          <p:nvPr/>
        </p:nvSpPr>
        <p:spPr bwMode="auto">
          <a:xfrm>
            <a:off x="152400" y="946150"/>
            <a:ext cx="2667000" cy="1492716"/>
          </a:xfrm>
          <a:prstGeom prst="rect">
            <a:avLst/>
          </a:prstGeom>
          <a:noFill/>
          <a:ln w="9525">
            <a:noFill/>
            <a:miter lim="800000"/>
            <a:headEnd/>
            <a:tailEnd/>
          </a:ln>
        </p:spPr>
        <p:txBody>
          <a:bodyPr wrap="square">
            <a:spAutoFit/>
          </a:bodyPr>
          <a:lstStyle/>
          <a:p>
            <a:r>
              <a:rPr lang="en-US" sz="1300" b="1" u="sng" dirty="0">
                <a:latin typeface="+mj-lt"/>
              </a:rPr>
              <a:t>1930s Dust Bowl Drought</a:t>
            </a:r>
          </a:p>
          <a:p>
            <a:r>
              <a:rPr lang="en-US" sz="1300" dirty="0">
                <a:latin typeface="+mj-lt"/>
              </a:rPr>
              <a:t>Affected almost two-thirds of the U.S</a:t>
            </a:r>
            <a:r>
              <a:rPr lang="en-US" sz="1300" dirty="0" smtClean="0">
                <a:latin typeface="+mj-lt"/>
              </a:rPr>
              <a:t>. Centered </a:t>
            </a:r>
            <a:r>
              <a:rPr lang="en-US" sz="1300" dirty="0">
                <a:latin typeface="+mj-lt"/>
              </a:rPr>
              <a:t>over the agriculturally productive Great </a:t>
            </a:r>
            <a:r>
              <a:rPr lang="en-US" sz="1300" dirty="0" smtClean="0">
                <a:latin typeface="+mj-lt"/>
              </a:rPr>
              <a:t>Plains Drought </a:t>
            </a:r>
            <a:r>
              <a:rPr lang="en-US" sz="1300" dirty="0">
                <a:latin typeface="+mj-lt"/>
              </a:rPr>
              <a:t>initiated by anomalous tropical SSTs (</a:t>
            </a:r>
            <a:r>
              <a:rPr lang="en-US" sz="1300" dirty="0" err="1">
                <a:latin typeface="+mj-lt"/>
              </a:rPr>
              <a:t>Teleconnections</a:t>
            </a:r>
            <a:r>
              <a:rPr lang="en-US" sz="1200" dirty="0"/>
              <a:t>)</a:t>
            </a:r>
          </a:p>
        </p:txBody>
      </p:sp>
      <p:sp>
        <p:nvSpPr>
          <p:cNvPr id="16391" name="Text Box 23"/>
          <p:cNvSpPr txBox="1">
            <a:spLocks noChangeArrowheads="1"/>
          </p:cNvSpPr>
          <p:nvPr/>
        </p:nvSpPr>
        <p:spPr bwMode="auto">
          <a:xfrm>
            <a:off x="2819400" y="990600"/>
            <a:ext cx="4038600" cy="1200329"/>
          </a:xfrm>
          <a:prstGeom prst="rect">
            <a:avLst/>
          </a:prstGeom>
          <a:noFill/>
          <a:ln w="19050">
            <a:solidFill>
              <a:schemeClr val="accent6"/>
            </a:solidFill>
            <a:miter lim="800000"/>
            <a:headEnd/>
            <a:tailEnd/>
          </a:ln>
        </p:spPr>
        <p:txBody>
          <a:bodyPr wrap="square">
            <a:spAutoFit/>
          </a:bodyPr>
          <a:lstStyle/>
          <a:p>
            <a:pPr algn="ctr"/>
            <a:r>
              <a:rPr lang="en-US" sz="1400" b="1" u="sng" dirty="0">
                <a:latin typeface="+mj-lt"/>
              </a:rPr>
              <a:t>NASA NSIPP Model: 14 C20C datasets</a:t>
            </a:r>
          </a:p>
          <a:p>
            <a:pPr algn="ctr"/>
            <a:r>
              <a:rPr lang="en-US" sz="1200" dirty="0">
                <a:latin typeface="+mj-lt"/>
              </a:rPr>
              <a:t>Ensemble of 14 100-year simulations of the 20</a:t>
            </a:r>
            <a:r>
              <a:rPr lang="en-US" sz="1200" baseline="30000" dirty="0">
                <a:latin typeface="+mj-lt"/>
              </a:rPr>
              <a:t>th</a:t>
            </a:r>
            <a:r>
              <a:rPr lang="en-US" sz="1200" dirty="0">
                <a:latin typeface="+mj-lt"/>
              </a:rPr>
              <a:t> Century</a:t>
            </a:r>
          </a:p>
          <a:p>
            <a:pPr algn="ctr">
              <a:spcBef>
                <a:spcPts val="600"/>
              </a:spcBef>
            </a:pPr>
            <a:r>
              <a:rPr lang="en-US" sz="1200" dirty="0">
                <a:latin typeface="+mj-lt"/>
              </a:rPr>
              <a:t>Forced with observed monthly SSTs</a:t>
            </a:r>
          </a:p>
          <a:p>
            <a:pPr algn="ctr">
              <a:spcBef>
                <a:spcPts val="600"/>
              </a:spcBef>
            </a:pPr>
            <a:r>
              <a:rPr lang="en-US" sz="1200" dirty="0">
                <a:latin typeface="+mj-lt"/>
              </a:rPr>
              <a:t>Allows for assessment of how much the SSTs control Great Plains climate </a:t>
            </a:r>
            <a:r>
              <a:rPr lang="en-US" sz="1200" dirty="0" smtClean="0">
                <a:latin typeface="+mj-lt"/>
              </a:rPr>
              <a:t>variations </a:t>
            </a:r>
            <a:endParaRPr lang="en-US" sz="1200" dirty="0"/>
          </a:p>
        </p:txBody>
      </p:sp>
      <p:sp>
        <p:nvSpPr>
          <p:cNvPr id="11" name="Bent Arrow 10"/>
          <p:cNvSpPr/>
          <p:nvPr/>
        </p:nvSpPr>
        <p:spPr bwMode="auto">
          <a:xfrm rot="5400000">
            <a:off x="7010400" y="1143000"/>
            <a:ext cx="762000" cy="9144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endParaRPr>
          </a:p>
        </p:txBody>
      </p:sp>
      <p:sp>
        <p:nvSpPr>
          <p:cNvPr id="16393" name="Text Box 23"/>
          <p:cNvSpPr txBox="1">
            <a:spLocks noChangeArrowheads="1"/>
          </p:cNvSpPr>
          <p:nvPr/>
        </p:nvSpPr>
        <p:spPr bwMode="auto">
          <a:xfrm>
            <a:off x="152400" y="5105400"/>
            <a:ext cx="2819400" cy="1292662"/>
          </a:xfrm>
          <a:prstGeom prst="rect">
            <a:avLst/>
          </a:prstGeom>
          <a:noFill/>
          <a:ln w="9525">
            <a:noFill/>
            <a:miter lim="800000"/>
            <a:headEnd/>
            <a:tailEnd/>
          </a:ln>
        </p:spPr>
        <p:txBody>
          <a:bodyPr wrap="square">
            <a:spAutoFit/>
          </a:bodyPr>
          <a:lstStyle/>
          <a:p>
            <a:pPr>
              <a:spcBef>
                <a:spcPts val="600"/>
              </a:spcBef>
            </a:pPr>
            <a:r>
              <a:rPr lang="en-US" sz="1300" dirty="0">
                <a:latin typeface="+mj-lt"/>
              </a:rPr>
              <a:t>Time series of precipitation anomalies averaged over the Great Plains region for 14 ensemble members of C20C run. Anomalous Tropical SSTs explain </a:t>
            </a:r>
            <a:r>
              <a:rPr lang="en-US" sz="1300" i="1" dirty="0">
                <a:latin typeface="+mj-lt"/>
              </a:rPr>
              <a:t>most </a:t>
            </a:r>
            <a:r>
              <a:rPr lang="en-US" sz="1300" dirty="0">
                <a:latin typeface="+mj-lt"/>
              </a:rPr>
              <a:t>of the 20</a:t>
            </a:r>
            <a:r>
              <a:rPr lang="en-US" sz="1300" baseline="30000" dirty="0">
                <a:latin typeface="+mj-lt"/>
              </a:rPr>
              <a:t>th</a:t>
            </a:r>
            <a:r>
              <a:rPr lang="en-US" sz="1300" dirty="0">
                <a:latin typeface="+mj-lt"/>
              </a:rPr>
              <a:t> Century drought events.</a:t>
            </a:r>
          </a:p>
        </p:txBody>
      </p:sp>
      <p:sp>
        <p:nvSpPr>
          <p:cNvPr id="16394" name="Text Box 23"/>
          <p:cNvSpPr txBox="1">
            <a:spLocks noChangeArrowheads="1"/>
          </p:cNvSpPr>
          <p:nvPr/>
        </p:nvSpPr>
        <p:spPr bwMode="auto">
          <a:xfrm>
            <a:off x="6019800" y="4343400"/>
            <a:ext cx="2971800" cy="1092607"/>
          </a:xfrm>
          <a:prstGeom prst="rect">
            <a:avLst/>
          </a:prstGeom>
          <a:noFill/>
          <a:ln w="9525">
            <a:noFill/>
            <a:miter lim="800000"/>
            <a:headEnd/>
            <a:tailEnd/>
          </a:ln>
        </p:spPr>
        <p:txBody>
          <a:bodyPr>
            <a:spAutoFit/>
          </a:bodyPr>
          <a:lstStyle/>
          <a:p>
            <a:r>
              <a:rPr lang="en-US" sz="1300" dirty="0">
                <a:latin typeface="+mj-lt"/>
              </a:rPr>
              <a:t>Global SST anomalies averaged over 1932-1938. Boxes represent sub-regions used to identify the relative importance of SST anomalies in initiating the </a:t>
            </a:r>
            <a:r>
              <a:rPr lang="en-US" sz="1300" dirty="0" err="1">
                <a:latin typeface="+mj-lt"/>
              </a:rPr>
              <a:t>the</a:t>
            </a:r>
            <a:r>
              <a:rPr lang="en-US" sz="1300" dirty="0">
                <a:latin typeface="+mj-lt"/>
              </a:rPr>
              <a:t> Dust Bowl drought. </a:t>
            </a:r>
          </a:p>
        </p:txBody>
      </p:sp>
      <p:sp>
        <p:nvSpPr>
          <p:cNvPr id="14" name="Bent Arrow 13"/>
          <p:cNvSpPr/>
          <p:nvPr/>
        </p:nvSpPr>
        <p:spPr bwMode="auto">
          <a:xfrm rot="10800000">
            <a:off x="5943601" y="5410200"/>
            <a:ext cx="762000" cy="6858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endParaRPr>
          </a:p>
        </p:txBody>
      </p:sp>
      <p:sp>
        <p:nvSpPr>
          <p:cNvPr id="16396" name="Text Box 23"/>
          <p:cNvSpPr txBox="1">
            <a:spLocks noChangeArrowheads="1"/>
          </p:cNvSpPr>
          <p:nvPr/>
        </p:nvSpPr>
        <p:spPr bwMode="auto">
          <a:xfrm>
            <a:off x="76200" y="2667000"/>
            <a:ext cx="2286000" cy="1492716"/>
          </a:xfrm>
          <a:prstGeom prst="rect">
            <a:avLst/>
          </a:prstGeom>
          <a:noFill/>
          <a:ln w="9525">
            <a:noFill/>
            <a:miter lim="800000"/>
            <a:headEnd/>
            <a:tailEnd/>
          </a:ln>
        </p:spPr>
        <p:txBody>
          <a:bodyPr wrap="square">
            <a:spAutoFit/>
          </a:bodyPr>
          <a:lstStyle/>
          <a:p>
            <a:pPr>
              <a:spcBef>
                <a:spcPts val="600"/>
              </a:spcBef>
            </a:pPr>
            <a:r>
              <a:rPr lang="en-US" sz="1300" dirty="0">
                <a:latin typeface="+mj-lt"/>
              </a:rPr>
              <a:t>However, the </a:t>
            </a:r>
            <a:r>
              <a:rPr lang="en-US" sz="1300" u="sng" dirty="0">
                <a:latin typeface="+mj-lt"/>
              </a:rPr>
              <a:t>abrupt</a:t>
            </a:r>
            <a:r>
              <a:rPr lang="en-US" sz="1300" dirty="0">
                <a:latin typeface="+mj-lt"/>
              </a:rPr>
              <a:t> change in the precipitation regime and decade-long </a:t>
            </a:r>
            <a:r>
              <a:rPr lang="en-US" sz="1300" u="sng" dirty="0">
                <a:latin typeface="+mj-lt"/>
              </a:rPr>
              <a:t>persistence</a:t>
            </a:r>
            <a:r>
              <a:rPr lang="en-US" sz="1300" dirty="0">
                <a:latin typeface="+mj-lt"/>
              </a:rPr>
              <a:t> of drought thought to be related to strong land-atmosphere feedbacks (e.g., precipitation recycling)</a:t>
            </a:r>
          </a:p>
        </p:txBody>
      </p:sp>
      <p:sp>
        <p:nvSpPr>
          <p:cNvPr id="16397" name="Text Box 37"/>
          <p:cNvSpPr txBox="1">
            <a:spLocks noChangeArrowheads="1"/>
          </p:cNvSpPr>
          <p:nvPr/>
        </p:nvSpPr>
        <p:spPr bwMode="auto">
          <a:xfrm>
            <a:off x="2286000" y="2362200"/>
            <a:ext cx="3657600" cy="1600438"/>
          </a:xfrm>
          <a:prstGeom prst="rect">
            <a:avLst/>
          </a:prstGeom>
          <a:noFill/>
          <a:ln w="9525">
            <a:noFill/>
            <a:miter lim="800000"/>
            <a:headEnd/>
            <a:tailEnd/>
          </a:ln>
        </p:spPr>
        <p:txBody>
          <a:bodyPr>
            <a:spAutoFit/>
          </a:bodyPr>
          <a:lstStyle/>
          <a:p>
            <a:pPr algn="ctr"/>
            <a:r>
              <a:rPr lang="en-US" sz="1400" b="1" dirty="0">
                <a:solidFill>
                  <a:schemeClr val="accent6">
                    <a:lumMod val="75000"/>
                  </a:schemeClr>
                </a:solidFill>
                <a:latin typeface="+mj-lt"/>
              </a:rPr>
              <a:t>Information content in C20C model simulations along with ancillary observations can be used to </a:t>
            </a:r>
            <a:r>
              <a:rPr lang="en-US" sz="1400" b="1" u="sng" dirty="0">
                <a:solidFill>
                  <a:schemeClr val="accent6">
                    <a:lumMod val="75000"/>
                  </a:schemeClr>
                </a:solidFill>
                <a:latin typeface="+mj-lt"/>
              </a:rPr>
              <a:t>identify</a:t>
            </a:r>
            <a:r>
              <a:rPr lang="en-US" sz="1400" b="1" dirty="0">
                <a:solidFill>
                  <a:schemeClr val="accent6">
                    <a:lumMod val="75000"/>
                  </a:schemeClr>
                </a:solidFill>
                <a:latin typeface="+mj-lt"/>
              </a:rPr>
              <a:t> and </a:t>
            </a:r>
            <a:r>
              <a:rPr lang="en-US" sz="1400" b="1" u="sng" dirty="0">
                <a:solidFill>
                  <a:schemeClr val="accent6">
                    <a:lumMod val="75000"/>
                  </a:schemeClr>
                </a:solidFill>
                <a:latin typeface="+mj-lt"/>
              </a:rPr>
              <a:t>predict</a:t>
            </a:r>
            <a:r>
              <a:rPr lang="en-US" sz="1400" b="1" dirty="0">
                <a:solidFill>
                  <a:schemeClr val="accent6">
                    <a:lumMod val="75000"/>
                  </a:schemeClr>
                </a:solidFill>
                <a:latin typeface="+mj-lt"/>
              </a:rPr>
              <a:t> drought “triggers” and the contribution of complex feedbacks to abrupt precipitation regime changes and drought persistence </a:t>
            </a:r>
          </a:p>
        </p:txBody>
      </p:sp>
      <p:sp>
        <p:nvSpPr>
          <p:cNvPr id="19" name="Bent Arrow 18"/>
          <p:cNvSpPr/>
          <p:nvPr/>
        </p:nvSpPr>
        <p:spPr bwMode="auto">
          <a:xfrm rot="16200000">
            <a:off x="1295400" y="4191000"/>
            <a:ext cx="762000" cy="9144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txBox="1">
            <a:spLocks noChangeArrowheads="1"/>
          </p:cNvSpPr>
          <p:nvPr/>
        </p:nvSpPr>
        <p:spPr bwMode="auto">
          <a:xfrm>
            <a:off x="-152400" y="152400"/>
            <a:ext cx="9372600" cy="457200"/>
          </a:xfrm>
          <a:prstGeom prst="rect">
            <a:avLst/>
          </a:prstGeom>
          <a:noFill/>
          <a:ln w="9525">
            <a:noFill/>
            <a:miter lim="800000"/>
            <a:headEnd/>
            <a:tailEnd/>
          </a:ln>
        </p:spPr>
        <p:txBody>
          <a:bodyPr anchor="ctr"/>
          <a:lstStyle/>
          <a:p>
            <a:pPr algn="ctr" eaLnBrk="1" hangingPunct="1"/>
            <a:r>
              <a:rPr lang="en-US" sz="3400" b="1" dirty="0">
                <a:latin typeface="+mj-lt"/>
              </a:rPr>
              <a:t>Use </a:t>
            </a:r>
            <a:r>
              <a:rPr lang="en-US" sz="3400" b="1" dirty="0" smtClean="0">
                <a:latin typeface="+mj-lt"/>
              </a:rPr>
              <a:t>Case: </a:t>
            </a:r>
            <a:r>
              <a:rPr lang="en-US" sz="3400" b="1" dirty="0">
                <a:latin typeface="+mj-lt"/>
              </a:rPr>
              <a:t>Regime Shift in Sahara &amp; Sahel</a:t>
            </a:r>
          </a:p>
        </p:txBody>
      </p:sp>
      <p:sp>
        <p:nvSpPr>
          <p:cNvPr id="14339" name="Text Box 23"/>
          <p:cNvSpPr txBox="1">
            <a:spLocks noChangeArrowheads="1"/>
          </p:cNvSpPr>
          <p:nvPr/>
        </p:nvSpPr>
        <p:spPr bwMode="auto">
          <a:xfrm>
            <a:off x="152400" y="914400"/>
            <a:ext cx="2514600" cy="2292935"/>
          </a:xfrm>
          <a:prstGeom prst="rect">
            <a:avLst/>
          </a:prstGeom>
          <a:noFill/>
          <a:ln w="9525">
            <a:noFill/>
            <a:miter lim="800000"/>
            <a:headEnd/>
            <a:tailEnd/>
          </a:ln>
        </p:spPr>
        <p:txBody>
          <a:bodyPr wrap="square">
            <a:spAutoFit/>
          </a:bodyPr>
          <a:lstStyle/>
          <a:p>
            <a:r>
              <a:rPr lang="en-US" sz="1300" b="1" u="sng" dirty="0">
                <a:latin typeface="+mj-lt"/>
              </a:rPr>
              <a:t>Regime Shift in Sahara</a:t>
            </a:r>
          </a:p>
          <a:p>
            <a:r>
              <a:rPr lang="en-US" sz="1300" dirty="0">
                <a:latin typeface="+mj-lt"/>
              </a:rPr>
              <a:t>Sudden shift from `Green Sahara’ to `Desert Sahara’</a:t>
            </a:r>
          </a:p>
          <a:p>
            <a:endParaRPr lang="en-US" sz="1300" dirty="0">
              <a:latin typeface="+mj-lt"/>
            </a:endParaRPr>
          </a:p>
          <a:p>
            <a:r>
              <a:rPr lang="en-US" sz="1300" dirty="0">
                <a:latin typeface="+mj-lt"/>
              </a:rPr>
              <a:t>Sahara consisted of extensive vegetation, lakes, wetlands according to Geologic data.</a:t>
            </a:r>
          </a:p>
          <a:p>
            <a:endParaRPr lang="en-US" sz="1300" dirty="0">
              <a:latin typeface="+mj-lt"/>
            </a:endParaRPr>
          </a:p>
          <a:p>
            <a:r>
              <a:rPr lang="en-US" sz="1300" dirty="0">
                <a:latin typeface="+mj-lt"/>
              </a:rPr>
              <a:t>Sudden transition from vegetated to desert conditions around 5500 years ago</a:t>
            </a:r>
          </a:p>
        </p:txBody>
      </p:sp>
      <p:sp>
        <p:nvSpPr>
          <p:cNvPr id="14341" name="Text Box 23"/>
          <p:cNvSpPr txBox="1">
            <a:spLocks noChangeArrowheads="1"/>
          </p:cNvSpPr>
          <p:nvPr/>
        </p:nvSpPr>
        <p:spPr bwMode="auto">
          <a:xfrm>
            <a:off x="5486400" y="1142762"/>
            <a:ext cx="3505200" cy="1600438"/>
          </a:xfrm>
          <a:prstGeom prst="rect">
            <a:avLst/>
          </a:prstGeom>
          <a:noFill/>
          <a:ln w="9525">
            <a:noFill/>
            <a:miter lim="800000"/>
            <a:headEnd/>
            <a:tailEnd/>
          </a:ln>
        </p:spPr>
        <p:txBody>
          <a:bodyPr wrap="square">
            <a:spAutoFit/>
          </a:bodyPr>
          <a:lstStyle/>
          <a:p>
            <a:r>
              <a:rPr lang="en-US" sz="1400" dirty="0" smtClean="0">
                <a:latin typeface="+mj-lt"/>
              </a:rPr>
              <a:t>Precipitation patterns are </a:t>
            </a:r>
            <a:r>
              <a:rPr lang="en-US" sz="1400" dirty="0">
                <a:latin typeface="+mj-lt"/>
              </a:rPr>
              <a:t>tightly </a:t>
            </a:r>
            <a:r>
              <a:rPr lang="en-US" sz="1400" dirty="0" smtClean="0">
                <a:latin typeface="+mj-lt"/>
              </a:rPr>
              <a:t>correlated with vegetation cover patterns.</a:t>
            </a:r>
            <a:endParaRPr lang="en-US" sz="1400" dirty="0">
              <a:latin typeface="+mj-lt"/>
            </a:endParaRPr>
          </a:p>
          <a:p>
            <a:endParaRPr lang="en-US" sz="1400" dirty="0">
              <a:latin typeface="+mj-lt"/>
            </a:endParaRPr>
          </a:p>
          <a:p>
            <a:r>
              <a:rPr lang="en-US" sz="1400" dirty="0">
                <a:latin typeface="+mj-lt"/>
              </a:rPr>
              <a:t>Northern Africa is dominated </a:t>
            </a:r>
            <a:r>
              <a:rPr lang="en-US" sz="1400" dirty="0" smtClean="0">
                <a:latin typeface="+mj-lt"/>
              </a:rPr>
              <a:t>by the Sahara. </a:t>
            </a:r>
            <a:r>
              <a:rPr lang="en-US" sz="1400" dirty="0">
                <a:latin typeface="+mj-lt"/>
              </a:rPr>
              <a:t>The </a:t>
            </a:r>
            <a:r>
              <a:rPr lang="en-US" sz="1400" dirty="0" smtClean="0">
                <a:latin typeface="+mj-lt"/>
              </a:rPr>
              <a:t>transition between </a:t>
            </a:r>
            <a:r>
              <a:rPr lang="en-US" sz="1400" dirty="0">
                <a:latin typeface="+mj-lt"/>
              </a:rPr>
              <a:t>the Sahara and </a:t>
            </a:r>
            <a:r>
              <a:rPr lang="en-US" sz="1400" dirty="0" smtClean="0">
                <a:latin typeface="+mj-lt"/>
              </a:rPr>
              <a:t>the savanna/tropical </a:t>
            </a:r>
            <a:r>
              <a:rPr lang="en-US" sz="1400" dirty="0">
                <a:latin typeface="+mj-lt"/>
              </a:rPr>
              <a:t>forest to the south occurs in the </a:t>
            </a:r>
            <a:r>
              <a:rPr lang="en-US" sz="1400" dirty="0" smtClean="0"/>
              <a:t>Sahel.</a:t>
            </a:r>
            <a:endParaRPr lang="en-US" sz="1400" dirty="0">
              <a:latin typeface="+mj-lt"/>
            </a:endParaRPr>
          </a:p>
        </p:txBody>
      </p:sp>
      <p:sp>
        <p:nvSpPr>
          <p:cNvPr id="14342" name="Text Box 23"/>
          <p:cNvSpPr txBox="1">
            <a:spLocks noChangeArrowheads="1"/>
          </p:cNvSpPr>
          <p:nvPr/>
        </p:nvSpPr>
        <p:spPr bwMode="auto">
          <a:xfrm>
            <a:off x="2514600" y="1676400"/>
            <a:ext cx="3200400" cy="276999"/>
          </a:xfrm>
          <a:prstGeom prst="rect">
            <a:avLst/>
          </a:prstGeom>
          <a:noFill/>
          <a:ln w="9525">
            <a:noFill/>
            <a:miter lim="800000"/>
            <a:headEnd/>
            <a:tailEnd/>
          </a:ln>
        </p:spPr>
        <p:txBody>
          <a:bodyPr wrap="square">
            <a:spAutoFit/>
          </a:bodyPr>
          <a:lstStyle/>
          <a:p>
            <a:r>
              <a:rPr lang="en-US" sz="1200" dirty="0" smtClean="0">
                <a:latin typeface="+mj-lt"/>
              </a:rPr>
              <a:t>Vegetation cover and precipitation patterns</a:t>
            </a:r>
            <a:endParaRPr lang="en-US" sz="1200" dirty="0">
              <a:latin typeface="+mj-lt"/>
            </a:endParaRPr>
          </a:p>
        </p:txBody>
      </p:sp>
      <p:sp>
        <p:nvSpPr>
          <p:cNvPr id="14343" name="Text Box 23"/>
          <p:cNvSpPr txBox="1">
            <a:spLocks noChangeArrowheads="1"/>
          </p:cNvSpPr>
          <p:nvPr/>
        </p:nvSpPr>
        <p:spPr bwMode="auto">
          <a:xfrm>
            <a:off x="152400" y="3200400"/>
            <a:ext cx="3657600" cy="2292935"/>
          </a:xfrm>
          <a:prstGeom prst="rect">
            <a:avLst/>
          </a:prstGeom>
          <a:noFill/>
          <a:ln w="9525">
            <a:noFill/>
            <a:miter lim="800000"/>
            <a:headEnd/>
            <a:tailEnd/>
          </a:ln>
        </p:spPr>
        <p:txBody>
          <a:bodyPr wrap="square">
            <a:spAutoFit/>
          </a:bodyPr>
          <a:lstStyle/>
          <a:p>
            <a:r>
              <a:rPr lang="en-US" sz="1300" b="1" u="sng" dirty="0" smtClean="0">
                <a:latin typeface="+mj-lt"/>
              </a:rPr>
              <a:t>Regime Shift in Sahel</a:t>
            </a:r>
          </a:p>
          <a:p>
            <a:r>
              <a:rPr lang="en-US" sz="1300" dirty="0" smtClean="0">
                <a:latin typeface="+mj-lt"/>
              </a:rPr>
              <a:t>Sahel is the transition zone between the Sahara to the north and the tropical savanna and  evergreen forests to the south </a:t>
            </a:r>
          </a:p>
          <a:p>
            <a:endParaRPr lang="en-US" sz="1300" dirty="0" smtClean="0">
              <a:latin typeface="+mj-lt"/>
            </a:endParaRPr>
          </a:p>
          <a:p>
            <a:r>
              <a:rPr lang="en-US" sz="1300" dirty="0" smtClean="0">
                <a:latin typeface="+mj-lt"/>
              </a:rPr>
              <a:t>Onset of major 30-year drought over the Sahel region in 1969</a:t>
            </a:r>
          </a:p>
          <a:p>
            <a:endParaRPr lang="en-US" sz="1300" dirty="0" smtClean="0">
              <a:latin typeface="+mj-lt"/>
            </a:endParaRPr>
          </a:p>
          <a:p>
            <a:r>
              <a:rPr lang="en-US" sz="1300" dirty="0" smtClean="0">
                <a:latin typeface="+mj-lt"/>
              </a:rPr>
              <a:t>Sahel drought led to widespread famine, ecosystem degradation, and dispersion of its inhabitants</a:t>
            </a:r>
            <a:endParaRPr lang="en-US" sz="1300" dirty="0">
              <a:latin typeface="+mj-lt"/>
            </a:endParaRPr>
          </a:p>
        </p:txBody>
      </p:sp>
      <p:sp>
        <p:nvSpPr>
          <p:cNvPr id="14344" name="Text Box 23"/>
          <p:cNvSpPr txBox="1">
            <a:spLocks noChangeArrowheads="1"/>
          </p:cNvSpPr>
          <p:nvPr/>
        </p:nvSpPr>
        <p:spPr bwMode="auto">
          <a:xfrm>
            <a:off x="76200" y="5493603"/>
            <a:ext cx="5029200" cy="83099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200" dirty="0">
                <a:latin typeface="+mj-lt"/>
              </a:rPr>
              <a:t>Such sudden, large change in </a:t>
            </a:r>
            <a:r>
              <a:rPr lang="en-US" sz="1200" dirty="0" smtClean="0">
                <a:latin typeface="+mj-lt"/>
              </a:rPr>
              <a:t>environmental–or </a:t>
            </a:r>
            <a:r>
              <a:rPr lang="en-US" sz="1200" dirty="0">
                <a:latin typeface="+mj-lt"/>
              </a:rPr>
              <a:t>“regime shift”—often occurs without advance warning. Underlying conditions may predispose a system to a regime shift. A fairly small event, e.g., storm, drought, etc., may trigger the shift to a new stable state</a:t>
            </a:r>
            <a:r>
              <a:rPr lang="en-US" sz="1200" dirty="0" smtClean="0">
                <a:latin typeface="+mj-lt"/>
              </a:rPr>
              <a:t>.</a:t>
            </a:r>
            <a:endParaRPr lang="en-US" sz="1200" dirty="0">
              <a:latin typeface="+mj-lt"/>
            </a:endParaRPr>
          </a:p>
        </p:txBody>
      </p:sp>
      <p:sp>
        <p:nvSpPr>
          <p:cNvPr id="14345" name="Text Box 23"/>
          <p:cNvSpPr txBox="1">
            <a:spLocks noChangeArrowheads="1"/>
          </p:cNvSpPr>
          <p:nvPr/>
        </p:nvSpPr>
        <p:spPr bwMode="auto">
          <a:xfrm>
            <a:off x="5486400" y="3040559"/>
            <a:ext cx="3657600" cy="769441"/>
          </a:xfrm>
          <a:prstGeom prst="rect">
            <a:avLst/>
          </a:prstGeom>
          <a:noFill/>
          <a:ln w="9525">
            <a:noFill/>
            <a:miter lim="800000"/>
            <a:headEnd/>
            <a:tailEnd/>
          </a:ln>
        </p:spPr>
        <p:txBody>
          <a:bodyPr wrap="square">
            <a:spAutoFit/>
          </a:bodyPr>
          <a:lstStyle/>
          <a:p>
            <a:r>
              <a:rPr lang="en-US" sz="1600" b="1" dirty="0">
                <a:latin typeface="+mj-lt"/>
              </a:rPr>
              <a:t>Key Questions stay unanswered:</a:t>
            </a:r>
          </a:p>
          <a:p>
            <a:pPr>
              <a:buFontTx/>
              <a:buChar char="-"/>
            </a:pPr>
            <a:r>
              <a:rPr lang="en-US" sz="1400" dirty="0">
                <a:latin typeface="+mj-lt"/>
              </a:rPr>
              <a:t>-  What were underlying conditions?</a:t>
            </a:r>
          </a:p>
          <a:p>
            <a:pPr>
              <a:buFontTx/>
              <a:buChar char="-"/>
            </a:pPr>
            <a:r>
              <a:rPr lang="en-US" sz="1400" dirty="0">
                <a:latin typeface="+mj-lt"/>
              </a:rPr>
              <a:t>-  What triggered the regime shift?</a:t>
            </a:r>
          </a:p>
        </p:txBody>
      </p:sp>
      <p:sp>
        <p:nvSpPr>
          <p:cNvPr id="14346" name="Text Box 23"/>
          <p:cNvSpPr txBox="1">
            <a:spLocks noChangeArrowheads="1"/>
          </p:cNvSpPr>
          <p:nvPr/>
        </p:nvSpPr>
        <p:spPr bwMode="auto">
          <a:xfrm>
            <a:off x="5410200" y="5867400"/>
            <a:ext cx="3124200" cy="523220"/>
          </a:xfrm>
          <a:prstGeom prst="rect">
            <a:avLst/>
          </a:prstGeom>
          <a:noFill/>
          <a:ln w="9525">
            <a:noFill/>
            <a:miter lim="800000"/>
            <a:headEnd/>
            <a:tailEnd/>
          </a:ln>
        </p:spPr>
        <p:txBody>
          <a:bodyPr wrap="square">
            <a:spAutoFit/>
          </a:bodyPr>
          <a:lstStyle/>
          <a:p>
            <a:pPr algn="ctr">
              <a:spcBef>
                <a:spcPts val="600"/>
              </a:spcBef>
            </a:pPr>
            <a:r>
              <a:rPr lang="en-US" sz="1400" dirty="0" smtClean="0"/>
              <a:t>Possible </a:t>
            </a:r>
            <a:r>
              <a:rPr lang="en-US" sz="1400" dirty="0"/>
              <a:t>hypothesis: </a:t>
            </a:r>
            <a:r>
              <a:rPr lang="en-US" sz="1400" dirty="0" smtClean="0"/>
              <a:t>                 Land-atmosphere </a:t>
            </a:r>
            <a:r>
              <a:rPr lang="en-US" sz="1400" dirty="0"/>
              <a:t>feedback process</a:t>
            </a:r>
          </a:p>
        </p:txBody>
      </p:sp>
      <p:sp>
        <p:nvSpPr>
          <p:cNvPr id="20" name="TextBox 19"/>
          <p:cNvSpPr txBox="1">
            <a:spLocks noChangeArrowheads="1"/>
          </p:cNvSpPr>
          <p:nvPr/>
        </p:nvSpPr>
        <p:spPr bwMode="auto">
          <a:xfrm>
            <a:off x="5834432" y="4948660"/>
            <a:ext cx="2395168" cy="307777"/>
          </a:xfrm>
          <a:prstGeom prst="rect">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63500" dist="20000" dir="5400000" rotWithShape="0">
              <a:srgbClr val="000000">
                <a:alpha val="37999"/>
              </a:srgbClr>
            </a:outerShdw>
          </a:effectLst>
        </p:spPr>
        <p:txBody>
          <a:bodyPr wrap="square">
            <a:spAutoFit/>
          </a:bodyPr>
          <a:lstStyle/>
          <a:p>
            <a:pPr>
              <a:defRPr/>
            </a:pPr>
            <a:r>
              <a:rPr lang="en-US" sz="1400" b="1" dirty="0">
                <a:solidFill>
                  <a:schemeClr val="dk1"/>
                </a:solidFill>
                <a:latin typeface="+mn-lt"/>
                <a:ea typeface="+mn-ea"/>
              </a:rPr>
              <a:t>Reduction in Precipitation</a:t>
            </a:r>
          </a:p>
        </p:txBody>
      </p:sp>
      <p:sp>
        <p:nvSpPr>
          <p:cNvPr id="21" name="TextBox 20"/>
          <p:cNvSpPr txBox="1">
            <a:spLocks noChangeArrowheads="1"/>
          </p:cNvSpPr>
          <p:nvPr/>
        </p:nvSpPr>
        <p:spPr bwMode="auto">
          <a:xfrm>
            <a:off x="5834432" y="5587770"/>
            <a:ext cx="2395168" cy="307777"/>
          </a:xfrm>
          <a:prstGeom prst="rect">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63500" dist="20000" dir="5400000" rotWithShape="0">
              <a:srgbClr val="000000">
                <a:alpha val="37999"/>
              </a:srgbClr>
            </a:outerShdw>
          </a:effectLst>
        </p:spPr>
        <p:txBody>
          <a:bodyPr wrap="square">
            <a:spAutoFit/>
          </a:bodyPr>
          <a:lstStyle/>
          <a:p>
            <a:pPr>
              <a:defRPr/>
            </a:pPr>
            <a:r>
              <a:rPr lang="en-US" sz="1400" b="1" dirty="0">
                <a:solidFill>
                  <a:schemeClr val="dk1"/>
                </a:solidFill>
                <a:latin typeface="+mn-lt"/>
                <a:ea typeface="+mn-ea"/>
              </a:rPr>
              <a:t>Reduction in Vegetation</a:t>
            </a:r>
          </a:p>
        </p:txBody>
      </p:sp>
      <p:sp>
        <p:nvSpPr>
          <p:cNvPr id="14349" name="Curved Left Arrow 21"/>
          <p:cNvSpPr>
            <a:spLocks noChangeArrowheads="1"/>
          </p:cNvSpPr>
          <p:nvPr/>
        </p:nvSpPr>
        <p:spPr bwMode="auto">
          <a:xfrm>
            <a:off x="8290555" y="5022128"/>
            <a:ext cx="396245" cy="848464"/>
          </a:xfrm>
          <a:prstGeom prst="curvedLeftArrow">
            <a:avLst>
              <a:gd name="adj1" fmla="val 24981"/>
              <a:gd name="adj2" fmla="val 49963"/>
              <a:gd name="adj3" fmla="val 25000"/>
            </a:avLst>
          </a:prstGeom>
          <a:solidFill>
            <a:schemeClr val="accent1"/>
          </a:solidFill>
          <a:ln w="9525">
            <a:solidFill>
              <a:schemeClr val="tx1"/>
            </a:solidFill>
            <a:round/>
            <a:headEnd/>
            <a:tailEnd/>
          </a:ln>
        </p:spPr>
        <p:txBody>
          <a:bodyPr/>
          <a:lstStyle/>
          <a:p>
            <a:endParaRPr lang="en-US"/>
          </a:p>
        </p:txBody>
      </p:sp>
      <p:sp>
        <p:nvSpPr>
          <p:cNvPr id="14350" name="Curved Left Arrow 22"/>
          <p:cNvSpPr>
            <a:spLocks noChangeArrowheads="1"/>
          </p:cNvSpPr>
          <p:nvPr/>
        </p:nvSpPr>
        <p:spPr bwMode="auto">
          <a:xfrm rot="10800000">
            <a:off x="5410200" y="4951422"/>
            <a:ext cx="396245" cy="848464"/>
          </a:xfrm>
          <a:prstGeom prst="curvedLeftArrow">
            <a:avLst>
              <a:gd name="adj1" fmla="val 24981"/>
              <a:gd name="adj2" fmla="val 49963"/>
              <a:gd name="adj3" fmla="val 25000"/>
            </a:avLst>
          </a:prstGeom>
          <a:solidFill>
            <a:schemeClr val="accent1"/>
          </a:solidFill>
          <a:ln w="9525">
            <a:solidFill>
              <a:schemeClr val="tx1"/>
            </a:solidFill>
            <a:round/>
            <a:headEnd/>
            <a:tailEnd/>
          </a:ln>
        </p:spPr>
        <p:txBody>
          <a:bodyPr/>
          <a:lstStyle/>
          <a:p>
            <a:endParaRPr lang="en-US"/>
          </a:p>
        </p:txBody>
      </p:sp>
      <p:sp>
        <p:nvSpPr>
          <p:cNvPr id="14351" name="TextBox 14"/>
          <p:cNvSpPr txBox="1">
            <a:spLocks noChangeArrowheads="1"/>
          </p:cNvSpPr>
          <p:nvPr/>
        </p:nvSpPr>
        <p:spPr bwMode="auto">
          <a:xfrm>
            <a:off x="6734453" y="5234244"/>
            <a:ext cx="301970" cy="343216"/>
          </a:xfrm>
          <a:prstGeom prst="rect">
            <a:avLst/>
          </a:prstGeom>
          <a:noFill/>
          <a:ln w="9525">
            <a:noFill/>
            <a:miter lim="800000"/>
            <a:headEnd/>
            <a:tailEnd/>
          </a:ln>
        </p:spPr>
        <p:txBody>
          <a:bodyPr wrap="none">
            <a:spAutoFit/>
          </a:bodyPr>
          <a:lstStyle/>
          <a:p>
            <a:r>
              <a:rPr lang="en-US"/>
              <a:t>+</a:t>
            </a:r>
          </a:p>
        </p:txBody>
      </p:sp>
      <p:grpSp>
        <p:nvGrpSpPr>
          <p:cNvPr id="2" name="Group 22"/>
          <p:cNvGrpSpPr/>
          <p:nvPr/>
        </p:nvGrpSpPr>
        <p:grpSpPr>
          <a:xfrm>
            <a:off x="3035286" y="1905000"/>
            <a:ext cx="2527314" cy="2667000"/>
            <a:chOff x="2818659" y="1905000"/>
            <a:chExt cx="2743941" cy="2895600"/>
          </a:xfrm>
        </p:grpSpPr>
        <p:pic>
          <p:nvPicPr>
            <p:cNvPr id="14340" name="Picture 14" descr="africa.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818659" y="1905000"/>
              <a:ext cx="2743941" cy="2895600"/>
            </a:xfrm>
            <a:prstGeom prst="rect">
              <a:avLst/>
            </a:prstGeom>
            <a:noFill/>
            <a:ln w="9525">
              <a:noFill/>
              <a:miter lim="800000"/>
              <a:headEnd/>
              <a:tailEnd/>
            </a:ln>
          </p:spPr>
        </p:pic>
        <p:sp>
          <p:nvSpPr>
            <p:cNvPr id="16" name="Rectangle 15"/>
            <p:cNvSpPr/>
            <p:nvPr/>
          </p:nvSpPr>
          <p:spPr>
            <a:xfrm>
              <a:off x="2895600" y="2514600"/>
              <a:ext cx="950901" cy="276999"/>
            </a:xfrm>
            <a:prstGeom prst="rect">
              <a:avLst/>
            </a:prstGeom>
          </p:spPr>
          <p:txBody>
            <a:bodyPr wrap="none">
              <a:spAutoFit/>
            </a:bodyPr>
            <a:lstStyle/>
            <a:p>
              <a:r>
                <a:rPr lang="en-US" sz="1200" dirty="0" smtClean="0"/>
                <a:t>Sahel zone</a:t>
              </a:r>
              <a:endParaRPr lang="en-US" sz="1200" dirty="0"/>
            </a:p>
          </p:txBody>
        </p:sp>
      </p:grpSp>
      <p:sp>
        <p:nvSpPr>
          <p:cNvPr id="18" name="Text Box 23"/>
          <p:cNvSpPr txBox="1">
            <a:spLocks noChangeArrowheads="1"/>
          </p:cNvSpPr>
          <p:nvPr/>
        </p:nvSpPr>
        <p:spPr bwMode="auto">
          <a:xfrm>
            <a:off x="4572000" y="4569023"/>
            <a:ext cx="4572000" cy="307777"/>
          </a:xfrm>
          <a:prstGeom prst="rect">
            <a:avLst/>
          </a:prstGeom>
          <a:noFill/>
          <a:ln w="9525">
            <a:noFill/>
            <a:miter lim="800000"/>
            <a:headEnd/>
            <a:tailEnd/>
          </a:ln>
        </p:spPr>
        <p:txBody>
          <a:bodyPr wrap="square">
            <a:spAutoFit/>
          </a:bodyPr>
          <a:lstStyle/>
          <a:p>
            <a:pPr>
              <a:spcBef>
                <a:spcPts val="600"/>
              </a:spcBef>
            </a:pPr>
            <a:r>
              <a:rPr lang="en-US" sz="1400" b="1" dirty="0">
                <a:latin typeface="+mj-lt"/>
              </a:rPr>
              <a:t>Data analysis for hypothesis generation, testing: </a:t>
            </a:r>
            <a:endParaRPr lang="en-US" sz="1400" dirty="0">
              <a:latin typeface="+mj-lt"/>
            </a:endParaRPr>
          </a:p>
        </p:txBody>
      </p:sp>
      <p:sp>
        <p:nvSpPr>
          <p:cNvPr id="22" name="Rectangle 21"/>
          <p:cNvSpPr/>
          <p:nvPr/>
        </p:nvSpPr>
        <p:spPr>
          <a:xfrm>
            <a:off x="2438400" y="990600"/>
            <a:ext cx="2971800" cy="584775"/>
          </a:xfrm>
          <a:prstGeom prst="rect">
            <a:avLst/>
          </a:prstGeom>
        </p:spPr>
        <p:txBody>
          <a:bodyPr wrap="square">
            <a:spAutoFit/>
          </a:bodyPr>
          <a:lstStyle/>
          <a:p>
            <a:pPr algn="ctr"/>
            <a:r>
              <a:rPr lang="en-US" sz="1600" b="1" dirty="0" smtClean="0">
                <a:latin typeface="+mj-lt"/>
              </a:rPr>
              <a:t>Complex system with more than one stable state. </a:t>
            </a:r>
            <a:endParaRPr lang="en-US" sz="1600" b="1"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304800" y="152400"/>
            <a:ext cx="8228013" cy="685800"/>
          </a:xfrm>
        </p:spPr>
        <p:txBody>
          <a:bodyPr tIns="28802"/>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2800" smtClean="0"/>
              <a:t>Summary</a:t>
            </a:r>
          </a:p>
        </p:txBody>
      </p:sp>
      <p:sp>
        <p:nvSpPr>
          <p:cNvPr id="34819" name="Rectangle 2"/>
          <p:cNvSpPr>
            <a:spLocks noGrp="1" noChangeArrowheads="1"/>
          </p:cNvSpPr>
          <p:nvPr>
            <p:ph type="body" idx="1"/>
          </p:nvPr>
        </p:nvSpPr>
        <p:spPr>
          <a:xfrm>
            <a:off x="457200" y="1219200"/>
            <a:ext cx="8228013" cy="4911725"/>
          </a:xfrm>
        </p:spPr>
        <p:txBody>
          <a:bodyPr tIns="19201"/>
          <a:lstStyle/>
          <a:p>
            <a:pPr marL="390525"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2000" dirty="0" smtClean="0"/>
              <a:t>Data driven discovery methods hold great promise for advancement in the mining of climate and eco-system data.</a:t>
            </a:r>
          </a:p>
          <a:p>
            <a:pPr marL="390525"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2000" dirty="0" smtClean="0"/>
              <a:t>Challenges arise due to the complex nature of scientific data sets</a:t>
            </a:r>
            <a:endParaRPr lang="en-US" dirty="0" smtClean="0"/>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smtClean="0">
                <a:latin typeface="+mn-lt"/>
              </a:rPr>
              <a:t>Multi-scale/Multi-resolution nature</a:t>
            </a:r>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err="1" smtClean="0">
                <a:latin typeface="+mn-lt"/>
              </a:rPr>
              <a:t>Spatio</a:t>
            </a:r>
            <a:r>
              <a:rPr lang="en-US" sz="1600" dirty="0" smtClean="0">
                <a:latin typeface="+mn-lt"/>
              </a:rPr>
              <a:t>-temporal autocorrelation	</a:t>
            </a:r>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smtClean="0">
                <a:latin typeface="+mn-lt"/>
              </a:rPr>
              <a:t>Long-range spatial dependence</a:t>
            </a:r>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smtClean="0">
                <a:latin typeface="+mn-lt"/>
              </a:rPr>
              <a:t>Long memory temporal processes</a:t>
            </a:r>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smtClean="0">
                <a:latin typeface="+mn-lt"/>
              </a:rPr>
              <a:t>Nonlinear processes,  Non-</a:t>
            </a:r>
            <a:r>
              <a:rPr lang="en-US" sz="1600" dirty="0" err="1" smtClean="0">
                <a:latin typeface="+mn-lt"/>
              </a:rPr>
              <a:t>Stationarity</a:t>
            </a:r>
            <a:endParaRPr lang="en-US" sz="1600" dirty="0" smtClean="0">
              <a:latin typeface="+mn-lt"/>
            </a:endParaRPr>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smtClean="0">
                <a:latin typeface="+mn-lt"/>
              </a:rPr>
              <a:t>Variability, noise, and missing values</a:t>
            </a:r>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smtClean="0">
                <a:latin typeface="+mn-lt"/>
              </a:rPr>
              <a:t>Massive Size</a:t>
            </a:r>
          </a:p>
          <a:p>
            <a:pPr marL="2039938" lvl="4"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en-US" sz="1600" dirty="0" smtClean="0">
                <a:latin typeface="+mn-lt"/>
              </a:rPr>
              <a:t>Fusing multiple sources of data</a:t>
            </a:r>
          </a:p>
        </p:txBody>
      </p:sp>
      <p:pic>
        <p:nvPicPr>
          <p:cNvPr id="4" name="Global.wmv">
            <a:hlinkClick r:id="" action="ppaction://media"/>
          </p:cNvPr>
          <p:cNvPicPr>
            <a:picLocks noRot="1" noChangeAspect="1"/>
          </p:cNvPicPr>
          <p:nvPr>
            <a:videoFile r:link="rId1"/>
          </p:nvPr>
        </p:nvPicPr>
        <p:blipFill>
          <a:blip r:embed="rId4" cstate="print"/>
          <a:srcRect/>
          <a:stretch>
            <a:fillRect/>
          </a:stretch>
        </p:blipFill>
        <p:spPr bwMode="auto">
          <a:xfrm>
            <a:off x="228600" y="4495800"/>
            <a:ext cx="1981200" cy="1509713"/>
          </a:xfrm>
          <a:prstGeom prst="rect">
            <a:avLst/>
          </a:prstGeom>
          <a:noFill/>
          <a:ln w="9525">
            <a:noFill/>
            <a:miter lim="800000"/>
            <a:headEnd/>
            <a:tailEnd/>
          </a:ln>
        </p:spPr>
      </p:pic>
      <p:pic>
        <p:nvPicPr>
          <p:cNvPr id="51205" name="Picture 3"/>
          <p:cNvPicPr>
            <a:picLocks noChangeAspect="1" noChangeArrowheads="1"/>
          </p:cNvPicPr>
          <p:nvPr/>
        </p:nvPicPr>
        <p:blipFill>
          <a:blip r:embed="rId5" cstate="print"/>
          <a:srcRect/>
          <a:stretch>
            <a:fillRect/>
          </a:stretch>
        </p:blipFill>
        <p:spPr bwMode="auto">
          <a:xfrm>
            <a:off x="6019800" y="4343400"/>
            <a:ext cx="2667000" cy="1830388"/>
          </a:xfrm>
          <a:prstGeom prst="rect">
            <a:avLst/>
          </a:prstGeom>
          <a:noFill/>
          <a:ln w="9525">
            <a:noFill/>
            <a:miter lim="800000"/>
            <a:headEnd/>
            <a:tailEnd/>
          </a:ln>
        </p:spPr>
      </p:pic>
      <p:grpSp>
        <p:nvGrpSpPr>
          <p:cNvPr id="2" name="Group 3"/>
          <p:cNvGrpSpPr>
            <a:grpSpLocks/>
          </p:cNvGrpSpPr>
          <p:nvPr/>
        </p:nvGrpSpPr>
        <p:grpSpPr bwMode="auto">
          <a:xfrm>
            <a:off x="6324600" y="2590800"/>
            <a:ext cx="1981200" cy="1295400"/>
            <a:chOff x="1186" y="808"/>
            <a:chExt cx="4100" cy="2787"/>
          </a:xfrm>
        </p:grpSpPr>
        <p:grpSp>
          <p:nvGrpSpPr>
            <p:cNvPr id="3" name="Group 4"/>
            <p:cNvGrpSpPr>
              <a:grpSpLocks/>
            </p:cNvGrpSpPr>
            <p:nvPr/>
          </p:nvGrpSpPr>
          <p:grpSpPr bwMode="auto">
            <a:xfrm>
              <a:off x="1186" y="808"/>
              <a:ext cx="4100" cy="2787"/>
              <a:chOff x="1186" y="665"/>
              <a:chExt cx="4100" cy="2787"/>
            </a:xfrm>
          </p:grpSpPr>
          <p:sp>
            <p:nvSpPr>
              <p:cNvPr id="51219" name="Rectangle 6"/>
              <p:cNvSpPr>
                <a:spLocks noChangeArrowheads="1"/>
              </p:cNvSpPr>
              <p:nvPr/>
            </p:nvSpPr>
            <p:spPr bwMode="auto">
              <a:xfrm>
                <a:off x="4176" y="3264"/>
                <a:ext cx="288" cy="96"/>
              </a:xfrm>
              <a:prstGeom prst="rect">
                <a:avLst/>
              </a:prstGeom>
              <a:solidFill>
                <a:schemeClr val="bg1"/>
              </a:solidFill>
              <a:ln w="12700">
                <a:no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pic>
            <p:nvPicPr>
              <p:cNvPr id="51220" name="Picture 5"/>
              <p:cNvPicPr>
                <a:picLocks noChangeAspect="1" noChangeArrowheads="1"/>
              </p:cNvPicPr>
              <p:nvPr/>
            </p:nvPicPr>
            <p:blipFill>
              <a:blip r:embed="rId6" cstate="print"/>
              <a:srcRect/>
              <a:stretch>
                <a:fillRect/>
              </a:stretch>
            </p:blipFill>
            <p:spPr bwMode="auto">
              <a:xfrm>
                <a:off x="1186" y="665"/>
                <a:ext cx="4100" cy="2787"/>
              </a:xfrm>
              <a:prstGeom prst="rect">
                <a:avLst/>
              </a:prstGeom>
              <a:solidFill>
                <a:schemeClr val="bg1"/>
              </a:solidFill>
              <a:ln w="12700">
                <a:noFill/>
                <a:miter lim="800000"/>
                <a:headEnd/>
                <a:tailEnd/>
              </a:ln>
            </p:spPr>
          </p:pic>
        </p:grpSp>
        <p:sp>
          <p:nvSpPr>
            <p:cNvPr id="51218" name="Rectangle 7"/>
            <p:cNvSpPr>
              <a:spLocks noChangeArrowheads="1"/>
            </p:cNvSpPr>
            <p:nvPr/>
          </p:nvSpPr>
          <p:spPr bwMode="auto">
            <a:xfrm>
              <a:off x="2439" y="2201"/>
              <a:ext cx="48" cy="96"/>
            </a:xfrm>
            <a:prstGeom prst="rect">
              <a:avLst/>
            </a:prstGeom>
            <a:solidFill>
              <a:schemeClr val="tx1"/>
            </a:solidFill>
            <a:ln w="12700">
              <a:solidFill>
                <a:schemeClr val="tx1"/>
              </a:solid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grpSp>
      <p:grpSp>
        <p:nvGrpSpPr>
          <p:cNvPr id="5" name="Group 44"/>
          <p:cNvGrpSpPr>
            <a:grpSpLocks/>
          </p:cNvGrpSpPr>
          <p:nvPr/>
        </p:nvGrpSpPr>
        <p:grpSpPr bwMode="auto">
          <a:xfrm>
            <a:off x="5562600" y="2362200"/>
            <a:ext cx="1452563" cy="1066800"/>
            <a:chOff x="913728" y="2955925"/>
            <a:chExt cx="6132173" cy="2459606"/>
          </a:xfrm>
        </p:grpSpPr>
        <p:pic>
          <p:nvPicPr>
            <p:cNvPr id="51209" name="Picture 8"/>
            <p:cNvPicPr>
              <a:picLocks noChangeAspect="1" noChangeArrowheads="1"/>
            </p:cNvPicPr>
            <p:nvPr/>
          </p:nvPicPr>
          <p:blipFill>
            <a:blip r:embed="rId7" cstate="print"/>
            <a:srcRect/>
            <a:stretch>
              <a:fillRect/>
            </a:stretch>
          </p:blipFill>
          <p:spPr bwMode="auto">
            <a:xfrm>
              <a:off x="913728" y="3656014"/>
              <a:ext cx="3276600" cy="1331913"/>
            </a:xfrm>
            <a:prstGeom prst="rect">
              <a:avLst/>
            </a:prstGeom>
            <a:noFill/>
            <a:ln w="12700">
              <a:noFill/>
              <a:miter lim="800000"/>
              <a:headEnd/>
              <a:tailEnd/>
            </a:ln>
          </p:spPr>
        </p:pic>
        <p:sp>
          <p:nvSpPr>
            <p:cNvPr id="51210" name="Line 9"/>
            <p:cNvSpPr>
              <a:spLocks noChangeShapeType="1"/>
            </p:cNvSpPr>
            <p:nvPr/>
          </p:nvSpPr>
          <p:spPr bwMode="auto">
            <a:xfrm flipH="1">
              <a:off x="1675727" y="3413124"/>
              <a:ext cx="609600" cy="380999"/>
            </a:xfrm>
            <a:prstGeom prst="line">
              <a:avLst/>
            </a:prstGeom>
            <a:noFill/>
            <a:ln w="25400">
              <a:solidFill>
                <a:srgbClr val="FF0000"/>
              </a:solidFill>
              <a:round/>
              <a:headEnd/>
              <a:tailEnd type="triangle" w="med" len="med"/>
            </a:ln>
          </p:spPr>
          <p:txBody>
            <a:bodyPr/>
            <a:lstStyle/>
            <a:p>
              <a:endParaRPr lang="en-US"/>
            </a:p>
          </p:txBody>
        </p:sp>
        <p:sp>
          <p:nvSpPr>
            <p:cNvPr id="51211" name="Line 10"/>
            <p:cNvSpPr>
              <a:spLocks noChangeShapeType="1"/>
            </p:cNvSpPr>
            <p:nvPr/>
          </p:nvSpPr>
          <p:spPr bwMode="auto">
            <a:xfrm>
              <a:off x="2666326" y="3336924"/>
              <a:ext cx="1142999" cy="380999"/>
            </a:xfrm>
            <a:prstGeom prst="line">
              <a:avLst/>
            </a:prstGeom>
            <a:noFill/>
            <a:ln w="25400">
              <a:solidFill>
                <a:srgbClr val="FF0000"/>
              </a:solidFill>
              <a:round/>
              <a:headEnd/>
              <a:tailEnd type="triangle" w="med" len="med"/>
            </a:ln>
          </p:spPr>
          <p:txBody>
            <a:bodyPr/>
            <a:lstStyle/>
            <a:p>
              <a:endParaRPr lang="en-US"/>
            </a:p>
          </p:txBody>
        </p:sp>
        <p:sp>
          <p:nvSpPr>
            <p:cNvPr id="51212" name="Line 11"/>
            <p:cNvSpPr>
              <a:spLocks noChangeShapeType="1"/>
            </p:cNvSpPr>
            <p:nvPr/>
          </p:nvSpPr>
          <p:spPr bwMode="auto">
            <a:xfrm>
              <a:off x="2513927" y="3489326"/>
              <a:ext cx="533399" cy="685801"/>
            </a:xfrm>
            <a:prstGeom prst="line">
              <a:avLst/>
            </a:prstGeom>
            <a:noFill/>
            <a:ln w="25400">
              <a:solidFill>
                <a:srgbClr val="FF0000"/>
              </a:solidFill>
              <a:round/>
              <a:headEnd/>
              <a:tailEnd type="triangle" w="med" len="med"/>
            </a:ln>
          </p:spPr>
          <p:txBody>
            <a:bodyPr/>
            <a:lstStyle/>
            <a:p>
              <a:endParaRPr lang="en-US"/>
            </a:p>
          </p:txBody>
        </p:sp>
        <p:sp>
          <p:nvSpPr>
            <p:cNvPr id="51213" name="Line 12"/>
            <p:cNvSpPr>
              <a:spLocks noChangeShapeType="1"/>
            </p:cNvSpPr>
            <p:nvPr/>
          </p:nvSpPr>
          <p:spPr bwMode="auto">
            <a:xfrm flipH="1">
              <a:off x="2361528" y="3489326"/>
              <a:ext cx="0" cy="609601"/>
            </a:xfrm>
            <a:prstGeom prst="line">
              <a:avLst/>
            </a:prstGeom>
            <a:noFill/>
            <a:ln w="25400">
              <a:solidFill>
                <a:srgbClr val="FF0000"/>
              </a:solidFill>
              <a:round/>
              <a:headEnd/>
              <a:tailEnd type="triangle" w="med" len="med"/>
            </a:ln>
          </p:spPr>
          <p:txBody>
            <a:bodyPr/>
            <a:lstStyle/>
            <a:p>
              <a:endParaRPr lang="en-US"/>
            </a:p>
          </p:txBody>
        </p:sp>
        <p:sp>
          <p:nvSpPr>
            <p:cNvPr id="51214" name="Text Box 13"/>
            <p:cNvSpPr txBox="1">
              <a:spLocks noChangeArrowheads="1"/>
            </p:cNvSpPr>
            <p:nvPr/>
          </p:nvSpPr>
          <p:spPr bwMode="auto">
            <a:xfrm>
              <a:off x="1523328" y="2955925"/>
              <a:ext cx="3404777" cy="463611"/>
            </a:xfrm>
            <a:prstGeom prst="rect">
              <a:avLst/>
            </a:prstGeom>
            <a:noFill/>
            <a:ln w="12700">
              <a:noFill/>
              <a:miter lim="800000"/>
              <a:headEnd/>
              <a:tailEnd/>
            </a:ln>
          </p:spPr>
          <p:txBody>
            <a:bodyPr>
              <a:spAutoFit/>
            </a:bodyPr>
            <a:lstStyle/>
            <a:p>
              <a:pPr eaLnBrk="0" hangingPunct="0">
                <a:spcBef>
                  <a:spcPct val="50000"/>
                </a:spcBef>
              </a:pPr>
              <a:r>
                <a:rPr lang="en-US" sz="800" b="1">
                  <a:solidFill>
                    <a:srgbClr val="FF0000"/>
                  </a:solidFill>
                </a:rPr>
                <a:t>El Nino Events</a:t>
              </a:r>
            </a:p>
          </p:txBody>
        </p:sp>
        <p:sp>
          <p:nvSpPr>
            <p:cNvPr id="51215" name="Text Box 14"/>
            <p:cNvSpPr txBox="1">
              <a:spLocks noChangeArrowheads="1"/>
            </p:cNvSpPr>
            <p:nvPr/>
          </p:nvSpPr>
          <p:spPr bwMode="auto">
            <a:xfrm>
              <a:off x="1828129" y="4967287"/>
              <a:ext cx="2209799" cy="448244"/>
            </a:xfrm>
            <a:prstGeom prst="rect">
              <a:avLst/>
            </a:prstGeom>
            <a:noFill/>
            <a:ln w="12700">
              <a:noFill/>
              <a:miter lim="800000"/>
              <a:headEnd/>
              <a:tailEnd/>
            </a:ln>
          </p:spPr>
          <p:txBody>
            <a:bodyPr>
              <a:spAutoFit/>
            </a:bodyPr>
            <a:lstStyle/>
            <a:p>
              <a:pPr eaLnBrk="0" hangingPunct="0">
                <a:spcBef>
                  <a:spcPct val="50000"/>
                </a:spcBef>
              </a:pPr>
              <a:r>
                <a:rPr lang="en-US" sz="800" b="1">
                  <a:solidFill>
                    <a:srgbClr val="A50021"/>
                  </a:solidFill>
                </a:rPr>
                <a:t>Nino 1+2 Index</a:t>
              </a:r>
            </a:p>
          </p:txBody>
        </p:sp>
        <p:sp>
          <p:nvSpPr>
            <p:cNvPr id="51216" name="Line 16"/>
            <p:cNvSpPr>
              <a:spLocks noChangeShapeType="1"/>
            </p:cNvSpPr>
            <p:nvPr/>
          </p:nvSpPr>
          <p:spPr bwMode="auto">
            <a:xfrm flipH="1" flipV="1">
              <a:off x="4222172" y="4361412"/>
              <a:ext cx="2823729" cy="702745"/>
            </a:xfrm>
            <a:prstGeom prst="line">
              <a:avLst/>
            </a:prstGeom>
            <a:noFill/>
            <a:ln w="12700">
              <a:solidFill>
                <a:schemeClr val="tx1"/>
              </a:solidFill>
              <a:round/>
              <a:headEnd/>
              <a:tailEnd type="triangle" w="med" len="med"/>
            </a:ln>
          </p:spPr>
          <p:txBody>
            <a:bodyPr/>
            <a:lstStyle/>
            <a:p>
              <a:endParaRPr lang="en-US"/>
            </a:p>
          </p:txBody>
        </p:sp>
      </p:grpSp>
      <p:pic>
        <p:nvPicPr>
          <p:cNvPr id="51208" name="Content Placeholder 9" descr="anim.gif"/>
          <p:cNvPicPr>
            <a:picLocks noChangeAspect="1"/>
          </p:cNvPicPr>
          <p:nvPr/>
        </p:nvPicPr>
        <p:blipFill>
          <a:blip r:embed="rId8" cstate="print"/>
          <a:srcRect/>
          <a:stretch>
            <a:fillRect/>
          </a:stretch>
        </p:blipFill>
        <p:spPr bwMode="auto">
          <a:xfrm>
            <a:off x="381000" y="2362200"/>
            <a:ext cx="1676400" cy="1524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9" descr="anim.gif"/>
          <p:cNvPicPr>
            <a:picLocks noGrp="1" noChangeAspect="1"/>
          </p:cNvPicPr>
          <p:nvPr>
            <p:ph sz="quarter" idx="3"/>
          </p:nvPr>
        </p:nvPicPr>
        <p:blipFill>
          <a:blip r:embed="rId2" cstate="print"/>
          <a:srcRect/>
          <a:stretch>
            <a:fillRect/>
          </a:stretch>
        </p:blipFill>
        <p:spPr>
          <a:xfrm>
            <a:off x="381000" y="1219200"/>
            <a:ext cx="4191000" cy="3529013"/>
          </a:xfrm>
        </p:spPr>
      </p:pic>
      <p:sp>
        <p:nvSpPr>
          <p:cNvPr id="11267" name="TextBox 24"/>
          <p:cNvSpPr txBox="1">
            <a:spLocks noChangeArrowheads="1"/>
          </p:cNvSpPr>
          <p:nvPr/>
        </p:nvSpPr>
        <p:spPr bwMode="auto">
          <a:xfrm>
            <a:off x="228600" y="914400"/>
            <a:ext cx="4343400" cy="307975"/>
          </a:xfrm>
          <a:prstGeom prst="rect">
            <a:avLst/>
          </a:prstGeom>
          <a:noFill/>
          <a:ln w="9525">
            <a:noFill/>
            <a:miter lim="800000"/>
            <a:headEnd/>
            <a:tailEnd/>
          </a:ln>
        </p:spPr>
        <p:txBody>
          <a:bodyPr>
            <a:spAutoFit/>
          </a:bodyPr>
          <a:lstStyle/>
          <a:p>
            <a:r>
              <a:rPr lang="en-US" b="1">
                <a:latin typeface="Calibri" pitchFamily="34" charset="0"/>
              </a:rPr>
              <a:t>Global Sea Surface Temperature</a:t>
            </a:r>
          </a:p>
        </p:txBody>
      </p:sp>
      <p:sp>
        <p:nvSpPr>
          <p:cNvPr id="11268" name="Title 3"/>
          <p:cNvSpPr>
            <a:spLocks noGrp="1"/>
          </p:cNvSpPr>
          <p:nvPr>
            <p:ph type="title"/>
          </p:nvPr>
        </p:nvSpPr>
        <p:spPr/>
        <p:txBody>
          <a:bodyPr/>
          <a:lstStyle/>
          <a:p>
            <a:r>
              <a:rPr lang="en-US" sz="2800" smtClean="0"/>
              <a:t>Challenges in Analyzing Eco-Climate Data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9" descr="anim.gif"/>
          <p:cNvPicPr>
            <a:picLocks noGrp="1" noChangeAspect="1"/>
          </p:cNvPicPr>
          <p:nvPr>
            <p:ph sz="quarter" idx="3"/>
          </p:nvPr>
        </p:nvPicPr>
        <p:blipFill>
          <a:blip r:embed="rId2" cstate="print"/>
          <a:srcRect/>
          <a:stretch>
            <a:fillRect/>
          </a:stretch>
        </p:blipFill>
        <p:spPr>
          <a:xfrm>
            <a:off x="381000" y="1219200"/>
            <a:ext cx="1981200" cy="1668463"/>
          </a:xfrm>
        </p:spPr>
      </p:pic>
      <p:grpSp>
        <p:nvGrpSpPr>
          <p:cNvPr id="12291" name="Group 20"/>
          <p:cNvGrpSpPr>
            <a:grpSpLocks/>
          </p:cNvGrpSpPr>
          <p:nvPr/>
        </p:nvGrpSpPr>
        <p:grpSpPr bwMode="auto">
          <a:xfrm>
            <a:off x="2971800" y="1752600"/>
            <a:ext cx="4876800" cy="3124200"/>
            <a:chOff x="4038600" y="1219200"/>
            <a:chExt cx="4343400" cy="4724400"/>
          </a:xfrm>
        </p:grpSpPr>
        <p:pic>
          <p:nvPicPr>
            <p:cNvPr id="12304" name="Picture 3"/>
            <p:cNvPicPr>
              <a:picLocks noChangeAspect="1" noChangeArrowheads="1"/>
            </p:cNvPicPr>
            <p:nvPr/>
          </p:nvPicPr>
          <p:blipFill>
            <a:blip r:embed="rId3" cstate="print"/>
            <a:srcRect l="6880" r="17548"/>
            <a:stretch>
              <a:fillRect/>
            </a:stretch>
          </p:blipFill>
          <p:spPr bwMode="auto">
            <a:xfrm>
              <a:off x="4038600" y="1219200"/>
              <a:ext cx="4343400" cy="4724400"/>
            </a:xfrm>
            <a:prstGeom prst="rect">
              <a:avLst/>
            </a:prstGeom>
            <a:solidFill>
              <a:schemeClr val="bg1"/>
            </a:solidFill>
            <a:ln w="12700">
              <a:noFill/>
              <a:miter lim="800000"/>
              <a:headEnd/>
              <a:tailEnd/>
            </a:ln>
          </p:spPr>
        </p:pic>
        <p:sp>
          <p:nvSpPr>
            <p:cNvPr id="12305" name="Rectangle 4"/>
            <p:cNvSpPr>
              <a:spLocks noChangeArrowheads="1"/>
            </p:cNvSpPr>
            <p:nvPr/>
          </p:nvSpPr>
          <p:spPr bwMode="auto">
            <a:xfrm>
              <a:off x="5334000" y="3505200"/>
              <a:ext cx="76200" cy="152400"/>
            </a:xfrm>
            <a:prstGeom prst="rect">
              <a:avLst/>
            </a:prstGeom>
            <a:solidFill>
              <a:srgbClr val="000000"/>
            </a:solidFill>
            <a:ln w="12700">
              <a:solidFill>
                <a:srgbClr val="000000"/>
              </a:solid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grpSp>
      <p:sp>
        <p:nvSpPr>
          <p:cNvPr id="12292" name="TextBox 37"/>
          <p:cNvSpPr txBox="1">
            <a:spLocks noChangeArrowheads="1"/>
          </p:cNvSpPr>
          <p:nvPr/>
        </p:nvSpPr>
        <p:spPr bwMode="auto">
          <a:xfrm>
            <a:off x="6324600" y="990600"/>
            <a:ext cx="2273300" cy="307975"/>
          </a:xfrm>
          <a:prstGeom prst="rect">
            <a:avLst/>
          </a:prstGeom>
          <a:noFill/>
          <a:ln w="9525">
            <a:noFill/>
            <a:miter lim="800000"/>
            <a:headEnd/>
            <a:tailEnd/>
          </a:ln>
        </p:spPr>
        <p:txBody>
          <a:bodyPr wrap="none">
            <a:spAutoFit/>
          </a:bodyPr>
          <a:lstStyle/>
          <a:p>
            <a:r>
              <a:rPr lang="en-US" b="1">
                <a:latin typeface="Calibri" pitchFamily="34" charset="0"/>
              </a:rPr>
              <a:t>Discovering teleconnections</a:t>
            </a:r>
          </a:p>
        </p:txBody>
      </p:sp>
      <p:sp>
        <p:nvSpPr>
          <p:cNvPr id="12293" name="TextBox 24"/>
          <p:cNvSpPr txBox="1">
            <a:spLocks noChangeArrowheads="1"/>
          </p:cNvSpPr>
          <p:nvPr/>
        </p:nvSpPr>
        <p:spPr bwMode="auto">
          <a:xfrm>
            <a:off x="228600" y="914400"/>
            <a:ext cx="4343400" cy="307975"/>
          </a:xfrm>
          <a:prstGeom prst="rect">
            <a:avLst/>
          </a:prstGeom>
          <a:noFill/>
          <a:ln w="9525">
            <a:noFill/>
            <a:miter lim="800000"/>
            <a:headEnd/>
            <a:tailEnd/>
          </a:ln>
        </p:spPr>
        <p:txBody>
          <a:bodyPr>
            <a:spAutoFit/>
          </a:bodyPr>
          <a:lstStyle/>
          <a:p>
            <a:r>
              <a:rPr lang="en-US" b="1">
                <a:latin typeface="Calibri" pitchFamily="34" charset="0"/>
              </a:rPr>
              <a:t>Global Sea Surface Temperature</a:t>
            </a:r>
          </a:p>
        </p:txBody>
      </p:sp>
      <p:sp>
        <p:nvSpPr>
          <p:cNvPr id="12294" name="Title 3"/>
          <p:cNvSpPr>
            <a:spLocks noGrp="1"/>
          </p:cNvSpPr>
          <p:nvPr>
            <p:ph type="title"/>
          </p:nvPr>
        </p:nvSpPr>
        <p:spPr/>
        <p:txBody>
          <a:bodyPr/>
          <a:lstStyle/>
          <a:p>
            <a:r>
              <a:rPr lang="en-US" sz="2800" smtClean="0"/>
              <a:t>Challenges in Analyzing Eco-Climate Data</a:t>
            </a:r>
          </a:p>
        </p:txBody>
      </p:sp>
      <p:grpSp>
        <p:nvGrpSpPr>
          <p:cNvPr id="12295" name="Group 44"/>
          <p:cNvGrpSpPr>
            <a:grpSpLocks/>
          </p:cNvGrpSpPr>
          <p:nvPr/>
        </p:nvGrpSpPr>
        <p:grpSpPr bwMode="auto">
          <a:xfrm>
            <a:off x="1219200" y="3276600"/>
            <a:ext cx="3124200" cy="1143000"/>
            <a:chOff x="457200" y="2955925"/>
            <a:chExt cx="6588701" cy="2459606"/>
          </a:xfrm>
        </p:grpSpPr>
        <p:pic>
          <p:nvPicPr>
            <p:cNvPr id="12296" name="Picture 8"/>
            <p:cNvPicPr>
              <a:picLocks noChangeAspect="1" noChangeArrowheads="1"/>
            </p:cNvPicPr>
            <p:nvPr/>
          </p:nvPicPr>
          <p:blipFill>
            <a:blip r:embed="rId4" cstate="print"/>
            <a:srcRect/>
            <a:stretch>
              <a:fillRect/>
            </a:stretch>
          </p:blipFill>
          <p:spPr bwMode="auto">
            <a:xfrm>
              <a:off x="457200" y="3656013"/>
              <a:ext cx="3276600" cy="1331912"/>
            </a:xfrm>
            <a:prstGeom prst="rect">
              <a:avLst/>
            </a:prstGeom>
            <a:noFill/>
            <a:ln w="12700">
              <a:noFill/>
              <a:miter lim="800000"/>
              <a:headEnd/>
              <a:tailEnd/>
            </a:ln>
          </p:spPr>
        </p:pic>
        <p:sp>
          <p:nvSpPr>
            <p:cNvPr id="12297" name="Line 9"/>
            <p:cNvSpPr>
              <a:spLocks noChangeShapeType="1"/>
            </p:cNvSpPr>
            <p:nvPr/>
          </p:nvSpPr>
          <p:spPr bwMode="auto">
            <a:xfrm flipH="1">
              <a:off x="1219200" y="3413125"/>
              <a:ext cx="609600" cy="381000"/>
            </a:xfrm>
            <a:prstGeom prst="line">
              <a:avLst/>
            </a:prstGeom>
            <a:noFill/>
            <a:ln w="25400">
              <a:solidFill>
                <a:srgbClr val="FF0000"/>
              </a:solidFill>
              <a:round/>
              <a:headEnd/>
              <a:tailEnd type="triangle" w="med" len="med"/>
            </a:ln>
          </p:spPr>
          <p:txBody>
            <a:bodyPr/>
            <a:lstStyle/>
            <a:p>
              <a:endParaRPr lang="en-US"/>
            </a:p>
          </p:txBody>
        </p:sp>
        <p:sp>
          <p:nvSpPr>
            <p:cNvPr id="12298" name="Line 10"/>
            <p:cNvSpPr>
              <a:spLocks noChangeShapeType="1"/>
            </p:cNvSpPr>
            <p:nvPr/>
          </p:nvSpPr>
          <p:spPr bwMode="auto">
            <a:xfrm>
              <a:off x="2209800" y="3336925"/>
              <a:ext cx="1143000" cy="381000"/>
            </a:xfrm>
            <a:prstGeom prst="line">
              <a:avLst/>
            </a:prstGeom>
            <a:noFill/>
            <a:ln w="25400">
              <a:solidFill>
                <a:srgbClr val="FF0000"/>
              </a:solidFill>
              <a:round/>
              <a:headEnd/>
              <a:tailEnd type="triangle" w="med" len="med"/>
            </a:ln>
          </p:spPr>
          <p:txBody>
            <a:bodyPr/>
            <a:lstStyle/>
            <a:p>
              <a:endParaRPr lang="en-US"/>
            </a:p>
          </p:txBody>
        </p:sp>
        <p:sp>
          <p:nvSpPr>
            <p:cNvPr id="12299" name="Line 11"/>
            <p:cNvSpPr>
              <a:spLocks noChangeShapeType="1"/>
            </p:cNvSpPr>
            <p:nvPr/>
          </p:nvSpPr>
          <p:spPr bwMode="auto">
            <a:xfrm>
              <a:off x="2057400" y="3489325"/>
              <a:ext cx="533400" cy="685800"/>
            </a:xfrm>
            <a:prstGeom prst="line">
              <a:avLst/>
            </a:prstGeom>
            <a:noFill/>
            <a:ln w="25400">
              <a:solidFill>
                <a:srgbClr val="FF0000"/>
              </a:solidFill>
              <a:round/>
              <a:headEnd/>
              <a:tailEnd type="triangle" w="med" len="med"/>
            </a:ln>
          </p:spPr>
          <p:txBody>
            <a:bodyPr/>
            <a:lstStyle/>
            <a:p>
              <a:endParaRPr lang="en-US"/>
            </a:p>
          </p:txBody>
        </p:sp>
        <p:sp>
          <p:nvSpPr>
            <p:cNvPr id="12300" name="Line 12"/>
            <p:cNvSpPr>
              <a:spLocks noChangeShapeType="1"/>
            </p:cNvSpPr>
            <p:nvPr/>
          </p:nvSpPr>
          <p:spPr bwMode="auto">
            <a:xfrm flipH="1">
              <a:off x="1905000" y="3489325"/>
              <a:ext cx="0" cy="609600"/>
            </a:xfrm>
            <a:prstGeom prst="line">
              <a:avLst/>
            </a:prstGeom>
            <a:noFill/>
            <a:ln w="25400">
              <a:solidFill>
                <a:srgbClr val="FF0000"/>
              </a:solidFill>
              <a:round/>
              <a:headEnd/>
              <a:tailEnd type="triangle" w="med" len="med"/>
            </a:ln>
          </p:spPr>
          <p:txBody>
            <a:bodyPr/>
            <a:lstStyle/>
            <a:p>
              <a:endParaRPr lang="en-US"/>
            </a:p>
          </p:txBody>
        </p:sp>
        <p:sp>
          <p:nvSpPr>
            <p:cNvPr id="12301" name="Text Box 13"/>
            <p:cNvSpPr txBox="1">
              <a:spLocks noChangeArrowheads="1"/>
            </p:cNvSpPr>
            <p:nvPr/>
          </p:nvSpPr>
          <p:spPr bwMode="auto">
            <a:xfrm>
              <a:off x="1066800" y="2955925"/>
              <a:ext cx="3404776" cy="463611"/>
            </a:xfrm>
            <a:prstGeom prst="rect">
              <a:avLst/>
            </a:prstGeom>
            <a:noFill/>
            <a:ln w="12700">
              <a:noFill/>
              <a:miter lim="800000"/>
              <a:headEnd/>
              <a:tailEnd/>
            </a:ln>
          </p:spPr>
          <p:txBody>
            <a:bodyPr>
              <a:spAutoFit/>
            </a:bodyPr>
            <a:lstStyle/>
            <a:p>
              <a:pPr eaLnBrk="0" hangingPunct="0">
                <a:spcBef>
                  <a:spcPct val="50000"/>
                </a:spcBef>
              </a:pPr>
              <a:r>
                <a:rPr lang="en-US" sz="800" b="1">
                  <a:solidFill>
                    <a:srgbClr val="FF0000"/>
                  </a:solidFill>
                </a:rPr>
                <a:t>El Nino Events</a:t>
              </a:r>
            </a:p>
          </p:txBody>
        </p:sp>
        <p:sp>
          <p:nvSpPr>
            <p:cNvPr id="12302" name="Text Box 14"/>
            <p:cNvSpPr txBox="1">
              <a:spLocks noChangeArrowheads="1"/>
            </p:cNvSpPr>
            <p:nvPr/>
          </p:nvSpPr>
          <p:spPr bwMode="auto">
            <a:xfrm>
              <a:off x="1371601" y="4967288"/>
              <a:ext cx="2209799" cy="448243"/>
            </a:xfrm>
            <a:prstGeom prst="rect">
              <a:avLst/>
            </a:prstGeom>
            <a:noFill/>
            <a:ln w="12700">
              <a:noFill/>
              <a:miter lim="800000"/>
              <a:headEnd/>
              <a:tailEnd/>
            </a:ln>
          </p:spPr>
          <p:txBody>
            <a:bodyPr>
              <a:spAutoFit/>
            </a:bodyPr>
            <a:lstStyle/>
            <a:p>
              <a:pPr eaLnBrk="0" hangingPunct="0">
                <a:spcBef>
                  <a:spcPct val="50000"/>
                </a:spcBef>
              </a:pPr>
              <a:r>
                <a:rPr lang="en-US" sz="800" b="1">
                  <a:solidFill>
                    <a:srgbClr val="A50021"/>
                  </a:solidFill>
                </a:rPr>
                <a:t>Nino 1+2 Index</a:t>
              </a:r>
            </a:p>
          </p:txBody>
        </p:sp>
        <p:sp>
          <p:nvSpPr>
            <p:cNvPr id="12303" name="Line 16"/>
            <p:cNvSpPr>
              <a:spLocks noChangeShapeType="1"/>
            </p:cNvSpPr>
            <p:nvPr/>
          </p:nvSpPr>
          <p:spPr bwMode="auto">
            <a:xfrm flipH="1">
              <a:off x="3831901" y="3119899"/>
              <a:ext cx="3214000" cy="1147818"/>
            </a:xfrm>
            <a:prstGeom prst="line">
              <a:avLst/>
            </a:prstGeom>
            <a:noFill/>
            <a:ln w="12700">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9" descr="anim.gif"/>
          <p:cNvPicPr>
            <a:picLocks noGrp="1" noChangeAspect="1"/>
          </p:cNvPicPr>
          <p:nvPr>
            <p:ph sz="quarter" idx="3"/>
          </p:nvPr>
        </p:nvPicPr>
        <p:blipFill>
          <a:blip r:embed="rId2" cstate="print"/>
          <a:srcRect/>
          <a:stretch>
            <a:fillRect/>
          </a:stretch>
        </p:blipFill>
        <p:spPr>
          <a:xfrm>
            <a:off x="381000" y="1219200"/>
            <a:ext cx="1981200" cy="1668463"/>
          </a:xfrm>
        </p:spPr>
      </p:pic>
      <p:grpSp>
        <p:nvGrpSpPr>
          <p:cNvPr id="13315" name="Group 20"/>
          <p:cNvGrpSpPr>
            <a:grpSpLocks/>
          </p:cNvGrpSpPr>
          <p:nvPr/>
        </p:nvGrpSpPr>
        <p:grpSpPr bwMode="auto">
          <a:xfrm>
            <a:off x="3124200" y="1828800"/>
            <a:ext cx="4724400" cy="3048000"/>
            <a:chOff x="4038600" y="1219200"/>
            <a:chExt cx="4343400" cy="4724400"/>
          </a:xfrm>
        </p:grpSpPr>
        <p:pic>
          <p:nvPicPr>
            <p:cNvPr id="13333" name="Picture 3"/>
            <p:cNvPicPr>
              <a:picLocks noChangeAspect="1" noChangeArrowheads="1"/>
            </p:cNvPicPr>
            <p:nvPr/>
          </p:nvPicPr>
          <p:blipFill>
            <a:blip r:embed="rId3" cstate="print"/>
            <a:srcRect l="6880" r="17548"/>
            <a:stretch>
              <a:fillRect/>
            </a:stretch>
          </p:blipFill>
          <p:spPr bwMode="auto">
            <a:xfrm>
              <a:off x="4038600" y="1219200"/>
              <a:ext cx="4343400" cy="4724400"/>
            </a:xfrm>
            <a:prstGeom prst="rect">
              <a:avLst/>
            </a:prstGeom>
            <a:solidFill>
              <a:schemeClr val="bg1"/>
            </a:solidFill>
            <a:ln w="12700">
              <a:noFill/>
              <a:miter lim="800000"/>
              <a:headEnd/>
              <a:tailEnd/>
            </a:ln>
          </p:spPr>
        </p:pic>
        <p:sp>
          <p:nvSpPr>
            <p:cNvPr id="13334" name="Rectangle 4"/>
            <p:cNvSpPr>
              <a:spLocks noChangeArrowheads="1"/>
            </p:cNvSpPr>
            <p:nvPr/>
          </p:nvSpPr>
          <p:spPr bwMode="auto">
            <a:xfrm>
              <a:off x="5334000" y="3505200"/>
              <a:ext cx="76200" cy="152400"/>
            </a:xfrm>
            <a:prstGeom prst="rect">
              <a:avLst/>
            </a:prstGeom>
            <a:solidFill>
              <a:srgbClr val="000000"/>
            </a:solidFill>
            <a:ln w="12700">
              <a:solidFill>
                <a:srgbClr val="000000"/>
              </a:solid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grpSp>
      <p:sp>
        <p:nvSpPr>
          <p:cNvPr id="13316" name="TextBox 37"/>
          <p:cNvSpPr txBox="1">
            <a:spLocks noChangeArrowheads="1"/>
          </p:cNvSpPr>
          <p:nvPr/>
        </p:nvSpPr>
        <p:spPr bwMode="auto">
          <a:xfrm>
            <a:off x="6324600" y="990600"/>
            <a:ext cx="2273300" cy="307975"/>
          </a:xfrm>
          <a:prstGeom prst="rect">
            <a:avLst/>
          </a:prstGeom>
          <a:noFill/>
          <a:ln w="9525">
            <a:noFill/>
            <a:miter lim="800000"/>
            <a:headEnd/>
            <a:tailEnd/>
          </a:ln>
        </p:spPr>
        <p:txBody>
          <a:bodyPr wrap="none">
            <a:spAutoFit/>
          </a:bodyPr>
          <a:lstStyle/>
          <a:p>
            <a:r>
              <a:rPr lang="en-US" b="1">
                <a:latin typeface="Calibri" pitchFamily="34" charset="0"/>
              </a:rPr>
              <a:t>Discovering teleconnections</a:t>
            </a:r>
          </a:p>
        </p:txBody>
      </p:sp>
      <p:sp>
        <p:nvSpPr>
          <p:cNvPr id="13317" name="TextBox 24"/>
          <p:cNvSpPr txBox="1">
            <a:spLocks noChangeArrowheads="1"/>
          </p:cNvSpPr>
          <p:nvPr/>
        </p:nvSpPr>
        <p:spPr bwMode="auto">
          <a:xfrm>
            <a:off x="228600" y="914400"/>
            <a:ext cx="4343400" cy="307975"/>
          </a:xfrm>
          <a:prstGeom prst="rect">
            <a:avLst/>
          </a:prstGeom>
          <a:noFill/>
          <a:ln w="9525">
            <a:noFill/>
            <a:miter lim="800000"/>
            <a:headEnd/>
            <a:tailEnd/>
          </a:ln>
        </p:spPr>
        <p:txBody>
          <a:bodyPr>
            <a:spAutoFit/>
          </a:bodyPr>
          <a:lstStyle/>
          <a:p>
            <a:r>
              <a:rPr lang="en-US" b="1">
                <a:latin typeface="Calibri" pitchFamily="34" charset="0"/>
              </a:rPr>
              <a:t>Global Sea Surface Temperature</a:t>
            </a:r>
          </a:p>
        </p:txBody>
      </p:sp>
      <p:grpSp>
        <p:nvGrpSpPr>
          <p:cNvPr id="13318" name="Group 3"/>
          <p:cNvGrpSpPr>
            <a:grpSpLocks/>
          </p:cNvGrpSpPr>
          <p:nvPr/>
        </p:nvGrpSpPr>
        <p:grpSpPr bwMode="auto">
          <a:xfrm>
            <a:off x="2573338" y="1752600"/>
            <a:ext cx="6172200" cy="2971800"/>
            <a:chOff x="1186" y="808"/>
            <a:chExt cx="4100" cy="2787"/>
          </a:xfrm>
        </p:grpSpPr>
        <p:grpSp>
          <p:nvGrpSpPr>
            <p:cNvPr id="13329" name="Group 4"/>
            <p:cNvGrpSpPr>
              <a:grpSpLocks/>
            </p:cNvGrpSpPr>
            <p:nvPr/>
          </p:nvGrpSpPr>
          <p:grpSpPr bwMode="auto">
            <a:xfrm>
              <a:off x="1186" y="808"/>
              <a:ext cx="4100" cy="2787"/>
              <a:chOff x="1186" y="665"/>
              <a:chExt cx="4100" cy="2787"/>
            </a:xfrm>
          </p:grpSpPr>
          <p:sp>
            <p:nvSpPr>
              <p:cNvPr id="13331" name="Rectangle 6"/>
              <p:cNvSpPr>
                <a:spLocks noChangeArrowheads="1"/>
              </p:cNvSpPr>
              <p:nvPr/>
            </p:nvSpPr>
            <p:spPr bwMode="auto">
              <a:xfrm>
                <a:off x="4176" y="3264"/>
                <a:ext cx="288" cy="96"/>
              </a:xfrm>
              <a:prstGeom prst="rect">
                <a:avLst/>
              </a:prstGeom>
              <a:solidFill>
                <a:schemeClr val="bg1"/>
              </a:solidFill>
              <a:ln w="12700">
                <a:no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pic>
            <p:nvPicPr>
              <p:cNvPr id="13332" name="Picture 5"/>
              <p:cNvPicPr>
                <a:picLocks noChangeAspect="1" noChangeArrowheads="1"/>
              </p:cNvPicPr>
              <p:nvPr/>
            </p:nvPicPr>
            <p:blipFill>
              <a:blip r:embed="rId4" cstate="print"/>
              <a:srcRect/>
              <a:stretch>
                <a:fillRect/>
              </a:stretch>
            </p:blipFill>
            <p:spPr bwMode="auto">
              <a:xfrm>
                <a:off x="1186" y="665"/>
                <a:ext cx="4100" cy="2787"/>
              </a:xfrm>
              <a:prstGeom prst="rect">
                <a:avLst/>
              </a:prstGeom>
              <a:solidFill>
                <a:schemeClr val="bg1"/>
              </a:solidFill>
              <a:ln w="12700">
                <a:noFill/>
                <a:miter lim="800000"/>
                <a:headEnd/>
                <a:tailEnd/>
              </a:ln>
            </p:spPr>
          </p:pic>
        </p:grpSp>
        <p:sp>
          <p:nvSpPr>
            <p:cNvPr id="13330" name="Rectangle 7"/>
            <p:cNvSpPr>
              <a:spLocks noChangeArrowheads="1"/>
            </p:cNvSpPr>
            <p:nvPr/>
          </p:nvSpPr>
          <p:spPr bwMode="auto">
            <a:xfrm>
              <a:off x="2439" y="2201"/>
              <a:ext cx="48" cy="96"/>
            </a:xfrm>
            <a:prstGeom prst="rect">
              <a:avLst/>
            </a:prstGeom>
            <a:solidFill>
              <a:schemeClr val="tx1"/>
            </a:solidFill>
            <a:ln w="12700">
              <a:solidFill>
                <a:schemeClr val="tx1"/>
              </a:solid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grpSp>
      <p:grpSp>
        <p:nvGrpSpPr>
          <p:cNvPr id="13319" name="Group 44"/>
          <p:cNvGrpSpPr>
            <a:grpSpLocks/>
          </p:cNvGrpSpPr>
          <p:nvPr/>
        </p:nvGrpSpPr>
        <p:grpSpPr bwMode="auto">
          <a:xfrm>
            <a:off x="1219200" y="3200400"/>
            <a:ext cx="3124200" cy="1143000"/>
            <a:chOff x="457200" y="2955925"/>
            <a:chExt cx="6588701" cy="2459606"/>
          </a:xfrm>
        </p:grpSpPr>
        <p:pic>
          <p:nvPicPr>
            <p:cNvPr id="13321" name="Picture 8"/>
            <p:cNvPicPr>
              <a:picLocks noChangeAspect="1" noChangeArrowheads="1"/>
            </p:cNvPicPr>
            <p:nvPr/>
          </p:nvPicPr>
          <p:blipFill>
            <a:blip r:embed="rId5" cstate="print"/>
            <a:srcRect/>
            <a:stretch>
              <a:fillRect/>
            </a:stretch>
          </p:blipFill>
          <p:spPr bwMode="auto">
            <a:xfrm>
              <a:off x="457200" y="3656013"/>
              <a:ext cx="3276600" cy="1331912"/>
            </a:xfrm>
            <a:prstGeom prst="rect">
              <a:avLst/>
            </a:prstGeom>
            <a:noFill/>
            <a:ln w="12700">
              <a:noFill/>
              <a:miter lim="800000"/>
              <a:headEnd/>
              <a:tailEnd/>
            </a:ln>
          </p:spPr>
        </p:pic>
        <p:sp>
          <p:nvSpPr>
            <p:cNvPr id="13322" name="Line 9"/>
            <p:cNvSpPr>
              <a:spLocks noChangeShapeType="1"/>
            </p:cNvSpPr>
            <p:nvPr/>
          </p:nvSpPr>
          <p:spPr bwMode="auto">
            <a:xfrm flipH="1">
              <a:off x="1219200" y="3413125"/>
              <a:ext cx="609600" cy="381000"/>
            </a:xfrm>
            <a:prstGeom prst="line">
              <a:avLst/>
            </a:prstGeom>
            <a:noFill/>
            <a:ln w="25400">
              <a:solidFill>
                <a:srgbClr val="FF0000"/>
              </a:solidFill>
              <a:round/>
              <a:headEnd/>
              <a:tailEnd type="triangle" w="med" len="med"/>
            </a:ln>
          </p:spPr>
          <p:txBody>
            <a:bodyPr/>
            <a:lstStyle/>
            <a:p>
              <a:endParaRPr lang="en-US"/>
            </a:p>
          </p:txBody>
        </p:sp>
        <p:sp>
          <p:nvSpPr>
            <p:cNvPr id="13323" name="Line 10"/>
            <p:cNvSpPr>
              <a:spLocks noChangeShapeType="1"/>
            </p:cNvSpPr>
            <p:nvPr/>
          </p:nvSpPr>
          <p:spPr bwMode="auto">
            <a:xfrm>
              <a:off x="2209800" y="3336925"/>
              <a:ext cx="1143000" cy="381000"/>
            </a:xfrm>
            <a:prstGeom prst="line">
              <a:avLst/>
            </a:prstGeom>
            <a:noFill/>
            <a:ln w="25400">
              <a:solidFill>
                <a:srgbClr val="FF0000"/>
              </a:solidFill>
              <a:round/>
              <a:headEnd/>
              <a:tailEnd type="triangle" w="med" len="med"/>
            </a:ln>
          </p:spPr>
          <p:txBody>
            <a:bodyPr/>
            <a:lstStyle/>
            <a:p>
              <a:endParaRPr lang="en-US"/>
            </a:p>
          </p:txBody>
        </p:sp>
        <p:sp>
          <p:nvSpPr>
            <p:cNvPr id="13324" name="Line 11"/>
            <p:cNvSpPr>
              <a:spLocks noChangeShapeType="1"/>
            </p:cNvSpPr>
            <p:nvPr/>
          </p:nvSpPr>
          <p:spPr bwMode="auto">
            <a:xfrm>
              <a:off x="2057400" y="3489325"/>
              <a:ext cx="533400" cy="685800"/>
            </a:xfrm>
            <a:prstGeom prst="line">
              <a:avLst/>
            </a:prstGeom>
            <a:noFill/>
            <a:ln w="25400">
              <a:solidFill>
                <a:srgbClr val="FF0000"/>
              </a:solidFill>
              <a:round/>
              <a:headEnd/>
              <a:tailEnd type="triangle" w="med" len="med"/>
            </a:ln>
          </p:spPr>
          <p:txBody>
            <a:bodyPr/>
            <a:lstStyle/>
            <a:p>
              <a:endParaRPr lang="en-US"/>
            </a:p>
          </p:txBody>
        </p:sp>
        <p:sp>
          <p:nvSpPr>
            <p:cNvPr id="13325" name="Line 12"/>
            <p:cNvSpPr>
              <a:spLocks noChangeShapeType="1"/>
            </p:cNvSpPr>
            <p:nvPr/>
          </p:nvSpPr>
          <p:spPr bwMode="auto">
            <a:xfrm flipH="1">
              <a:off x="1905000" y="3489325"/>
              <a:ext cx="0" cy="609600"/>
            </a:xfrm>
            <a:prstGeom prst="line">
              <a:avLst/>
            </a:prstGeom>
            <a:noFill/>
            <a:ln w="25400">
              <a:solidFill>
                <a:srgbClr val="FF0000"/>
              </a:solidFill>
              <a:round/>
              <a:headEnd/>
              <a:tailEnd type="triangle" w="med" len="med"/>
            </a:ln>
          </p:spPr>
          <p:txBody>
            <a:bodyPr/>
            <a:lstStyle/>
            <a:p>
              <a:endParaRPr lang="en-US"/>
            </a:p>
          </p:txBody>
        </p:sp>
        <p:sp>
          <p:nvSpPr>
            <p:cNvPr id="13326" name="Text Box 13"/>
            <p:cNvSpPr txBox="1">
              <a:spLocks noChangeArrowheads="1"/>
            </p:cNvSpPr>
            <p:nvPr/>
          </p:nvSpPr>
          <p:spPr bwMode="auto">
            <a:xfrm>
              <a:off x="1066800" y="2955925"/>
              <a:ext cx="3404776" cy="463611"/>
            </a:xfrm>
            <a:prstGeom prst="rect">
              <a:avLst/>
            </a:prstGeom>
            <a:noFill/>
            <a:ln w="12700">
              <a:noFill/>
              <a:miter lim="800000"/>
              <a:headEnd/>
              <a:tailEnd/>
            </a:ln>
          </p:spPr>
          <p:txBody>
            <a:bodyPr>
              <a:spAutoFit/>
            </a:bodyPr>
            <a:lstStyle/>
            <a:p>
              <a:pPr eaLnBrk="0" hangingPunct="0">
                <a:spcBef>
                  <a:spcPct val="50000"/>
                </a:spcBef>
              </a:pPr>
              <a:r>
                <a:rPr lang="en-US" sz="800" b="1">
                  <a:solidFill>
                    <a:srgbClr val="FF0000"/>
                  </a:solidFill>
                </a:rPr>
                <a:t>El Nino Events</a:t>
              </a:r>
            </a:p>
          </p:txBody>
        </p:sp>
        <p:sp>
          <p:nvSpPr>
            <p:cNvPr id="13327" name="Text Box 14"/>
            <p:cNvSpPr txBox="1">
              <a:spLocks noChangeArrowheads="1"/>
            </p:cNvSpPr>
            <p:nvPr/>
          </p:nvSpPr>
          <p:spPr bwMode="auto">
            <a:xfrm>
              <a:off x="1371601" y="4967288"/>
              <a:ext cx="2209799" cy="448243"/>
            </a:xfrm>
            <a:prstGeom prst="rect">
              <a:avLst/>
            </a:prstGeom>
            <a:noFill/>
            <a:ln w="12700">
              <a:noFill/>
              <a:miter lim="800000"/>
              <a:headEnd/>
              <a:tailEnd/>
            </a:ln>
          </p:spPr>
          <p:txBody>
            <a:bodyPr>
              <a:spAutoFit/>
            </a:bodyPr>
            <a:lstStyle/>
            <a:p>
              <a:pPr eaLnBrk="0" hangingPunct="0">
                <a:spcBef>
                  <a:spcPct val="50000"/>
                </a:spcBef>
              </a:pPr>
              <a:r>
                <a:rPr lang="en-US" sz="800" b="1">
                  <a:solidFill>
                    <a:srgbClr val="A50021"/>
                  </a:solidFill>
                </a:rPr>
                <a:t>Nino 1+2 Index</a:t>
              </a:r>
            </a:p>
          </p:txBody>
        </p:sp>
        <p:sp>
          <p:nvSpPr>
            <p:cNvPr id="13328" name="Line 16"/>
            <p:cNvSpPr>
              <a:spLocks noChangeShapeType="1"/>
            </p:cNvSpPr>
            <p:nvPr/>
          </p:nvSpPr>
          <p:spPr bwMode="auto">
            <a:xfrm flipH="1">
              <a:off x="3831901" y="3119899"/>
              <a:ext cx="3214000" cy="1147818"/>
            </a:xfrm>
            <a:prstGeom prst="line">
              <a:avLst/>
            </a:prstGeom>
            <a:noFill/>
            <a:ln w="12700">
              <a:solidFill>
                <a:schemeClr val="tx1"/>
              </a:solidFill>
              <a:round/>
              <a:headEnd/>
              <a:tailEnd type="triangle" w="med" len="med"/>
            </a:ln>
          </p:spPr>
          <p:txBody>
            <a:bodyPr/>
            <a:lstStyle/>
            <a:p>
              <a:endParaRPr lang="en-US"/>
            </a:p>
          </p:txBody>
        </p:sp>
      </p:grpSp>
      <p:sp>
        <p:nvSpPr>
          <p:cNvPr id="13320" name="Title 3"/>
          <p:cNvSpPr>
            <a:spLocks noGrp="1"/>
          </p:cNvSpPr>
          <p:nvPr>
            <p:ph type="title"/>
          </p:nvPr>
        </p:nvSpPr>
        <p:spPr/>
        <p:txBody>
          <a:bodyPr/>
          <a:lstStyle/>
          <a:p>
            <a:r>
              <a:rPr lang="en-US" sz="2800" smtClean="0"/>
              <a:t>Challenges in Analyzing Eco-Climate Data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9" descr="anim.gif"/>
          <p:cNvPicPr>
            <a:picLocks noGrp="1" noChangeAspect="1"/>
          </p:cNvPicPr>
          <p:nvPr>
            <p:ph sz="quarter" idx="3"/>
          </p:nvPr>
        </p:nvPicPr>
        <p:blipFill>
          <a:blip r:embed="rId3" cstate="print"/>
          <a:srcRect/>
          <a:stretch>
            <a:fillRect/>
          </a:stretch>
        </p:blipFill>
        <p:spPr>
          <a:xfrm>
            <a:off x="381000" y="1219200"/>
            <a:ext cx="1981200" cy="1668463"/>
          </a:xfrm>
        </p:spPr>
      </p:pic>
      <p:sp>
        <p:nvSpPr>
          <p:cNvPr id="14339" name="TextBox 37"/>
          <p:cNvSpPr txBox="1">
            <a:spLocks noChangeArrowheads="1"/>
          </p:cNvSpPr>
          <p:nvPr/>
        </p:nvSpPr>
        <p:spPr bwMode="auto">
          <a:xfrm>
            <a:off x="6324600" y="990600"/>
            <a:ext cx="2273300" cy="307975"/>
          </a:xfrm>
          <a:prstGeom prst="rect">
            <a:avLst/>
          </a:prstGeom>
          <a:noFill/>
          <a:ln w="9525">
            <a:noFill/>
            <a:miter lim="800000"/>
            <a:headEnd/>
            <a:tailEnd/>
          </a:ln>
        </p:spPr>
        <p:txBody>
          <a:bodyPr wrap="none">
            <a:spAutoFit/>
          </a:bodyPr>
          <a:lstStyle/>
          <a:p>
            <a:r>
              <a:rPr lang="en-US" b="1">
                <a:latin typeface="Calibri" pitchFamily="34" charset="0"/>
              </a:rPr>
              <a:t>Discovering teleconnections</a:t>
            </a:r>
          </a:p>
        </p:txBody>
      </p:sp>
      <p:sp>
        <p:nvSpPr>
          <p:cNvPr id="14340" name="TextBox 24"/>
          <p:cNvSpPr txBox="1">
            <a:spLocks noChangeArrowheads="1"/>
          </p:cNvSpPr>
          <p:nvPr/>
        </p:nvSpPr>
        <p:spPr bwMode="auto">
          <a:xfrm>
            <a:off x="228600" y="914400"/>
            <a:ext cx="4343400" cy="307975"/>
          </a:xfrm>
          <a:prstGeom prst="rect">
            <a:avLst/>
          </a:prstGeom>
          <a:noFill/>
          <a:ln w="9525">
            <a:noFill/>
            <a:miter lim="800000"/>
            <a:headEnd/>
            <a:tailEnd/>
          </a:ln>
        </p:spPr>
        <p:txBody>
          <a:bodyPr>
            <a:spAutoFit/>
          </a:bodyPr>
          <a:lstStyle/>
          <a:p>
            <a:r>
              <a:rPr lang="en-US" b="1">
                <a:latin typeface="Calibri" pitchFamily="34" charset="0"/>
              </a:rPr>
              <a:t>Global Sea Surface Temperature</a:t>
            </a:r>
          </a:p>
        </p:txBody>
      </p:sp>
      <p:sp>
        <p:nvSpPr>
          <p:cNvPr id="14341" name="TextBox 25"/>
          <p:cNvSpPr txBox="1">
            <a:spLocks noChangeArrowheads="1"/>
          </p:cNvSpPr>
          <p:nvPr/>
        </p:nvSpPr>
        <p:spPr bwMode="auto">
          <a:xfrm>
            <a:off x="304800" y="5943600"/>
            <a:ext cx="2478088" cy="307975"/>
          </a:xfrm>
          <a:prstGeom prst="rect">
            <a:avLst/>
          </a:prstGeom>
          <a:noFill/>
          <a:ln w="9525">
            <a:noFill/>
            <a:miter lim="800000"/>
            <a:headEnd/>
            <a:tailEnd/>
          </a:ln>
        </p:spPr>
        <p:txBody>
          <a:bodyPr wrap="none">
            <a:spAutoFit/>
          </a:bodyPr>
          <a:lstStyle/>
          <a:p>
            <a:r>
              <a:rPr lang="en-US" b="1">
                <a:latin typeface="Calibri" pitchFamily="34" charset="0"/>
              </a:rPr>
              <a:t>Changes in Global Forest Cover</a:t>
            </a:r>
          </a:p>
        </p:txBody>
      </p:sp>
      <p:grpSp>
        <p:nvGrpSpPr>
          <p:cNvPr id="14342" name="Group 3"/>
          <p:cNvGrpSpPr>
            <a:grpSpLocks/>
          </p:cNvGrpSpPr>
          <p:nvPr/>
        </p:nvGrpSpPr>
        <p:grpSpPr bwMode="auto">
          <a:xfrm>
            <a:off x="6096000" y="1447800"/>
            <a:ext cx="2819400" cy="1295400"/>
            <a:chOff x="1186" y="808"/>
            <a:chExt cx="4100" cy="2787"/>
          </a:xfrm>
        </p:grpSpPr>
        <p:grpSp>
          <p:nvGrpSpPr>
            <p:cNvPr id="14354" name="Group 4"/>
            <p:cNvGrpSpPr>
              <a:grpSpLocks/>
            </p:cNvGrpSpPr>
            <p:nvPr/>
          </p:nvGrpSpPr>
          <p:grpSpPr bwMode="auto">
            <a:xfrm>
              <a:off x="1186" y="808"/>
              <a:ext cx="4100" cy="2787"/>
              <a:chOff x="1186" y="665"/>
              <a:chExt cx="4100" cy="2787"/>
            </a:xfrm>
          </p:grpSpPr>
          <p:sp>
            <p:nvSpPr>
              <p:cNvPr id="14356" name="Rectangle 6"/>
              <p:cNvSpPr>
                <a:spLocks noChangeArrowheads="1"/>
              </p:cNvSpPr>
              <p:nvPr/>
            </p:nvSpPr>
            <p:spPr bwMode="auto">
              <a:xfrm>
                <a:off x="4176" y="3264"/>
                <a:ext cx="288" cy="96"/>
              </a:xfrm>
              <a:prstGeom prst="rect">
                <a:avLst/>
              </a:prstGeom>
              <a:solidFill>
                <a:schemeClr val="bg1"/>
              </a:solidFill>
              <a:ln w="12700">
                <a:no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pic>
            <p:nvPicPr>
              <p:cNvPr id="14357" name="Picture 5"/>
              <p:cNvPicPr>
                <a:picLocks noChangeAspect="1" noChangeArrowheads="1"/>
              </p:cNvPicPr>
              <p:nvPr/>
            </p:nvPicPr>
            <p:blipFill>
              <a:blip r:embed="rId4" cstate="print"/>
              <a:srcRect/>
              <a:stretch>
                <a:fillRect/>
              </a:stretch>
            </p:blipFill>
            <p:spPr bwMode="auto">
              <a:xfrm>
                <a:off x="1186" y="665"/>
                <a:ext cx="4100" cy="2787"/>
              </a:xfrm>
              <a:prstGeom prst="rect">
                <a:avLst/>
              </a:prstGeom>
              <a:solidFill>
                <a:schemeClr val="bg1"/>
              </a:solidFill>
              <a:ln w="12700">
                <a:noFill/>
                <a:miter lim="800000"/>
                <a:headEnd/>
                <a:tailEnd/>
              </a:ln>
            </p:spPr>
          </p:pic>
        </p:grpSp>
        <p:sp>
          <p:nvSpPr>
            <p:cNvPr id="14355" name="Rectangle 7"/>
            <p:cNvSpPr>
              <a:spLocks noChangeArrowheads="1"/>
            </p:cNvSpPr>
            <p:nvPr/>
          </p:nvSpPr>
          <p:spPr bwMode="auto">
            <a:xfrm>
              <a:off x="2439" y="2201"/>
              <a:ext cx="48" cy="96"/>
            </a:xfrm>
            <a:prstGeom prst="rect">
              <a:avLst/>
            </a:prstGeom>
            <a:solidFill>
              <a:schemeClr val="tx1"/>
            </a:solidFill>
            <a:ln w="12700">
              <a:solidFill>
                <a:schemeClr val="tx1"/>
              </a:solid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grpSp>
      <p:grpSp>
        <p:nvGrpSpPr>
          <p:cNvPr id="14343" name="Group 44"/>
          <p:cNvGrpSpPr>
            <a:grpSpLocks/>
          </p:cNvGrpSpPr>
          <p:nvPr/>
        </p:nvGrpSpPr>
        <p:grpSpPr bwMode="auto">
          <a:xfrm>
            <a:off x="4953000" y="1219200"/>
            <a:ext cx="1985963" cy="1066800"/>
            <a:chOff x="913728" y="2955925"/>
            <a:chExt cx="6132173" cy="2459606"/>
          </a:xfrm>
        </p:grpSpPr>
        <p:pic>
          <p:nvPicPr>
            <p:cNvPr id="14346" name="Picture 8"/>
            <p:cNvPicPr>
              <a:picLocks noChangeAspect="1" noChangeArrowheads="1"/>
            </p:cNvPicPr>
            <p:nvPr/>
          </p:nvPicPr>
          <p:blipFill>
            <a:blip r:embed="rId5" cstate="print"/>
            <a:srcRect/>
            <a:stretch>
              <a:fillRect/>
            </a:stretch>
          </p:blipFill>
          <p:spPr bwMode="auto">
            <a:xfrm>
              <a:off x="913728" y="3656014"/>
              <a:ext cx="3276600" cy="1331913"/>
            </a:xfrm>
            <a:prstGeom prst="rect">
              <a:avLst/>
            </a:prstGeom>
            <a:noFill/>
            <a:ln w="12700">
              <a:noFill/>
              <a:miter lim="800000"/>
              <a:headEnd/>
              <a:tailEnd/>
            </a:ln>
          </p:spPr>
        </p:pic>
        <p:sp>
          <p:nvSpPr>
            <p:cNvPr id="14347" name="Line 9"/>
            <p:cNvSpPr>
              <a:spLocks noChangeShapeType="1"/>
            </p:cNvSpPr>
            <p:nvPr/>
          </p:nvSpPr>
          <p:spPr bwMode="auto">
            <a:xfrm flipH="1">
              <a:off x="1675727" y="3413124"/>
              <a:ext cx="609600" cy="380999"/>
            </a:xfrm>
            <a:prstGeom prst="line">
              <a:avLst/>
            </a:prstGeom>
            <a:noFill/>
            <a:ln w="25400">
              <a:solidFill>
                <a:srgbClr val="FF0000"/>
              </a:solidFill>
              <a:round/>
              <a:headEnd/>
              <a:tailEnd type="triangle" w="med" len="med"/>
            </a:ln>
          </p:spPr>
          <p:txBody>
            <a:bodyPr/>
            <a:lstStyle/>
            <a:p>
              <a:endParaRPr lang="en-US"/>
            </a:p>
          </p:txBody>
        </p:sp>
        <p:sp>
          <p:nvSpPr>
            <p:cNvPr id="14348" name="Line 10"/>
            <p:cNvSpPr>
              <a:spLocks noChangeShapeType="1"/>
            </p:cNvSpPr>
            <p:nvPr/>
          </p:nvSpPr>
          <p:spPr bwMode="auto">
            <a:xfrm>
              <a:off x="2666326" y="3336924"/>
              <a:ext cx="1142999" cy="380999"/>
            </a:xfrm>
            <a:prstGeom prst="line">
              <a:avLst/>
            </a:prstGeom>
            <a:noFill/>
            <a:ln w="25400">
              <a:solidFill>
                <a:srgbClr val="FF0000"/>
              </a:solidFill>
              <a:round/>
              <a:headEnd/>
              <a:tailEnd type="triangle" w="med" len="med"/>
            </a:ln>
          </p:spPr>
          <p:txBody>
            <a:bodyPr/>
            <a:lstStyle/>
            <a:p>
              <a:endParaRPr lang="en-US"/>
            </a:p>
          </p:txBody>
        </p:sp>
        <p:sp>
          <p:nvSpPr>
            <p:cNvPr id="14349" name="Line 11"/>
            <p:cNvSpPr>
              <a:spLocks noChangeShapeType="1"/>
            </p:cNvSpPr>
            <p:nvPr/>
          </p:nvSpPr>
          <p:spPr bwMode="auto">
            <a:xfrm>
              <a:off x="2513927" y="3489326"/>
              <a:ext cx="533399" cy="685801"/>
            </a:xfrm>
            <a:prstGeom prst="line">
              <a:avLst/>
            </a:prstGeom>
            <a:noFill/>
            <a:ln w="25400">
              <a:solidFill>
                <a:srgbClr val="FF0000"/>
              </a:solidFill>
              <a:round/>
              <a:headEnd/>
              <a:tailEnd type="triangle" w="med" len="med"/>
            </a:ln>
          </p:spPr>
          <p:txBody>
            <a:bodyPr/>
            <a:lstStyle/>
            <a:p>
              <a:endParaRPr lang="en-US"/>
            </a:p>
          </p:txBody>
        </p:sp>
        <p:sp>
          <p:nvSpPr>
            <p:cNvPr id="14350" name="Line 12"/>
            <p:cNvSpPr>
              <a:spLocks noChangeShapeType="1"/>
            </p:cNvSpPr>
            <p:nvPr/>
          </p:nvSpPr>
          <p:spPr bwMode="auto">
            <a:xfrm flipH="1">
              <a:off x="2361528" y="3489326"/>
              <a:ext cx="0" cy="609601"/>
            </a:xfrm>
            <a:prstGeom prst="line">
              <a:avLst/>
            </a:prstGeom>
            <a:noFill/>
            <a:ln w="25400">
              <a:solidFill>
                <a:srgbClr val="FF0000"/>
              </a:solidFill>
              <a:round/>
              <a:headEnd/>
              <a:tailEnd type="triangle" w="med" len="med"/>
            </a:ln>
          </p:spPr>
          <p:txBody>
            <a:bodyPr/>
            <a:lstStyle/>
            <a:p>
              <a:endParaRPr lang="en-US"/>
            </a:p>
          </p:txBody>
        </p:sp>
        <p:sp>
          <p:nvSpPr>
            <p:cNvPr id="14351" name="Text Box 13"/>
            <p:cNvSpPr txBox="1">
              <a:spLocks noChangeArrowheads="1"/>
            </p:cNvSpPr>
            <p:nvPr/>
          </p:nvSpPr>
          <p:spPr bwMode="auto">
            <a:xfrm>
              <a:off x="1523328" y="2955925"/>
              <a:ext cx="3404777" cy="463611"/>
            </a:xfrm>
            <a:prstGeom prst="rect">
              <a:avLst/>
            </a:prstGeom>
            <a:noFill/>
            <a:ln w="12700">
              <a:noFill/>
              <a:miter lim="800000"/>
              <a:headEnd/>
              <a:tailEnd/>
            </a:ln>
          </p:spPr>
          <p:txBody>
            <a:bodyPr>
              <a:spAutoFit/>
            </a:bodyPr>
            <a:lstStyle/>
            <a:p>
              <a:pPr eaLnBrk="0" hangingPunct="0">
                <a:spcBef>
                  <a:spcPct val="50000"/>
                </a:spcBef>
              </a:pPr>
              <a:r>
                <a:rPr lang="en-US" sz="800" b="1">
                  <a:solidFill>
                    <a:srgbClr val="FF0000"/>
                  </a:solidFill>
                </a:rPr>
                <a:t>El Nino Events</a:t>
              </a:r>
            </a:p>
          </p:txBody>
        </p:sp>
        <p:sp>
          <p:nvSpPr>
            <p:cNvPr id="14352" name="Text Box 14"/>
            <p:cNvSpPr txBox="1">
              <a:spLocks noChangeArrowheads="1"/>
            </p:cNvSpPr>
            <p:nvPr/>
          </p:nvSpPr>
          <p:spPr bwMode="auto">
            <a:xfrm>
              <a:off x="1828129" y="4967287"/>
              <a:ext cx="2209799" cy="448244"/>
            </a:xfrm>
            <a:prstGeom prst="rect">
              <a:avLst/>
            </a:prstGeom>
            <a:noFill/>
            <a:ln w="12700">
              <a:noFill/>
              <a:miter lim="800000"/>
              <a:headEnd/>
              <a:tailEnd/>
            </a:ln>
          </p:spPr>
          <p:txBody>
            <a:bodyPr>
              <a:spAutoFit/>
            </a:bodyPr>
            <a:lstStyle/>
            <a:p>
              <a:pPr eaLnBrk="0" hangingPunct="0">
                <a:spcBef>
                  <a:spcPct val="50000"/>
                </a:spcBef>
              </a:pPr>
              <a:r>
                <a:rPr lang="en-US" sz="800" b="1">
                  <a:solidFill>
                    <a:srgbClr val="A50021"/>
                  </a:solidFill>
                </a:rPr>
                <a:t>Nino 1+2 Index</a:t>
              </a:r>
            </a:p>
          </p:txBody>
        </p:sp>
        <p:sp>
          <p:nvSpPr>
            <p:cNvPr id="14353" name="Line 16"/>
            <p:cNvSpPr>
              <a:spLocks noChangeShapeType="1"/>
            </p:cNvSpPr>
            <p:nvPr/>
          </p:nvSpPr>
          <p:spPr bwMode="auto">
            <a:xfrm flipH="1" flipV="1">
              <a:off x="4222172" y="4361412"/>
              <a:ext cx="2823729" cy="702745"/>
            </a:xfrm>
            <a:prstGeom prst="line">
              <a:avLst/>
            </a:prstGeom>
            <a:noFill/>
            <a:ln w="12700">
              <a:solidFill>
                <a:schemeClr val="tx1"/>
              </a:solidFill>
              <a:round/>
              <a:headEnd/>
              <a:tailEnd type="triangle" w="med" len="med"/>
            </a:ln>
          </p:spPr>
          <p:txBody>
            <a:bodyPr/>
            <a:lstStyle/>
            <a:p>
              <a:endParaRPr lang="en-US"/>
            </a:p>
          </p:txBody>
        </p:sp>
      </p:grpSp>
      <p:sp>
        <p:nvSpPr>
          <p:cNvPr id="14344" name="Title 3"/>
          <p:cNvSpPr>
            <a:spLocks noGrp="1"/>
          </p:cNvSpPr>
          <p:nvPr>
            <p:ph type="title"/>
          </p:nvPr>
        </p:nvSpPr>
        <p:spPr/>
        <p:txBody>
          <a:bodyPr/>
          <a:lstStyle/>
          <a:p>
            <a:r>
              <a:rPr lang="en-US" sz="2800" smtClean="0"/>
              <a:t>Challenges in Analyzing Eco-Climate Data</a:t>
            </a:r>
          </a:p>
        </p:txBody>
      </p:sp>
      <p:pic>
        <p:nvPicPr>
          <p:cNvPr id="27" name="Global.wmv">
            <a:hlinkClick r:id="" action="ppaction://media"/>
          </p:cNvPr>
          <p:cNvPicPr>
            <a:picLocks noRot="1" noChangeAspect="1"/>
          </p:cNvPicPr>
          <p:nvPr>
            <a:videoFile r:link="rId1"/>
          </p:nvPr>
        </p:nvPicPr>
        <p:blipFill>
          <a:blip r:embed="rId6" cstate="print"/>
          <a:srcRect/>
          <a:stretch>
            <a:fillRect/>
          </a:stretch>
        </p:blipFill>
        <p:spPr bwMode="auto">
          <a:xfrm>
            <a:off x="762000" y="2286000"/>
            <a:ext cx="4800600" cy="353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3"/>
          <p:cNvGrpSpPr>
            <a:grpSpLocks/>
          </p:cNvGrpSpPr>
          <p:nvPr/>
        </p:nvGrpSpPr>
        <p:grpSpPr bwMode="auto">
          <a:xfrm>
            <a:off x="6096000" y="1447800"/>
            <a:ext cx="2819400" cy="1295400"/>
            <a:chOff x="1186" y="808"/>
            <a:chExt cx="4100" cy="2787"/>
          </a:xfrm>
        </p:grpSpPr>
        <p:grpSp>
          <p:nvGrpSpPr>
            <p:cNvPr id="15380" name="Group 4"/>
            <p:cNvGrpSpPr>
              <a:grpSpLocks/>
            </p:cNvGrpSpPr>
            <p:nvPr/>
          </p:nvGrpSpPr>
          <p:grpSpPr bwMode="auto">
            <a:xfrm>
              <a:off x="1186" y="808"/>
              <a:ext cx="4100" cy="2787"/>
              <a:chOff x="1186" y="665"/>
              <a:chExt cx="4100" cy="2787"/>
            </a:xfrm>
          </p:grpSpPr>
          <p:sp>
            <p:nvSpPr>
              <p:cNvPr id="15382" name="Rectangle 6"/>
              <p:cNvSpPr>
                <a:spLocks noChangeArrowheads="1"/>
              </p:cNvSpPr>
              <p:nvPr/>
            </p:nvSpPr>
            <p:spPr bwMode="auto">
              <a:xfrm>
                <a:off x="4176" y="3264"/>
                <a:ext cx="288" cy="96"/>
              </a:xfrm>
              <a:prstGeom prst="rect">
                <a:avLst/>
              </a:prstGeom>
              <a:solidFill>
                <a:schemeClr val="bg1"/>
              </a:solidFill>
              <a:ln w="12700">
                <a:no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pic>
            <p:nvPicPr>
              <p:cNvPr id="15383" name="Picture 5"/>
              <p:cNvPicPr>
                <a:picLocks noChangeAspect="1" noChangeArrowheads="1"/>
              </p:cNvPicPr>
              <p:nvPr/>
            </p:nvPicPr>
            <p:blipFill>
              <a:blip r:embed="rId3" cstate="print"/>
              <a:srcRect/>
              <a:stretch>
                <a:fillRect/>
              </a:stretch>
            </p:blipFill>
            <p:spPr bwMode="auto">
              <a:xfrm>
                <a:off x="1186" y="665"/>
                <a:ext cx="4100" cy="2787"/>
              </a:xfrm>
              <a:prstGeom prst="rect">
                <a:avLst/>
              </a:prstGeom>
              <a:solidFill>
                <a:schemeClr val="bg1"/>
              </a:solidFill>
              <a:ln w="12700">
                <a:noFill/>
                <a:miter lim="800000"/>
                <a:headEnd/>
                <a:tailEnd/>
              </a:ln>
            </p:spPr>
          </p:pic>
        </p:grpSp>
        <p:sp>
          <p:nvSpPr>
            <p:cNvPr id="15381" name="Rectangle 7"/>
            <p:cNvSpPr>
              <a:spLocks noChangeArrowheads="1"/>
            </p:cNvSpPr>
            <p:nvPr/>
          </p:nvSpPr>
          <p:spPr bwMode="auto">
            <a:xfrm>
              <a:off x="2439" y="2201"/>
              <a:ext cx="48" cy="96"/>
            </a:xfrm>
            <a:prstGeom prst="rect">
              <a:avLst/>
            </a:prstGeom>
            <a:solidFill>
              <a:schemeClr val="tx1"/>
            </a:solidFill>
            <a:ln w="12700">
              <a:solidFill>
                <a:schemeClr val="tx1"/>
              </a:solidFill>
              <a:miter lim="800000"/>
              <a:headEnd/>
              <a:tailEnd/>
            </a:ln>
          </p:spPr>
          <p:txBody>
            <a:bodyPr wrap="none" anchor="ctr"/>
            <a:lstStyle/>
            <a:p>
              <a:pPr eaLnBrk="0" hangingPunct="0">
                <a:spcBef>
                  <a:spcPct val="10000"/>
                </a:spcBef>
                <a:spcAft>
                  <a:spcPts val="400"/>
                </a:spcAft>
                <a:buClr>
                  <a:srgbClr val="0C7B9C"/>
                </a:buClr>
                <a:buSzPct val="75000"/>
                <a:buFont typeface="Monotype Sorts"/>
                <a:buNone/>
              </a:pPr>
              <a:endParaRPr lang="en-US"/>
            </a:p>
          </p:txBody>
        </p:sp>
      </p:grpSp>
      <p:grpSp>
        <p:nvGrpSpPr>
          <p:cNvPr id="15363" name="Group 44"/>
          <p:cNvGrpSpPr>
            <a:grpSpLocks/>
          </p:cNvGrpSpPr>
          <p:nvPr/>
        </p:nvGrpSpPr>
        <p:grpSpPr bwMode="auto">
          <a:xfrm>
            <a:off x="4953000" y="1219200"/>
            <a:ext cx="1985963" cy="1066800"/>
            <a:chOff x="913728" y="2955925"/>
            <a:chExt cx="6132173" cy="2459606"/>
          </a:xfrm>
        </p:grpSpPr>
        <p:pic>
          <p:nvPicPr>
            <p:cNvPr id="15372" name="Picture 8"/>
            <p:cNvPicPr>
              <a:picLocks noChangeAspect="1" noChangeArrowheads="1"/>
            </p:cNvPicPr>
            <p:nvPr/>
          </p:nvPicPr>
          <p:blipFill>
            <a:blip r:embed="rId4" cstate="print"/>
            <a:srcRect/>
            <a:stretch>
              <a:fillRect/>
            </a:stretch>
          </p:blipFill>
          <p:spPr bwMode="auto">
            <a:xfrm>
              <a:off x="913728" y="3656014"/>
              <a:ext cx="3276600" cy="1331913"/>
            </a:xfrm>
            <a:prstGeom prst="rect">
              <a:avLst/>
            </a:prstGeom>
            <a:noFill/>
            <a:ln w="12700">
              <a:noFill/>
              <a:miter lim="800000"/>
              <a:headEnd/>
              <a:tailEnd/>
            </a:ln>
          </p:spPr>
        </p:pic>
        <p:sp>
          <p:nvSpPr>
            <p:cNvPr id="15373" name="Line 9"/>
            <p:cNvSpPr>
              <a:spLocks noChangeShapeType="1"/>
            </p:cNvSpPr>
            <p:nvPr/>
          </p:nvSpPr>
          <p:spPr bwMode="auto">
            <a:xfrm flipH="1">
              <a:off x="1675727" y="3413124"/>
              <a:ext cx="609600" cy="380999"/>
            </a:xfrm>
            <a:prstGeom prst="line">
              <a:avLst/>
            </a:prstGeom>
            <a:noFill/>
            <a:ln w="25400">
              <a:solidFill>
                <a:srgbClr val="FF0000"/>
              </a:solidFill>
              <a:round/>
              <a:headEnd/>
              <a:tailEnd type="triangle" w="med" len="med"/>
            </a:ln>
          </p:spPr>
          <p:txBody>
            <a:bodyPr/>
            <a:lstStyle/>
            <a:p>
              <a:endParaRPr lang="en-US"/>
            </a:p>
          </p:txBody>
        </p:sp>
        <p:sp>
          <p:nvSpPr>
            <p:cNvPr id="15374" name="Line 10"/>
            <p:cNvSpPr>
              <a:spLocks noChangeShapeType="1"/>
            </p:cNvSpPr>
            <p:nvPr/>
          </p:nvSpPr>
          <p:spPr bwMode="auto">
            <a:xfrm>
              <a:off x="2666326" y="3336924"/>
              <a:ext cx="1142999" cy="380999"/>
            </a:xfrm>
            <a:prstGeom prst="line">
              <a:avLst/>
            </a:prstGeom>
            <a:noFill/>
            <a:ln w="25400">
              <a:solidFill>
                <a:srgbClr val="FF0000"/>
              </a:solidFill>
              <a:round/>
              <a:headEnd/>
              <a:tailEnd type="triangle" w="med" len="med"/>
            </a:ln>
          </p:spPr>
          <p:txBody>
            <a:bodyPr/>
            <a:lstStyle/>
            <a:p>
              <a:endParaRPr lang="en-US"/>
            </a:p>
          </p:txBody>
        </p:sp>
        <p:sp>
          <p:nvSpPr>
            <p:cNvPr id="15375" name="Line 11"/>
            <p:cNvSpPr>
              <a:spLocks noChangeShapeType="1"/>
            </p:cNvSpPr>
            <p:nvPr/>
          </p:nvSpPr>
          <p:spPr bwMode="auto">
            <a:xfrm>
              <a:off x="2513927" y="3489326"/>
              <a:ext cx="533399" cy="685801"/>
            </a:xfrm>
            <a:prstGeom prst="line">
              <a:avLst/>
            </a:prstGeom>
            <a:noFill/>
            <a:ln w="25400">
              <a:solidFill>
                <a:srgbClr val="FF0000"/>
              </a:solidFill>
              <a:round/>
              <a:headEnd/>
              <a:tailEnd type="triangle" w="med" len="med"/>
            </a:ln>
          </p:spPr>
          <p:txBody>
            <a:bodyPr/>
            <a:lstStyle/>
            <a:p>
              <a:endParaRPr lang="en-US"/>
            </a:p>
          </p:txBody>
        </p:sp>
        <p:sp>
          <p:nvSpPr>
            <p:cNvPr id="15376" name="Line 12"/>
            <p:cNvSpPr>
              <a:spLocks noChangeShapeType="1"/>
            </p:cNvSpPr>
            <p:nvPr/>
          </p:nvSpPr>
          <p:spPr bwMode="auto">
            <a:xfrm flipH="1">
              <a:off x="2361528" y="3489326"/>
              <a:ext cx="0" cy="609601"/>
            </a:xfrm>
            <a:prstGeom prst="line">
              <a:avLst/>
            </a:prstGeom>
            <a:noFill/>
            <a:ln w="25400">
              <a:solidFill>
                <a:srgbClr val="FF0000"/>
              </a:solidFill>
              <a:round/>
              <a:headEnd/>
              <a:tailEnd type="triangle" w="med" len="med"/>
            </a:ln>
          </p:spPr>
          <p:txBody>
            <a:bodyPr/>
            <a:lstStyle/>
            <a:p>
              <a:endParaRPr lang="en-US"/>
            </a:p>
          </p:txBody>
        </p:sp>
        <p:sp>
          <p:nvSpPr>
            <p:cNvPr id="15377" name="Text Box 13"/>
            <p:cNvSpPr txBox="1">
              <a:spLocks noChangeArrowheads="1"/>
            </p:cNvSpPr>
            <p:nvPr/>
          </p:nvSpPr>
          <p:spPr bwMode="auto">
            <a:xfrm>
              <a:off x="1523328" y="2955925"/>
              <a:ext cx="3404777" cy="463611"/>
            </a:xfrm>
            <a:prstGeom prst="rect">
              <a:avLst/>
            </a:prstGeom>
            <a:noFill/>
            <a:ln w="12700">
              <a:noFill/>
              <a:miter lim="800000"/>
              <a:headEnd/>
              <a:tailEnd/>
            </a:ln>
          </p:spPr>
          <p:txBody>
            <a:bodyPr>
              <a:spAutoFit/>
            </a:bodyPr>
            <a:lstStyle/>
            <a:p>
              <a:pPr eaLnBrk="0" hangingPunct="0">
                <a:spcBef>
                  <a:spcPct val="50000"/>
                </a:spcBef>
              </a:pPr>
              <a:r>
                <a:rPr lang="en-US" sz="800" b="1">
                  <a:solidFill>
                    <a:srgbClr val="FF0000"/>
                  </a:solidFill>
                </a:rPr>
                <a:t>El Nino Events</a:t>
              </a:r>
            </a:p>
          </p:txBody>
        </p:sp>
        <p:sp>
          <p:nvSpPr>
            <p:cNvPr id="15378" name="Text Box 14"/>
            <p:cNvSpPr txBox="1">
              <a:spLocks noChangeArrowheads="1"/>
            </p:cNvSpPr>
            <p:nvPr/>
          </p:nvSpPr>
          <p:spPr bwMode="auto">
            <a:xfrm>
              <a:off x="1828129" y="4967287"/>
              <a:ext cx="2209799" cy="448244"/>
            </a:xfrm>
            <a:prstGeom prst="rect">
              <a:avLst/>
            </a:prstGeom>
            <a:noFill/>
            <a:ln w="12700">
              <a:noFill/>
              <a:miter lim="800000"/>
              <a:headEnd/>
              <a:tailEnd/>
            </a:ln>
          </p:spPr>
          <p:txBody>
            <a:bodyPr>
              <a:spAutoFit/>
            </a:bodyPr>
            <a:lstStyle/>
            <a:p>
              <a:pPr eaLnBrk="0" hangingPunct="0">
                <a:spcBef>
                  <a:spcPct val="50000"/>
                </a:spcBef>
              </a:pPr>
              <a:r>
                <a:rPr lang="en-US" sz="800" b="1">
                  <a:solidFill>
                    <a:srgbClr val="A50021"/>
                  </a:solidFill>
                </a:rPr>
                <a:t>Nino 1+2 Index</a:t>
              </a:r>
            </a:p>
          </p:txBody>
        </p:sp>
        <p:sp>
          <p:nvSpPr>
            <p:cNvPr id="15379" name="Line 16"/>
            <p:cNvSpPr>
              <a:spLocks noChangeShapeType="1"/>
            </p:cNvSpPr>
            <p:nvPr/>
          </p:nvSpPr>
          <p:spPr bwMode="auto">
            <a:xfrm flipH="1" flipV="1">
              <a:off x="4222172" y="4361412"/>
              <a:ext cx="2823729" cy="702745"/>
            </a:xfrm>
            <a:prstGeom prst="line">
              <a:avLst/>
            </a:prstGeom>
            <a:noFill/>
            <a:ln w="12700">
              <a:solidFill>
                <a:schemeClr val="tx1"/>
              </a:solidFill>
              <a:round/>
              <a:headEnd/>
              <a:tailEnd type="triangle" w="med" len="med"/>
            </a:ln>
          </p:spPr>
          <p:txBody>
            <a:bodyPr/>
            <a:lstStyle/>
            <a:p>
              <a:endParaRPr lang="en-US"/>
            </a:p>
          </p:txBody>
        </p:sp>
      </p:grpSp>
      <p:pic>
        <p:nvPicPr>
          <p:cNvPr id="15364" name="Content Placeholder 9" descr="anim.gif"/>
          <p:cNvPicPr>
            <a:picLocks noGrp="1" noChangeAspect="1"/>
          </p:cNvPicPr>
          <p:nvPr>
            <p:ph sz="quarter" idx="3"/>
          </p:nvPr>
        </p:nvPicPr>
        <p:blipFill>
          <a:blip r:embed="rId5" cstate="print"/>
          <a:srcRect/>
          <a:stretch>
            <a:fillRect/>
          </a:stretch>
        </p:blipFill>
        <p:spPr>
          <a:xfrm>
            <a:off x="381000" y="1219200"/>
            <a:ext cx="1981200" cy="1668463"/>
          </a:xfrm>
        </p:spPr>
      </p:pic>
      <p:sp>
        <p:nvSpPr>
          <p:cNvPr id="15365" name="TextBox 37"/>
          <p:cNvSpPr txBox="1">
            <a:spLocks noChangeArrowheads="1"/>
          </p:cNvSpPr>
          <p:nvPr/>
        </p:nvSpPr>
        <p:spPr bwMode="auto">
          <a:xfrm>
            <a:off x="6324600" y="990600"/>
            <a:ext cx="2273300" cy="307975"/>
          </a:xfrm>
          <a:prstGeom prst="rect">
            <a:avLst/>
          </a:prstGeom>
          <a:noFill/>
          <a:ln w="9525">
            <a:noFill/>
            <a:miter lim="800000"/>
            <a:headEnd/>
            <a:tailEnd/>
          </a:ln>
        </p:spPr>
        <p:txBody>
          <a:bodyPr wrap="none">
            <a:spAutoFit/>
          </a:bodyPr>
          <a:lstStyle/>
          <a:p>
            <a:r>
              <a:rPr lang="en-US" b="1">
                <a:latin typeface="Calibri" pitchFamily="34" charset="0"/>
              </a:rPr>
              <a:t>Discovering teleconnections</a:t>
            </a:r>
          </a:p>
        </p:txBody>
      </p:sp>
      <p:sp>
        <p:nvSpPr>
          <p:cNvPr id="15366" name="TextBox 24"/>
          <p:cNvSpPr txBox="1">
            <a:spLocks noChangeArrowheads="1"/>
          </p:cNvSpPr>
          <p:nvPr/>
        </p:nvSpPr>
        <p:spPr bwMode="auto">
          <a:xfrm>
            <a:off x="228600" y="914400"/>
            <a:ext cx="4343400" cy="307975"/>
          </a:xfrm>
          <a:prstGeom prst="rect">
            <a:avLst/>
          </a:prstGeom>
          <a:noFill/>
          <a:ln w="9525">
            <a:noFill/>
            <a:miter lim="800000"/>
            <a:headEnd/>
            <a:tailEnd/>
          </a:ln>
        </p:spPr>
        <p:txBody>
          <a:bodyPr>
            <a:spAutoFit/>
          </a:bodyPr>
          <a:lstStyle/>
          <a:p>
            <a:r>
              <a:rPr lang="en-US" b="1">
                <a:latin typeface="Calibri" pitchFamily="34" charset="0"/>
              </a:rPr>
              <a:t>Global Sea Surface Temperature</a:t>
            </a:r>
          </a:p>
        </p:txBody>
      </p:sp>
      <p:sp>
        <p:nvSpPr>
          <p:cNvPr id="15367" name="TextBox 25"/>
          <p:cNvSpPr txBox="1">
            <a:spLocks noChangeArrowheads="1"/>
          </p:cNvSpPr>
          <p:nvPr/>
        </p:nvSpPr>
        <p:spPr bwMode="auto">
          <a:xfrm>
            <a:off x="304800" y="5943600"/>
            <a:ext cx="2478088" cy="307975"/>
          </a:xfrm>
          <a:prstGeom prst="rect">
            <a:avLst/>
          </a:prstGeom>
          <a:noFill/>
          <a:ln w="9525">
            <a:noFill/>
            <a:miter lim="800000"/>
            <a:headEnd/>
            <a:tailEnd/>
          </a:ln>
        </p:spPr>
        <p:txBody>
          <a:bodyPr wrap="none">
            <a:spAutoFit/>
          </a:bodyPr>
          <a:lstStyle/>
          <a:p>
            <a:r>
              <a:rPr lang="en-US" b="1">
                <a:latin typeface="Calibri" pitchFamily="34" charset="0"/>
              </a:rPr>
              <a:t>Changes in Global Forest Cover</a:t>
            </a:r>
          </a:p>
        </p:txBody>
      </p:sp>
      <p:pic>
        <p:nvPicPr>
          <p:cNvPr id="15368" name="Picture 2" descr="C:\Users\sboriah\Documents\Downloads\nino3.4andEvents.png"/>
          <p:cNvPicPr>
            <a:picLocks noChangeAspect="1" noChangeArrowheads="1"/>
          </p:cNvPicPr>
          <p:nvPr/>
        </p:nvPicPr>
        <p:blipFill>
          <a:blip r:embed="rId6" cstate="print"/>
          <a:srcRect/>
          <a:stretch>
            <a:fillRect/>
          </a:stretch>
        </p:blipFill>
        <p:spPr bwMode="auto">
          <a:xfrm>
            <a:off x="3352800" y="2362200"/>
            <a:ext cx="4611688" cy="3451225"/>
          </a:xfrm>
          <a:prstGeom prst="rect">
            <a:avLst/>
          </a:prstGeom>
          <a:noFill/>
          <a:ln w="9525">
            <a:noFill/>
            <a:miter lim="800000"/>
            <a:headEnd/>
            <a:tailEnd/>
          </a:ln>
        </p:spPr>
      </p:pic>
      <p:sp>
        <p:nvSpPr>
          <p:cNvPr id="15369" name="TextBox 27"/>
          <p:cNvSpPr txBox="1">
            <a:spLocks noChangeArrowheads="1"/>
          </p:cNvSpPr>
          <p:nvPr/>
        </p:nvSpPr>
        <p:spPr bwMode="auto">
          <a:xfrm>
            <a:off x="6248400" y="5867400"/>
            <a:ext cx="2417763" cy="523875"/>
          </a:xfrm>
          <a:prstGeom prst="rect">
            <a:avLst/>
          </a:prstGeom>
          <a:noFill/>
          <a:ln w="9525">
            <a:noFill/>
            <a:miter lim="800000"/>
            <a:headEnd/>
            <a:tailEnd/>
          </a:ln>
        </p:spPr>
        <p:txBody>
          <a:bodyPr wrap="none">
            <a:spAutoFit/>
          </a:bodyPr>
          <a:lstStyle/>
          <a:p>
            <a:pPr algn="ctr"/>
            <a:r>
              <a:rPr lang="en-US" b="1">
                <a:latin typeface="Calibri" pitchFamily="34" charset="0"/>
              </a:rPr>
              <a:t>Relationship between El Nino </a:t>
            </a:r>
          </a:p>
          <a:p>
            <a:pPr algn="ctr"/>
            <a:r>
              <a:rPr lang="en-US" b="1">
                <a:latin typeface="Calibri" pitchFamily="34" charset="0"/>
              </a:rPr>
              <a:t>and Fires in Indonesia</a:t>
            </a:r>
          </a:p>
        </p:txBody>
      </p:sp>
      <p:sp>
        <p:nvSpPr>
          <p:cNvPr id="15370" name="Title 3"/>
          <p:cNvSpPr>
            <a:spLocks noGrp="1"/>
          </p:cNvSpPr>
          <p:nvPr>
            <p:ph type="title"/>
          </p:nvPr>
        </p:nvSpPr>
        <p:spPr/>
        <p:txBody>
          <a:bodyPr/>
          <a:lstStyle/>
          <a:p>
            <a:r>
              <a:rPr lang="en-US" sz="2800" smtClean="0"/>
              <a:t>Challenges in Analyzing Eco-Climate Data</a:t>
            </a:r>
          </a:p>
        </p:txBody>
      </p:sp>
      <p:pic>
        <p:nvPicPr>
          <p:cNvPr id="44" name="Global.wmv">
            <a:hlinkClick r:id="" action="ppaction://media"/>
          </p:cNvPr>
          <p:cNvPicPr>
            <a:picLocks noRot="1" noChangeAspect="1"/>
          </p:cNvPicPr>
          <p:nvPr>
            <a:videoFile r:link="rId1"/>
          </p:nvPr>
        </p:nvPicPr>
        <p:blipFill>
          <a:blip r:embed="rId7" cstate="print"/>
          <a:srcRect/>
          <a:stretch>
            <a:fillRect/>
          </a:stretch>
        </p:blipFill>
        <p:spPr bwMode="auto">
          <a:xfrm>
            <a:off x="381000" y="4419600"/>
            <a:ext cx="2051050" cy="1509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0"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theme/theme1.xml><?xml version="1.0" encoding="utf-8"?>
<a:theme xmlns:a="http://schemas.openxmlformats.org/drawingml/2006/main" name="LC.BRev.FY97">
  <a:themeElements>
    <a:clrScheme name="">
      <a:dk1>
        <a:srgbClr val="000000"/>
      </a:dk1>
      <a:lt1>
        <a:srgbClr val="FFFFFF"/>
      </a:lt1>
      <a:dk2>
        <a:srgbClr val="006B61"/>
      </a:dk2>
      <a:lt2>
        <a:srgbClr val="C0C0C0"/>
      </a:lt2>
      <a:accent1>
        <a:srgbClr val="FF00FF"/>
      </a:accent1>
      <a:accent2>
        <a:srgbClr val="00C0C0"/>
      </a:accent2>
      <a:accent3>
        <a:srgbClr val="FFFFFF"/>
      </a:accent3>
      <a:accent4>
        <a:srgbClr val="000000"/>
      </a:accent4>
      <a:accent5>
        <a:srgbClr val="FFAAFF"/>
      </a:accent5>
      <a:accent6>
        <a:srgbClr val="00AEAE"/>
      </a:accent6>
      <a:hlink>
        <a:srgbClr val="00C000"/>
      </a:hlink>
      <a:folHlink>
        <a:srgbClr val="800080"/>
      </a:folHlink>
    </a:clrScheme>
    <a:fontScheme name="LC.BRev.FY97">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292100" marR="0" indent="-292100" algn="l" defTabSz="914400" rtl="0" eaLnBrk="0" fontAlgn="base" latinLnBrk="0" hangingPunct="0">
          <a:lnSpc>
            <a:spcPct val="100000"/>
          </a:lnSpc>
          <a:spcBef>
            <a:spcPct val="10000"/>
          </a:spcBef>
          <a:spcAft>
            <a:spcPts val="400"/>
          </a:spcAft>
          <a:buClr>
            <a:srgbClr val="0C7B9C"/>
          </a:buClr>
          <a:buSzPct val="75000"/>
          <a:buFont typeface="Monotype Sorts" pitchFamily="2" charset="2"/>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292100" marR="0" indent="-292100" algn="l" defTabSz="914400" rtl="0" eaLnBrk="0" fontAlgn="base" latinLnBrk="0" hangingPunct="0">
          <a:lnSpc>
            <a:spcPct val="100000"/>
          </a:lnSpc>
          <a:spcBef>
            <a:spcPct val="10000"/>
          </a:spcBef>
          <a:spcAft>
            <a:spcPts val="400"/>
          </a:spcAft>
          <a:buClr>
            <a:srgbClr val="0C7B9C"/>
          </a:buClr>
          <a:buSzPct val="75000"/>
          <a:buFont typeface="Monotype Sorts" pitchFamily="2" charset="2"/>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LC.BRev.FY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C.BRev.FY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C.BRev.FY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C.BRev.FY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C.BRev.FY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C.BRev.FY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C.BRev.FY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292100" marR="0" indent="-292100" algn="l" defTabSz="914400" rtl="0" eaLnBrk="0" fontAlgn="base" latinLnBrk="0" hangingPunct="0">
          <a:lnSpc>
            <a:spcPct val="100000"/>
          </a:lnSpc>
          <a:spcBef>
            <a:spcPct val="10000"/>
          </a:spcBef>
          <a:spcAft>
            <a:spcPts val="400"/>
          </a:spcAft>
          <a:buClr>
            <a:srgbClr val="0C7B9C"/>
          </a:buClr>
          <a:buSzPct val="75000"/>
          <a:buFont typeface="Monotype Sorts" pitchFamily="2" charset="2"/>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292100" marR="0" indent="-292100" algn="l" defTabSz="914400" rtl="0" eaLnBrk="0" fontAlgn="base" latinLnBrk="0" hangingPunct="0">
          <a:lnSpc>
            <a:spcPct val="100000"/>
          </a:lnSpc>
          <a:spcBef>
            <a:spcPct val="10000"/>
          </a:spcBef>
          <a:spcAft>
            <a:spcPts val="400"/>
          </a:spcAft>
          <a:buClr>
            <a:srgbClr val="0C7B9C"/>
          </a:buClr>
          <a:buSzPct val="75000"/>
          <a:buFont typeface="Monotype Sorts" pitchFamily="2" charset="2"/>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C.BRev.FY97">
  <a:themeElements>
    <a:clrScheme name="">
      <a:dk1>
        <a:srgbClr val="000000"/>
      </a:dk1>
      <a:lt1>
        <a:srgbClr val="FFFFFF"/>
      </a:lt1>
      <a:dk2>
        <a:srgbClr val="006B61"/>
      </a:dk2>
      <a:lt2>
        <a:srgbClr val="C0C0C0"/>
      </a:lt2>
      <a:accent1>
        <a:srgbClr val="FF00FF"/>
      </a:accent1>
      <a:accent2>
        <a:srgbClr val="00C0C0"/>
      </a:accent2>
      <a:accent3>
        <a:srgbClr val="FFFFFF"/>
      </a:accent3>
      <a:accent4>
        <a:srgbClr val="000000"/>
      </a:accent4>
      <a:accent5>
        <a:srgbClr val="FFAAFF"/>
      </a:accent5>
      <a:accent6>
        <a:srgbClr val="00AEAE"/>
      </a:accent6>
      <a:hlink>
        <a:srgbClr val="00C000"/>
      </a:hlink>
      <a:folHlink>
        <a:srgbClr val="800080"/>
      </a:folHlink>
    </a:clrScheme>
    <a:fontScheme name="2_LC.BRev.FY97">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292100" marR="0" indent="-292100" algn="l" defTabSz="914400" rtl="0" eaLnBrk="0" fontAlgn="base" latinLnBrk="0" hangingPunct="0">
          <a:lnSpc>
            <a:spcPct val="100000"/>
          </a:lnSpc>
          <a:spcBef>
            <a:spcPct val="10000"/>
          </a:spcBef>
          <a:spcAft>
            <a:spcPts val="400"/>
          </a:spcAft>
          <a:buClr>
            <a:srgbClr val="0C7B9C"/>
          </a:buClr>
          <a:buSzPct val="75000"/>
          <a:buFont typeface="Monotype Sorts" pitchFamily="2" charset="2"/>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bodyPr>
      <a:lstStyle>
        <a:defPPr marL="292100" marR="0" indent="-292100" algn="l" defTabSz="914400" rtl="0" eaLnBrk="0" fontAlgn="base" latinLnBrk="0" hangingPunct="0">
          <a:lnSpc>
            <a:spcPct val="100000"/>
          </a:lnSpc>
          <a:spcBef>
            <a:spcPct val="10000"/>
          </a:spcBef>
          <a:spcAft>
            <a:spcPts val="400"/>
          </a:spcAft>
          <a:buClr>
            <a:srgbClr val="0C7B9C"/>
          </a:buClr>
          <a:buSzPct val="75000"/>
          <a:buFont typeface="Monotype Sorts" pitchFamily="2" charset="2"/>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2_LC.BRev.FY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LC.BRev.FY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LC.BRev.FY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LC.BRev.FY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LC.BRev.FY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LC.BRev.FY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LC.BRev.FY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146484744</TotalTime>
  <Pages>3</Pages>
  <Words>4190</Words>
  <Application>Microsoft Office PowerPoint</Application>
  <PresentationFormat>On-screen Show (4:3)</PresentationFormat>
  <Paragraphs>554</Paragraphs>
  <Slides>47</Slides>
  <Notes>26</Notes>
  <HiddenSlides>0</HiddenSlides>
  <MMClips>8</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47</vt:i4>
      </vt:variant>
    </vt:vector>
  </HeadingPairs>
  <TitlesOfParts>
    <vt:vector size="53" baseType="lpstr">
      <vt:lpstr>LC.BRev.FY97</vt:lpstr>
      <vt:lpstr>Default Design</vt:lpstr>
      <vt:lpstr>2_LC.BRev.FY97</vt:lpstr>
      <vt:lpstr>Acrobat Document</vt:lpstr>
      <vt:lpstr>Worksheet</vt:lpstr>
      <vt:lpstr>Equation</vt:lpstr>
      <vt:lpstr>           Discovery of Patterns in Global Earth Science Data using Data Mining</vt:lpstr>
      <vt:lpstr>Climate Change: The defining issue of our era</vt:lpstr>
      <vt:lpstr>Data-Driven Knowledge Discovery in Climate Science</vt:lpstr>
      <vt:lpstr>Data Mining Challenges</vt:lpstr>
      <vt:lpstr>Challenges in Analyzing Eco-Climate Data</vt:lpstr>
      <vt:lpstr>Challenges in Analyzing Eco-Climate Data</vt:lpstr>
      <vt:lpstr>Challenges in Analyzing Eco-Climate Data</vt:lpstr>
      <vt:lpstr>Challenges in Analyzing Eco-Climate Data</vt:lpstr>
      <vt:lpstr>Challenges in Analyzing Eco-Climate Data</vt:lpstr>
      <vt:lpstr>Challenges in Analyzing Eco-Climate Data</vt:lpstr>
      <vt:lpstr>Illustrative Applications of Data Mining</vt:lpstr>
      <vt:lpstr>Monitoring Forest Cover Change: Motivation</vt:lpstr>
      <vt:lpstr>Land Cover Change Detection</vt:lpstr>
      <vt:lpstr>Monitoring of Global Forest Cover</vt:lpstr>
      <vt:lpstr>Novel Algorithms for Monitoring Global Eco-system</vt:lpstr>
      <vt:lpstr>Monitoring Global Forest Cover</vt:lpstr>
      <vt:lpstr>Hurricane Katrina</vt:lpstr>
      <vt:lpstr>Shrinking of Lake Chad, Nigeria</vt:lpstr>
      <vt:lpstr>Logging in Canada</vt:lpstr>
      <vt:lpstr>Canada: Fires in Yukon Province</vt:lpstr>
      <vt:lpstr>Large Outbreak of Fires near Yakutsk, Russia</vt:lpstr>
      <vt:lpstr>Amazon Rainforest</vt:lpstr>
      <vt:lpstr>Amazon Animation</vt:lpstr>
      <vt:lpstr>Indonesia</vt:lpstr>
      <vt:lpstr>Victoria (Australia)</vt:lpstr>
      <vt:lpstr>Beijing Capital International Airport Terminal 3</vt:lpstr>
      <vt:lpstr>Reforestation near Guangting Reservoir, China</vt:lpstr>
      <vt:lpstr>Change in Crop Patterns in Gujarat</vt:lpstr>
      <vt:lpstr>Flooding along Ob River, Russia</vt:lpstr>
      <vt:lpstr>Web 2.0 interface for planetary information system</vt:lpstr>
      <vt:lpstr>Monitoring Forest Cover Change: Challenges Ahead</vt:lpstr>
      <vt:lpstr> NSF Expedition Project: Understanding Climate Change: A Data Driven Approach </vt:lpstr>
      <vt:lpstr>Physics-based Models are Essential but Not Adequate</vt:lpstr>
      <vt:lpstr>Transformative Computer Science Research</vt:lpstr>
      <vt:lpstr>Relationship Mining</vt:lpstr>
      <vt:lpstr>What is the impact of climate change on ecosystems ?</vt:lpstr>
      <vt:lpstr>Complex Networks</vt:lpstr>
      <vt:lpstr>Slide 37</vt:lpstr>
      <vt:lpstr>Slide 38</vt:lpstr>
      <vt:lpstr>Predicting Tropical Storm Counts from Climate Model Projections for SST</vt:lpstr>
      <vt:lpstr>High Performance Computing</vt:lpstr>
      <vt:lpstr>Driving Use-Cases for the Expedition</vt:lpstr>
      <vt:lpstr>Use Case: Hurricane Frequency</vt:lpstr>
      <vt:lpstr>Use Case: Regional Precipitation</vt:lpstr>
      <vt:lpstr>Slide 44</vt:lpstr>
      <vt:lpstr>Slide 45</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SUTC 2006</dc:title>
  <dc:creator>Vipin Kumar</dc:creator>
  <cp:lastModifiedBy>vikrant</cp:lastModifiedBy>
  <cp:revision>1124</cp:revision>
  <cp:lastPrinted>2001-08-28T17:59:37Z</cp:lastPrinted>
  <dcterms:created xsi:type="dcterms:W3CDTF">2009-02-19T22:47:52Z</dcterms:created>
  <dcterms:modified xsi:type="dcterms:W3CDTF">2010-09-12T22:56:21Z</dcterms:modified>
</cp:coreProperties>
</file>