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687" r:id="rId2"/>
    <p:sldId id="688" r:id="rId3"/>
    <p:sldId id="689" r:id="rId4"/>
    <p:sldId id="690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699" r:id="rId14"/>
    <p:sldId id="700" r:id="rId15"/>
    <p:sldId id="701" r:id="rId16"/>
    <p:sldId id="702" r:id="rId17"/>
    <p:sldId id="703" r:id="rId18"/>
    <p:sldId id="704" r:id="rId19"/>
    <p:sldId id="705" r:id="rId20"/>
    <p:sldId id="706" r:id="rId21"/>
    <p:sldId id="707" r:id="rId22"/>
    <p:sldId id="708" r:id="rId23"/>
    <p:sldId id="709" r:id="rId24"/>
    <p:sldId id="711" r:id="rId25"/>
    <p:sldId id="712" r:id="rId26"/>
    <p:sldId id="753" r:id="rId27"/>
    <p:sldId id="754" r:id="rId28"/>
    <p:sldId id="713" r:id="rId29"/>
    <p:sldId id="714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755" r:id="rId46"/>
    <p:sldId id="759" r:id="rId47"/>
    <p:sldId id="756" r:id="rId48"/>
    <p:sldId id="757" r:id="rId49"/>
    <p:sldId id="758" r:id="rId50"/>
    <p:sldId id="731" r:id="rId51"/>
    <p:sldId id="732" r:id="rId52"/>
    <p:sldId id="733" r:id="rId53"/>
    <p:sldId id="734" r:id="rId54"/>
    <p:sldId id="735" r:id="rId55"/>
    <p:sldId id="736" r:id="rId56"/>
    <p:sldId id="737" r:id="rId57"/>
    <p:sldId id="738" r:id="rId58"/>
    <p:sldId id="739" r:id="rId59"/>
    <p:sldId id="740" r:id="rId60"/>
    <p:sldId id="767" r:id="rId61"/>
    <p:sldId id="741" r:id="rId62"/>
    <p:sldId id="742" r:id="rId63"/>
    <p:sldId id="743" r:id="rId64"/>
    <p:sldId id="744" r:id="rId65"/>
    <p:sldId id="745" r:id="rId66"/>
    <p:sldId id="746" r:id="rId67"/>
    <p:sldId id="747" r:id="rId68"/>
    <p:sldId id="748" r:id="rId69"/>
    <p:sldId id="749" r:id="rId70"/>
    <p:sldId id="750" r:id="rId71"/>
    <p:sldId id="751" r:id="rId72"/>
    <p:sldId id="627" r:id="rId73"/>
    <p:sldId id="617" r:id="rId74"/>
    <p:sldId id="618" r:id="rId75"/>
    <p:sldId id="619" r:id="rId76"/>
    <p:sldId id="761" r:id="rId77"/>
    <p:sldId id="620" r:id="rId78"/>
    <p:sldId id="621" r:id="rId79"/>
    <p:sldId id="622" r:id="rId80"/>
    <p:sldId id="623" r:id="rId81"/>
    <p:sldId id="625" r:id="rId82"/>
    <p:sldId id="626" r:id="rId83"/>
    <p:sldId id="630" r:id="rId84"/>
    <p:sldId id="684" r:id="rId85"/>
    <p:sldId id="682" r:id="rId86"/>
    <p:sldId id="683" r:id="rId87"/>
    <p:sldId id="760" r:id="rId88"/>
    <p:sldId id="633" r:id="rId89"/>
    <p:sldId id="636" r:id="rId90"/>
    <p:sldId id="763" r:id="rId91"/>
    <p:sldId id="764" r:id="rId92"/>
    <p:sldId id="765" r:id="rId93"/>
    <p:sldId id="766" r:id="rId94"/>
    <p:sldId id="669" r:id="rId95"/>
    <p:sldId id="670" r:id="rId96"/>
    <p:sldId id="671" r:id="rId97"/>
    <p:sldId id="672" r:id="rId98"/>
    <p:sldId id="673" r:id="rId99"/>
    <p:sldId id="674" r:id="rId100"/>
    <p:sldId id="675" r:id="rId101"/>
    <p:sldId id="676" r:id="rId102"/>
    <p:sldId id="677" r:id="rId103"/>
    <p:sldId id="678" r:id="rId104"/>
    <p:sldId id="679" r:id="rId105"/>
    <p:sldId id="680" r:id="rId106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 autoAdjust="0"/>
    <p:restoredTop sz="94551" autoAdjust="0"/>
  </p:normalViewPr>
  <p:slideViewPr>
    <p:cSldViewPr>
      <p:cViewPr varScale="1">
        <p:scale>
          <a:sx n="86" d="100"/>
          <a:sy n="86" d="100"/>
        </p:scale>
        <p:origin x="592" y="6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776"/>
    </p:cViewPr>
  </p:sorterViewPr>
  <p:notesViewPr>
    <p:cSldViewPr>
      <p:cViewPr varScale="1">
        <p:scale>
          <a:sx n="44" d="100"/>
          <a:sy n="44" d="100"/>
        </p:scale>
        <p:origin x="2328" y="5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7.emf"/><Relationship Id="rId4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emf"/><Relationship Id="rId1" Type="http://schemas.openxmlformats.org/officeDocument/2006/relationships/image" Target="../media/image20.emf"/><Relationship Id="rId4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emf"/><Relationship Id="rId1" Type="http://schemas.openxmlformats.org/officeDocument/2006/relationships/image" Target="../media/image20.emf"/><Relationship Id="rId4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2.emf"/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12" tIns="47958" rIns="95912" bIns="47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8500"/>
            <a:ext cx="4591050" cy="3443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6012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solidFill>
            <a:srgbClr val="FFFFFF"/>
          </a:solidFill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27" tIns="45359" rIns="90727" bIns="4535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641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48" rIns="90706" bIns="4534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391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5188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16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5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07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9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 Third Level</a:t>
            </a:r>
          </a:p>
        </p:txBody>
      </p:sp>
      <p:grpSp>
        <p:nvGrpSpPr>
          <p:cNvPr id="1029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3/8/2021             </a:t>
            </a:r>
            <a:r>
              <a:rPr lang="en-US" baseline="0" dirty="0" smtClean="0"/>
              <a:t>         </a:t>
            </a:r>
            <a:r>
              <a:rPr lang="en-US" dirty="0" smtClean="0"/>
              <a:t>Introduction to Data Mining, 2</a:t>
            </a:r>
            <a:r>
              <a:rPr lang="en-US" baseline="30000" dirty="0" smtClean="0"/>
              <a:t>nd</a:t>
            </a:r>
            <a:r>
              <a:rPr lang="en-US" dirty="0" smtClean="0"/>
              <a:t> Edition 			</a:t>
            </a:r>
            <a:r>
              <a:rPr lang="en-US" baseline="0" dirty="0" smtClean="0"/>
              <a:t>           </a:t>
            </a:r>
            <a:fld id="{7C9F7F48-2944-4AF0-87BF-27ECBE076434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5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5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5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6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8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 dirty="0" smtClean="0"/>
              <a:t>Data Mining</a:t>
            </a:r>
            <a:endParaRPr lang="en-US" altLang="en-US" sz="2800" dirty="0" smtClean="0"/>
          </a:p>
        </p:txBody>
      </p:sp>
      <p:sp>
        <p:nvSpPr>
          <p:cNvPr id="3075" name="Rectangle 1027"/>
          <p:cNvSpPr>
            <a:spLocks noChangeArrowheads="1"/>
          </p:cNvSpPr>
          <p:nvPr/>
        </p:nvSpPr>
        <p:spPr bwMode="auto">
          <a:xfrm>
            <a:off x="0" y="1519221"/>
            <a:ext cx="8991600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Chapter </a:t>
            </a:r>
            <a:r>
              <a:rPr lang="en-US" altLang="en-US" sz="3200" b="0" dirty="0" smtClean="0"/>
              <a:t>5 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 smtClean="0"/>
              <a:t>Association Analysis</a:t>
            </a:r>
            <a:r>
              <a:rPr lang="en-US" altLang="en-US" sz="1600" b="0" dirty="0" smtClean="0"/>
              <a:t>: </a:t>
            </a:r>
            <a:r>
              <a:rPr lang="en-US" altLang="en-US" sz="3200" b="0" dirty="0" smtClean="0"/>
              <a:t>Basic Concepts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3200" b="0" dirty="0"/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Introduction to Data Mining, 2</a:t>
            </a:r>
            <a:r>
              <a:rPr lang="en-US" altLang="en-US" sz="3200" b="0" baseline="30000" dirty="0">
                <a:solidFill>
                  <a:srgbClr val="000000"/>
                </a:solidFill>
                <a:latin typeface="Arial" pitchFamily="34" charset="0"/>
              </a:rPr>
              <a:t>nd</a:t>
            </a: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 Edition</a:t>
            </a:r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by</a:t>
            </a:r>
          </a:p>
          <a:p>
            <a:pPr lvl="0"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Arial" pitchFamily="34" charset="0"/>
              </a:rPr>
              <a:t>Tan, Steinbach, Karpatne, Kumar</a:t>
            </a:r>
            <a:endParaRPr lang="en-US" altLang="en-US" sz="1600" b="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b="0" dirty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9269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Itemset Generation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 smtClean="0"/>
              <a:t>Brute-force approach: </a:t>
            </a:r>
          </a:p>
          <a:p>
            <a:pPr lvl="1"/>
            <a:r>
              <a:rPr lang="en-US" altLang="en-US" smtClean="0"/>
              <a:t>Each itemset in the lattice is a </a:t>
            </a:r>
            <a:r>
              <a:rPr lang="en-US" altLang="en-US" smtClean="0">
                <a:solidFill>
                  <a:srgbClr val="FF0000"/>
                </a:solidFill>
              </a:rPr>
              <a:t>candidate</a:t>
            </a:r>
            <a:r>
              <a:rPr lang="en-US" altLang="en-US" smtClean="0"/>
              <a:t> frequent itemset</a:t>
            </a:r>
          </a:p>
          <a:p>
            <a:pPr lvl="1"/>
            <a:r>
              <a:rPr lang="en-US" altLang="en-US" smtClean="0"/>
              <a:t>Count the support of each candidate by scanning the database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Match each transaction against every candidate</a:t>
            </a:r>
          </a:p>
          <a:p>
            <a:pPr lvl="1"/>
            <a:r>
              <a:rPr lang="en-US" altLang="en-US" smtClean="0"/>
              <a:t>Complexity ~ O(NMw) =&gt; </a:t>
            </a:r>
            <a:r>
              <a:rPr lang="en-US" altLang="en-US" smtClean="0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 smtClean="0">
                <a:solidFill>
                  <a:srgbClr val="FF0000"/>
                </a:solidFill>
              </a:rPr>
              <a:t>d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!!!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9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4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H-Confidence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But, given an </a:t>
                </a:r>
                <a:r>
                  <a:rPr lang="en-US" altLang="en-US" dirty="0" err="1" smtClean="0"/>
                  <a:t>itemset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  <m:r>
                      <a:rPr lang="en-US" alt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What is the lowest confidence rule you can obtain from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 smtClean="0"/>
                  <a:t>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Recall conf(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=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/ support(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</a:p>
              <a:p>
                <a:pPr marL="1255713" lvl="2" indent="-341313">
                  <a:lnSpc>
                    <a:spcPct val="90000"/>
                  </a:lnSpc>
                </a:pPr>
                <a:r>
                  <a:rPr lang="en-US" altLang="en-US" dirty="0" smtClean="0"/>
                  <a:t>The numerator is fixed: </a:t>
                </a:r>
                <a:r>
                  <a:rPr lang="en-US" i="1" dirty="0" smtClean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 smtClean="0"/>
                  <a:t>) </a:t>
                </a:r>
                <a:endParaRPr lang="en-US" altLang="en-US" dirty="0" smtClean="0"/>
              </a:p>
              <a:p>
                <a:pPr marL="1255713" lvl="2" indent="-341313">
                  <a:lnSpc>
                    <a:spcPct val="90000"/>
                  </a:lnSpc>
                </a:pPr>
                <a:r>
                  <a:rPr lang="en-US" altLang="en-US" dirty="0" smtClean="0"/>
                  <a:t>Thus, to find the lowest confidence rule, we need to find the X</a:t>
                </a:r>
                <a:r>
                  <a:rPr lang="en-US" altLang="en-US" baseline="-25000" dirty="0" smtClean="0"/>
                  <a:t>1</a:t>
                </a:r>
                <a:r>
                  <a:rPr lang="en-US" altLang="en-US" dirty="0" smtClean="0"/>
                  <a:t> with highest support</a:t>
                </a:r>
              </a:p>
              <a:p>
                <a:pPr marL="1255713" lvl="2" indent="-341313">
                  <a:lnSpc>
                    <a:spcPct val="90000"/>
                  </a:lnSpc>
                </a:pPr>
                <a:r>
                  <a:rPr lang="en-US" altLang="en-US" dirty="0"/>
                  <a:t>Consider only rules </a:t>
                </a:r>
                <a:r>
                  <a:rPr lang="en-US" alt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/>
                  <a:t> is a single item, i.e., </a:t>
                </a:r>
                <a:endParaRPr lang="en-US" altLang="en-US" dirty="0"/>
              </a:p>
              <a:p>
                <a:pPr lvl="2">
                  <a:lnSpc>
                    <a:spcPct val="90000"/>
                  </a:lnSpc>
                  <a:buNone/>
                </a:pPr>
                <a:r>
                  <a:rPr lang="en-US" altLang="en-US" dirty="0" smtClean="0"/>
                  <a:t>     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} </a:t>
                </a:r>
                <a:r>
                  <a:rPr lang="en-US" altLang="en-US" dirty="0">
                    <a:sym typeface="Symbol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–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}, </a:t>
                </a:r>
                <a:r>
                  <a:rPr lang="en-US" alt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} </a:t>
                </a:r>
                <a:r>
                  <a:rPr lang="en-US" altLang="en-US" dirty="0">
                    <a:sym typeface="Symbol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–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}, …, or </a:t>
                </a:r>
                <a:r>
                  <a:rPr lang="en-US" alt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dirty="0"/>
                  <a:t>} </a:t>
                </a:r>
                <a:r>
                  <a:rPr lang="en-US" altLang="en-US" dirty="0">
                    <a:sym typeface="Symbol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–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itchFamily="18" charset="2"/>
                  </a:rPr>
                  <a:t>}</a:t>
                </a:r>
                <a:r>
                  <a:rPr lang="en-US" altLang="en-US" dirty="0" smtClean="0">
                    <a:sym typeface="Symbol" pitchFamily="18" charset="2"/>
                  </a:rPr>
                  <a:t/>
                </a:r>
                <a:br>
                  <a:rPr lang="en-US" altLang="en-US" dirty="0" smtClean="0">
                    <a:sym typeface="Symbol" pitchFamily="18" charset="2"/>
                  </a:rPr>
                </a:br>
                <a:endParaRPr lang="en-US" altLang="en-US" dirty="0">
                  <a:sym typeface="Symbol" pitchFamily="18" charset="2"/>
                </a:endParaRPr>
              </a:p>
              <a:p>
                <a:pPr marL="0" lvl="2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  <a:sym typeface="Symbol" pitchFamily="18" charset="2"/>
                        </a:rPr>
                        <m:t>hconf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</m:d>
                      <m:r>
                        <a:rPr lang="en-US" altLang="en-US" b="0" i="0" smtClean="0">
                          <a:latin typeface="Cambria Math"/>
                          <a:sym typeface="Symbol" pitchFamily="18" charset="2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  <a:sym typeface="Symbol" pitchFamily="18" charset="2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en-US" i="1"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en-US" i="1">
                              <a:latin typeface="Cambria Math"/>
                              <a:sym typeface="Symbol" pitchFamily="18" charset="2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/>
                                      <a:sym typeface="Symbol" pitchFamily="18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en-US" i="1">
                                  <a:latin typeface="Cambria Math"/>
                                  <a:sym typeface="Symbol" pitchFamily="18" charset="2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altLang="en-US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altLang="en-US" i="1" dirty="0" smtClean="0">
                    <a:latin typeface="Cambria Math"/>
                    <a:sym typeface="Symbol" pitchFamily="18" charset="2"/>
                  </a:rPr>
                </a:br>
                <a:r>
                  <a:rPr lang="en-US" altLang="en-US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altLang="en-US" i="1" dirty="0" smtClean="0">
                    <a:latin typeface="Cambria Math"/>
                    <a:sym typeface="Symbol" pitchFamily="18" charset="2"/>
                  </a:rPr>
                </a:br>
                <a:r>
                  <a:rPr lang="en-US" altLang="en-US" i="1" dirty="0" smtClean="0">
                    <a:latin typeface="Cambria Math"/>
                    <a:sym typeface="Symbol" pitchFamily="18" charset="2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/>
                        <a:sym typeface="Symbol" pitchFamily="18" charset="2"/>
                      </a:rPr>
                      <m:t> = 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a:rPr lang="en-US" altLang="en-US" sz="2600" b="0" i="1" smtClean="0">
                            <a:latin typeface="Cambria Math"/>
                            <a:sym typeface="Symbol" pitchFamily="18" charset="2"/>
                          </a:rPr>
                          <m:t>𝑋</m:t>
                        </m:r>
                        <m:r>
                          <a:rPr lang="en-US" altLang="en-US" sz="2600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/>
                            <a:sym typeface="Symbol" pitchFamily="18" charset="2"/>
                          </a:rPr>
                          <m:t>max</m:t>
                        </m:r>
                        <m:r>
                          <a:rPr lang="en-US" altLang="en-US" sz="2600" b="0" i="1" smtClean="0">
                            <a:latin typeface="Cambria Math"/>
                            <a:sym typeface="Symbol" pitchFamily="18" charset="2"/>
                          </a:rPr>
                          <m:t>⁡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600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60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600" i="1">
                                        <a:latin typeface="Cambria Math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600" i="1">
                                        <a:latin typeface="Cambria Math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600" b="0" i="1" smtClean="0">
                                <a:latin typeface="Cambria Math"/>
                                <a:sym typeface="Symbol" pitchFamily="18" charset="2"/>
                              </a:rPr>
                              <m:t>,   </m:t>
                            </m:r>
                            <m:r>
                              <a:rPr lang="en-US" altLang="en-US" sz="2600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60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600" i="1">
                                        <a:latin typeface="Cambria Math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600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600" b="0" i="1" smtClean="0">
                                <a:latin typeface="Cambria Math"/>
                                <a:sym typeface="Symbol" pitchFamily="18" charset="2"/>
                              </a:rPr>
                              <m:t> ,   …,   </m:t>
                            </m:r>
                            <m:r>
                              <a:rPr lang="en-US" altLang="en-US" sz="2600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  <m:r>
                              <a:rPr lang="en-US" altLang="en-US" sz="2600" i="1">
                                <a:latin typeface="Cambria Math"/>
                                <a:sym typeface="Symbol" pitchFamily="18" charset="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60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600" i="1">
                                    <a:latin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/>
                                    <a:sym typeface="Symbol" pitchFamily="18" charset="2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en-US" sz="2600" i="1">
                                <a:latin typeface="Cambria Math"/>
                                <a:sym typeface="Symbol" pitchFamily="18" charset="2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2600" dirty="0">
                  <a:sym typeface="Symbol" pitchFamily="18" charset="2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endParaRPr lang="en-US" altLang="en-US" dirty="0">
                  <a:sym typeface="Symbol" pitchFamily="18" charset="2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endParaRPr lang="en-US" altLang="en-US" dirty="0">
                  <a:sym typeface="Symbol" pitchFamily="18" charset="2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2"/>
                <a:stretch>
                  <a:fillRect l="-733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4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5" grpId="0" build="p" bldLvl="2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Cross Support and H-confidence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By the anti-</a:t>
                </a:r>
                <a:r>
                  <a:rPr lang="en-US" altLang="en-US" dirty="0" err="1" smtClean="0"/>
                  <a:t>montone</a:t>
                </a:r>
                <a:r>
                  <a:rPr lang="en-US" altLang="en-US" dirty="0" smtClean="0"/>
                  <a:t> property of support</a:t>
                </a:r>
                <a:br>
                  <a:rPr lang="en-US" altLang="en-US" dirty="0" smtClean="0"/>
                </a:br>
                <a:endParaRPr lang="en-US" altLang="en-US" dirty="0" smtClean="0"/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  <a:sym typeface="Symbol" pitchFamily="18" charset="2"/>
                        </a:rPr>
                        <m:t>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</m:d>
                      <m:r>
                        <a:rPr lang="en-US" altLang="en-US" i="1">
                          <a:latin typeface="Cambria Math"/>
                          <a:ea typeface="Cambria Math"/>
                          <a:sym typeface="Symbol" pitchFamily="18" charset="2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  <a:ea typeface="Cambria Math"/>
                          <a:sym typeface="Symbol" pitchFamily="18" charset="2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altLang="en-US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(</m:t>
                              </m:r>
                              <m:r>
                                <a:rPr lang="en-US" altLang="en-US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), …,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(</m:t>
                              </m:r>
                              <m:r>
                                <a:rPr lang="en-US" altLang="en-US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r>
                  <a:rPr lang="en-US" altLang="en-US" dirty="0" smtClean="0">
                    <a:sym typeface="Symbol" pitchFamily="18" charset="2"/>
                  </a:rPr>
                  <a:t/>
                </a:r>
                <a:br>
                  <a:rPr lang="en-US" altLang="en-US" dirty="0" smtClean="0">
                    <a:sym typeface="Symbol" pitchFamily="18" charset="2"/>
                  </a:rPr>
                </a:br>
                <a:endParaRPr lang="en-US" altLang="en-US" dirty="0" smtClean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Therefore, we can derive a relationship between the h-confidence and cross support of an </a:t>
                </a:r>
                <a:r>
                  <a:rPr lang="en-US" altLang="en-US" dirty="0" err="1" smtClean="0">
                    <a:sym typeface="Symbol" pitchFamily="18" charset="2"/>
                  </a:rPr>
                  <a:t>itemset</a:t>
                </a:r>
                <a:r>
                  <a:rPr lang="en-US" altLang="en-US" dirty="0" smtClean="0">
                    <a:sym typeface="Symbol" pitchFamily="18" charset="2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000">
                          <a:latin typeface="Cambria Math"/>
                          <a:sym typeface="Symbol" pitchFamily="18" charset="2"/>
                        </a:rPr>
                        <m:t>hconf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</m:d>
                      <m:r>
                        <a:rPr lang="en-US" altLang="en-US" sz="2000">
                          <a:latin typeface="Cambria Math"/>
                          <a:sym typeface="Symbol" pitchFamily="18" charset="2"/>
                        </a:rPr>
                        <m:t> 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altLang="en-US" sz="2000" i="1">
                              <a:latin typeface="Cambria Math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altLang="en-US" sz="2000" i="1"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  <m:r>
                            <a:rPr lang="en-US" altLang="en-US" sz="2000" i="1">
                              <a:latin typeface="Cambria Math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/>
                              <a:sym typeface="Symbol" pitchFamily="18" charset="2"/>
                            </a:rPr>
                            <m:t>max</m:t>
                          </m:r>
                          <m:r>
                            <a:rPr lang="en-US" altLang="en-US" sz="2000" i="1">
                              <a:latin typeface="Cambria Math"/>
                              <a:sym typeface="Symbol" pitchFamily="18" charset="2"/>
                            </a:rPr>
                            <m:t>⁡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sz="2000" i="1">
                                          <a:latin typeface="Cambria Math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,   </m:t>
                              </m:r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sz="2000" i="1">
                                          <a:latin typeface="Cambria Math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 ,   …,   </m:t>
                              </m:r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latin typeface="Cambria Math"/>
                                      <a:sym typeface="Symbol" pitchFamily="18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en-US" sz="2000" i="1">
                                  <a:latin typeface="Cambria Math"/>
                                  <a:sym typeface="Symbol" pitchFamily="18" charset="2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altLang="en-US" sz="2000" b="0" i="0" smtClean="0">
                          <a:latin typeface="Cambria Math"/>
                          <a:sym typeface="Symbol" pitchFamily="18" charset="2"/>
                        </a:rPr>
                        <m:t>    </m:t>
                      </m:r>
                    </m:oMath>
                  </m:oMathPara>
                </a14:m>
                <a:r>
                  <a:rPr lang="en-US" altLang="en-US" sz="2000" b="0" i="0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altLang="en-US" sz="2000" b="0" i="0" dirty="0" smtClean="0">
                    <a:latin typeface="Cambria Math"/>
                    <a:sym typeface="Symbol" pitchFamily="18" charset="2"/>
                  </a:rPr>
                </a:br>
                <a:r>
                  <a:rPr lang="en-US" altLang="en-US" sz="2000" b="0" i="0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altLang="en-US" sz="2000" b="0" i="0" dirty="0" smtClean="0">
                    <a:latin typeface="Cambria Math"/>
                    <a:sym typeface="Symbol" pitchFamily="18" charset="2"/>
                  </a:rPr>
                </a:br>
                <a:r>
                  <a:rPr lang="en-US" altLang="en-US" sz="2000" b="0" i="0" dirty="0" smtClean="0">
                    <a:latin typeface="Cambria Math"/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en-US" sz="2000" b="0" i="0" dirty="0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a:rPr lang="en-US" altLang="en-US" sz="2000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/>
                            <a:ea typeface="Cambria Math"/>
                            <a:sym typeface="Symbol" pitchFamily="18" charset="2"/>
                          </a:rPr>
                          <m:t>min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𝑠</m:t>
                            </m:r>
                            <m:r>
                              <a:rPr lang="en-US" altLang="en-US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), </m:t>
                            </m:r>
                            <m:r>
                              <a:rPr lang="en-US" altLang="en-US" sz="20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altLang="en-US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en-US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>
                                <a:latin typeface="Cambria Math"/>
                                <a:sym typeface="Symbol" pitchFamily="18" charset="2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en-US" sz="200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 sz="2000" i="1">
                                    <a:latin typeface="Cambria Math"/>
                                    <a:sym typeface="Symbol" pitchFamily="18" charset="2"/>
                                  </a:rPr>
                                  <m:t>,   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en-US" sz="200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 sz="2000" i="1">
                                    <a:latin typeface="Cambria Math"/>
                                    <a:sym typeface="Symbol" pitchFamily="18" charset="2"/>
                                  </a:rPr>
                                  <m:t> ,   …,   </m:t>
                                </m:r>
                                <m:r>
                                  <a:rPr lang="en-US" altLang="en-US" sz="2000" i="1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en-US" sz="2000" i="1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altLang="en-US" sz="2000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altLang="en-US" sz="2000" i="1" dirty="0" smtClean="0">
                    <a:latin typeface="Cambria Math"/>
                    <a:sym typeface="Symbol" pitchFamily="18" charset="2"/>
                  </a:rPr>
                </a:br>
                <a:endParaRPr lang="en-US" altLang="en-US" sz="2000" i="1" dirty="0" smtClean="0">
                  <a:latin typeface="Cambria Math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000" b="0" i="1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sz="2000" b="0" i="1" dirty="0" smtClean="0">
                    <a:latin typeface="Cambria Math"/>
                    <a:sym typeface="Symbol" pitchFamily="18" charset="2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en-US" sz="2000" b="0" i="1" smtClean="0">
                        <a:latin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en-US" sz="2000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en-US" sz="2000" b="0" i="1" smtClean="0">
                        <a:latin typeface="Cambria Math"/>
                        <a:sym typeface="Symbol" pitchFamily="18" charset="2"/>
                      </a:rPr>
                      <m:t>𝑋</m:t>
                    </m:r>
                    <m:r>
                      <a:rPr lang="en-US" altLang="en-US" sz="2000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en-US" sz="2000" dirty="0" smtClean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000" dirty="0" smtClean="0">
                    <a:solidFill>
                      <a:srgbClr val="C00000"/>
                    </a:solidFill>
                    <a:sym typeface="Symbol" pitchFamily="18" charset="2"/>
                  </a:rPr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hconf</m:t>
                    </m:r>
                    <m:d>
                      <m:dPr>
                        <m:ctrlPr>
                          <a:rPr lang="en-US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2000" i="1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𝑋</m:t>
                        </m:r>
                      </m:e>
                    </m:d>
                    <m:r>
                      <a:rPr lang="en-US" altLang="en-US" sz="20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en-US" sz="2000" i="1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en-US" sz="2000" i="1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en-US" sz="2000" i="1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𝑋</m:t>
                    </m:r>
                    <m:r>
                      <a:rPr lang="en-US" altLang="en-US" sz="2000" i="1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rgbClr val="C00000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>
                  <a:sym typeface="Symbol" pitchFamily="18" charset="2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endParaRPr lang="en-US" altLang="en-US" dirty="0">
                  <a:sym typeface="Symbol" pitchFamily="18" charset="2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2"/>
                <a:stretch>
                  <a:fillRect l="-733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Cross Support and H-confidence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Since,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/>
                        <a:sym typeface="Symbol" pitchFamily="18" charset="2"/>
                      </a:rPr>
                      <m:t>hconf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𝑋</m:t>
                        </m:r>
                      </m:e>
                    </m:d>
                    <m:r>
                      <a:rPr lang="en-US" altLang="en-US" dirty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𝑋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we can eliminate cross support patterns by finding patterns with </a:t>
                </a:r>
                <a:br>
                  <a:rPr lang="en-US" altLang="en-US" dirty="0" smtClean="0">
                    <a:sym typeface="Symbol" pitchFamily="18" charset="2"/>
                  </a:rPr>
                </a:br>
                <a:r>
                  <a:rPr lang="en-US" altLang="en-US" dirty="0" smtClean="0">
                    <a:sym typeface="Symbol" pitchFamily="18" charset="2"/>
                  </a:rPr>
                  <a:t>h-confidence &lt; </a:t>
                </a:r>
                <a:r>
                  <a:rPr lang="en-US" altLang="en-US" dirty="0" err="1" smtClean="0">
                    <a:sym typeface="Symbol" pitchFamily="18" charset="2"/>
                  </a:rPr>
                  <a:t>h</a:t>
                </a:r>
                <a:r>
                  <a:rPr lang="en-US" altLang="en-US" baseline="-25000" dirty="0" err="1" smtClean="0">
                    <a:sym typeface="Symbol" pitchFamily="18" charset="2"/>
                  </a:rPr>
                  <a:t>c</a:t>
                </a:r>
                <a:r>
                  <a:rPr lang="en-US" altLang="en-US" dirty="0" smtClean="0">
                    <a:sym typeface="Symbol" pitchFamily="18" charset="2"/>
                  </a:rPr>
                  <a:t>, a user set threshold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Notice that</a:t>
                </a:r>
                <a:br>
                  <a:rPr lang="en-US" altLang="en-US" dirty="0" smtClean="0"/>
                </a:br>
                <a:endParaRPr lang="en-US" altLang="en-US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  <a:sym typeface="Symbol" pitchFamily="18" charset="2"/>
                      </a:rPr>
                      <m:t>0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en-US">
                        <a:latin typeface="Cambria Math"/>
                        <a:sym typeface="Symbol" pitchFamily="18" charset="2"/>
                      </a:rPr>
                      <m:t>hconf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𝑋</m:t>
                        </m:r>
                      </m:e>
                    </m:d>
                    <m:r>
                      <a:rPr lang="en-US" altLang="en-US" dirty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𝑋</m:t>
                    </m:r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)≤1</m:t>
                    </m:r>
                  </m:oMath>
                </a14:m>
                <a:endParaRPr lang="en-US" altLang="en-US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>
                  <a:sym typeface="Symbol" pitchFamily="18" charset="2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endParaRPr lang="en-US" alt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Any </a:t>
                </a:r>
                <a:r>
                  <a:rPr lang="en-US" altLang="en-US" dirty="0" err="1" smtClean="0"/>
                  <a:t>itemset</a:t>
                </a:r>
                <a:r>
                  <a:rPr lang="en-US" altLang="en-US" dirty="0" smtClean="0"/>
                  <a:t> satisfying a given h-confidence threshold, </a:t>
                </a:r>
                <a:r>
                  <a:rPr lang="en-US" altLang="en-US" dirty="0" err="1" smtClean="0">
                    <a:sym typeface="Symbol" pitchFamily="18" charset="2"/>
                  </a:rPr>
                  <a:t>h</a:t>
                </a:r>
                <a:r>
                  <a:rPr lang="en-US" altLang="en-US" baseline="-25000" dirty="0" err="1" smtClean="0">
                    <a:sym typeface="Symbol" pitchFamily="18" charset="2"/>
                  </a:rPr>
                  <a:t>c</a:t>
                </a:r>
                <a:r>
                  <a:rPr lang="en-US" altLang="en-US" dirty="0">
                    <a:sym typeface="Symbol" pitchFamily="18" charset="2"/>
                  </a:rPr>
                  <a:t>,</a:t>
                </a:r>
                <a:r>
                  <a:rPr lang="en-US" altLang="en-US" dirty="0" smtClean="0"/>
                  <a:t> is called a </a:t>
                </a:r>
                <a:r>
                  <a:rPr lang="en-US" altLang="en-US" dirty="0" smtClean="0">
                    <a:solidFill>
                      <a:srgbClr val="C00000"/>
                    </a:solidFill>
                  </a:rPr>
                  <a:t>hyperclique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</a:t>
                </a:r>
                <a:r>
                  <a:rPr lang="en-US" altLang="en-US" dirty="0" smtClean="0"/>
                  <a:t>-confidence can be used instead of or in conjunction with support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2"/>
                <a:stretch>
                  <a:fillRect l="-733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8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Properties of </a:t>
            </a:r>
            <a:r>
              <a:rPr lang="en-US" altLang="en-US" dirty="0" err="1"/>
              <a:t>H</a:t>
            </a:r>
            <a:r>
              <a:rPr lang="en-US" altLang="en-US" dirty="0" err="1" smtClean="0"/>
              <a:t>ypercliques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Hypercliques are </a:t>
                </a:r>
                <a:r>
                  <a:rPr lang="en-US" altLang="en-US" dirty="0" err="1" smtClean="0">
                    <a:sym typeface="Symbol" pitchFamily="18" charset="2"/>
                  </a:rPr>
                  <a:t>itemsets</a:t>
                </a:r>
                <a:r>
                  <a:rPr lang="en-US" altLang="en-US" dirty="0" smtClean="0">
                    <a:sym typeface="Symbol" pitchFamily="18" charset="2"/>
                  </a:rPr>
                  <a:t>, but not necessarily frequent </a:t>
                </a:r>
                <a:r>
                  <a:rPr lang="en-US" altLang="en-US" dirty="0" err="1" smtClean="0">
                    <a:sym typeface="Symbol" pitchFamily="18" charset="2"/>
                  </a:rPr>
                  <a:t>itemsets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Good for finding low support patterns</a:t>
                </a:r>
                <a:br>
                  <a:rPr lang="en-US" altLang="en-US" dirty="0" smtClean="0">
                    <a:sym typeface="Symbol" pitchFamily="18" charset="2"/>
                  </a:rPr>
                </a:br>
                <a:endParaRPr lang="en-US" altLang="en-US" dirty="0" smtClean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Cambria Math"/>
                  </a:rPr>
                  <a:t>H-confidence is </a:t>
                </a:r>
                <a:r>
                  <a:rPr lang="en-US" altLang="en-US" dirty="0" smtClean="0">
                    <a:ea typeface="Cambria Math"/>
                  </a:rPr>
                  <a:t>anti-monotone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Can define closed and maximal </a:t>
                </a:r>
                <a:r>
                  <a:rPr lang="en-US" altLang="en-US" dirty="0" err="1" smtClean="0"/>
                  <a:t>hypercliques</a:t>
                </a:r>
                <a:r>
                  <a:rPr lang="en-US" altLang="en-US" dirty="0" smtClean="0"/>
                  <a:t> in terms of h-confidence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A hyperclique </a:t>
                </a:r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en-US" dirty="0" smtClean="0"/>
                  <a:t>  is </a:t>
                </a:r>
                <a:r>
                  <a:rPr lang="en-US" altLang="en-US" dirty="0"/>
                  <a:t>closed if none of its immediate supersets </a:t>
                </a:r>
                <a:r>
                  <a:rPr lang="en-US" altLang="en-US" dirty="0" smtClean="0"/>
                  <a:t>has </a:t>
                </a:r>
                <a:r>
                  <a:rPr lang="en-US" altLang="en-US" dirty="0"/>
                  <a:t>the same </a:t>
                </a:r>
                <a:r>
                  <a:rPr lang="en-US" altLang="en-US" dirty="0" smtClean="0"/>
                  <a:t>h-confidence as </a:t>
                </a:r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en-US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A hyperclique </a:t>
                </a:r>
                <a:r>
                  <a:rPr lang="en-US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en-US" dirty="0" smtClean="0"/>
                  <a:t> is maximal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hconf</m:t>
                    </m:r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  <m:r>
                      <a:rPr lang="en-US" altLang="en-US" b="0" i="1" smtClean="0">
                        <a:latin typeface="Cambria Math"/>
                      </a:rPr>
                      <m:t>)≤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none of its immediate supersets, </a:t>
                </a:r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altLang="en-US" dirty="0" smtClean="0"/>
                  <a:t>,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/>
                      </a:rPr>
                      <m:t>hconf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latin typeface="Cambria Math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endParaRPr lang="en-US" alt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2"/>
                <a:stretch>
                  <a:fillRect l="-733" t="-2118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3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Properties of </a:t>
            </a:r>
            <a:r>
              <a:rPr lang="en-US" altLang="en-US" dirty="0" err="1" smtClean="0"/>
              <a:t>Hypercliques</a:t>
            </a:r>
            <a:r>
              <a:rPr lang="en-US" altLang="en-US" dirty="0" smtClean="0"/>
              <a:t>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Hypercliques have the high-affinity property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pitchFamily="18" charset="2"/>
                  </a:rPr>
                  <a:t>T</a:t>
                </a:r>
                <a:r>
                  <a:rPr lang="en-US" altLang="en-US" dirty="0" smtClean="0">
                    <a:sym typeface="Symbol" pitchFamily="18" charset="2"/>
                  </a:rPr>
                  <a:t>hink of the individual items as sparse binary vectors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h-confidence gives us information about their pairwise </a:t>
                </a:r>
                <a:r>
                  <a:rPr lang="en-US" altLang="en-US" dirty="0" err="1" smtClean="0">
                    <a:sym typeface="Symbol" pitchFamily="18" charset="2"/>
                  </a:rPr>
                  <a:t>Jaccard</a:t>
                </a:r>
                <a:r>
                  <a:rPr lang="en-US" altLang="en-US" dirty="0" smtClean="0">
                    <a:sym typeface="Symbol" pitchFamily="18" charset="2"/>
                  </a:rPr>
                  <a:t> and cosine similarity</a:t>
                </a:r>
              </a:p>
              <a:p>
                <a:pPr marL="1262063" lvl="2" indent="-347663"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are any two items in an </a:t>
                </a:r>
                <a:r>
                  <a:rPr lang="en-US" altLang="en-US" dirty="0" err="1" smtClean="0">
                    <a:sym typeface="Symbol" pitchFamily="18" charset="2"/>
                  </a:rPr>
                  <a:t>itemset</a:t>
                </a:r>
                <a:r>
                  <a:rPr lang="en-US" altLang="en-US" dirty="0" smtClean="0">
                    <a:sym typeface="Symbol" pitchFamily="18" charset="2"/>
                  </a:rPr>
                  <a:t> </a:t>
                </a:r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X </a:t>
                </a:r>
              </a:p>
              <a:p>
                <a:pPr marL="1262063" lvl="2" indent="-347663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  <a:sym typeface="Symbol" pitchFamily="18" charset="2"/>
                          </a:rPr>
                          <m:t>Jaccard</m:t>
                        </m:r>
                        <m:r>
                          <a:rPr lang="en-US" altLang="en-US" b="0" i="1" smtClean="0">
                            <a:latin typeface="Cambria Math"/>
                            <a:sym typeface="Symbol" pitchFamily="18" charset="2"/>
                          </a:rPr>
                          <m:t>⁡(</m:t>
                        </m:r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sym typeface="Symbol" pitchFamily="18" charset="2"/>
                      </a:rPr>
                      <m:t>)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hcon</m:t>
                    </m:r>
                  </m:oMath>
                </a14:m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f(</a:t>
                </a:r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X</a:t>
                </a: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)/2</a:t>
                </a:r>
              </a:p>
              <a:p>
                <a:pPr marL="1262063" lvl="2" indent="-347663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/>
                            <a:sym typeface="Symbol" pitchFamily="18" charset="2"/>
                          </a:rPr>
                          <m:t>cos</m:t>
                        </m:r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⁡(</m:t>
                        </m:r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sym typeface="Symbol" pitchFamily="18" charset="2"/>
                      </a:rPr>
                      <m:t>) </m:t>
                    </m:r>
                    <m:r>
                      <a:rPr lang="en-US" altLang="en-US" i="1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en-US">
                        <a:latin typeface="Cambria Math"/>
                        <a:ea typeface="Cambria Math"/>
                        <a:sym typeface="Symbol" pitchFamily="18" charset="2"/>
                      </a:rPr>
                      <m:t>hcon</m:t>
                    </m:r>
                  </m:oMath>
                </a14:m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f(</a:t>
                </a:r>
                <a:r>
                  <a:rPr lang="en-US" altLang="en-US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X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err="1" smtClean="0">
                    <a:sym typeface="Symbol" pitchFamily="18" charset="2"/>
                  </a:rPr>
                  <a:t>Hypercliques</a:t>
                </a:r>
                <a:r>
                  <a:rPr lang="en-US" altLang="en-US" dirty="0">
                    <a:sym typeface="Symbol" pitchFamily="18" charset="2"/>
                  </a:rPr>
                  <a:t> </a:t>
                </a:r>
                <a:r>
                  <a:rPr lang="en-US" altLang="en-US" dirty="0" smtClean="0">
                    <a:sym typeface="Symbol" pitchFamily="18" charset="2"/>
                  </a:rPr>
                  <a:t>that have a high h-confidence consist of very similar items as measured by </a:t>
                </a:r>
                <a:r>
                  <a:rPr lang="en-US" altLang="en-US" dirty="0" err="1" smtClean="0">
                    <a:sym typeface="Symbol" pitchFamily="18" charset="2"/>
                  </a:rPr>
                  <a:t>Jaccard</a:t>
                </a:r>
                <a:r>
                  <a:rPr lang="en-US" altLang="en-US" dirty="0" smtClean="0">
                    <a:sym typeface="Symbol" pitchFamily="18" charset="2"/>
                  </a:rPr>
                  <a:t> and cosine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The items in a hyperclique cannot have widely different support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itchFamily="18" charset="2"/>
                  </a:rPr>
                  <a:t>Allows for more efficient pruning 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2"/>
                <a:stretch>
                  <a:fillRect l="-733" t="-2118"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6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Example Applications of </a:t>
            </a:r>
            <a:r>
              <a:rPr lang="en-US" altLang="en-US" dirty="0" err="1" smtClean="0"/>
              <a:t>Hypercliques</a:t>
            </a:r>
            <a:endParaRPr lang="en-US" altLang="en-US" dirty="0" smtClean="0"/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1163" y="1143000"/>
            <a:ext cx="4618037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>
                <a:sym typeface="Symbol" pitchFamily="18" charset="2"/>
              </a:rPr>
              <a:t>Hypercliques</a:t>
            </a:r>
            <a:r>
              <a:rPr lang="en-US" altLang="en-US" dirty="0" smtClean="0">
                <a:sym typeface="Symbol" pitchFamily="18" charset="2"/>
              </a:rPr>
              <a:t> are used to find strongly coherent groups of items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Words that occur together in documents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Proteins in a protein interaction network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pic>
        <p:nvPicPr>
          <p:cNvPr id="4" name="Picture 5" descr="pattern230_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333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4191000"/>
            <a:ext cx="480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000" dirty="0" smtClean="0">
                <a:latin typeface="Arial" pitchFamily="34" charset="0"/>
              </a:rPr>
              <a:t>In the figure at the right, a gene ontology hierarchy for biological process </a:t>
            </a:r>
            <a:r>
              <a:rPr lang="en-US" sz="2000" dirty="0">
                <a:latin typeface="Arial" pitchFamily="34" charset="0"/>
              </a:rPr>
              <a:t>shows that the identified proteins in </a:t>
            </a:r>
            <a:r>
              <a:rPr lang="en-US" sz="2000" dirty="0" smtClean="0">
                <a:latin typeface="Arial" pitchFamily="34" charset="0"/>
              </a:rPr>
              <a:t>the hyperclique (PRE2, …, SCL1) perform </a:t>
            </a:r>
            <a:r>
              <a:rPr lang="en-US" sz="2000" dirty="0">
                <a:latin typeface="Arial" pitchFamily="34" charset="0"/>
              </a:rPr>
              <a:t>the same function and are involved in the same biological process</a:t>
            </a:r>
            <a:r>
              <a:rPr lang="en-US" sz="18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0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mtClean="0"/>
              <a:t>Frequent Itemset Generation Strategies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Reduce the </a:t>
            </a:r>
            <a:r>
              <a:rPr lang="en-US" altLang="en-US" dirty="0" smtClean="0">
                <a:solidFill>
                  <a:srgbClr val="FF0000"/>
                </a:solidFill>
              </a:rPr>
              <a:t>number of candidates</a:t>
            </a:r>
            <a:r>
              <a:rPr lang="en-US" altLang="en-US" dirty="0" smtClean="0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Complete search: M=2</a:t>
            </a:r>
            <a:r>
              <a:rPr lang="en-US" altLang="en-US" sz="2000" baseline="30000" dirty="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Reduce the </a:t>
            </a:r>
            <a:r>
              <a:rPr lang="en-US" altLang="en-US" dirty="0" smtClean="0">
                <a:solidFill>
                  <a:srgbClr val="FF0000"/>
                </a:solidFill>
              </a:rPr>
              <a:t>number of transactions </a:t>
            </a:r>
            <a:r>
              <a:rPr lang="en-US" altLang="en-US" dirty="0" smtClean="0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Reduce size of N as the size of </a:t>
            </a:r>
            <a:r>
              <a:rPr lang="en-US" altLang="en-US" sz="2000" dirty="0" err="1" smtClean="0"/>
              <a:t>itemset</a:t>
            </a:r>
            <a:r>
              <a:rPr lang="en-US" altLang="en-US" sz="2000" dirty="0" smtClean="0"/>
              <a:t> increases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Reduce the </a:t>
            </a:r>
            <a:r>
              <a:rPr lang="en-US" altLang="en-US" dirty="0" smtClean="0">
                <a:solidFill>
                  <a:srgbClr val="FF0000"/>
                </a:solidFill>
              </a:rPr>
              <a:t>number of comparisons</a:t>
            </a:r>
            <a:r>
              <a:rPr lang="en-US" altLang="en-US" dirty="0" smtClean="0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No need to match every candidate against every transaction</a:t>
            </a:r>
          </a:p>
        </p:txBody>
      </p:sp>
    </p:spTree>
    <p:extLst>
      <p:ext uri="{BB962C8B-B14F-4D97-AF65-F5344CB8AC3E}">
        <p14:creationId xmlns:p14="http://schemas.microsoft.com/office/powerpoint/2010/main" val="1036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Reducing Number of Candidates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 smtClean="0">
                <a:solidFill>
                  <a:srgbClr val="CC3300"/>
                </a:solidFill>
              </a:rPr>
              <a:t>Apriori principle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smtClean="0"/>
              <a:t>If an itemset is frequent, then all of its subsets must also be frequent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Apriori principle holds due to the following property of the support measure: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US" altLang="en-US" smtClean="0"/>
              <a:t>Support of an itemset never exceeds the support of its subsets</a:t>
            </a:r>
          </a:p>
          <a:p>
            <a:pPr lvl="1"/>
            <a:r>
              <a:rPr lang="en-US" altLang="en-US" smtClean="0"/>
              <a:t>This is known as the </a:t>
            </a:r>
            <a:r>
              <a:rPr lang="en-US" altLang="en-US" smtClean="0">
                <a:solidFill>
                  <a:srgbClr val="CC3300"/>
                </a:solidFill>
              </a:rPr>
              <a:t>anti-monotone</a:t>
            </a:r>
            <a:r>
              <a:rPr lang="en-US" altLang="en-US" smtClean="0"/>
              <a:t> property of support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3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9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6391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pitchFamily="18" charset="2"/>
              </a:endParaRPr>
            </a:p>
          </p:txBody>
        </p:sp>
        <p:graphicFrame>
          <p:nvGraphicFramePr>
            <p:cNvPr id="16393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80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163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smtClean="0"/>
              <a:t>Illustrating Apriori Principle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6389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81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1638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0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8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graphicFrame>
        <p:nvGraphicFramePr>
          <p:cNvPr id="17412" name="Object 21"/>
          <p:cNvGraphicFramePr>
            <a:graphicFrameLocks noGrp="1" noChangeAspect="1"/>
          </p:cNvGraphicFramePr>
          <p:nvPr>
            <p:extLst/>
          </p:nvPr>
        </p:nvGraphicFramePr>
        <p:xfrm>
          <a:off x="381000" y="1402914"/>
          <a:ext cx="3568700" cy="205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4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7412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02914"/>
                        <a:ext cx="3568700" cy="2054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410200" y="13716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Items </a:t>
            </a:r>
            <a:r>
              <a:rPr lang="en-US" altLang="en-US" sz="1800" b="0" dirty="0" smtClean="0">
                <a:latin typeface="Tahoma" pitchFamily="34" charset="0"/>
              </a:rPr>
              <a:t>(1-itemsets</a:t>
            </a:r>
            <a:r>
              <a:rPr lang="en-US" altLang="en-US" sz="1800" b="0" dirty="0">
                <a:latin typeface="Tahoma" pitchFamily="34" charset="0"/>
              </a:rPr>
              <a:t>)</a:t>
            </a:r>
          </a:p>
        </p:txBody>
      </p:sp>
      <p:sp>
        <p:nvSpPr>
          <p:cNvPr id="17414" name="Right Arrow 16"/>
          <p:cNvSpPr>
            <a:spLocks noChangeArrowheads="1"/>
          </p:cNvSpPr>
          <p:nvPr/>
        </p:nvSpPr>
        <p:spPr bwMode="auto">
          <a:xfrm>
            <a:off x="4114800" y="2286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+ 6 + 4 = 16</a:t>
            </a:r>
          </a:p>
        </p:txBody>
      </p:sp>
      <p:graphicFrame>
        <p:nvGraphicFramePr>
          <p:cNvPr id="17416" name="Object 3"/>
          <p:cNvGraphicFramePr>
            <a:graphicFrameLocks noChangeAspect="1"/>
          </p:cNvGraphicFramePr>
          <p:nvPr/>
        </p:nvGraphicFramePr>
        <p:xfrm>
          <a:off x="5502275" y="1905000"/>
          <a:ext cx="227012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Document" r:id="rId5" imgW="2289908" imgH="2495536" progId="Word.Document.8">
                  <p:embed/>
                </p:oleObj>
              </mc:Choice>
              <mc:Fallback>
                <p:oleObj name="Document" r:id="rId5" imgW="2289908" imgH="2495536" progId="Word.Document.8">
                  <p:embed/>
                  <p:pic>
                    <p:nvPicPr>
                      <p:cNvPr id="174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1905000"/>
                        <a:ext cx="227012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4441843"/>
              </p:ext>
            </p:extLst>
          </p:nvPr>
        </p:nvGraphicFramePr>
        <p:xfrm>
          <a:off x="381000" y="1367884"/>
          <a:ext cx="3568700" cy="211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6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7412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67884"/>
                        <a:ext cx="3568700" cy="2111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7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1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2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3</a:t>
            </a:r>
            <a:r>
              <a:rPr lang="en-US" altLang="en-US" sz="1800" b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+ 6 + 4 = 16</a:t>
            </a:r>
          </a:p>
        </p:txBody>
      </p:sp>
      <p:graphicFrame>
        <p:nvGraphicFramePr>
          <p:cNvPr id="18437" name="Object 21"/>
          <p:cNvGraphicFramePr>
            <a:graphicFrameLocks noGrp="1" noChangeAspect="1"/>
          </p:cNvGraphicFramePr>
          <p:nvPr/>
        </p:nvGraphicFramePr>
        <p:xfrm>
          <a:off x="381000" y="1295400"/>
          <a:ext cx="35687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8437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5687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410200" y="13716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18439" name="Right Arrow 16"/>
          <p:cNvSpPr>
            <a:spLocks noChangeArrowheads="1"/>
          </p:cNvSpPr>
          <p:nvPr/>
        </p:nvSpPr>
        <p:spPr bwMode="auto">
          <a:xfrm>
            <a:off x="4114800" y="2286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graphicFrame>
        <p:nvGraphicFramePr>
          <p:cNvPr id="18440" name="Object 3"/>
          <p:cNvGraphicFramePr>
            <a:graphicFrameLocks noChangeAspect="1"/>
          </p:cNvGraphicFramePr>
          <p:nvPr/>
        </p:nvGraphicFramePr>
        <p:xfrm>
          <a:off x="5407025" y="19050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9" name="Document" r:id="rId5" imgW="2289908" imgH="2495536" progId="Word.Document.8">
                  <p:embed/>
                </p:oleObj>
              </mc:Choice>
              <mc:Fallback>
                <p:oleObj name="Document" r:id="rId5" imgW="2289908" imgH="2495536" progId="Word.Document.8">
                  <p:embed/>
                  <p:pic>
                    <p:nvPicPr>
                      <p:cNvPr id="184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19050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04800" y="1387475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3" name="Document" r:id="rId3" imgW="2289908" imgH="2495536" progId="Word.Document.8">
                  <p:embed/>
                </p:oleObj>
              </mc:Choice>
              <mc:Fallback>
                <p:oleObj name="Document" r:id="rId3" imgW="2289908" imgH="2495536" progId="Word.Document.8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7475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352800" y="2133600"/>
          <a:ext cx="3246438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4" name="Document" r:id="rId5" imgW="3328641" imgH="2008846" progId="Word.Document.8">
                  <p:embed/>
                </p:oleObj>
              </mc:Choice>
              <mc:Fallback>
                <p:oleObj name="Document" r:id="rId5" imgW="3328641" imgH="2008846" progId="Word.Document.8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246438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1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2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3</a:t>
            </a:r>
            <a:r>
              <a:rPr lang="en-US" altLang="en-US" sz="1800" b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+ 6 + 4 = 16</a:t>
            </a:r>
          </a:p>
        </p:txBody>
      </p:sp>
      <p:graphicFrame>
        <p:nvGraphicFramePr>
          <p:cNvPr id="10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06488179"/>
              </p:ext>
            </p:extLst>
          </p:nvPr>
        </p:nvGraphicFramePr>
        <p:xfrm>
          <a:off x="7091424" y="312234"/>
          <a:ext cx="1900176" cy="115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5" name="Document" r:id="rId7" imgW="3352666" imgH="2016134" progId="Word.Document.8">
                  <p:embed/>
                </p:oleObj>
              </mc:Choice>
              <mc:Fallback>
                <p:oleObj name="Document" r:id="rId7" imgW="3352666" imgH="2016134" progId="Word.Document.8">
                  <p:embed/>
                  <p:pic>
                    <p:nvPicPr>
                      <p:cNvPr id="9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424" y="312234"/>
                        <a:ext cx="1900176" cy="115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3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04800" y="1387475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7" name="Document" r:id="rId3" imgW="2289908" imgH="2495536" progId="Word.Document.8">
                  <p:embed/>
                </p:oleObj>
              </mc:Choice>
              <mc:Fallback>
                <p:oleObj name="Document" r:id="rId3" imgW="2289908" imgH="2495536" progId="Word.Document.8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7475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352800" y="2133600"/>
          <a:ext cx="32924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8" name="Document" r:id="rId5" imgW="3328641" imgH="2008846" progId="Word.Document.8">
                  <p:embed/>
                </p:oleObj>
              </mc:Choice>
              <mc:Fallback>
                <p:oleObj name="Document" r:id="rId5" imgW="3328641" imgH="2008846" progId="Word.Document.8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2924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1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2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3</a:t>
            </a:r>
            <a:r>
              <a:rPr lang="en-US" altLang="en-US" sz="1800" b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+ 6 + 4 = 16</a:t>
            </a:r>
          </a:p>
        </p:txBody>
      </p:sp>
      <p:graphicFrame>
        <p:nvGraphicFramePr>
          <p:cNvPr id="10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91538341"/>
              </p:ext>
            </p:extLst>
          </p:nvPr>
        </p:nvGraphicFramePr>
        <p:xfrm>
          <a:off x="7091424" y="312234"/>
          <a:ext cx="1900176" cy="115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9" name="Document" r:id="rId7" imgW="3352666" imgH="2016134" progId="Word.Document.8">
                  <p:embed/>
                </p:oleObj>
              </mc:Choice>
              <mc:Fallback>
                <p:oleObj name="Document" r:id="rId7" imgW="3352666" imgH="2016134" progId="Word.Document.8">
                  <p:embed/>
                  <p:pic>
                    <p:nvPicPr>
                      <p:cNvPr id="1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424" y="312234"/>
                        <a:ext cx="1900176" cy="115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2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4800" y="1387475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4" name="Document" r:id="rId3" imgW="2289908" imgH="2495536" progId="Word.Document.8">
                  <p:embed/>
                </p:oleObj>
              </mc:Choice>
              <mc:Fallback>
                <p:oleObj name="Document" r:id="rId3" imgW="2289908" imgH="2495536" progId="Word.Document.8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7475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5" name="Document" r:id="rId5" imgW="3328641" imgH="2008846" progId="Word.Document.8">
                  <p:embed/>
                </p:oleObj>
              </mc:Choice>
              <mc:Fallback>
                <p:oleObj name="Document" r:id="rId5" imgW="3328641" imgH="2008846" progId="Word.Document.8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/>
          </p:nvPr>
        </p:nvGraphicFramePr>
        <p:xfrm>
          <a:off x="4700588" y="4406900"/>
          <a:ext cx="35560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6" name="Document" r:id="rId7" imgW="3637555" imgH="2179681" progId="Word.Document.8">
                  <p:embed/>
                </p:oleObj>
              </mc:Choice>
              <mc:Fallback>
                <p:oleObj name="Document" r:id="rId7" imgW="3637555" imgH="2179681" progId="Word.Document.8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4406900"/>
                        <a:ext cx="35560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Triplets (3-itemsets)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+ 6 + 4 = 16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4800" y="4384111"/>
            <a:ext cx="3290170" cy="178809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+ 6 + 4 = 16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4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619621"/>
              </p:ext>
            </p:extLst>
          </p:nvPr>
        </p:nvGraphicFramePr>
        <p:xfrm>
          <a:off x="7091424" y="304800"/>
          <a:ext cx="1900176" cy="115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7" name="Document" r:id="rId9" imgW="3352666" imgH="2016134" progId="Word.Document.8">
                  <p:embed/>
                </p:oleObj>
              </mc:Choice>
              <mc:Fallback>
                <p:oleObj name="Document" r:id="rId9" imgW="3352666" imgH="2016134" progId="Word.Document.8">
                  <p:embed/>
                  <p:pic>
                    <p:nvPicPr>
                      <p:cNvPr id="1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424" y="304800"/>
                        <a:ext cx="1900176" cy="115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9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04800" y="1387475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8" name="Document" r:id="rId3" imgW="2289908" imgH="2495536" progId="Word.Document.8">
                  <p:embed/>
                </p:oleObj>
              </mc:Choice>
              <mc:Fallback>
                <p:oleObj name="Document" r:id="rId3" imgW="2289908" imgH="2495536" progId="Word.Document.8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7475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9" name="Document" r:id="rId5" imgW="3328641" imgH="2008846" progId="Word.Document.8">
                  <p:embed/>
                </p:oleObj>
              </mc:Choice>
              <mc:Fallback>
                <p:oleObj name="Document" r:id="rId5" imgW="3328641" imgH="2008846" progId="Word.Document.8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/>
          </p:nvPr>
        </p:nvGraphicFramePr>
        <p:xfrm>
          <a:off x="4876800" y="4572000"/>
          <a:ext cx="30940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0" name="Document" r:id="rId7" imgW="3122634" imgH="1524623" progId="Word.Document.8">
                  <p:embed/>
                </p:oleObj>
              </mc:Choice>
              <mc:Fallback>
                <p:oleObj name="Document" r:id="rId7" imgW="3122634" imgH="1524623" progId="Word.Document.8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09403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Triplets (3-itemsets)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304800" y="4384111"/>
            <a:ext cx="3290170" cy="178809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+ 6 + 4 = 16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endParaRPr lang="en-US" altLang="en-US" sz="1800" b="0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3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91538341"/>
              </p:ext>
            </p:extLst>
          </p:nvPr>
        </p:nvGraphicFramePr>
        <p:xfrm>
          <a:off x="7091424" y="312234"/>
          <a:ext cx="1900176" cy="115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1" name="Document" r:id="rId9" imgW="3352666" imgH="2016134" progId="Word.Document.8">
                  <p:embed/>
                </p:oleObj>
              </mc:Choice>
              <mc:Fallback>
                <p:oleObj name="Document" r:id="rId9" imgW="3352666" imgH="2016134" progId="Word.Document.8">
                  <p:embed/>
                  <p:pic>
                    <p:nvPicPr>
                      <p:cNvPr id="1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424" y="312234"/>
                        <a:ext cx="1900176" cy="115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Mining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5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pitchFamily="18" charset="2"/>
              </a:rPr>
              <a:t> {Beer},</a:t>
            </a:r>
            <a:br>
              <a:rPr lang="en-US" altLang="en-US" sz="1800" b="0">
                <a:sym typeface="Symbol" pitchFamily="18" charset="2"/>
              </a:rPr>
            </a:br>
            <a:r>
              <a:rPr lang="en-US" altLang="en-US" sz="1800" b="0">
                <a:sym typeface="Symbol" pitchFamily="18" charset="2"/>
              </a:rPr>
              <a:t>{Milk, Bread}  {Eggs,Coke},</a:t>
            </a:r>
            <a:br>
              <a:rPr lang="en-US" altLang="en-US" sz="1800" b="0">
                <a:sym typeface="Symbol" pitchFamily="18" charset="2"/>
              </a:rPr>
            </a:br>
            <a:r>
              <a:rPr lang="en-US" altLang="en-US" sz="1800" b="0">
                <a:sym typeface="Symbol" pitchFamily="18" charset="2"/>
              </a:rPr>
              <a:t>{Beer, Bread}  {Milk},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/>
              <a:t>Implication means co-occurrence, not causality!</a:t>
            </a:r>
          </a:p>
        </p:txBody>
      </p:sp>
    </p:spTree>
    <p:extLst>
      <p:ext uri="{BB962C8B-B14F-4D97-AF65-F5344CB8AC3E}">
        <p14:creationId xmlns:p14="http://schemas.microsoft.com/office/powerpoint/2010/main" val="34661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04800" y="1387475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2" name="Document" r:id="rId3" imgW="2289908" imgH="2495536" progId="Word.Document.8">
                  <p:embed/>
                </p:oleObj>
              </mc:Choice>
              <mc:Fallback>
                <p:oleObj name="Document" r:id="rId3" imgW="2289908" imgH="2495536" progId="Word.Document.8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7475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3" name="Document" r:id="rId5" imgW="3328641" imgH="2008846" progId="Word.Document.8">
                  <p:embed/>
                </p:oleObj>
              </mc:Choice>
              <mc:Fallback>
                <p:oleObj name="Document" r:id="rId5" imgW="3328641" imgH="2008846" progId="Word.Document.8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876800" y="4572000"/>
          <a:ext cx="30940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4" name="Document" r:id="rId7" imgW="3124026" imgH="1522425" progId="Word.Document.8">
                  <p:embed/>
                </p:oleObj>
              </mc:Choice>
              <mc:Fallback>
                <p:oleObj name="Document" r:id="rId7" imgW="3124026" imgH="1522425" progId="Word.Document.8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09403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Triplets (3-itemsets)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304800" y="4384111"/>
            <a:ext cx="3290170" cy="178809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+ 6 + 4 = 16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dirty="0">
                <a:solidFill>
                  <a:srgbClr val="FF0000"/>
                </a:solidFill>
                <a:latin typeface="Tahoma" pitchFamily="34" charset="0"/>
              </a:rPr>
              <a:t>6 + 6 + 1 = 13</a:t>
            </a:r>
          </a:p>
        </p:txBody>
      </p:sp>
      <p:graphicFrame>
        <p:nvGraphicFramePr>
          <p:cNvPr id="13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91538341"/>
              </p:ext>
            </p:extLst>
          </p:nvPr>
        </p:nvGraphicFramePr>
        <p:xfrm>
          <a:off x="7091424" y="312234"/>
          <a:ext cx="1900176" cy="115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5" name="Document" r:id="rId9" imgW="3352666" imgH="2016134" progId="Word.Document.8">
                  <p:embed/>
                </p:oleObj>
              </mc:Choice>
              <mc:Fallback>
                <p:oleObj name="Document" r:id="rId9" imgW="3352666" imgH="2016134" progId="Word.Document.8">
                  <p:embed/>
                  <p:pic>
                    <p:nvPicPr>
                      <p:cNvPr id="1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424" y="312234"/>
                        <a:ext cx="1900176" cy="115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Apriori Algorithm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</a:pPr>
            <a:r>
              <a:rPr lang="en-US" altLang="en-US" smtClean="0"/>
              <a:t>F</a:t>
            </a:r>
            <a:r>
              <a:rPr lang="en-US" altLang="en-US" baseline="-25000" smtClean="0"/>
              <a:t>k</a:t>
            </a:r>
            <a:r>
              <a:rPr lang="en-US" altLang="en-US" smtClean="0"/>
              <a:t>: frequent k-itemsets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mtClean="0"/>
              <a:t>L</a:t>
            </a:r>
            <a:r>
              <a:rPr lang="en-US" altLang="en-US" baseline="-25000" smtClean="0"/>
              <a:t>k</a:t>
            </a:r>
            <a:r>
              <a:rPr lang="en-US" altLang="en-US" smtClean="0"/>
              <a:t>: candidate k-itemsets</a:t>
            </a:r>
          </a:p>
          <a:p>
            <a:pPr marL="1543050" lvl="3" indent="-285750">
              <a:lnSpc>
                <a:spcPct val="90000"/>
              </a:lnSpc>
            </a:pPr>
            <a:endParaRPr lang="en-US" altLang="en-US" sz="800" smtClean="0"/>
          </a:p>
          <a:p>
            <a:pPr marL="234950" indent="-285750">
              <a:lnSpc>
                <a:spcPct val="90000"/>
              </a:lnSpc>
            </a:pPr>
            <a:r>
              <a:rPr lang="en-US" altLang="en-US" smtClean="0"/>
              <a:t>Algorithm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mtClean="0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mtClean="0"/>
              <a:t>Generate F</a:t>
            </a:r>
            <a:r>
              <a:rPr lang="en-US" altLang="en-US" baseline="-25000" smtClean="0"/>
              <a:t>1</a:t>
            </a:r>
            <a:r>
              <a:rPr lang="en-US" altLang="en-US" smtClean="0"/>
              <a:t> = {frequent 1-itemsets}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mtClean="0"/>
              <a:t>Repeat until F</a:t>
            </a:r>
            <a:r>
              <a:rPr lang="en-US" altLang="en-US" baseline="-25000" smtClean="0"/>
              <a:t>k</a:t>
            </a:r>
            <a:r>
              <a:rPr lang="en-US" altLang="en-US" smtClean="0"/>
              <a:t> is empty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b="1" smtClean="0"/>
              <a:t>Candidate Generation</a:t>
            </a:r>
            <a:r>
              <a:rPr lang="en-US" altLang="en-US" smtClean="0"/>
              <a:t>: Generate L</a:t>
            </a:r>
            <a:r>
              <a:rPr lang="en-US" altLang="en-US" baseline="-25000" smtClean="0"/>
              <a:t>k+1 </a:t>
            </a:r>
            <a:r>
              <a:rPr lang="en-US" altLang="en-US" smtClean="0"/>
              <a:t>from F</a:t>
            </a:r>
            <a:r>
              <a:rPr lang="en-US" altLang="en-US" baseline="-25000" smtClean="0"/>
              <a:t>k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b="1" smtClean="0"/>
              <a:t>Candidate Pruning</a:t>
            </a:r>
            <a:r>
              <a:rPr lang="en-US" altLang="en-US" smtClean="0"/>
              <a:t>: Prune candidate itemsets in L</a:t>
            </a:r>
            <a:r>
              <a:rPr lang="en-US" altLang="en-US" baseline="-25000" smtClean="0"/>
              <a:t>k+1 </a:t>
            </a:r>
            <a:r>
              <a:rPr lang="en-US" altLang="en-US" smtClean="0"/>
              <a:t>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b="1" smtClean="0"/>
              <a:t>Support Counting</a:t>
            </a:r>
            <a:r>
              <a:rPr lang="en-US" altLang="en-US" smtClean="0"/>
              <a:t>: Count the support of each candidate in L</a:t>
            </a:r>
            <a:r>
              <a:rPr lang="en-US" altLang="en-US" baseline="-25000" smtClean="0"/>
              <a:t>k+1 </a:t>
            </a:r>
            <a:r>
              <a:rPr lang="en-US" altLang="en-US" smtClean="0"/>
              <a:t>by scanning the DB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b="1" smtClean="0"/>
              <a:t>Candidate Elimination</a:t>
            </a:r>
            <a:r>
              <a:rPr lang="en-US" altLang="en-US" smtClean="0"/>
              <a:t>: Eliminate candidates in L</a:t>
            </a:r>
            <a:r>
              <a:rPr lang="en-US" altLang="en-US" baseline="-25000" smtClean="0"/>
              <a:t>k+1 </a:t>
            </a:r>
            <a:r>
              <a:rPr lang="en-US" altLang="en-US" smtClean="0"/>
              <a:t>that are infrequent, leaving only those that are frequent =&gt; F</a:t>
            </a:r>
            <a:r>
              <a:rPr lang="en-US" altLang="en-US" baseline="-25000" smtClean="0"/>
              <a:t>k+1</a:t>
            </a:r>
          </a:p>
        </p:txBody>
      </p:sp>
    </p:spTree>
    <p:extLst>
      <p:ext uri="{BB962C8B-B14F-4D97-AF65-F5344CB8AC3E}">
        <p14:creationId xmlns:p14="http://schemas.microsoft.com/office/powerpoint/2010/main" val="1818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Candidate Generation: Brute-force method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70956" b="62019"/>
          <a:stretch>
            <a:fillRect/>
          </a:stretch>
        </p:blipFill>
        <p:spPr bwMode="auto">
          <a:xfrm>
            <a:off x="7162800" y="1193800"/>
            <a:ext cx="1435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78" y="1193800"/>
            <a:ext cx="6492240" cy="5147367"/>
          </a:xfrm>
          <a:prstGeom prst="rect">
            <a:avLst/>
          </a:prstGeom>
        </p:spPr>
      </p:pic>
      <p:graphicFrame>
        <p:nvGraphicFramePr>
          <p:cNvPr id="6" name="Object 21"/>
          <p:cNvGraphicFramePr>
            <a:graphicFrameLocks noGrp="1" noChangeAspect="1"/>
          </p:cNvGraphicFramePr>
          <p:nvPr>
            <p:extLst/>
          </p:nvPr>
        </p:nvGraphicFramePr>
        <p:xfrm>
          <a:off x="228600" y="1094459"/>
          <a:ext cx="1981200" cy="119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9" name="Document" r:id="rId5" imgW="3352666" imgH="2016134" progId="Word.Document.8">
                  <p:embed/>
                </p:oleObj>
              </mc:Choice>
              <mc:Fallback>
                <p:oleObj name="Document" r:id="rId5" imgW="3352666" imgH="2016134" progId="Word.Document.8">
                  <p:embed/>
                  <p:pic>
                    <p:nvPicPr>
                      <p:cNvPr id="6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94459"/>
                        <a:ext cx="1981200" cy="1191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6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81000"/>
            <a:ext cx="7924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Candidate Generation: </a:t>
            </a:r>
            <a:r>
              <a:rPr lang="en-US" sz="2400" kern="0" dirty="0"/>
              <a:t>Merge Fk-1 and F1 </a:t>
            </a:r>
            <a:r>
              <a:rPr lang="en-US" sz="2400" kern="0" dirty="0" err="1"/>
              <a:t>itemsets</a:t>
            </a:r>
            <a:endParaRPr lang="en-US" sz="2800" kern="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3175"/>
            <a:ext cx="84366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Candidate Generation: F</a:t>
            </a:r>
            <a:r>
              <a:rPr lang="en-US" altLang="en-US" sz="2800" baseline="-25000" smtClean="0"/>
              <a:t>k-1</a:t>
            </a:r>
            <a:r>
              <a:rPr lang="en-US" altLang="en-US" sz="2800" smtClean="0"/>
              <a:t> </a:t>
            </a:r>
            <a:r>
              <a:rPr lang="en-US" altLang="en-US" sz="2400" b="0" smtClean="0"/>
              <a:t>x</a:t>
            </a:r>
            <a:r>
              <a:rPr lang="en-US" altLang="en-US" sz="2800" smtClean="0"/>
              <a:t> F</a:t>
            </a:r>
            <a:r>
              <a:rPr lang="en-US" altLang="en-US" sz="2800" baseline="-25000" smtClean="0"/>
              <a:t>k-1</a:t>
            </a:r>
            <a:r>
              <a:rPr lang="en-US" altLang="en-US" sz="2800" smtClean="0"/>
              <a:t> Method</a:t>
            </a:r>
            <a:endParaRPr lang="en-US" altLang="en-US" sz="2800" baseline="-25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Merge two frequent (k-1)-itemsets if their first (k-2) items are identical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  <a:p>
            <a:r>
              <a:rPr lang="en-US" altLang="en-US" smtClean="0"/>
              <a:t>F</a:t>
            </a:r>
            <a:r>
              <a:rPr lang="en-US" altLang="en-US" baseline="-25000" smtClean="0"/>
              <a:t>3</a:t>
            </a:r>
            <a:r>
              <a:rPr lang="en-US" altLang="en-US" smtClean="0"/>
              <a:t> = {ABC,ABD,ABE,ACD,BCD,BDE,CDE}</a:t>
            </a:r>
          </a:p>
          <a:p>
            <a:pPr lvl="1"/>
            <a:r>
              <a:rPr lang="en-US" altLang="en-US" smtClean="0"/>
              <a:t>Merge(</a:t>
            </a:r>
            <a:r>
              <a:rPr lang="en-US" altLang="en-US" b="1" u="sng" smtClean="0"/>
              <a:t>AB</a:t>
            </a:r>
            <a:r>
              <a:rPr lang="en-US" altLang="en-US" smtClean="0"/>
              <a:t>C, </a:t>
            </a:r>
            <a:r>
              <a:rPr lang="en-US" altLang="en-US" b="1" u="sng" smtClean="0"/>
              <a:t>AB</a:t>
            </a:r>
            <a:r>
              <a:rPr lang="en-US" altLang="en-US" smtClean="0"/>
              <a:t>D) = </a:t>
            </a:r>
            <a:r>
              <a:rPr lang="en-US" altLang="en-US" b="1" u="sng" smtClean="0"/>
              <a:t>AB</a:t>
            </a:r>
            <a:r>
              <a:rPr lang="en-US" altLang="en-US" smtClean="0"/>
              <a:t>CD</a:t>
            </a:r>
          </a:p>
          <a:p>
            <a:pPr lvl="1"/>
            <a:r>
              <a:rPr lang="en-US" altLang="en-US" smtClean="0"/>
              <a:t>Merge(</a:t>
            </a:r>
            <a:r>
              <a:rPr lang="en-US" altLang="en-US" b="1" u="sng" smtClean="0"/>
              <a:t>AB</a:t>
            </a:r>
            <a:r>
              <a:rPr lang="en-US" altLang="en-US" smtClean="0"/>
              <a:t>C, </a:t>
            </a:r>
            <a:r>
              <a:rPr lang="en-US" altLang="en-US" b="1" u="sng" smtClean="0"/>
              <a:t>AB</a:t>
            </a:r>
            <a:r>
              <a:rPr lang="en-US" altLang="en-US" smtClean="0"/>
              <a:t>E) = </a:t>
            </a:r>
            <a:r>
              <a:rPr lang="en-US" altLang="en-US" b="1" u="sng" smtClean="0"/>
              <a:t>AB</a:t>
            </a:r>
            <a:r>
              <a:rPr lang="en-US" altLang="en-US" smtClean="0"/>
              <a:t>CE</a:t>
            </a:r>
          </a:p>
          <a:p>
            <a:pPr lvl="1"/>
            <a:r>
              <a:rPr lang="en-US" altLang="en-US" smtClean="0"/>
              <a:t>Merge(</a:t>
            </a:r>
            <a:r>
              <a:rPr lang="en-US" altLang="en-US" b="1" u="sng" smtClean="0"/>
              <a:t>AB</a:t>
            </a:r>
            <a:r>
              <a:rPr lang="en-US" altLang="en-US" smtClean="0"/>
              <a:t>D, </a:t>
            </a:r>
            <a:r>
              <a:rPr lang="en-US" altLang="en-US" b="1" u="sng" smtClean="0"/>
              <a:t>AB</a:t>
            </a:r>
            <a:r>
              <a:rPr lang="en-US" altLang="en-US" smtClean="0"/>
              <a:t>E) = </a:t>
            </a:r>
            <a:r>
              <a:rPr lang="en-US" altLang="en-US" b="1" u="sng" smtClean="0"/>
              <a:t>AB</a:t>
            </a:r>
            <a:r>
              <a:rPr lang="en-US" altLang="en-US" smtClean="0"/>
              <a:t>DE</a:t>
            </a:r>
          </a:p>
          <a:p>
            <a:pPr lvl="2">
              <a:buFont typeface="Wingdings" pitchFamily="2" charset="2"/>
              <a:buNone/>
            </a:pPr>
            <a:endParaRPr lang="en-US" altLang="en-US" smtClean="0"/>
          </a:p>
          <a:p>
            <a:pPr lvl="1"/>
            <a:r>
              <a:rPr lang="en-US" altLang="en-US" smtClean="0"/>
              <a:t>Do not merge(</a:t>
            </a:r>
            <a:r>
              <a:rPr lang="en-US" altLang="en-US" b="1" u="sng" smtClean="0"/>
              <a:t>A</a:t>
            </a:r>
            <a:r>
              <a:rPr lang="en-US" altLang="en-US" smtClean="0"/>
              <a:t>BD,</a:t>
            </a:r>
            <a:r>
              <a:rPr lang="en-US" altLang="en-US" b="1" u="sng" smtClean="0"/>
              <a:t>A</a:t>
            </a:r>
            <a:r>
              <a:rPr lang="en-US" altLang="en-US" smtClean="0"/>
              <a:t>CD) because they share only prefix of length 1 instead of length 2</a:t>
            </a:r>
          </a:p>
        </p:txBody>
      </p:sp>
    </p:spTree>
    <p:extLst>
      <p:ext uri="{BB962C8B-B14F-4D97-AF65-F5344CB8AC3E}">
        <p14:creationId xmlns:p14="http://schemas.microsoft.com/office/powerpoint/2010/main" val="42477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Candidate Pruning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Let F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{ABC,ABD,ABE,ACD,BCD,BDE,CDE} be the set of frequent 3-itemsets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L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= {ABCD,ABCE,ABDE} is the set of candidate 4-itemsets generated (from previous slide)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Candidate pruning</a:t>
            </a:r>
          </a:p>
          <a:p>
            <a:pPr lvl="1"/>
            <a:r>
              <a:rPr lang="en-US" altLang="en-US" sz="2000" dirty="0" smtClean="0"/>
              <a:t>Prune ABCE because ACE and BCE are infrequent</a:t>
            </a:r>
          </a:p>
          <a:p>
            <a:pPr lvl="1"/>
            <a:r>
              <a:rPr lang="en-US" altLang="en-US" sz="2000" dirty="0" smtClean="0"/>
              <a:t>Prune ABDE because ADE is infrequent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After candidate pruning: L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= {ABCD} </a:t>
            </a:r>
          </a:p>
        </p:txBody>
      </p:sp>
    </p:spTree>
    <p:extLst>
      <p:ext uri="{BB962C8B-B14F-4D97-AF65-F5344CB8AC3E}">
        <p14:creationId xmlns:p14="http://schemas.microsoft.com/office/powerpoint/2010/main" val="833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33499"/>
            <a:ext cx="7924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Candidate Generation: </a:t>
            </a:r>
            <a:r>
              <a:rPr lang="en-US" sz="2400" kern="0" dirty="0" smtClean="0"/>
              <a:t>Fk-1 x Fk-1 Method</a:t>
            </a:r>
            <a:endParaRPr lang="en-US" sz="2800" kern="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01723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Apriori Principle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04800" y="1387475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4" name="Document" r:id="rId3" imgW="2289908" imgH="2495536" progId="Word.Document.8">
                  <p:embed/>
                </p:oleObj>
              </mc:Choice>
              <mc:Fallback>
                <p:oleObj name="Document" r:id="rId3" imgW="2289908" imgH="2495536" progId="Word.Document.8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87475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5" name="Document" r:id="rId5" imgW="3328641" imgH="2008846" progId="Word.Document.8">
                  <p:embed/>
                </p:oleObj>
              </mc:Choice>
              <mc:Fallback>
                <p:oleObj name="Document" r:id="rId5" imgW="3328641" imgH="2008846" progId="Word.Document.8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876800" y="4435475"/>
          <a:ext cx="30940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6" name="Document" r:id="rId7" imgW="3124026" imgH="1522425" progId="Word.Document.8">
                  <p:embed/>
                </p:oleObj>
              </mc:Choice>
              <mc:Fallback>
                <p:oleObj name="Document" r:id="rId7" imgW="3124026" imgH="1522425" progId="Word.Document.8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35475"/>
                        <a:ext cx="309403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Triplets (3-itemsets)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1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2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3</a:t>
            </a:r>
            <a:r>
              <a:rPr lang="en-US" altLang="en-US" sz="1800" b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	6 + 6 + 1 = 13</a:t>
            </a:r>
          </a:p>
        </p:txBody>
      </p: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3581400" y="5562600"/>
            <a:ext cx="556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Use of F</a:t>
            </a:r>
            <a:r>
              <a:rPr lang="en-US" altLang="en-US" sz="1400" baseline="-25000"/>
              <a:t>k-1</a:t>
            </a:r>
            <a:r>
              <a:rPr lang="en-US" altLang="en-US" sz="1400"/>
              <a:t>xF</a:t>
            </a:r>
            <a:r>
              <a:rPr lang="en-US" altLang="en-US" sz="1400" baseline="-25000"/>
              <a:t>k-1</a:t>
            </a:r>
            <a:r>
              <a:rPr lang="en-US" altLang="en-US" sz="1400"/>
              <a:t> method for candidate generation results in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 only one 3-itemset.  This is eliminated after the support counting step.</a:t>
            </a:r>
          </a:p>
        </p:txBody>
      </p:sp>
    </p:spTree>
    <p:extLst>
      <p:ext uri="{BB962C8B-B14F-4D97-AF65-F5344CB8AC3E}">
        <p14:creationId xmlns:p14="http://schemas.microsoft.com/office/powerpoint/2010/main" val="17519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Alternate F</a:t>
            </a:r>
            <a:r>
              <a:rPr lang="en-US" altLang="en-US" sz="2800" baseline="-25000" dirty="0" smtClean="0"/>
              <a:t>k-1</a:t>
            </a:r>
            <a:r>
              <a:rPr lang="en-US" altLang="en-US" sz="2800" dirty="0" smtClean="0"/>
              <a:t> </a:t>
            </a:r>
            <a:r>
              <a:rPr lang="en-US" altLang="en-US" sz="2400" b="0" dirty="0" smtClean="0"/>
              <a:t>x</a:t>
            </a:r>
            <a:r>
              <a:rPr lang="en-US" altLang="en-US" sz="2800" dirty="0" smtClean="0"/>
              <a:t> F</a:t>
            </a:r>
            <a:r>
              <a:rPr lang="en-US" altLang="en-US" sz="2800" baseline="-25000" dirty="0" smtClean="0"/>
              <a:t>k-1</a:t>
            </a:r>
            <a:r>
              <a:rPr lang="en-US" altLang="en-US" sz="2800" dirty="0" smtClean="0"/>
              <a:t> Method</a:t>
            </a:r>
            <a:endParaRPr lang="en-US" altLang="en-US" sz="2800" baseline="-25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Merge two frequent (k-1)-</a:t>
            </a:r>
            <a:r>
              <a:rPr lang="en-US" altLang="en-US" sz="2400" dirty="0" err="1" smtClean="0"/>
              <a:t>itemsets</a:t>
            </a:r>
            <a:r>
              <a:rPr lang="en-US" altLang="en-US" sz="2400" dirty="0" smtClean="0"/>
              <a:t> if the last (k-2) items of the first one is identical to the first (k-2) items of the second.</a:t>
            </a:r>
          </a:p>
          <a:p>
            <a:pPr lvl="1">
              <a:buFont typeface="Arial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F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{ABC,ABD,ABE,ACD,BCD,BDE,CDE}</a:t>
            </a:r>
          </a:p>
          <a:p>
            <a:pPr lvl="1"/>
            <a:r>
              <a:rPr lang="en-US" altLang="en-US" dirty="0" smtClean="0"/>
              <a:t>Merge(A</a:t>
            </a:r>
            <a:r>
              <a:rPr lang="en-US" altLang="en-US" b="1" u="sng" dirty="0" smtClean="0"/>
              <a:t>BC</a:t>
            </a:r>
            <a:r>
              <a:rPr lang="en-US" altLang="en-US" dirty="0" smtClean="0"/>
              <a:t>, </a:t>
            </a:r>
            <a:r>
              <a:rPr lang="en-US" altLang="en-US" b="1" u="sng" dirty="0" smtClean="0"/>
              <a:t>BC</a:t>
            </a:r>
            <a:r>
              <a:rPr lang="en-US" altLang="en-US" dirty="0" smtClean="0"/>
              <a:t>D) = A</a:t>
            </a:r>
            <a:r>
              <a:rPr lang="en-US" altLang="en-US" b="1" u="sng" dirty="0" smtClean="0"/>
              <a:t>BC</a:t>
            </a:r>
            <a:r>
              <a:rPr lang="en-US" altLang="en-US" dirty="0" smtClean="0"/>
              <a:t>D</a:t>
            </a:r>
          </a:p>
          <a:p>
            <a:pPr lvl="1"/>
            <a:r>
              <a:rPr lang="en-US" altLang="en-US" dirty="0" smtClean="0"/>
              <a:t>Merge(A</a:t>
            </a:r>
            <a:r>
              <a:rPr lang="en-US" altLang="en-US" b="1" u="sng" dirty="0" smtClean="0"/>
              <a:t>BD</a:t>
            </a:r>
            <a:r>
              <a:rPr lang="en-US" altLang="en-US" dirty="0" smtClean="0"/>
              <a:t>, </a:t>
            </a:r>
            <a:r>
              <a:rPr lang="en-US" altLang="en-US" b="1" u="sng" dirty="0" smtClean="0"/>
              <a:t>BD</a:t>
            </a:r>
            <a:r>
              <a:rPr lang="en-US" altLang="en-US" dirty="0" smtClean="0"/>
              <a:t>E) = A</a:t>
            </a:r>
            <a:r>
              <a:rPr lang="en-US" altLang="en-US" b="1" u="sng" dirty="0" smtClean="0"/>
              <a:t>BD</a:t>
            </a:r>
            <a:r>
              <a:rPr lang="en-US" altLang="en-US" dirty="0" smtClean="0"/>
              <a:t>E</a:t>
            </a:r>
          </a:p>
          <a:p>
            <a:pPr lvl="1"/>
            <a:r>
              <a:rPr lang="en-US" altLang="en-US" dirty="0" smtClean="0"/>
              <a:t>Merge(A</a:t>
            </a:r>
            <a:r>
              <a:rPr lang="en-US" altLang="en-US" b="1" u="sng" dirty="0" smtClean="0"/>
              <a:t>CD</a:t>
            </a:r>
            <a:r>
              <a:rPr lang="en-US" altLang="en-US" dirty="0" smtClean="0"/>
              <a:t>, </a:t>
            </a:r>
            <a:r>
              <a:rPr lang="en-US" altLang="en-US" b="1" u="sng" dirty="0" smtClean="0"/>
              <a:t>CD</a:t>
            </a:r>
            <a:r>
              <a:rPr lang="en-US" altLang="en-US" dirty="0" smtClean="0"/>
              <a:t>E) = A</a:t>
            </a:r>
            <a:r>
              <a:rPr lang="en-US" altLang="en-US" b="1" u="sng" dirty="0" smtClean="0"/>
              <a:t>CD</a:t>
            </a:r>
            <a:r>
              <a:rPr lang="en-US" altLang="en-US" dirty="0" smtClean="0"/>
              <a:t>E</a:t>
            </a:r>
          </a:p>
          <a:p>
            <a:pPr lvl="1"/>
            <a:r>
              <a:rPr lang="en-US" altLang="en-US" dirty="0" smtClean="0"/>
              <a:t>Merge(B</a:t>
            </a:r>
            <a:r>
              <a:rPr lang="en-US" altLang="en-US" b="1" u="sng" dirty="0" smtClean="0"/>
              <a:t>CD</a:t>
            </a:r>
            <a:r>
              <a:rPr lang="en-US" altLang="en-US" dirty="0"/>
              <a:t>, </a:t>
            </a:r>
            <a:r>
              <a:rPr lang="en-US" altLang="en-US" b="1" u="sng" dirty="0"/>
              <a:t>CD</a:t>
            </a:r>
            <a:r>
              <a:rPr lang="en-US" altLang="en-US" dirty="0"/>
              <a:t>E) = </a:t>
            </a:r>
            <a:r>
              <a:rPr lang="en-US" altLang="en-US" dirty="0" smtClean="0"/>
              <a:t>B</a:t>
            </a:r>
            <a:r>
              <a:rPr lang="en-US" altLang="en-US" b="1" u="sng" dirty="0" smtClean="0"/>
              <a:t>CD</a:t>
            </a:r>
            <a:r>
              <a:rPr lang="en-US" altLang="en-US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602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Candidate Pruning for </a:t>
            </a:r>
            <a:r>
              <a:rPr lang="en-US" altLang="en-US" sz="2400" dirty="0"/>
              <a:t>Alternate F</a:t>
            </a:r>
            <a:r>
              <a:rPr lang="en-US" altLang="en-US" sz="2400" baseline="-25000" dirty="0"/>
              <a:t>k-1</a:t>
            </a:r>
            <a:r>
              <a:rPr lang="en-US" altLang="en-US" sz="2400" dirty="0"/>
              <a:t> </a:t>
            </a:r>
            <a:r>
              <a:rPr lang="en-US" altLang="en-US" sz="2000" b="0" dirty="0"/>
              <a:t>x</a:t>
            </a:r>
            <a:r>
              <a:rPr lang="en-US" altLang="en-US" sz="2400" dirty="0"/>
              <a:t> F</a:t>
            </a:r>
            <a:r>
              <a:rPr lang="en-US" altLang="en-US" sz="2400" baseline="-25000" dirty="0"/>
              <a:t>k-1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Method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5257800"/>
          </a:xfrm>
        </p:spPr>
        <p:txBody>
          <a:bodyPr/>
          <a:lstStyle/>
          <a:p>
            <a:r>
              <a:rPr lang="en-US" altLang="en-US" dirty="0" smtClean="0"/>
              <a:t>Let F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{ABC,ABD,ABE,ACD,BCD,BDE,CDE} be the set of frequent 3-itemsets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L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= {ABCD,ABDE,ACDE,BCDE} is the set of candidate 4-itemsets generated (from previous slide)</a:t>
            </a:r>
          </a:p>
          <a:p>
            <a:r>
              <a:rPr lang="en-US" altLang="en-US" dirty="0" smtClean="0"/>
              <a:t>Candidate pruning</a:t>
            </a:r>
          </a:p>
          <a:p>
            <a:pPr lvl="1"/>
            <a:r>
              <a:rPr lang="en-US" altLang="en-US" sz="2000" dirty="0" smtClean="0"/>
              <a:t>Prune ABDE because ADE is infrequent</a:t>
            </a:r>
          </a:p>
          <a:p>
            <a:pPr lvl="1"/>
            <a:r>
              <a:rPr lang="en-US" altLang="en-US" sz="2000" dirty="0"/>
              <a:t>Prune </a:t>
            </a:r>
            <a:r>
              <a:rPr lang="en-US" altLang="en-US" sz="2000" dirty="0" smtClean="0"/>
              <a:t>ACDE </a:t>
            </a:r>
            <a:r>
              <a:rPr lang="en-US" altLang="en-US" sz="2000" dirty="0"/>
              <a:t>because ACE and </a:t>
            </a:r>
            <a:r>
              <a:rPr lang="en-US" altLang="en-US" sz="2000" dirty="0" smtClean="0"/>
              <a:t>ADE </a:t>
            </a:r>
            <a:r>
              <a:rPr lang="en-US" altLang="en-US" sz="2000" dirty="0"/>
              <a:t>are infrequent</a:t>
            </a:r>
          </a:p>
          <a:p>
            <a:pPr lvl="1"/>
            <a:r>
              <a:rPr lang="en-US" altLang="en-US" sz="2000" dirty="0" smtClean="0"/>
              <a:t>Prune BCDE because BCE </a:t>
            </a:r>
          </a:p>
          <a:p>
            <a:r>
              <a:rPr lang="en-US" altLang="en-US" dirty="0" smtClean="0"/>
              <a:t>After candidate pruning: L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= {ABCD} </a:t>
            </a:r>
          </a:p>
        </p:txBody>
      </p:sp>
    </p:spTree>
    <p:extLst>
      <p:ext uri="{BB962C8B-B14F-4D97-AF65-F5344CB8AC3E}">
        <p14:creationId xmlns:p14="http://schemas.microsoft.com/office/powerpoint/2010/main" val="4094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</p:spPr>
        <p:txBody>
          <a:bodyPr/>
          <a:lstStyle/>
          <a:p>
            <a:pPr marL="342900" indent="-342900"/>
            <a:r>
              <a:rPr lang="en-US" altLang="en-US" sz="2000" b="1" smtClean="0"/>
              <a:t>Itemset</a:t>
            </a:r>
          </a:p>
          <a:p>
            <a:pPr marL="742950" lvl="1" indent="-285750"/>
            <a:r>
              <a:rPr lang="en-US" altLang="en-US" sz="1800" smtClean="0"/>
              <a:t>A collection of one or more items</a:t>
            </a:r>
          </a:p>
          <a:p>
            <a:pPr marL="1143000" lvl="2" indent="-228600"/>
            <a:r>
              <a:rPr lang="en-US" altLang="en-US" sz="1600" smtClean="0"/>
              <a:t>Example: {Milk, Bread, Diaper}</a:t>
            </a:r>
          </a:p>
          <a:p>
            <a:pPr marL="742950" lvl="1" indent="-285750"/>
            <a:r>
              <a:rPr lang="en-US" altLang="en-US" sz="1800" smtClean="0"/>
              <a:t>k-itemset</a:t>
            </a:r>
          </a:p>
          <a:p>
            <a:pPr marL="1143000" lvl="2" indent="-228600"/>
            <a:r>
              <a:rPr lang="en-US" altLang="en-US" sz="1600" smtClean="0"/>
              <a:t>An itemset that contains k items</a:t>
            </a:r>
            <a:endParaRPr lang="en-US" altLang="en-US" sz="1600" b="1" smtClean="0"/>
          </a:p>
          <a:p>
            <a:pPr marL="342900" indent="-342900"/>
            <a:r>
              <a:rPr lang="en-US" altLang="en-US" sz="2000" b="1" smtClean="0"/>
              <a:t>Support count (</a:t>
            </a:r>
            <a:r>
              <a:rPr lang="en-US" altLang="en-US" sz="2000" b="1" smtClean="0">
                <a:sym typeface="Symbol" pitchFamily="18" charset="2"/>
              </a:rPr>
              <a:t>)</a:t>
            </a:r>
          </a:p>
          <a:p>
            <a:pPr marL="742950" lvl="1" indent="-285750"/>
            <a:r>
              <a:rPr lang="en-US" altLang="en-US" sz="1800" smtClean="0"/>
              <a:t>Frequency of occurrence of an itemset</a:t>
            </a:r>
          </a:p>
          <a:p>
            <a:pPr marL="742950" lvl="1" indent="-285750"/>
            <a:r>
              <a:rPr lang="en-US" altLang="en-US" sz="1800" smtClean="0"/>
              <a:t>E.g.   </a:t>
            </a:r>
            <a:r>
              <a:rPr lang="en-US" altLang="en-US" sz="1800" smtClean="0">
                <a:sym typeface="Symbol" pitchFamily="18" charset="2"/>
              </a:rPr>
              <a:t>({Milk, Bread,Diaper}) = 2 </a:t>
            </a:r>
            <a:endParaRPr lang="en-US" altLang="en-US" sz="1800" smtClean="0"/>
          </a:p>
          <a:p>
            <a:pPr marL="342900" indent="-342900"/>
            <a:r>
              <a:rPr lang="en-US" altLang="en-US" sz="2000" b="1" smtClean="0"/>
              <a:t>Support</a:t>
            </a:r>
          </a:p>
          <a:p>
            <a:pPr marL="742950" lvl="1" indent="-285750"/>
            <a:r>
              <a:rPr lang="en-US" altLang="en-US" sz="1800" smtClean="0"/>
              <a:t>Fraction of transactions that contain an itemset</a:t>
            </a:r>
          </a:p>
          <a:p>
            <a:pPr marL="742950" lvl="1" indent="-285750"/>
            <a:r>
              <a:rPr lang="en-US" altLang="en-US" sz="1800" smtClean="0"/>
              <a:t>E.g.   s({Milk, Bread, Diaper}) = 2/5</a:t>
            </a:r>
          </a:p>
          <a:p>
            <a:pPr marL="342900" indent="-342900"/>
            <a:r>
              <a:rPr lang="en-US" altLang="en-US" sz="2000" b="1" smtClean="0"/>
              <a:t>Frequent Itemset</a:t>
            </a:r>
          </a:p>
          <a:p>
            <a:pPr marL="742950" lvl="1" indent="-285750"/>
            <a:r>
              <a:rPr lang="en-US" altLang="en-US" sz="1800" smtClean="0"/>
              <a:t>An itemset whose support is greater than or equal to a </a:t>
            </a:r>
            <a:r>
              <a:rPr lang="en-US" altLang="en-US" sz="1800" i="1" smtClean="0"/>
              <a:t>minsup</a:t>
            </a:r>
            <a:r>
              <a:rPr lang="en-US" altLang="en-US" sz="1800" smtClean="0"/>
              <a:t> threshold</a:t>
            </a:r>
          </a:p>
        </p:txBody>
      </p:sp>
      <p:graphicFrame>
        <p:nvGraphicFramePr>
          <p:cNvPr id="6148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614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Support Counting of Candidate Itemsets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Must match every candidate itemset against every transaction, which is an expensive operation</a:t>
            </a:r>
          </a:p>
        </p:txBody>
      </p:sp>
      <p:graphicFrame>
        <p:nvGraphicFramePr>
          <p:cNvPr id="29700" name="Object 21"/>
          <p:cNvGraphicFramePr>
            <a:graphicFrameLocks noGrp="1" noChangeAspect="1"/>
          </p:cNvGraphicFramePr>
          <p:nvPr/>
        </p:nvGraphicFramePr>
        <p:xfrm>
          <a:off x="762000" y="3200400"/>
          <a:ext cx="35687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2970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35687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5287963" y="3429000"/>
          <a:ext cx="309403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1" name="Document" r:id="rId5" imgW="3122634" imgH="1524623" progId="Word.Document.8">
                  <p:embed/>
                </p:oleObj>
              </mc:Choice>
              <mc:Fallback>
                <p:oleObj name="Document" r:id="rId5" imgW="3122634" imgH="1524623" progId="Word.Document.8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3429000"/>
                        <a:ext cx="3094037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3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Support Counting of Candidate Itemsets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To reduce number of comparisons, store the candidate itemsets in a hash structure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Instead of matching each transaction against every candidate, match it against candidates contained in the hashed buckets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066800" y="3124200"/>
          <a:ext cx="64770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1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64770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 smtClean="0"/>
              <a:t>Support Counting: An Example</a:t>
            </a:r>
          </a:p>
        </p:txBody>
      </p:sp>
      <p:sp>
        <p:nvSpPr>
          <p:cNvPr id="31747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48" name="TextBox 34"/>
          <p:cNvSpPr txBox="1">
            <a:spLocks noChangeArrowheads="1"/>
          </p:cNvSpPr>
          <p:nvPr/>
        </p:nvSpPr>
        <p:spPr bwMode="auto">
          <a:xfrm>
            <a:off x="304800" y="22098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How many of these itemsets are supported by transaction  (1,2,3,5,6)?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3505200" y="2754313"/>
          <a:ext cx="53340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5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645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54313"/>
                        <a:ext cx="53340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32782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2 3 4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5 6 7</a:t>
              </a:r>
            </a:p>
          </p:txBody>
        </p:sp>
        <p:sp>
          <p:nvSpPr>
            <p:cNvPr id="32786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1 4 5</a:t>
              </a:r>
            </a:p>
          </p:txBody>
        </p:sp>
        <p:sp>
          <p:nvSpPr>
            <p:cNvPr id="32788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1 3 6</a:t>
              </a:r>
            </a:p>
          </p:txBody>
        </p:sp>
        <p:sp>
          <p:nvSpPr>
            <p:cNvPr id="32791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1 2 4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4 5 7</a:t>
              </a:r>
            </a:p>
          </p:txBody>
        </p:sp>
        <p:sp>
          <p:nvSpPr>
            <p:cNvPr id="32793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1 2 5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4 5 8</a:t>
              </a:r>
            </a:p>
          </p:txBody>
        </p:sp>
        <p:sp>
          <p:nvSpPr>
            <p:cNvPr id="32795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1 5 9</a:t>
              </a:r>
            </a:p>
          </p:txBody>
        </p:sp>
        <p:sp>
          <p:nvSpPr>
            <p:cNvPr id="32797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3 4 5</a:t>
              </a:r>
            </a:p>
          </p:txBody>
        </p:sp>
        <p:sp>
          <p:nvSpPr>
            <p:cNvPr id="32799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3 5 6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3 5 7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6 8 9</a:t>
              </a:r>
            </a:p>
          </p:txBody>
        </p:sp>
        <p:sp>
          <p:nvSpPr>
            <p:cNvPr id="32801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3 6 7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3 6 8</a:t>
              </a:r>
            </a:p>
          </p:txBody>
        </p:sp>
      </p:grpSp>
      <p:grpSp>
        <p:nvGrpSpPr>
          <p:cNvPr id="32772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32774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1,4,7</a:t>
              </a:r>
            </a:p>
          </p:txBody>
        </p:sp>
        <p:sp>
          <p:nvSpPr>
            <p:cNvPr id="32777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2,5,8</a:t>
              </a:r>
            </a:p>
          </p:txBody>
        </p:sp>
        <p:sp>
          <p:nvSpPr>
            <p:cNvPr id="32778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3,6,9</a:t>
              </a:r>
            </a:p>
          </p:txBody>
        </p:sp>
        <p:sp>
          <p:nvSpPr>
            <p:cNvPr id="32780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solidFill>
                    <a:schemeClr val="hlink"/>
                  </a:solidFill>
                  <a:latin typeface="Times New Roman" pitchFamily="18" charset="0"/>
                </a:rPr>
                <a:t>Hash function</a:t>
              </a:r>
            </a:p>
          </p:txBody>
        </p:sp>
        <p:sp>
          <p:nvSpPr>
            <p:cNvPr id="32781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2773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You need: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/>
              <a:t> Hash function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/>
              <a:t> Max leaf size: max number of itemsets stored in a leaf node (if number of candidate itemsets exceeds max leaf size, split the node)</a:t>
            </a:r>
          </a:p>
        </p:txBody>
      </p:sp>
    </p:spTree>
    <p:extLst>
      <p:ext uri="{BB962C8B-B14F-4D97-AF65-F5344CB8AC3E}">
        <p14:creationId xmlns:p14="http://schemas.microsoft.com/office/powerpoint/2010/main" val="22978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80400" cy="533400"/>
          </a:xfrm>
        </p:spPr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>
              <a:latin typeface="Wingdings" pitchFamily="2" charset="2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33812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3389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3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33889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0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4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3388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5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33883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4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6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33880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81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2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33877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78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9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8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33874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75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6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33872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73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b="0">
                    <a:latin typeface="Times New Roman" pitchFamily="18" charset="0"/>
                  </a:rPr>
                  <a:t> 5 9</a:t>
                </a:r>
              </a:p>
            </p:txBody>
          </p:sp>
        </p:grpSp>
        <p:grpSp>
          <p:nvGrpSpPr>
            <p:cNvPr id="33820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33870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71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b="0">
                    <a:latin typeface="Times New Roman" pitchFamily="18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4</a:t>
                </a:r>
                <a:r>
                  <a:rPr lang="en-US" altLang="en-US" sz="2000" b="0">
                    <a:latin typeface="Times New Roman" pitchFamily="18" charset="0"/>
                  </a:rPr>
                  <a:t> 5</a:t>
                </a:r>
              </a:p>
            </p:txBody>
          </p:sp>
        </p:grpSp>
        <p:grpSp>
          <p:nvGrpSpPr>
            <p:cNvPr id="3382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33868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69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b="0">
                    <a:latin typeface="Times New Roman" pitchFamily="18" charset="0"/>
                  </a:rPr>
                  <a:t> 3 6</a:t>
                </a:r>
              </a:p>
            </p:txBody>
          </p:sp>
        </p:grpSp>
        <p:grpSp>
          <p:nvGrpSpPr>
            <p:cNvPr id="338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33866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67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4</a:t>
                </a:r>
                <a:r>
                  <a:rPr lang="en-US" altLang="en-US" sz="2000" b="0">
                    <a:latin typeface="Times New Roman" pitchFamily="18" charset="0"/>
                  </a:rPr>
                  <a:t> 5</a:t>
                </a:r>
              </a:p>
            </p:txBody>
          </p:sp>
        </p:grpSp>
        <p:grpSp>
          <p:nvGrpSpPr>
            <p:cNvPr id="33823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33860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3864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6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3 6 7</a:t>
                  </a:r>
                </a:p>
              </p:txBody>
            </p:sp>
          </p:grpSp>
          <p:grpSp>
            <p:nvGrpSpPr>
              <p:cNvPr id="3386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386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3382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33850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3385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338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en-US" altLang="en-US" sz="1400"/>
                  </a:p>
                </p:txBody>
              </p:sp>
              <p:sp>
                <p:nvSpPr>
                  <p:cNvPr id="33859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000" b="0">
                        <a:latin typeface="Times New Roman" pitchFamily="18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33855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3385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en-US" altLang="en-US" sz="1400"/>
                  </a:p>
                </p:txBody>
              </p:sp>
              <p:sp>
                <p:nvSpPr>
                  <p:cNvPr id="3385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000" b="0">
                        <a:latin typeface="Times New Roman" pitchFamily="18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33851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33852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5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3382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338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3848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4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2 3 4</a:t>
                  </a:r>
                </a:p>
              </p:txBody>
            </p:sp>
          </p:grpSp>
          <p:grpSp>
            <p:nvGrpSpPr>
              <p:cNvPr id="33845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3846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338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33838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384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4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r>
                    <a:rPr lang="en-US" altLang="en-US" sz="2000" b="0">
                      <a:latin typeface="Times New Roman" pitchFamily="18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33839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3840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4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US" altLang="en-US" sz="2000" b="0">
                      <a:latin typeface="Times New Roman" pitchFamily="18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7</a:t>
                  </a:r>
                </a:p>
              </p:txBody>
            </p:sp>
          </p:grpSp>
        </p:grpSp>
        <p:grpSp>
          <p:nvGrpSpPr>
            <p:cNvPr id="3382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33832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3836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3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r>
                    <a:rPr lang="en-US" altLang="en-US" sz="2000" b="0">
                      <a:latin typeface="Times New Roman" pitchFamily="18" charset="0"/>
                    </a:rPr>
                    <a:t> 2 5</a:t>
                  </a:r>
                </a:p>
              </p:txBody>
            </p:sp>
          </p:grpSp>
          <p:grpSp>
            <p:nvGrpSpPr>
              <p:cNvPr id="3383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383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383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4</a:t>
                  </a:r>
                  <a:r>
                    <a:rPr lang="en-US" altLang="en-US" sz="2000" b="0">
                      <a:latin typeface="Times New Roman" pitchFamily="18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33828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33829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3830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797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3380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itchFamily="18" charset="0"/>
              </a:rPr>
              <a:t>1,4,7</a:t>
            </a:r>
            <a:endParaRPr lang="en-US" altLang="en-US" sz="1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2,5,8</a:t>
            </a:r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3380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3,6,9</a:t>
            </a:r>
          </a:p>
        </p:txBody>
      </p:sp>
      <p:sp>
        <p:nvSpPr>
          <p:cNvPr id="3380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Hash Function</a:t>
            </a:r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380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Candidate Hash Tree</a:t>
            </a:r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3806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33807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3808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03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>
              <a:latin typeface="Wingdings" pitchFamily="2" charset="2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348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34917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8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34914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5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6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34911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2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3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0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3490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34905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906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7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2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3490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90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3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34899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900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1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4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34897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898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5</a:t>
                </a:r>
                <a:r>
                  <a:rPr lang="en-US" altLang="en-US" sz="2000" b="0">
                    <a:latin typeface="Times New Roman" pitchFamily="18" charset="0"/>
                  </a:rPr>
                  <a:t> 9</a:t>
                </a:r>
              </a:p>
            </p:txBody>
          </p:sp>
        </p:grpSp>
        <p:grpSp>
          <p:nvGrpSpPr>
            <p:cNvPr id="34845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34895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896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1 4 5</a:t>
                </a:r>
              </a:p>
            </p:txBody>
          </p:sp>
        </p:grpSp>
        <p:grpSp>
          <p:nvGrpSpPr>
            <p:cNvPr id="34846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34893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894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1 3 6</a:t>
                </a:r>
              </a:p>
            </p:txBody>
          </p:sp>
        </p:grpSp>
        <p:grpSp>
          <p:nvGrpSpPr>
            <p:cNvPr id="34847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34891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892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3 4 5</a:t>
                </a:r>
              </a:p>
            </p:txBody>
          </p:sp>
        </p:grpSp>
        <p:grpSp>
          <p:nvGrpSpPr>
            <p:cNvPr id="34848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34885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488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9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3 6 7</a:t>
                  </a:r>
                </a:p>
              </p:txBody>
            </p:sp>
          </p:grpSp>
          <p:grpSp>
            <p:nvGrpSpPr>
              <p:cNvPr id="34886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4887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8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34849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3487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34879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3488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en-US" altLang="en-US" sz="1400"/>
                  </a:p>
                </p:txBody>
              </p:sp>
              <p:sp>
                <p:nvSpPr>
                  <p:cNvPr id="3488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000" b="0">
                        <a:latin typeface="Times New Roman" pitchFamily="18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5</a:t>
                    </a:r>
                    <a:r>
                      <a:rPr lang="en-US" altLang="en-US" sz="2000" b="0">
                        <a:latin typeface="Times New Roman" pitchFamily="18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34880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3488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en-US" altLang="en-US" sz="1400"/>
                  </a:p>
                </p:txBody>
              </p:sp>
              <p:sp>
                <p:nvSpPr>
                  <p:cNvPr id="34882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000" b="0">
                        <a:latin typeface="Times New Roman" pitchFamily="18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5</a:t>
                    </a:r>
                    <a:r>
                      <a:rPr lang="en-US" altLang="en-US" sz="2000" b="0">
                        <a:latin typeface="Times New Roman" pitchFamily="18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3487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348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7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8</a:t>
                  </a:r>
                  <a:r>
                    <a:rPr lang="en-US" altLang="en-US" sz="2000" b="0">
                      <a:latin typeface="Times New Roman" pitchFamily="18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34850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34869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4873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7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altLang="en-US" sz="2000" b="0">
                      <a:latin typeface="Times New Roman" pitchFamily="18" charset="0"/>
                    </a:rPr>
                    <a:t> 3 4</a:t>
                  </a:r>
                </a:p>
              </p:txBody>
            </p:sp>
          </p:grpSp>
          <p:grpSp>
            <p:nvGrpSpPr>
              <p:cNvPr id="34870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4871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7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  <a:r>
                    <a:rPr lang="en-US" altLang="en-US" sz="2000" b="0">
                      <a:latin typeface="Times New Roman" pitchFamily="18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34851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3486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4867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6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altLang="en-US" sz="2000" b="0">
                      <a:latin typeface="Times New Roman" pitchFamily="18" charset="0"/>
                    </a:rPr>
                    <a:t> 4</a:t>
                  </a:r>
                </a:p>
              </p:txBody>
            </p:sp>
          </p:grpSp>
          <p:grpSp>
            <p:nvGrpSpPr>
              <p:cNvPr id="3486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486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6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  <a:r>
                    <a:rPr lang="en-US" altLang="en-US" sz="2000" b="0">
                      <a:latin typeface="Times New Roman" pitchFamily="18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34852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34857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486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6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altLang="en-US" sz="2000" b="0">
                      <a:latin typeface="Times New Roman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34858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4859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486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5</a:t>
                  </a:r>
                  <a:r>
                    <a:rPr lang="en-US" altLang="en-US" sz="2000" b="0">
                      <a:latin typeface="Times New Roman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8</a:t>
                  </a:r>
                </a:p>
              </p:txBody>
            </p:sp>
          </p:grpSp>
        </p:grpSp>
        <p:grpSp>
          <p:nvGrpSpPr>
            <p:cNvPr id="34853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34854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4855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821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34834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4835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1,4,7</a:t>
            </a:r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3482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itchFamily="18" charset="0"/>
              </a:rPr>
              <a:t>2,5,8</a:t>
            </a:r>
            <a:endParaRPr lang="en-US" altLang="en-US" sz="1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2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3,6,9</a:t>
            </a:r>
          </a:p>
        </p:txBody>
      </p:sp>
      <p:sp>
        <p:nvSpPr>
          <p:cNvPr id="3482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Hash Function</a:t>
            </a:r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482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Candidate Hash Tree</a:t>
            </a:r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4830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4831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483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34833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959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>
              <a:latin typeface="Wingdings" pitchFamily="2" charset="2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358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35941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2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2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35938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9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0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35935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6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7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4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35932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3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4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5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35929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30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1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6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3592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2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7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35923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24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5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8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35921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22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35869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3591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2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1 4 5</a:t>
                </a:r>
              </a:p>
            </p:txBody>
          </p:sp>
        </p:grpSp>
        <p:grpSp>
          <p:nvGrpSpPr>
            <p:cNvPr id="35870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35917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18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5871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3591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91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solidFill>
                      <a:srgbClr val="FF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b="0">
                    <a:latin typeface="Times New Roman" pitchFamily="18" charset="0"/>
                  </a:rPr>
                  <a:t> 4 5</a:t>
                </a:r>
              </a:p>
            </p:txBody>
          </p:sp>
        </p:grpSp>
        <p:grpSp>
          <p:nvGrpSpPr>
            <p:cNvPr id="35872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35909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591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91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altLang="en-US" sz="2000" b="0">
                      <a:latin typeface="Times New Roman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6</a:t>
                  </a:r>
                  <a:r>
                    <a:rPr lang="en-US" altLang="en-US" sz="2000" b="0">
                      <a:latin typeface="Times New Roman" pitchFamily="18" charset="0"/>
                    </a:rPr>
                    <a:t> 7</a:t>
                  </a:r>
                </a:p>
              </p:txBody>
            </p:sp>
          </p:grpSp>
          <p:grpSp>
            <p:nvGrpSpPr>
              <p:cNvPr id="35910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5911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91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altLang="en-US" sz="2000" b="0">
                      <a:latin typeface="Times New Roman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6</a:t>
                  </a:r>
                  <a:r>
                    <a:rPr lang="en-US" altLang="en-US" sz="2000" b="0">
                      <a:latin typeface="Times New Roman" pitchFamily="18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35873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3589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35903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3590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en-US" altLang="en-US" sz="1400"/>
                  </a:p>
                </p:txBody>
              </p:sp>
              <p:sp>
                <p:nvSpPr>
                  <p:cNvPr id="3590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3</a:t>
                    </a:r>
                    <a:r>
                      <a:rPr lang="en-US" altLang="en-US" sz="2000" b="0">
                        <a:latin typeface="Times New Roman" pitchFamily="18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35904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3590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en-US" altLang="en-US" sz="1400"/>
                  </a:p>
                </p:txBody>
              </p:sp>
              <p:sp>
                <p:nvSpPr>
                  <p:cNvPr id="3590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5000"/>
                      <a:buFont typeface="Monotype Sorts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100000"/>
                      <a:buFont typeface="Arial" charset="0"/>
                      <a:buChar char="–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10000"/>
                      </a:spcBef>
                      <a:spcAft>
                        <a:spcPts val="400"/>
                      </a:spcAft>
                      <a:buClr>
                        <a:srgbClr val="0C7B9C"/>
                      </a:buClr>
                      <a:buSzPct val="70000"/>
                      <a:buFont typeface="Wingdings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100000"/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3</a:t>
                    </a:r>
                    <a:r>
                      <a:rPr lang="en-US" altLang="en-US" sz="2000" b="0">
                        <a:latin typeface="Times New Roman" pitchFamily="18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3590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3590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90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itchFamily="18" charset="0"/>
                    </a:rPr>
                    <a:t>6</a:t>
                  </a:r>
                  <a:r>
                    <a:rPr lang="en-US" altLang="en-US" sz="2000" b="0">
                      <a:latin typeface="Times New Roman" pitchFamily="18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35874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35893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58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8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2 3 4</a:t>
                  </a:r>
                </a:p>
              </p:txBody>
            </p:sp>
          </p:grpSp>
          <p:grpSp>
            <p:nvGrpSpPr>
              <p:cNvPr id="35894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5895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89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35875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3588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5891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89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1 2 4</a:t>
                  </a:r>
                </a:p>
              </p:txBody>
            </p:sp>
          </p:grpSp>
          <p:grpSp>
            <p:nvGrpSpPr>
              <p:cNvPr id="35888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5889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89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35876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35881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3588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88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1 2 5</a:t>
                  </a:r>
                </a:p>
              </p:txBody>
            </p:sp>
          </p:grpSp>
          <p:grpSp>
            <p:nvGrpSpPr>
              <p:cNvPr id="35882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35883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588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b="0">
                      <a:latin typeface="Times New Roman" pitchFamily="18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35877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35878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5879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0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845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35858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5859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1,4,7</a:t>
            </a:r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35850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2,5,8</a:t>
            </a:r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35851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itchFamily="18" charset="0"/>
              </a:rPr>
              <a:t>3,6,9</a:t>
            </a:r>
          </a:p>
        </p:txBody>
      </p:sp>
      <p:sp>
        <p:nvSpPr>
          <p:cNvPr id="35852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latin typeface="Times New Roman" pitchFamily="18" charset="0"/>
              </a:rPr>
              <a:t>Hash Function</a:t>
            </a:r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5853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Candidate Hash Tree</a:t>
            </a:r>
            <a:endParaRPr lang="en-US" altLang="en-US" b="0">
              <a:latin typeface="Times New Roman" pitchFamily="18" charset="0"/>
            </a:endParaRPr>
          </a:p>
        </p:txBody>
      </p:sp>
      <p:sp>
        <p:nvSpPr>
          <p:cNvPr id="35854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5855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5856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35857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232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36911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3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4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8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2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24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6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27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30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33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1 5 9</a:t>
              </a:r>
              <a:endParaRPr lang="en-US" altLang="en-US" sz="2000" b="0">
                <a:latin typeface="Times New Roman" pitchFamily="18" charset="0"/>
              </a:endParaRPr>
            </a:p>
          </p:txBody>
        </p:sp>
        <p:grpSp>
          <p:nvGrpSpPr>
            <p:cNvPr id="36934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3697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7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1 4 5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sp>
          <p:nvSpPr>
            <p:cNvPr id="36935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36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1 3 6</a:t>
              </a:r>
              <a:endParaRPr lang="en-US" altLang="en-US" sz="2000" b="0">
                <a:latin typeface="Times New Roman" pitchFamily="18" charset="0"/>
              </a:endParaRPr>
            </a:p>
          </p:txBody>
        </p:sp>
        <p:sp>
          <p:nvSpPr>
            <p:cNvPr id="36937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38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3 4 5</a:t>
              </a:r>
              <a:endParaRPr lang="en-US" altLang="en-US" sz="2000" b="0">
                <a:latin typeface="Times New Roman" pitchFamily="18" charset="0"/>
              </a:endParaRPr>
            </a:p>
          </p:txBody>
        </p:sp>
        <p:grpSp>
          <p:nvGrpSpPr>
            <p:cNvPr id="36939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36974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75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3 6 7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0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36972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73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3 6 8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1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36966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369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69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1800" b="0">
                      <a:latin typeface="Times New Roman" pitchFamily="18" charset="0"/>
                    </a:rPr>
                    <a:t>3 5 6</a:t>
                  </a:r>
                  <a:endParaRPr lang="en-US" altLang="en-US" sz="20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967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36968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696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1800" b="0">
                      <a:latin typeface="Times New Roman" pitchFamily="18" charset="0"/>
                    </a:rPr>
                    <a:t>3 5 7</a:t>
                  </a:r>
                  <a:endParaRPr lang="en-US" altLang="en-US" sz="2000" b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6942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36964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65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6 8 9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3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36962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63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2 3 4</a:t>
                </a:r>
              </a:p>
            </p:txBody>
          </p:sp>
        </p:grpSp>
        <p:grpSp>
          <p:nvGrpSpPr>
            <p:cNvPr id="36944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36960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61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5 6 7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5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36958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59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1 2 4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6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36956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57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4 5 7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7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36954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55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1 2 5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6948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36952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6953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4 5 8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sp>
          <p:nvSpPr>
            <p:cNvPr id="36949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50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1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68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36909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latin typeface="Wingdings" pitchFamily="2" charset="2"/>
              </a:endParaRPr>
            </a:p>
          </p:txBody>
        </p:sp>
        <p:sp>
          <p:nvSpPr>
            <p:cNvPr id="36910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36869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3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36903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36907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6908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36904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36905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6906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grpSp>
        <p:nvGrpSpPr>
          <p:cNvPr id="36874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36897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36901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6902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6898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36899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6900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36875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3689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36895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6896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6892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36893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6894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36876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3687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latin typeface="Times New Roman" pitchFamily="18" charset="0"/>
                </a:rPr>
                <a:t>1,4,7</a:t>
              </a:r>
              <a:endParaRPr lang="en-US" altLang="en-US" sz="1400" b="0">
                <a:latin typeface="Times New Roman" pitchFamily="18" charset="0"/>
              </a:endParaRPr>
            </a:p>
          </p:txBody>
        </p:sp>
        <p:grpSp>
          <p:nvGrpSpPr>
            <p:cNvPr id="3687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3688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b="0">
                  <a:latin typeface="Wingdings" pitchFamily="2" charset="2"/>
                </a:endParaRPr>
              </a:p>
            </p:txBody>
          </p:sp>
          <p:grpSp>
            <p:nvGrpSpPr>
              <p:cNvPr id="3688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3688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6889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90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82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2,5,8</a:t>
                </a:r>
                <a:endParaRPr lang="en-US" altLang="en-US" sz="1400" b="0">
                  <a:latin typeface="Times New Roman" pitchFamily="18" charset="0"/>
                </a:endParaRPr>
              </a:p>
            </p:txBody>
          </p:sp>
          <p:sp>
            <p:nvSpPr>
              <p:cNvPr id="36886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36887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600" b="0">
                    <a:latin typeface="Times New Roman" pitchFamily="18" charset="0"/>
                  </a:rPr>
                  <a:t>Hash Function</a:t>
                </a:r>
                <a:endParaRPr lang="en-US" altLang="en-US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36877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2584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1 5 9</a:t>
            </a:r>
            <a:endParaRPr lang="en-US" altLang="en-US" sz="2000" b="0">
              <a:latin typeface="Times New Roman" pitchFamily="18" charset="0"/>
            </a:endParaRP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38023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24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1 4 5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sp>
        <p:nvSpPr>
          <p:cNvPr id="37915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16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1 3 6</a:t>
            </a:r>
            <a:endParaRPr lang="en-US" altLang="en-US" sz="2000" b="0">
              <a:latin typeface="Times New Roman" pitchFamily="18" charset="0"/>
            </a:endParaRPr>
          </a:p>
        </p:txBody>
      </p:sp>
      <p:sp>
        <p:nvSpPr>
          <p:cNvPr id="37917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18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3 4 5</a:t>
            </a:r>
            <a:endParaRPr lang="en-US" altLang="en-US" sz="2000" b="0">
              <a:latin typeface="Times New Roman" pitchFamily="18" charset="0"/>
            </a:endParaRPr>
          </a:p>
        </p:txBody>
      </p:sp>
      <p:grpSp>
        <p:nvGrpSpPr>
          <p:cNvPr id="37919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38021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22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3 6 7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0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3801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2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3 6 8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38013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38017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8018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3 5 6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8014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38015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8016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3 5 7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7922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38011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12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6 8 9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3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38009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10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2 3 4</a:t>
              </a:r>
            </a:p>
          </p:txBody>
        </p:sp>
      </p:grpSp>
      <p:grpSp>
        <p:nvGrpSpPr>
          <p:cNvPr id="3792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38007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08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5 6 7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5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38005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06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1 2 4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6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38003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04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4 5 7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7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38001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02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1 2 5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7928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37999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8000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4 5 8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sp>
        <p:nvSpPr>
          <p:cNvPr id="3792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793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37986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latin typeface="Times New Roman" pitchFamily="18" charset="0"/>
                </a:rPr>
                <a:t>1,4,7</a:t>
              </a:r>
              <a:endParaRPr lang="en-US" altLang="en-US" sz="1400" b="0">
                <a:latin typeface="Times New Roman" pitchFamily="18" charset="0"/>
              </a:endParaRPr>
            </a:p>
          </p:txBody>
        </p:sp>
        <p:grpSp>
          <p:nvGrpSpPr>
            <p:cNvPr id="37987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37988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b="0">
                  <a:latin typeface="Wingdings" pitchFamily="2" charset="2"/>
                </a:endParaRPr>
              </a:p>
            </p:txBody>
          </p:sp>
          <p:grpSp>
            <p:nvGrpSpPr>
              <p:cNvPr id="37989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37996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7997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98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99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9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2,5,8</a:t>
                </a:r>
                <a:endParaRPr lang="en-US" altLang="en-US" sz="1400" b="0">
                  <a:latin typeface="Times New Roman" pitchFamily="18" charset="0"/>
                </a:endParaRPr>
              </a:p>
            </p:txBody>
          </p:sp>
          <p:sp>
            <p:nvSpPr>
              <p:cNvPr id="3799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3799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600" b="0">
                    <a:latin typeface="Times New Roman" pitchFamily="18" charset="0"/>
                  </a:rPr>
                  <a:t>Hash Function</a:t>
                </a:r>
                <a:endParaRPr lang="en-US" altLang="en-US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7933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37984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latin typeface="Wingdings" pitchFamily="2" charset="2"/>
              </a:endParaRPr>
            </a:p>
          </p:txBody>
        </p:sp>
        <p:sp>
          <p:nvSpPr>
            <p:cNvPr id="37985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37934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5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6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7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8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37978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37982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83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7979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37980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81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2 +</a:t>
                </a:r>
              </a:p>
            </p:txBody>
          </p:sp>
        </p:grpSp>
      </p:grpSp>
      <p:grpSp>
        <p:nvGrpSpPr>
          <p:cNvPr id="37939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37972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37976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77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7973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37974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75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3 +</a:t>
                </a:r>
              </a:p>
            </p:txBody>
          </p:sp>
        </p:grpSp>
      </p:grpSp>
      <p:grpSp>
        <p:nvGrpSpPr>
          <p:cNvPr id="37940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37966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37970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71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7967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37968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69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5 +</a:t>
                </a:r>
              </a:p>
            </p:txBody>
          </p:sp>
        </p:grpSp>
      </p:grpSp>
      <p:sp>
        <p:nvSpPr>
          <p:cNvPr id="37941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44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37960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37964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65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796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3796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6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37945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37954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3795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59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7955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37956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57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37946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37948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37952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53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37949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37950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7951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sp>
        <p:nvSpPr>
          <p:cNvPr id="37947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4676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Counting Using a Hash Tree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1 5 9</a:t>
            </a:r>
            <a:endParaRPr lang="en-US" altLang="en-US" sz="2000" b="0">
              <a:latin typeface="Times New Roman" pitchFamily="18" charset="0"/>
            </a:endParaRPr>
          </a:p>
        </p:txBody>
      </p:sp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39058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59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1 4 5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sp>
        <p:nvSpPr>
          <p:cNvPr id="38939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40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1 3 6</a:t>
            </a:r>
            <a:endParaRPr lang="en-US" altLang="en-US" sz="2000" b="0">
              <a:latin typeface="Times New Roman" pitchFamily="18" charset="0"/>
            </a:endParaRPr>
          </a:p>
        </p:txBody>
      </p:sp>
      <p:sp>
        <p:nvSpPr>
          <p:cNvPr id="38941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42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3 4 5</a:t>
            </a:r>
            <a:endParaRPr lang="en-US" altLang="en-US" sz="2000" b="0">
              <a:latin typeface="Times New Roman" pitchFamily="18" charset="0"/>
            </a:endParaRPr>
          </a:p>
        </p:txBody>
      </p:sp>
      <p:grpSp>
        <p:nvGrpSpPr>
          <p:cNvPr id="38943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3905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5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3 6 7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44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39054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55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3 6 8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45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39048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39052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9053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3 5 6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  <p:grpSp>
          <p:nvGrpSpPr>
            <p:cNvPr id="39049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39050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39051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b="0">
                    <a:latin typeface="Times New Roman" pitchFamily="18" charset="0"/>
                  </a:rPr>
                  <a:t>3 5 7</a:t>
                </a:r>
                <a:endParaRPr lang="en-US" altLang="en-US" sz="20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8946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39046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7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6 8 9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47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39044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5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2 3 4</a:t>
              </a:r>
            </a:p>
          </p:txBody>
        </p:sp>
      </p:grpSp>
      <p:grpSp>
        <p:nvGrpSpPr>
          <p:cNvPr id="38948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39042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3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5 6 7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49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39040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41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1 2 4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5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39038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39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4 5 7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51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39036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37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1 2 5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grpSp>
        <p:nvGrpSpPr>
          <p:cNvPr id="38952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39034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9035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>
                  <a:latin typeface="Times New Roman" pitchFamily="18" charset="0"/>
                </a:rPr>
                <a:t>4 5 8</a:t>
              </a:r>
              <a:endParaRPr lang="en-US" altLang="en-US" sz="2000" b="0">
                <a:latin typeface="Times New Roman" pitchFamily="18" charset="0"/>
              </a:endParaRPr>
            </a:p>
          </p:txBody>
        </p:sp>
      </p:grpSp>
      <p:sp>
        <p:nvSpPr>
          <p:cNvPr id="38953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54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56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39021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latin typeface="Times New Roman" pitchFamily="18" charset="0"/>
                </a:rPr>
                <a:t>1,4,7</a:t>
              </a:r>
              <a:endParaRPr lang="en-US" altLang="en-US" sz="1400" b="0">
                <a:latin typeface="Times New Roman" pitchFamily="18" charset="0"/>
              </a:endParaRPr>
            </a:p>
          </p:txBody>
        </p:sp>
        <p:grpSp>
          <p:nvGrpSpPr>
            <p:cNvPr id="39022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39023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b="0">
                  <a:latin typeface="Wingdings" pitchFamily="2" charset="2"/>
                </a:endParaRPr>
              </a:p>
            </p:txBody>
          </p:sp>
          <p:grpSp>
            <p:nvGrpSpPr>
              <p:cNvPr id="39024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39031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5000"/>
                    <a:buFont typeface="Monotype Sort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100000"/>
                    <a:buFont typeface="Arial" charset="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ts val="400"/>
                    </a:spcAft>
                    <a:buClr>
                      <a:srgbClr val="0C7B9C"/>
                    </a:buClr>
                    <a:buSzPct val="70000"/>
                    <a:buFont typeface="Wingdings" pitchFamily="2" charset="2"/>
                    <a:buChar char="u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en-US" sz="1400"/>
                </a:p>
              </p:txBody>
            </p:sp>
            <p:sp>
              <p:nvSpPr>
                <p:cNvPr id="39032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33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25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6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7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8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2,5,8</a:t>
                </a:r>
                <a:endParaRPr lang="en-US" altLang="en-US" sz="1400" b="0">
                  <a:latin typeface="Times New Roman" pitchFamily="18" charset="0"/>
                </a:endParaRPr>
              </a:p>
            </p:txBody>
          </p:sp>
          <p:sp>
            <p:nvSpPr>
              <p:cNvPr id="39029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3,6,9</a:t>
                </a:r>
              </a:p>
            </p:txBody>
          </p:sp>
          <p:sp>
            <p:nvSpPr>
              <p:cNvPr id="39030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600" b="0">
                    <a:latin typeface="Times New Roman" pitchFamily="18" charset="0"/>
                  </a:rPr>
                  <a:t>Hash Function</a:t>
                </a:r>
                <a:endParaRPr lang="en-US" altLang="en-US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8957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39019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latin typeface="Wingdings" pitchFamily="2" charset="2"/>
              </a:endParaRPr>
            </a:p>
          </p:txBody>
        </p:sp>
        <p:sp>
          <p:nvSpPr>
            <p:cNvPr id="39020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imes New Roman" pitchFamily="18" charset="0"/>
                </a:rPr>
                <a:t>1 2 3 5 6</a:t>
              </a:r>
            </a:p>
          </p:txBody>
        </p:sp>
      </p:grpSp>
      <p:sp>
        <p:nvSpPr>
          <p:cNvPr id="38958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62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39013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39017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8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9014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39015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6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2 +</a:t>
                </a:r>
              </a:p>
            </p:txBody>
          </p:sp>
        </p:grpSp>
      </p:grpSp>
      <p:grpSp>
        <p:nvGrpSpPr>
          <p:cNvPr id="38963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39007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39011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2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9008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39009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10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3 +</a:t>
                </a:r>
              </a:p>
            </p:txBody>
          </p:sp>
        </p:grpSp>
      </p:grpSp>
      <p:grpSp>
        <p:nvGrpSpPr>
          <p:cNvPr id="38964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39001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39005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06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9002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39003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04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5 +</a:t>
                </a:r>
              </a:p>
            </p:txBody>
          </p:sp>
        </p:grpSp>
      </p:grpSp>
      <p:sp>
        <p:nvSpPr>
          <p:cNvPr id="38965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68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38995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3899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900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3 5 6</a:t>
                </a:r>
              </a:p>
            </p:txBody>
          </p:sp>
        </p:grpSp>
        <p:grpSp>
          <p:nvGrpSpPr>
            <p:cNvPr id="38996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38997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98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2 +</a:t>
                </a:r>
              </a:p>
            </p:txBody>
          </p:sp>
        </p:grpSp>
      </p:grpSp>
      <p:grpSp>
        <p:nvGrpSpPr>
          <p:cNvPr id="38969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38989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38993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94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5 6</a:t>
                </a:r>
              </a:p>
            </p:txBody>
          </p:sp>
        </p:grpSp>
        <p:grpSp>
          <p:nvGrpSpPr>
            <p:cNvPr id="38990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38991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92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3 +</a:t>
                </a:r>
              </a:p>
            </p:txBody>
          </p:sp>
        </p:grpSp>
      </p:grpSp>
      <p:grpSp>
        <p:nvGrpSpPr>
          <p:cNvPr id="38970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38983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38987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88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1 +</a:t>
                </a:r>
              </a:p>
            </p:txBody>
          </p:sp>
        </p:grpSp>
        <p:grpSp>
          <p:nvGrpSpPr>
            <p:cNvPr id="38984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38985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>
                  <a:latin typeface="Wingdings" pitchFamily="2" charset="2"/>
                </a:endParaRPr>
              </a:p>
            </p:txBody>
          </p:sp>
          <p:sp>
            <p:nvSpPr>
              <p:cNvPr id="38986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0">
                    <a:latin typeface="Times New Roman" pitchFamily="18" charset="0"/>
                  </a:rPr>
                  <a:t>2 3 5 6</a:t>
                </a:r>
              </a:p>
            </p:txBody>
          </p:sp>
        </p:grpSp>
      </p:grpSp>
      <p:sp>
        <p:nvSpPr>
          <p:cNvPr id="38971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transaction</a:t>
            </a:r>
          </a:p>
        </p:txBody>
      </p:sp>
      <p:sp>
        <p:nvSpPr>
          <p:cNvPr id="38972" name="Rectangle 137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3" name="Line 138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Line 139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5" name="Rectangle 140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6" name="Rectangle 141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7" name="Rectangle 142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78" name="Line 143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9" name="Line 144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0" name="Rectangle 145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81" name="Rectangle 146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8982" name="Text Box 147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itchFamily="18" charset="0"/>
              </a:rPr>
              <a:t>Match transaction against 11 out of 15 candidates</a:t>
            </a:r>
          </a:p>
        </p:txBody>
      </p:sp>
    </p:spTree>
    <p:extLst>
      <p:ext uri="{BB962C8B-B14F-4D97-AF65-F5344CB8AC3E}">
        <p14:creationId xmlns:p14="http://schemas.microsoft.com/office/powerpoint/2010/main" val="15810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Definition: Association Rule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84725" y="3733800"/>
            <a:ext cx="3978275" cy="2451100"/>
            <a:chOff x="3014" y="2304"/>
            <a:chExt cx="2574" cy="1592"/>
          </a:xfrm>
        </p:grpSpPr>
        <p:sp>
          <p:nvSpPr>
            <p:cNvPr id="7174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4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altLang="en-US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7175" name="Object 12"/>
            <p:cNvGraphicFramePr>
              <a:graphicFrameLocks noChangeAspect="1"/>
            </p:cNvGraphicFramePr>
            <p:nvPr/>
          </p:nvGraphicFramePr>
          <p:xfrm>
            <a:off x="3711" y="2545"/>
            <a:ext cx="1877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42" name="Equation" r:id="rId3" imgW="1574800" imgH="203200" progId="Equation.3">
                    <p:embed/>
                  </p:oleObj>
                </mc:Choice>
                <mc:Fallback>
                  <p:oleObj name="Equation" r:id="rId3" imgW="1574800" imgH="203200" progId="Equation.3">
                    <p:embed/>
                    <p:pic>
                      <p:nvPicPr>
                        <p:cNvPr id="717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1" y="2545"/>
                          <a:ext cx="1877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6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43" name="Equation" r:id="rId5" imgW="4318000" imgH="787400" progId="Equation.3">
                    <p:embed/>
                  </p:oleObj>
                </mc:Choice>
                <mc:Fallback>
                  <p:oleObj name="Equation" r:id="rId5" imgW="4318000" imgH="787400" progId="Equation.3">
                    <p:embed/>
                    <p:pic>
                      <p:nvPicPr>
                        <p:cNvPr id="717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7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44" name="Equation" r:id="rId7" imgW="4470400" imgH="787400" progId="Equation.3">
                    <p:embed/>
                  </p:oleObj>
                </mc:Choice>
                <mc:Fallback>
                  <p:oleObj name="Equation" r:id="rId7" imgW="4470400" imgH="787400" progId="Equation.3">
                    <p:embed/>
                    <p:pic>
                      <p:nvPicPr>
                        <p:cNvPr id="7177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/>
              <a:t>Association Rule</a:t>
            </a:r>
          </a:p>
          <a:p>
            <a:pPr lvl="1"/>
            <a:r>
              <a:rPr lang="en-US" altLang="en-US" sz="1800" b="0"/>
              <a:t>An implication expression of the form X </a:t>
            </a:r>
            <a:r>
              <a:rPr lang="en-US" altLang="en-US" sz="1800" b="0">
                <a:sym typeface="Symbol" pitchFamily="18" charset="2"/>
              </a:rPr>
              <a:t> Y, where X and Y are itemsets</a:t>
            </a:r>
          </a:p>
          <a:p>
            <a:pPr lvl="1"/>
            <a:r>
              <a:rPr lang="en-US" altLang="en-US" sz="1800" b="0"/>
              <a:t>Example:</a:t>
            </a:r>
            <a:br>
              <a:rPr lang="en-US" altLang="en-US" sz="1800" b="0"/>
            </a:br>
            <a:r>
              <a:rPr lang="en-US" altLang="en-US" sz="1800" b="0"/>
              <a:t>   {Milk, Diaper} </a:t>
            </a:r>
            <a:r>
              <a:rPr lang="en-US" altLang="en-US" sz="1800" b="0">
                <a:sym typeface="Symbol" pitchFamily="18" charset="2"/>
              </a:rPr>
              <a:t> {Beer}</a:t>
            </a:r>
            <a:r>
              <a:rPr lang="en-US" altLang="en-US" sz="1800" b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/>
          </a:p>
          <a:p>
            <a:r>
              <a:rPr lang="en-US" altLang="en-US" sz="2000"/>
              <a:t>Rule Evaluation Metrics</a:t>
            </a:r>
            <a:endParaRPr lang="en-US" altLang="en-US" sz="2000">
              <a:sym typeface="Symbol" pitchFamily="18" charset="2"/>
            </a:endParaRPr>
          </a:p>
          <a:p>
            <a:pPr lvl="1"/>
            <a:r>
              <a:rPr lang="en-US" altLang="en-US" sz="1800" b="0"/>
              <a:t>Support (s)</a:t>
            </a:r>
          </a:p>
          <a:p>
            <a:pPr lvl="2"/>
            <a:r>
              <a:rPr lang="en-US" altLang="en-US" sz="1600" b="0"/>
              <a:t>Fraction of transactions that contain both X and Y</a:t>
            </a:r>
          </a:p>
          <a:p>
            <a:pPr lvl="1"/>
            <a:r>
              <a:rPr lang="en-US" altLang="en-US" sz="1800" b="0"/>
              <a:t>Confidence (c)</a:t>
            </a:r>
          </a:p>
          <a:p>
            <a:pPr lvl="2"/>
            <a:r>
              <a:rPr lang="en-US" altLang="en-US" sz="1600" b="0"/>
              <a:t>Measures how often items in Y </a:t>
            </a:r>
            <a:br>
              <a:rPr lang="en-US" altLang="en-US" sz="1600" b="0"/>
            </a:br>
            <a:r>
              <a:rPr lang="en-US" altLang="en-US" sz="1600" b="0"/>
              <a:t>appear in transactions that</a:t>
            </a:r>
            <a:br>
              <a:rPr lang="en-US" altLang="en-US" sz="1600" b="0"/>
            </a:br>
            <a:r>
              <a:rPr lang="en-US" altLang="en-US" sz="1600" b="0"/>
              <a:t>contain X</a:t>
            </a:r>
          </a:p>
        </p:txBody>
      </p:sp>
      <p:graphicFrame>
        <p:nvGraphicFramePr>
          <p:cNvPr id="7173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3375" y="1352550"/>
          <a:ext cx="3579813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5" name="Document" r:id="rId9" imgW="3352666" imgH="2016134" progId="Word.Document.8">
                  <p:embed/>
                </p:oleObj>
              </mc:Choice>
              <mc:Fallback>
                <p:oleObj name="Document" r:id="rId9" imgW="3352666" imgH="2016134" progId="Word.Document.8">
                  <p:embed/>
                  <p:pic>
                    <p:nvPicPr>
                      <p:cNvPr id="7173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1352550"/>
                        <a:ext cx="3579813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Generation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 a frequent itemset L, find all non-empty subsets f </a:t>
            </a:r>
            <a:r>
              <a:rPr lang="en-US" altLang="en-US" smtClean="0">
                <a:sym typeface="Symbol" pitchFamily="18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If {A,B,C,D} is a frequent itemset, candidate rules:</a:t>
            </a:r>
          </a:p>
          <a:p>
            <a:pPr lvl="2">
              <a:buFont typeface="Wingdings" pitchFamily="2" charset="2"/>
              <a:buNone/>
            </a:pPr>
            <a:r>
              <a:rPr lang="en-US" altLang="en-US" smtClean="0">
                <a:sym typeface="Symbol" pitchFamily="18" charset="2"/>
              </a:rPr>
              <a:t>ABC D, 	ABD C, 	ACD B, 	BCD A,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A BCD,	B ACD,	C ABD, 	D ABC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AB CD,	AC  BD, 	AD  BC, 	BC AD,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BD AC, 	CD AB,	</a:t>
            </a:r>
            <a:br>
              <a:rPr lang="en-US" altLang="en-US" smtClean="0">
                <a:sym typeface="Symbol" pitchFamily="18" charset="2"/>
              </a:rPr>
            </a:br>
            <a:endParaRPr lang="en-US" altLang="en-US" sz="1000" smtClean="0">
              <a:sym typeface="Symbol" pitchFamily="18" charset="2"/>
            </a:endParaRPr>
          </a:p>
          <a:p>
            <a:r>
              <a:rPr lang="en-US" altLang="en-US" smtClean="0"/>
              <a:t>If |L| = k, then there are 2</a:t>
            </a:r>
            <a:r>
              <a:rPr lang="en-US" altLang="en-US" baseline="30000" smtClean="0"/>
              <a:t>k</a:t>
            </a:r>
            <a:r>
              <a:rPr lang="en-US" altLang="en-US" smtClean="0"/>
              <a:t> – 2 candidate association rules (ignoring L </a:t>
            </a:r>
            <a:r>
              <a:rPr lang="en-US" altLang="en-US" smtClean="0">
                <a:sym typeface="Symbol" pitchFamily="18" charset="2"/>
              </a:rPr>
              <a:t>  and   L)</a:t>
            </a:r>
          </a:p>
        </p:txBody>
      </p:sp>
    </p:spTree>
    <p:extLst>
      <p:ext uri="{BB962C8B-B14F-4D97-AF65-F5344CB8AC3E}">
        <p14:creationId xmlns:p14="http://schemas.microsoft.com/office/powerpoint/2010/main" val="32658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0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ym typeface="Symbol" pitchFamily="18" charset="2"/>
              </a:rPr>
              <a:t>In general, confidence does not have an anti-monotone property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	c(ABC D) can be larger or smaller than c(AB D)</a:t>
            </a:r>
          </a:p>
          <a:p>
            <a:pPr lvl="3"/>
            <a:endParaRPr lang="en-US" altLang="en-US" smtClean="0">
              <a:sym typeface="Symbol" pitchFamily="18" charset="2"/>
            </a:endParaRPr>
          </a:p>
          <a:p>
            <a:r>
              <a:rPr lang="en-US" altLang="en-US" smtClean="0">
                <a:sym typeface="Symbol" pitchFamily="18" charset="2"/>
              </a:rPr>
              <a:t>But confidence of rules generated from the same itemset has an anti-monotone property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E.g., Suppose {A,B,C,D} is a frequent 4-itemset: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c(ABC  D)  c(AB  CD)  c(A  BCD)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sym typeface="Symbol" pitchFamily="18" charset="2"/>
              </a:rPr>
              <a:t> 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 Confidence is anti-monotone w.r.t. number of items on the RHS of the rule</a:t>
            </a:r>
          </a:p>
        </p:txBody>
      </p:sp>
    </p:spTree>
    <p:extLst>
      <p:ext uri="{BB962C8B-B14F-4D97-AF65-F5344CB8AC3E}">
        <p14:creationId xmlns:p14="http://schemas.microsoft.com/office/powerpoint/2010/main" val="28214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1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Generation for Apriori Algorithm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2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CC3300"/>
                </a:solidFill>
                <a:latin typeface="Times New Roman" pitchFamily="18" charset="0"/>
              </a:rPr>
              <a:t>Lattice of rules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41992" name="Object 3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93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41992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12"/>
                <a:gd name="T31" fmla="*/ 0 h 2808"/>
                <a:gd name="T32" fmla="*/ 3712 w 3712"/>
                <a:gd name="T33" fmla="*/ 2808 h 28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41990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42242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3505200"/>
            <a:ext cx="8229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Algorithms and Complexity</a:t>
            </a: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763000" cy="838200"/>
          </a:xfrm>
          <a:noFill/>
        </p:spPr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Association Analysis: Basic Concepts </a:t>
            </a:r>
            <a:br>
              <a:rPr lang="en-US" altLang="en-US" smtClean="0"/>
            </a:br>
            <a:r>
              <a:rPr lang="en-US" altLang="en-US" smtClean="0"/>
              <a:t>and Algorithms</a:t>
            </a:r>
          </a:p>
        </p:txBody>
      </p:sp>
    </p:spTree>
    <p:extLst>
      <p:ext uri="{BB962C8B-B14F-4D97-AF65-F5344CB8AC3E}">
        <p14:creationId xmlns:p14="http://schemas.microsoft.com/office/powerpoint/2010/main" val="20426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 of Apriori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Choice of minimum support threshold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Dimensionality (number of items) of the data set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Size of database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119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 of Apriori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lowering support threshold results in more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this may increase number of candidates and max length of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 lvl="1"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</a:t>
            </a:r>
          </a:p>
        </p:txBody>
      </p:sp>
      <p:graphicFrame>
        <p:nvGraphicFramePr>
          <p:cNvPr id="4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40132205"/>
              </p:ext>
            </p:extLst>
          </p:nvPr>
        </p:nvGraphicFramePr>
        <p:xfrm>
          <a:off x="5346700" y="3954689"/>
          <a:ext cx="3568700" cy="206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0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7412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954689"/>
                        <a:ext cx="3568700" cy="2065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Impact of Support Based Pruning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Minimum Support = 3</a:t>
            </a:r>
          </a:p>
        </p:txBody>
      </p:sp>
      <p:graphicFrame>
        <p:nvGraphicFramePr>
          <p:cNvPr id="17412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76610760"/>
              </p:ext>
            </p:extLst>
          </p:nvPr>
        </p:nvGraphicFramePr>
        <p:xfrm>
          <a:off x="381000" y="1364776"/>
          <a:ext cx="3568700" cy="209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0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7412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64776"/>
                        <a:ext cx="3568700" cy="2092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410200" y="13716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17414" name="Right Arrow 16"/>
          <p:cNvSpPr>
            <a:spLocks noChangeArrowheads="1"/>
          </p:cNvSpPr>
          <p:nvPr/>
        </p:nvSpPr>
        <p:spPr bwMode="auto">
          <a:xfrm>
            <a:off x="4114800" y="2286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304800" y="4381500"/>
            <a:ext cx="3244850" cy="147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+ 20 = 41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With support-based pruning,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+ 6 + 4 = 16</a:t>
            </a:r>
          </a:p>
        </p:txBody>
      </p:sp>
      <p:graphicFrame>
        <p:nvGraphicFramePr>
          <p:cNvPr id="17416" name="Object 3"/>
          <p:cNvGraphicFramePr>
            <a:graphicFrameLocks noChangeAspect="1"/>
          </p:cNvGraphicFramePr>
          <p:nvPr/>
        </p:nvGraphicFramePr>
        <p:xfrm>
          <a:off x="5502275" y="1905000"/>
          <a:ext cx="227012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1" name="Document" r:id="rId5" imgW="2289908" imgH="2495536" progId="Word.Document.8">
                  <p:embed/>
                </p:oleObj>
              </mc:Choice>
              <mc:Fallback>
                <p:oleObj name="Document" r:id="rId5" imgW="2289908" imgH="2495536" progId="Word.Document.8">
                  <p:embed/>
                  <p:pic>
                    <p:nvPicPr>
                      <p:cNvPr id="174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1905000"/>
                        <a:ext cx="227012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499409" y="3968720"/>
            <a:ext cx="2667718" cy="40011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Minimum Support = </a:t>
            </a:r>
            <a:r>
              <a:rPr lang="en-US" altLang="en-US" sz="2000" b="0" dirty="0" smtClean="0">
                <a:latin typeface="Tahoma" pitchFamily="34" charset="0"/>
              </a:rPr>
              <a:t>2</a:t>
            </a:r>
            <a:endParaRPr lang="en-US" altLang="en-US" sz="2000" b="0" dirty="0">
              <a:latin typeface="Tahoma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146550" y="4810422"/>
            <a:ext cx="4159250" cy="92333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If every subset is considered,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1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2</a:t>
            </a:r>
            <a:r>
              <a:rPr lang="en-US" altLang="en-US" sz="1800" b="0" dirty="0">
                <a:latin typeface="Tahoma" pitchFamily="34" charset="0"/>
              </a:rPr>
              <a:t> + </a:t>
            </a:r>
            <a:r>
              <a:rPr lang="en-US" altLang="en-US" sz="1800" b="0" baseline="30000" dirty="0">
                <a:latin typeface="Tahoma" pitchFamily="34" charset="0"/>
              </a:rPr>
              <a:t>6</a:t>
            </a:r>
            <a:r>
              <a:rPr lang="en-US" altLang="en-US" sz="1800" b="0" dirty="0">
                <a:latin typeface="Tahoma" pitchFamily="34" charset="0"/>
              </a:rPr>
              <a:t>C</a:t>
            </a:r>
            <a:r>
              <a:rPr lang="en-US" altLang="en-US" sz="1800" b="0" baseline="-25000" dirty="0">
                <a:latin typeface="Tahoma" pitchFamily="34" charset="0"/>
              </a:rPr>
              <a:t>3</a:t>
            </a:r>
            <a:r>
              <a:rPr lang="en-US" altLang="en-US" sz="1800" b="0" dirty="0">
                <a:latin typeface="Tahoma" pitchFamily="34" charset="0"/>
              </a:rPr>
              <a:t> </a:t>
            </a:r>
            <a:r>
              <a:rPr lang="en-US" altLang="en-US" sz="1800" b="0" dirty="0" smtClean="0">
                <a:latin typeface="Tahoma" pitchFamily="34" charset="0"/>
              </a:rPr>
              <a:t>+ </a:t>
            </a:r>
            <a:r>
              <a:rPr lang="en-US" altLang="en-US" sz="1800" b="0" baseline="30000" dirty="0" smtClean="0">
                <a:latin typeface="Tahoma" pitchFamily="34" charset="0"/>
              </a:rPr>
              <a:t>6</a:t>
            </a:r>
            <a:r>
              <a:rPr lang="en-US" altLang="en-US" sz="1800" b="0" dirty="0" smtClean="0">
                <a:latin typeface="Tahoma" pitchFamily="34" charset="0"/>
              </a:rPr>
              <a:t>C</a:t>
            </a:r>
            <a:r>
              <a:rPr lang="en-US" altLang="en-US" sz="1800" b="0" baseline="-25000" dirty="0" smtClean="0">
                <a:latin typeface="Tahoma" pitchFamily="34" charset="0"/>
              </a:rPr>
              <a:t>4</a:t>
            </a:r>
            <a:endParaRPr lang="en-US" altLang="en-US" sz="1800" b="0" dirty="0">
              <a:latin typeface="Tahoma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latin typeface="Tahoma" pitchFamily="34" charset="0"/>
              </a:rPr>
              <a:t>	6 + 15 + </a:t>
            </a:r>
            <a:r>
              <a:rPr lang="en-US" altLang="en-US" sz="1800" b="0" dirty="0" smtClean="0">
                <a:latin typeface="Tahoma" pitchFamily="34" charset="0"/>
              </a:rPr>
              <a:t>20 +15 </a:t>
            </a:r>
            <a:r>
              <a:rPr lang="en-US" altLang="en-US" sz="1800" b="0" dirty="0">
                <a:latin typeface="Tahoma" pitchFamily="34" charset="0"/>
              </a:rPr>
              <a:t>= </a:t>
            </a:r>
            <a:r>
              <a:rPr lang="en-US" altLang="en-US" sz="1800" b="0" dirty="0" smtClean="0">
                <a:latin typeface="Tahoma" pitchFamily="34" charset="0"/>
              </a:rPr>
              <a:t>56</a:t>
            </a:r>
            <a:endParaRPr lang="en-US" altLang="en-US" sz="1800" b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 of Apriori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lowering support threshold results in more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this may increase number of candidates and max length of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More space is needed to store support count of 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if number of frequent </a:t>
            </a:r>
            <a:r>
              <a:rPr lang="en-US" altLang="en-US" sz="2000" dirty="0" err="1" smtClean="0"/>
              <a:t>itemsets</a:t>
            </a:r>
            <a:r>
              <a:rPr lang="en-US" altLang="en-US" sz="2000" dirty="0" smtClean="0"/>
              <a:t>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Size of database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</a:t>
            </a:r>
          </a:p>
        </p:txBody>
      </p:sp>
      <p:graphicFrame>
        <p:nvGraphicFramePr>
          <p:cNvPr id="4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0132732"/>
              </p:ext>
            </p:extLst>
          </p:nvPr>
        </p:nvGraphicFramePr>
        <p:xfrm>
          <a:off x="5422900" y="4349336"/>
          <a:ext cx="3568700" cy="205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4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7412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349336"/>
                        <a:ext cx="3568700" cy="2051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6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 of Apriori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lowering support threshold results in more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this may increase number of candidates and max length of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More space is needed to store support count of  </a:t>
            </a:r>
            <a:r>
              <a:rPr lang="en-US" altLang="en-US" sz="2000" dirty="0" err="1"/>
              <a:t>itemsets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 if number of frequent </a:t>
            </a:r>
            <a:r>
              <a:rPr lang="en-US" altLang="en-US" sz="2000" dirty="0" err="1"/>
              <a:t>itemsets</a:t>
            </a:r>
            <a:r>
              <a:rPr lang="en-US" altLang="en-US" sz="2000" dirty="0"/>
              <a:t>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 run time of algorithm increases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Average transaction width</a:t>
            </a:r>
          </a:p>
        </p:txBody>
      </p:sp>
      <p:graphicFrame>
        <p:nvGraphicFramePr>
          <p:cNvPr id="4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06705810"/>
              </p:ext>
            </p:extLst>
          </p:nvPr>
        </p:nvGraphicFramePr>
        <p:xfrm>
          <a:off x="5422900" y="4703041"/>
          <a:ext cx="3568700" cy="207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8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7412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703041"/>
                        <a:ext cx="3568700" cy="2078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3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 of Apriori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lowering support threshold results in more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this may increase number of candidates and max length of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More space is needed to store support count of  </a:t>
            </a:r>
            <a:r>
              <a:rPr lang="en-US" altLang="en-US" sz="2000" dirty="0" err="1"/>
              <a:t>itemsets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 if number of frequent </a:t>
            </a:r>
            <a:r>
              <a:rPr lang="en-US" altLang="en-US" sz="2000" dirty="0" err="1"/>
              <a:t>itemsets</a:t>
            </a:r>
            <a:r>
              <a:rPr lang="en-US" altLang="en-US" sz="2000" dirty="0"/>
              <a:t> also increases, both computation and I/O costs may also </a:t>
            </a:r>
            <a:r>
              <a:rPr lang="en-US" altLang="en-US" sz="2000" dirty="0" smtClean="0"/>
              <a:t>increase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 run time of algorithm increases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transaction width increases the max length of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 number of subsets in a transaction increases with its width, increasing computation time for support counting</a:t>
            </a:r>
          </a:p>
        </p:txBody>
      </p:sp>
    </p:spTree>
    <p:extLst>
      <p:ext uri="{BB962C8B-B14F-4D97-AF65-F5344CB8AC3E}">
        <p14:creationId xmlns:p14="http://schemas.microsoft.com/office/powerpoint/2010/main" val="3877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 a set of transactions T, the goal of association rule mining is to find all rules having </a:t>
            </a:r>
          </a:p>
          <a:p>
            <a:pPr lvl="1"/>
            <a:r>
              <a:rPr lang="en-US" altLang="en-US" smtClean="0"/>
              <a:t>support </a:t>
            </a:r>
            <a:r>
              <a:rPr lang="en-US" altLang="en-US" smtClean="0">
                <a:cs typeface="Arial" charset="0"/>
              </a:rPr>
              <a:t>≥ </a:t>
            </a:r>
            <a:r>
              <a:rPr lang="en-US" altLang="en-US" i="1" smtClean="0">
                <a:cs typeface="Arial" charset="0"/>
              </a:rPr>
              <a:t>minsup </a:t>
            </a:r>
            <a:r>
              <a:rPr lang="en-US" altLang="en-US" smtClean="0">
                <a:cs typeface="Arial" charset="0"/>
              </a:rPr>
              <a:t>threshold</a:t>
            </a:r>
          </a:p>
          <a:p>
            <a:pPr lvl="1"/>
            <a:r>
              <a:rPr lang="en-US" altLang="en-US" smtClean="0">
                <a:cs typeface="Arial" charset="0"/>
              </a:rPr>
              <a:t>confidence ≥ </a:t>
            </a:r>
            <a:r>
              <a:rPr lang="en-US" altLang="en-US" i="1" smtClean="0">
                <a:cs typeface="Arial" charset="0"/>
              </a:rPr>
              <a:t>minconf </a:t>
            </a:r>
            <a:r>
              <a:rPr lang="en-US" altLang="en-US" smtClean="0">
                <a:cs typeface="Arial" charset="0"/>
              </a:rPr>
              <a:t>threshold</a:t>
            </a:r>
          </a:p>
          <a:p>
            <a:pPr lvl="1"/>
            <a:endParaRPr lang="en-US" altLang="en-US" smtClean="0">
              <a:cs typeface="Arial" charset="0"/>
            </a:endParaRPr>
          </a:p>
          <a:p>
            <a:r>
              <a:rPr lang="en-US" altLang="en-US" smtClean="0">
                <a:cs typeface="Arial" charset="0"/>
              </a:rPr>
              <a:t>Brute-force approach:</a:t>
            </a:r>
          </a:p>
          <a:p>
            <a:pPr lvl="1"/>
            <a:r>
              <a:rPr lang="en-US" altLang="en-US" smtClean="0"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 smtClean="0"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 smtClean="0">
                <a:cs typeface="Arial" charset="0"/>
              </a:rPr>
              <a:t>Prune rules that fail the </a:t>
            </a:r>
            <a:r>
              <a:rPr lang="en-US" altLang="en-US" i="1" smtClean="0">
                <a:cs typeface="Arial" charset="0"/>
              </a:rPr>
              <a:t>minsup</a:t>
            </a:r>
            <a:r>
              <a:rPr lang="en-US" altLang="en-US" smtClean="0">
                <a:cs typeface="Arial" charset="0"/>
              </a:rPr>
              <a:t> and </a:t>
            </a:r>
            <a:r>
              <a:rPr lang="en-US" altLang="en-US" i="1" smtClean="0">
                <a:cs typeface="Arial" charset="0"/>
              </a:rPr>
              <a:t>minconf</a:t>
            </a:r>
            <a:r>
              <a:rPr lang="en-US" altLang="en-US" smtClean="0"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cs typeface="Arial" charset="0"/>
                <a:sym typeface="Symbol" pitchFamily="18" charset="2"/>
              </a:rPr>
              <a:t> </a:t>
            </a:r>
            <a:r>
              <a:rPr lang="en-US" altLang="en-US" smtClean="0">
                <a:solidFill>
                  <a:srgbClr val="FF0000"/>
                </a:solidFill>
                <a:cs typeface="Arial" charset="0"/>
              </a:rPr>
              <a:t>Computationally prohibitive</a:t>
            </a:r>
            <a:r>
              <a:rPr lang="en-US" altLang="en-US" smtClean="0"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96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 of Apriori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4495800" cy="5181600"/>
          </a:xfrm>
          <a:noFill/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9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Compact Representation of Frequent Itemsets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Some frequent </a:t>
            </a:r>
            <a:r>
              <a:rPr lang="en-US" altLang="en-US" sz="2400" dirty="0" err="1" smtClean="0"/>
              <a:t>itemsets</a:t>
            </a:r>
            <a:r>
              <a:rPr lang="en-US" altLang="en-US" sz="2400" dirty="0" smtClean="0"/>
              <a:t> are redundant because their supersets are also frequent</a:t>
            </a:r>
          </a:p>
          <a:p>
            <a:pPr marL="0" lvl="2">
              <a:lnSpc>
                <a:spcPct val="90000"/>
              </a:lnSpc>
              <a:buSzPct val="75000"/>
              <a:buNone/>
            </a:pPr>
            <a:r>
              <a:rPr lang="en-US" altLang="en-US" sz="1600" dirty="0" smtClean="0"/>
              <a:t>Consider the following data set.  Assume support </a:t>
            </a:r>
            <a:r>
              <a:rPr lang="en-US" altLang="en-US" sz="1600" dirty="0"/>
              <a:t>threshold =5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marL="508000" lvl="1" indent="0">
              <a:lnSpc>
                <a:spcPct val="90000"/>
              </a:lnSpc>
              <a:buNone/>
            </a:pPr>
            <a:r>
              <a:rPr lang="en-US" altLang="en-US" sz="2000" dirty="0" smtClean="0"/>
              <a:t>Number of frequent </a:t>
            </a:r>
            <a:r>
              <a:rPr lang="en-US" altLang="en-US" sz="2000" dirty="0" err="1" smtClean="0"/>
              <a:t>itemsets</a:t>
            </a:r>
            <a:endParaRPr lang="en-US" altLang="en-US" sz="2000" dirty="0" smtClean="0"/>
          </a:p>
          <a:p>
            <a:pPr lvl="4">
              <a:lnSpc>
                <a:spcPct val="90000"/>
              </a:lnSpc>
            </a:pPr>
            <a:endParaRPr lang="en-US" altLang="en-US" sz="18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Need a compact representation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8153400" cy="2535044"/>
          </a:xfrm>
          <a:noFill/>
        </p:spPr>
      </p:pic>
      <p:graphicFrame>
        <p:nvGraphicFramePr>
          <p:cNvPr id="47109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469931"/>
              </p:ext>
            </p:extLst>
          </p:nvPr>
        </p:nvGraphicFramePr>
        <p:xfrm>
          <a:off x="4343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3" name="Equation" r:id="rId4" imgW="1409700" imgH="838200" progId="Equation.3">
                  <p:embed/>
                </p:oleObj>
              </mc:Choice>
              <mc:Fallback>
                <p:oleObj name="Equation" r:id="rId4" imgW="1409700" imgH="838200" progId="Equation.3">
                  <p:embed/>
                  <p:pic>
                    <p:nvPicPr>
                      <p:cNvPr id="47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7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Frequent Itemset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7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Border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Infrequent Itemsets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Maximal Itemsets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An </a:t>
            </a:r>
            <a:r>
              <a:rPr lang="en-US" altLang="en-US" sz="2000" dirty="0" err="1"/>
              <a:t>itemset</a:t>
            </a:r>
            <a:r>
              <a:rPr lang="en-US" altLang="en-US" sz="2000" dirty="0"/>
              <a:t> is maximal frequent if it is frequent and  none of its immediate supersets is frequent</a:t>
            </a:r>
          </a:p>
        </p:txBody>
      </p:sp>
    </p:spTree>
    <p:extLst>
      <p:ext uri="{BB962C8B-B14F-4D97-AF65-F5344CB8AC3E}">
        <p14:creationId xmlns:p14="http://schemas.microsoft.com/office/powerpoint/2010/main" val="10185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/>
              <a:t>What are the Maximal Frequent Itemsets in this Data?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8839200" cy="2684463"/>
          </a:xfrm>
          <a:noFill/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609600" y="4343400"/>
            <a:ext cx="701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Minimum support threshold =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1200" y="4876800"/>
            <a:ext cx="1239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(A1-A10)</a:t>
            </a:r>
          </a:p>
          <a:p>
            <a:r>
              <a:rPr lang="en-US" sz="2000" dirty="0" smtClean="0"/>
              <a:t>(B1-B10)</a:t>
            </a:r>
          </a:p>
          <a:p>
            <a:r>
              <a:rPr lang="en-US" sz="2000" dirty="0" smtClean="0"/>
              <a:t>(C1-C10)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4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illustrative example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5570538" y="1755775"/>
            <a:ext cx="331052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 : 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?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?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690688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542" name="TextBox 6"/>
          <p:cNvSpPr txBox="1">
            <a:spLocks noChangeArrowheads="1"/>
          </p:cNvSpPr>
          <p:nvPr/>
        </p:nvSpPr>
        <p:spPr bwMode="auto">
          <a:xfrm>
            <a:off x="2376488" y="1370013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59543" name="TextBox 7"/>
          <p:cNvSpPr txBox="1">
            <a:spLocks noChangeArrowheads="1"/>
          </p:cNvSpPr>
          <p:nvPr/>
        </p:nvSpPr>
        <p:spPr bwMode="auto">
          <a:xfrm rot="-5400000">
            <a:off x="-491331" y="3547269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1855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illustrative example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5570538" y="1755775"/>
            <a:ext cx="331052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 : 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</a:t>
            </a:r>
            <a:r>
              <a:rPr lang="en-US" altLang="en-US" sz="1100" dirty="0">
                <a:solidFill>
                  <a:srgbClr val="FF0000"/>
                </a:solidFill>
              </a:rPr>
              <a:t>{F}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</a:t>
            </a:r>
            <a:r>
              <a:rPr lang="en-US" altLang="en-US" sz="1100" dirty="0">
                <a:solidFill>
                  <a:srgbClr val="FF0000"/>
                </a:solidFill>
              </a:rPr>
              <a:t>{F}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count): 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?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?</a:t>
            </a: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690688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542" name="TextBox 6"/>
          <p:cNvSpPr txBox="1">
            <a:spLocks noChangeArrowheads="1"/>
          </p:cNvSpPr>
          <p:nvPr/>
        </p:nvSpPr>
        <p:spPr bwMode="auto">
          <a:xfrm>
            <a:off x="2376488" y="1370013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59543" name="TextBox 7"/>
          <p:cNvSpPr txBox="1">
            <a:spLocks noChangeArrowheads="1"/>
          </p:cNvSpPr>
          <p:nvPr/>
        </p:nvSpPr>
        <p:spPr bwMode="auto">
          <a:xfrm rot="-5400000">
            <a:off x="-491331" y="3547269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13325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illustrative example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5570538" y="1755775"/>
            <a:ext cx="331052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 : 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{F}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{F}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count): 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</a:t>
            </a:r>
            <a:r>
              <a:rPr lang="en-US" altLang="en-US" sz="1100" dirty="0">
                <a:solidFill>
                  <a:srgbClr val="FF0000"/>
                </a:solidFill>
              </a:rPr>
              <a:t>{E}, {F}, {E,F}, {J}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</a:t>
            </a:r>
            <a:r>
              <a:rPr lang="en-US" altLang="en-US" sz="1100" dirty="0">
                <a:solidFill>
                  <a:srgbClr val="FF0000"/>
                </a:solidFill>
              </a:rPr>
              <a:t>{E,F}, {J}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count): 3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 smtClean="0"/>
              <a:t>: ?</a:t>
            </a: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 smtClean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 smtClean="0"/>
              <a:t>: ?</a:t>
            </a:r>
            <a:endParaRPr lang="en-US" altLang="en-US" sz="11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690688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542" name="TextBox 6"/>
          <p:cNvSpPr txBox="1">
            <a:spLocks noChangeArrowheads="1"/>
          </p:cNvSpPr>
          <p:nvPr/>
        </p:nvSpPr>
        <p:spPr bwMode="auto">
          <a:xfrm>
            <a:off x="2376488" y="1370013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59543" name="TextBox 7"/>
          <p:cNvSpPr txBox="1">
            <a:spLocks noChangeArrowheads="1"/>
          </p:cNvSpPr>
          <p:nvPr/>
        </p:nvSpPr>
        <p:spPr bwMode="auto">
          <a:xfrm rot="-5400000">
            <a:off x="-491331" y="3547269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1083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illustrative example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5570538" y="1755775"/>
            <a:ext cx="33099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 : 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{F}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{F}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count): 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{E}, {F}, {E,F}, {J}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 {E,F}, {J}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/>
              <a:t>Support threshold (by count): 3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Frequent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        All subsets of </a:t>
            </a:r>
            <a:r>
              <a:rPr lang="en-US" altLang="en-US" sz="1100" dirty="0">
                <a:solidFill>
                  <a:srgbClr val="FF0000"/>
                </a:solidFill>
              </a:rPr>
              <a:t>{C,D,E,F} + {J}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/>
              <a:t>Maximal </a:t>
            </a:r>
            <a:r>
              <a:rPr lang="en-US" altLang="en-US" sz="1100" dirty="0" err="1"/>
              <a:t>itemsets</a:t>
            </a:r>
            <a:r>
              <a:rPr lang="en-US" altLang="en-US" sz="1100" dirty="0"/>
              <a:t>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        {C,D,E,F}, {J}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690688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542" name="TextBox 6"/>
          <p:cNvSpPr txBox="1">
            <a:spLocks noChangeArrowheads="1"/>
          </p:cNvSpPr>
          <p:nvPr/>
        </p:nvSpPr>
        <p:spPr bwMode="auto">
          <a:xfrm>
            <a:off x="2376488" y="1370013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59543" name="TextBox 7"/>
          <p:cNvSpPr txBox="1">
            <a:spLocks noChangeArrowheads="1"/>
          </p:cNvSpPr>
          <p:nvPr/>
        </p:nvSpPr>
        <p:spPr bwMode="auto">
          <a:xfrm rot="-5400000">
            <a:off x="-491331" y="3547269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26620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illustrative example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5519738" y="1690688"/>
            <a:ext cx="33099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Support threshold (by count) : 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/>
              <a:t>Maximal itemsets: </a:t>
            </a:r>
            <a:r>
              <a:rPr lang="en-US" altLang="en-US" sz="1100">
                <a:solidFill>
                  <a:srgbClr val="FF0000"/>
                </a:solidFill>
              </a:rPr>
              <a:t>{A}, {B}, {C}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Support threshold (by count): 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/>
              <a:t>Maximal itemsets: </a:t>
            </a:r>
            <a:r>
              <a:rPr lang="en-US" altLang="en-US" sz="1100">
                <a:solidFill>
                  <a:srgbClr val="FF0000"/>
                </a:solidFill>
              </a:rPr>
              <a:t>{A,B}, {A,C},{B,C}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1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Support threshold (by count): 3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/>
              <a:t>Maximal itemsets: </a:t>
            </a:r>
            <a:r>
              <a:rPr lang="en-US" altLang="en-US" sz="1100">
                <a:solidFill>
                  <a:srgbClr val="FF0000"/>
                </a:solidFill>
              </a:rPr>
              <a:t>{A,B,C}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42900" y="1690688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0566" name="TextBox 5"/>
          <p:cNvSpPr txBox="1">
            <a:spLocks noChangeArrowheads="1"/>
          </p:cNvSpPr>
          <p:nvPr/>
        </p:nvSpPr>
        <p:spPr bwMode="auto">
          <a:xfrm rot="-5400000">
            <a:off x="-491331" y="3547269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sp>
        <p:nvSpPr>
          <p:cNvPr id="60567" name="TextBox 11"/>
          <p:cNvSpPr txBox="1">
            <a:spLocks noChangeArrowheads="1"/>
          </p:cNvSpPr>
          <p:nvPr/>
        </p:nvSpPr>
        <p:spPr bwMode="auto">
          <a:xfrm>
            <a:off x="2376488" y="1370013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38692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Closed Itemset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An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X is closed if none of its immediate supersets has the same support as the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X.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X is not closed if at least one of its immediate supersets has support count as X.</a:t>
            </a:r>
          </a:p>
          <a:p>
            <a:pPr>
              <a:buFont typeface="Monotype Sorts" pitchFamily="2" charset="2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29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Computational Complexity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Total number of itemsets = 2</a:t>
            </a:r>
            <a:r>
              <a:rPr lang="en-US" altLang="en-US" baseline="3000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Total number of possible association rules: </a:t>
            </a: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7" name="Equation" r:id="rId3" imgW="2832100" imgH="1270000" progId="Equation.3">
                  <p:embed/>
                </p:oleObj>
              </mc:Choice>
              <mc:Fallback>
                <p:oleObj name="Equation" r:id="rId3" imgW="2832100" imgH="1270000" progId="Equation.3">
                  <p:embed/>
                  <p:pic>
                    <p:nvPicPr>
                      <p:cNvPr id="9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If d=</a:t>
            </a:r>
            <a:r>
              <a:rPr lang="en-US" altLang="en-US" sz="2000">
                <a:sym typeface="Symbol" pitchFamily="18" charset="2"/>
              </a:rPr>
              <a:t>6,  R = 602 rules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Closed Itemset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An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X is closed if none of its immediate supersets has the same support as the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X.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X is not closed if at least one of its immediate supersets has support count as X.</a:t>
            </a:r>
          </a:p>
          <a:p>
            <a:pPr>
              <a:buFont typeface="Monotype Sorts" pitchFamily="2" charset="2"/>
              <a:buNone/>
            </a:pPr>
            <a:endParaRPr lang="en-US" altLang="en-US" sz="2000" dirty="0" smtClean="0"/>
          </a:p>
        </p:txBody>
      </p:sp>
      <p:graphicFrame>
        <p:nvGraphicFramePr>
          <p:cNvPr id="614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3551238"/>
          <a:ext cx="203200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7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51238"/>
                        <a:ext cx="203200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982913"/>
          <a:ext cx="226060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8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61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82913"/>
                        <a:ext cx="2260600" cy="32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553200" y="3665538"/>
          <a:ext cx="2209800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9" name="Worksheet" r:id="rId7" imgW="2209698" imgH="1744914" progId="Excel.Sheet.8">
                  <p:embed/>
                </p:oleObj>
              </mc:Choice>
              <mc:Fallback>
                <p:oleObj name="Worksheet" r:id="rId7" imgW="2209698" imgH="1744914" progId="Excel.Sheet.8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65538"/>
                        <a:ext cx="2209800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vs Closed Itemsets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8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9" name="VISIO" r:id="rId5" imgW="10120884" imgH="7392924" progId="Visio.Drawing.6">
                  <p:embed/>
                </p:oleObj>
              </mc:Choice>
              <mc:Fallback>
                <p:oleObj name="VISIO" r:id="rId5" imgW="10120884" imgH="7392924" progId="Visio.Drawing.6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 Ids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Not supported by any transactions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049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2" name="VISIO" r:id="rId3" imgW="10169652" imgH="7367016" progId="Visio.Drawing.6">
                  <p:embed/>
                </p:oleObj>
              </mc:Choice>
              <mc:Fallback>
                <p:oleObj name="VISIO" r:id="rId3" imgW="10169652" imgH="7367016" progId="Visio.Drawing.6">
                  <p:embed/>
                  <p:pic>
                    <p:nvPicPr>
                      <p:cNvPr id="63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49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Maximal Frequent vs Closed Frequent </a:t>
            </a:r>
            <a:r>
              <a:rPr lang="en-US" altLang="en-US" sz="2400" dirty="0" err="1" smtClean="0"/>
              <a:t>Itemsets</a:t>
            </a:r>
            <a:endParaRPr lang="en-US" altLang="en-US" sz="2400" dirty="0" smtClean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676400" y="11049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Minimum support = 2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858000" y="5105400"/>
            <a:ext cx="2514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# </a:t>
            </a:r>
            <a:r>
              <a:rPr lang="en-US" altLang="en-US" sz="1400" dirty="0" smtClean="0"/>
              <a:t>Closed frequent </a:t>
            </a:r>
            <a:r>
              <a:rPr lang="en-US" altLang="en-US" sz="1400" dirty="0"/>
              <a:t>= 9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# </a:t>
            </a:r>
            <a:r>
              <a:rPr lang="en-US" altLang="en-US" sz="1400" dirty="0" smtClean="0"/>
              <a:t>Maximal </a:t>
            </a:r>
            <a:r>
              <a:rPr lang="en-US" altLang="en-US" sz="1400" dirty="0" err="1" smtClean="0"/>
              <a:t>freaquent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= 4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620000" y="1730354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Closed and maximal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7162800" y="22479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7924800" y="22479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5562600" y="14097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172200" y="10287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Closed but not maximal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4648200" y="12573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6400800" y="1485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112434" y="1104900"/>
          <a:ext cx="118296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3" name="Worksheet" r:id="rId5" imgW="1733639" imgH="2229028" progId="Excel.Sheet.8">
                  <p:embed/>
                </p:oleObj>
              </mc:Choice>
              <mc:Fallback>
                <p:oleObj name="Worksheet" r:id="rId5" imgW="1733639" imgH="2229028" progId="Excel.Sheet.8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34" y="1104900"/>
                        <a:ext cx="1182966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80400" cy="533400"/>
          </a:xfrm>
        </p:spPr>
        <p:txBody>
          <a:bodyPr/>
          <a:lstStyle/>
          <a:p>
            <a:r>
              <a:rPr lang="en-US" altLang="en-US" sz="2000" smtClean="0"/>
              <a:t>What are the Closed Itemsets in this Data?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8839200" cy="26844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570413" y="4800600"/>
            <a:ext cx="1239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(A1-A10)</a:t>
            </a:r>
          </a:p>
          <a:p>
            <a:r>
              <a:rPr lang="en-US" sz="2000" dirty="0" smtClean="0"/>
              <a:t>(B1-B10)</a:t>
            </a:r>
          </a:p>
          <a:p>
            <a:r>
              <a:rPr lang="en-US" sz="2000" dirty="0" smtClean="0"/>
              <a:t>(C1-C10)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98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820863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5685" name="TextBox 6"/>
          <p:cNvSpPr txBox="1">
            <a:spLocks noChangeArrowheads="1"/>
          </p:cNvSpPr>
          <p:nvPr/>
        </p:nvSpPr>
        <p:spPr bwMode="auto">
          <a:xfrm>
            <a:off x="2376488" y="1500188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65686" name="TextBox 7"/>
          <p:cNvSpPr txBox="1">
            <a:spLocks noChangeArrowheads="1"/>
          </p:cNvSpPr>
          <p:nvPr/>
        </p:nvSpPr>
        <p:spPr bwMode="auto">
          <a:xfrm rot="-5400000">
            <a:off x="-491331" y="3677444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54675" y="1860550"/>
          <a:ext cx="3260725" cy="16922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5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337">
                <a:tc>
                  <a:txBody>
                    <a:bodyPr/>
                    <a:lstStyle/>
                    <a:p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(counts)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Closed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{C}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{D}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{C,D}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1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820863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6709" name="TextBox 6"/>
          <p:cNvSpPr txBox="1">
            <a:spLocks noChangeArrowheads="1"/>
          </p:cNvSpPr>
          <p:nvPr/>
        </p:nvSpPr>
        <p:spPr bwMode="auto">
          <a:xfrm>
            <a:off x="2376488" y="1500188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66710" name="TextBox 7"/>
          <p:cNvSpPr txBox="1">
            <a:spLocks noChangeArrowheads="1"/>
          </p:cNvSpPr>
          <p:nvPr/>
        </p:nvSpPr>
        <p:spPr bwMode="auto">
          <a:xfrm rot="-5400000">
            <a:off x="-491331" y="3677444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54675" y="1860550"/>
          <a:ext cx="3260725" cy="16922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5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337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(counts)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Closed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{C}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{D}</a:t>
                      </a:r>
                      <a:endParaRPr lang="en-US" sz="1800" dirty="0"/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7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{C,D}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820863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7733" name="TextBox 6"/>
          <p:cNvSpPr txBox="1">
            <a:spLocks noChangeArrowheads="1"/>
          </p:cNvSpPr>
          <p:nvPr/>
        </p:nvSpPr>
        <p:spPr bwMode="auto">
          <a:xfrm>
            <a:off x="2376488" y="1500188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67734" name="TextBox 7"/>
          <p:cNvSpPr txBox="1">
            <a:spLocks noChangeArrowheads="1"/>
          </p:cNvSpPr>
          <p:nvPr/>
        </p:nvSpPr>
        <p:spPr bwMode="auto">
          <a:xfrm rot="-5400000">
            <a:off x="-491331" y="3677444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54675" y="1860550"/>
          <a:ext cx="3184524" cy="3175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6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926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(counts)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Closed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{C}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{D}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{C,D}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{C,E}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{D,E}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{C,D,E}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6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820863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757" name="TextBox 6"/>
          <p:cNvSpPr txBox="1">
            <a:spLocks noChangeArrowheads="1"/>
          </p:cNvSpPr>
          <p:nvPr/>
        </p:nvSpPr>
        <p:spPr bwMode="auto">
          <a:xfrm>
            <a:off x="2376488" y="1500188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68758" name="TextBox 7"/>
          <p:cNvSpPr txBox="1">
            <a:spLocks noChangeArrowheads="1"/>
          </p:cNvSpPr>
          <p:nvPr/>
        </p:nvSpPr>
        <p:spPr bwMode="auto">
          <a:xfrm rot="-5400000">
            <a:off x="-491331" y="3677444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54675" y="1860550"/>
          <a:ext cx="3184524" cy="3175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6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926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(counts)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Closed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itemsets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{C}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{D}</a:t>
                      </a:r>
                      <a:endParaRPr lang="en-US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{C,D}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{C,E}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{D,E}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{C,D,E}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3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820863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781" name="TextBox 6"/>
          <p:cNvSpPr txBox="1">
            <a:spLocks noChangeArrowheads="1"/>
          </p:cNvSpPr>
          <p:nvPr/>
        </p:nvSpPr>
        <p:spPr bwMode="auto">
          <a:xfrm>
            <a:off x="2376488" y="1500188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69782" name="TextBox 7"/>
          <p:cNvSpPr txBox="1">
            <a:spLocks noChangeArrowheads="1"/>
          </p:cNvSpPr>
          <p:nvPr/>
        </p:nvSpPr>
        <p:spPr bwMode="auto">
          <a:xfrm rot="-5400000">
            <a:off x="-491331" y="3677444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sp>
        <p:nvSpPr>
          <p:cNvPr id="69783" name="TextBox 2"/>
          <p:cNvSpPr txBox="1">
            <a:spLocks noChangeArrowheads="1"/>
          </p:cNvSpPr>
          <p:nvPr/>
        </p:nvSpPr>
        <p:spPr bwMode="auto">
          <a:xfrm>
            <a:off x="5910263" y="1870075"/>
            <a:ext cx="311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Closed itemsets: {C,D,E,F}, {C,F}</a:t>
            </a:r>
          </a:p>
        </p:txBody>
      </p:sp>
    </p:spTree>
    <p:extLst>
      <p:ext uri="{BB962C8B-B14F-4D97-AF65-F5344CB8AC3E}">
        <p14:creationId xmlns:p14="http://schemas.microsoft.com/office/powerpoint/2010/main" val="36930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4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42900" y="1820863"/>
          <a:ext cx="5135559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8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0805" name="TextBox 6"/>
          <p:cNvSpPr txBox="1">
            <a:spLocks noChangeArrowheads="1"/>
          </p:cNvSpPr>
          <p:nvPr/>
        </p:nvSpPr>
        <p:spPr bwMode="auto">
          <a:xfrm>
            <a:off x="2376488" y="1500188"/>
            <a:ext cx="70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Items</a:t>
            </a:r>
          </a:p>
        </p:txBody>
      </p:sp>
      <p:sp>
        <p:nvSpPr>
          <p:cNvPr id="70806" name="TextBox 7"/>
          <p:cNvSpPr txBox="1">
            <a:spLocks noChangeArrowheads="1"/>
          </p:cNvSpPr>
          <p:nvPr/>
        </p:nvSpPr>
        <p:spPr bwMode="auto">
          <a:xfrm rot="-5400000">
            <a:off x="-491331" y="3677444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Transactions</a:t>
            </a:r>
          </a:p>
        </p:txBody>
      </p:sp>
      <p:sp>
        <p:nvSpPr>
          <p:cNvPr id="70807" name="TextBox 8"/>
          <p:cNvSpPr txBox="1">
            <a:spLocks noChangeArrowheads="1"/>
          </p:cNvSpPr>
          <p:nvPr/>
        </p:nvSpPr>
        <p:spPr bwMode="auto">
          <a:xfrm>
            <a:off x="5691188" y="1879600"/>
            <a:ext cx="330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Closed itemsets: {C,D,E,F}, {C}, {F}</a:t>
            </a:r>
          </a:p>
        </p:txBody>
      </p:sp>
    </p:spTree>
    <p:extLst>
      <p:ext uri="{BB962C8B-B14F-4D97-AF65-F5344CB8AC3E}">
        <p14:creationId xmlns:p14="http://schemas.microsoft.com/office/powerpoint/2010/main" val="19398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Association Rules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pitchFamily="18" charset="2"/>
              </a:rPr>
            </a:br>
            <a:endParaRPr lang="en-US" altLang="en-US" sz="1000" b="0">
              <a:solidFill>
                <a:srgbClr val="CC330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/>
              <a:t>{Milk,Diaper} </a:t>
            </a:r>
            <a:r>
              <a:rPr lang="en-US" altLang="en-US" sz="2000" b="0">
                <a:sym typeface="Symbol" pitchFamily="18" charset="2"/>
              </a:rPr>
              <a:t> {Beer} (s=0.4, c=0.67)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pitchFamily="18" charset="2"/>
              </a:rPr>
              <a:t> {Diaper} (s=0.4, c=1.0)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/>
              <a:t>{Diaper,Beer} </a:t>
            </a:r>
            <a:r>
              <a:rPr lang="en-US" altLang="en-US" sz="2000" b="0">
                <a:sym typeface="Symbol" pitchFamily="18" charset="2"/>
              </a:rPr>
              <a:t> {Milk} (s=0.4, c=0.67)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ym typeface="Symbol" pitchFamily="18" charset="2"/>
              </a:rPr>
              <a:t>{Beer}  {Milk,Diaper} (s=0.4, c=0.67) 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>
                <a:sym typeface="Symbol" pitchFamily="18" charset="2"/>
              </a:rPr>
              <a:t>{Diaper}  {Milk,Beer} (s=0.4, c=0.5)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ym typeface="Symbol" pitchFamily="18" charset="2"/>
              </a:rPr>
              <a:t>{Milk}  {Diaper,Beer} (s=0.4, c=0.5)</a:t>
            </a:r>
          </a:p>
        </p:txBody>
      </p:sp>
      <p:graphicFrame>
        <p:nvGraphicFramePr>
          <p:cNvPr id="1024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7975" y="1371600"/>
          <a:ext cx="37274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1" name="Document" r:id="rId3" imgW="3352666" imgH="2016134" progId="Word.Document.8">
                  <p:embed/>
                </p:oleObj>
              </mc:Choice>
              <mc:Fallback>
                <p:oleObj name="Document" r:id="rId3" imgW="3352666" imgH="2016134" progId="Word.Document.8">
                  <p:embed/>
                  <p:pic>
                    <p:nvPicPr>
                      <p:cNvPr id="102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371600"/>
                        <a:ext cx="37274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CC3300"/>
                </a:solidFill>
                <a:sym typeface="Symbol" pitchFamily="18" charset="2"/>
              </a:rPr>
              <a:t>Observations: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>
                <a:sym typeface="Symbol" pitchFamily="18" charset="2"/>
              </a:rPr>
              <a:t> All the above rules are binary partitions of the same itemset: 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>
                <a:sym typeface="Symbol" pitchFamily="18" charset="2"/>
              </a:rPr>
              <a:t>	{Milk, Diaper, Beer}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>
                <a:sym typeface="Symbol" pitchFamily="18" charset="2"/>
              </a:rPr>
              <a:t> Rules originating from the same itemset have identical support but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>
                <a:sym typeface="Symbol" pitchFamily="18" charset="2"/>
              </a:rPr>
              <a:t>  can have different confidence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>
                <a:sym typeface="Symbol" pitchFamily="18" charset="2"/>
              </a:rPr>
              <a:t> Thus, we may decouple the support and confidence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769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Maximal vs Closed </a:t>
            </a:r>
            <a:r>
              <a:rPr lang="en-US" altLang="en-US" dirty="0" err="1" smtClean="0"/>
              <a:t>Itemsets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57" y="1828800"/>
            <a:ext cx="77874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436"/>
            <a:ext cx="8229600" cy="76200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Given the following transaction data sets (dark cells indicate presence of an item in a transaction) and a support threshold of 20%, answer the following questions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9249"/>
            <a:ext cx="2286000" cy="228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01" y="1676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792" y="40386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400" dirty="0" smtClean="0"/>
              <a:t>What </a:t>
            </a:r>
            <a:r>
              <a:rPr lang="en-US" sz="1400" dirty="0"/>
              <a:t>is the number of frequent </a:t>
            </a:r>
            <a:r>
              <a:rPr lang="en-US" sz="1400" dirty="0" err="1"/>
              <a:t>itemsets</a:t>
            </a:r>
            <a:r>
              <a:rPr lang="en-US" sz="1400" dirty="0"/>
              <a:t> for each dataset? Which dataset will produce the most number of frequent </a:t>
            </a:r>
            <a:r>
              <a:rPr lang="en-US" sz="1400" dirty="0" err="1"/>
              <a:t>itemsets</a:t>
            </a:r>
            <a:r>
              <a:rPr lang="en-US" sz="1400" dirty="0" smtClean="0"/>
              <a:t>?</a:t>
            </a:r>
          </a:p>
          <a:p>
            <a:pPr marL="342900" indent="-342900">
              <a:buFontTx/>
              <a:buAutoNum type="alphaLcPeriod"/>
            </a:pPr>
            <a:r>
              <a:rPr lang="en-US" sz="1400" dirty="0"/>
              <a:t>Which dataset will produce the longest frequent </a:t>
            </a:r>
            <a:r>
              <a:rPr lang="en-US" sz="1400" dirty="0" err="1"/>
              <a:t>itemset</a:t>
            </a:r>
            <a:r>
              <a:rPr lang="en-US" sz="1400" dirty="0"/>
              <a:t>?</a:t>
            </a:r>
          </a:p>
          <a:p>
            <a:pPr marL="342900" indent="-342900">
              <a:buFontTx/>
              <a:buAutoNum type="alphaLcPeriod"/>
            </a:pPr>
            <a:r>
              <a:rPr lang="en-US" sz="1400" dirty="0"/>
              <a:t>Which dataset will produce frequent </a:t>
            </a:r>
            <a:r>
              <a:rPr lang="en-US" sz="1400" dirty="0" err="1"/>
              <a:t>itemsets</a:t>
            </a:r>
            <a:r>
              <a:rPr lang="en-US" sz="1400" dirty="0"/>
              <a:t> with highest maximum support?</a:t>
            </a:r>
          </a:p>
          <a:p>
            <a:pPr marL="342900" indent="-342900">
              <a:buFontTx/>
              <a:buAutoNum type="alphaLcPeriod"/>
            </a:pPr>
            <a:r>
              <a:rPr lang="en-US" sz="1400" dirty="0"/>
              <a:t>Which dataset will produce frequent </a:t>
            </a:r>
            <a:r>
              <a:rPr lang="en-US" sz="1400" dirty="0" err="1"/>
              <a:t>itemsets</a:t>
            </a:r>
            <a:r>
              <a:rPr lang="en-US" sz="1400" dirty="0"/>
              <a:t> containing items with widely varying support levels (i.e., </a:t>
            </a:r>
            <a:r>
              <a:rPr lang="en-US" sz="1400" dirty="0" err="1"/>
              <a:t>itemsets</a:t>
            </a:r>
            <a:r>
              <a:rPr lang="en-US" sz="1400" dirty="0"/>
              <a:t> containing items with mixed support, ranging from 20% to more than 70%)?</a:t>
            </a:r>
          </a:p>
          <a:p>
            <a:pPr marL="342900" indent="-342900">
              <a:buFontTx/>
              <a:buAutoNum type="alphaLcPeriod"/>
            </a:pPr>
            <a:r>
              <a:rPr lang="en-US" sz="1400" dirty="0"/>
              <a:t>What is the number of maximal frequent </a:t>
            </a:r>
            <a:r>
              <a:rPr lang="en-US" sz="1400" dirty="0" err="1"/>
              <a:t>itemsets</a:t>
            </a:r>
            <a:r>
              <a:rPr lang="en-US" sz="1400" dirty="0"/>
              <a:t> for each dataset? Which dataset will produce the most number of maximal frequent </a:t>
            </a:r>
            <a:r>
              <a:rPr lang="en-US" sz="1400" dirty="0" err="1"/>
              <a:t>itemsets</a:t>
            </a:r>
            <a:r>
              <a:rPr lang="en-US" sz="1400" dirty="0"/>
              <a:t>?</a:t>
            </a:r>
          </a:p>
          <a:p>
            <a:pPr marL="342900" indent="-342900">
              <a:buFontTx/>
              <a:buAutoNum type="alphaLcPeriod"/>
            </a:pPr>
            <a:r>
              <a:rPr lang="en-US" sz="1400" dirty="0"/>
              <a:t>What is the number of closed frequent </a:t>
            </a:r>
            <a:r>
              <a:rPr lang="en-US" sz="1400" dirty="0" err="1"/>
              <a:t>itemsets</a:t>
            </a:r>
            <a:r>
              <a:rPr lang="en-US" sz="1400" dirty="0"/>
              <a:t> for each dataset? Which dataset will produce the most number of closed frequent </a:t>
            </a:r>
            <a:r>
              <a:rPr lang="en-US" sz="1400" dirty="0" err="1"/>
              <a:t>itemsets</a:t>
            </a:r>
            <a:r>
              <a:rPr lang="en-US" sz="1400" dirty="0"/>
              <a:t>?</a:t>
            </a:r>
          </a:p>
          <a:p>
            <a:pPr marL="342900" indent="-342900">
              <a:buAutoNum type="alphaL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90828" y="3733800"/>
            <a:ext cx="113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DataSet</a:t>
            </a:r>
            <a:r>
              <a:rPr lang="en-US" dirty="0" smtClean="0"/>
              <a:t>: 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2028" y="373082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Set: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7338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Set: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Pattern Evaluation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Association rule algorithms can produce large number of rules </a:t>
            </a:r>
          </a:p>
          <a:p>
            <a:pPr lvl="1">
              <a:buFont typeface="Arial" charset="0"/>
              <a:buNone/>
            </a:pPr>
            <a:endParaRPr lang="en-US" altLang="en-US" dirty="0" smtClean="0"/>
          </a:p>
          <a:p>
            <a:pPr lvl="1">
              <a:buFont typeface="Arial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Interestingness measures can be used to prune/rank the patterns </a:t>
            </a:r>
          </a:p>
          <a:p>
            <a:pPr lvl="1"/>
            <a:r>
              <a:rPr lang="en-US" altLang="en-US" dirty="0" smtClean="0"/>
              <a:t>In the original formulation, support &amp; confidence are the only measures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Computing Interestingness Measure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 smtClean="0"/>
              <a:t>Given X </a:t>
            </a:r>
            <a:r>
              <a:rPr lang="en-US" altLang="en-US" sz="2400" smtClean="0">
                <a:sym typeface="Symbol" pitchFamily="18" charset="2"/>
              </a:rPr>
              <a:t> Y or {X,Y}, i</a:t>
            </a:r>
            <a:r>
              <a:rPr lang="en-US" altLang="en-US" sz="2400" smtClean="0"/>
              <a:t>nformation needed to compute interestingness can be obtained from a contingency table</a:t>
            </a:r>
          </a:p>
        </p:txBody>
      </p:sp>
      <p:graphicFrame>
        <p:nvGraphicFramePr>
          <p:cNvPr id="1337348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endParaRPr lang="en-US" altLang="en-US" sz="2400" b="0">
              <a:sym typeface="Symbol" pitchFamily="18" charset="2"/>
            </a:endParaRPr>
          </a:p>
        </p:txBody>
      </p:sp>
      <p:grpSp>
        <p:nvGrpSpPr>
          <p:cNvPr id="78880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78885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78886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1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u"/>
            </a:pPr>
            <a:r>
              <a:rPr lang="en-US" altLang="en-US" sz="2400" b="0"/>
              <a:t> support, confidence, Gini,</a:t>
            </a:r>
            <a:br>
              <a:rPr lang="en-US" altLang="en-US" sz="2400" b="0"/>
            </a:br>
            <a:r>
              <a:rPr lang="en-US" altLang="en-US" sz="2400" b="0"/>
              <a:t>   entropy, etc.</a:t>
            </a:r>
          </a:p>
        </p:txBody>
      </p:sp>
      <p:sp>
        <p:nvSpPr>
          <p:cNvPr id="78882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3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4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Drawback of Confidence</a:t>
            </a:r>
          </a:p>
        </p:txBody>
      </p:sp>
      <p:sp>
        <p:nvSpPr>
          <p:cNvPr id="1339424" name="Text Box 32"/>
          <p:cNvSpPr txBox="1">
            <a:spLocks noChangeArrowheads="1"/>
          </p:cNvSpPr>
          <p:nvPr/>
        </p:nvSpPr>
        <p:spPr bwMode="auto">
          <a:xfrm>
            <a:off x="914400" y="3825875"/>
            <a:ext cx="7391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          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altLang="en-US" sz="2400" b="0" dirty="0" smtClean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 smtClean="0">
                <a:latin typeface="Tahoma" pitchFamily="34" charset="0"/>
              </a:rPr>
              <a:t>Confidence </a:t>
            </a:r>
            <a:r>
              <a:rPr lang="en-US" altLang="en-US" sz="2000" b="0" dirty="0" smtClean="0">
                <a:latin typeface="Tahoma" pitchFamily="34" charset="0"/>
                <a:sym typeface="Symbol" pitchFamily="18" charset="2"/>
              </a:rPr>
              <a:t></a:t>
            </a:r>
            <a:r>
              <a:rPr lang="en-US" altLang="en-US" sz="2000" b="0" dirty="0" smtClean="0">
                <a:latin typeface="Tahoma" pitchFamily="34" charset="0"/>
              </a:rPr>
              <a:t> P(</a:t>
            </a:r>
            <a:r>
              <a:rPr lang="en-US" altLang="en-US" sz="2000" b="0" dirty="0" err="1" smtClean="0">
                <a:latin typeface="Tahoma" pitchFamily="34" charset="0"/>
              </a:rPr>
              <a:t>Coffee|Tea</a:t>
            </a:r>
            <a:r>
              <a:rPr lang="en-US" altLang="en-US" sz="2000" b="0" dirty="0" smtClean="0">
                <a:latin typeface="Tahoma" pitchFamily="34" charset="0"/>
              </a:rPr>
              <a:t>) = 150/200 = </a:t>
            </a:r>
            <a:r>
              <a:rPr lang="en-US" altLang="en-US" sz="2000" b="0" dirty="0" smtClean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 smtClean="0">
                <a:latin typeface="Tahoma" pitchFamily="34" charset="0"/>
              </a:rPr>
              <a:t>Confidence </a:t>
            </a:r>
            <a:r>
              <a:rPr lang="en-US" altLang="en-US" sz="2000" b="0" dirty="0">
                <a:latin typeface="Tahoma" pitchFamily="34" charset="0"/>
              </a:rPr>
              <a:t>&gt; 50%, meaning people who drink tea are more likely to drink coffee than not drink coffee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So rule seems </a:t>
            </a:r>
            <a:r>
              <a:rPr lang="en-US" altLang="en-US" sz="2000" b="0" dirty="0" smtClean="0">
                <a:latin typeface="Tahoma" pitchFamily="34" charset="0"/>
              </a:rPr>
              <a:t>reasonable</a:t>
            </a:r>
            <a:endParaRPr lang="en-US" altLang="en-US" sz="2000" b="0" dirty="0">
              <a:latin typeface="Tahoma" pitchFamily="34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304800" y="1077913"/>
          <a:ext cx="3836988" cy="2682874"/>
        </p:xfrm>
        <a:graphic>
          <a:graphicData uri="http://schemas.openxmlformats.org/drawingml/2006/table">
            <a:tbl>
              <a:tblPr/>
              <a:tblGrid>
                <a:gridCol w="95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Customers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C4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51" y="1219200"/>
            <a:ext cx="370804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4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Drawback of Confidence</a:t>
            </a:r>
          </a:p>
        </p:txBody>
      </p:sp>
      <p:graphicFrame>
        <p:nvGraphicFramePr>
          <p:cNvPr id="13404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41610"/>
              </p:ext>
            </p:extLst>
          </p:nvPr>
        </p:nvGraphicFramePr>
        <p:xfrm>
          <a:off x="1066800" y="1219200"/>
          <a:ext cx="4038600" cy="1971676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5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7391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          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alt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Confidence= P(</a:t>
            </a:r>
            <a:r>
              <a:rPr lang="en-US" altLang="en-US" sz="2000" b="0" dirty="0" err="1">
                <a:latin typeface="Tahoma" pitchFamily="34" charset="0"/>
              </a:rPr>
              <a:t>Coffee|Tea</a:t>
            </a:r>
            <a:r>
              <a:rPr lang="en-US" altLang="en-US" sz="2000" b="0" dirty="0">
                <a:latin typeface="Tahoma" pitchFamily="34" charset="0"/>
              </a:rPr>
              <a:t>) = </a:t>
            </a:r>
            <a:r>
              <a:rPr lang="en-US" altLang="en-US" sz="2000" b="0" dirty="0" smtClean="0">
                <a:latin typeface="Tahoma" pitchFamily="34" charset="0"/>
              </a:rPr>
              <a:t>150/200 </a:t>
            </a:r>
            <a:r>
              <a:rPr lang="en-US" altLang="en-US" sz="2000" b="0" dirty="0">
                <a:latin typeface="Tahoma" pitchFamily="34" charset="0"/>
              </a:rPr>
              <a:t>= </a:t>
            </a:r>
            <a:r>
              <a:rPr lang="en-US" alt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3505200" y="563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838200" y="4876800"/>
            <a:ext cx="7391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but P(Coffee) = </a:t>
            </a:r>
            <a:r>
              <a:rPr lang="en-US" altLang="en-US" sz="2000" b="0" dirty="0" smtClean="0">
                <a:solidFill>
                  <a:srgbClr val="FF0000"/>
                </a:solidFill>
                <a:latin typeface="Tahoma" pitchFamily="34" charset="0"/>
              </a:rPr>
              <a:t>0.8</a:t>
            </a:r>
            <a:r>
              <a:rPr lang="en-US" altLang="en-US" sz="2000" b="0" dirty="0" smtClean="0">
                <a:latin typeface="Tahoma" pitchFamily="34" charset="0"/>
              </a:rPr>
              <a:t>, </a:t>
            </a:r>
            <a:r>
              <a:rPr lang="en-US" altLang="en-US" sz="2000" b="0" dirty="0">
                <a:latin typeface="Tahoma" pitchFamily="34" charset="0"/>
              </a:rPr>
              <a:t>which means knowing 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that a person drinks tea reduces the probability that the person drinks coffee!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</a:pPr>
            <a:r>
              <a:rPr lang="en-US" altLang="en-US" sz="2000" b="0" dirty="0">
                <a:latin typeface="Tahoma" pitchFamily="34" charset="0"/>
              </a:rPr>
              <a:t> Note that P(</a:t>
            </a:r>
            <a:r>
              <a:rPr lang="en-US" altLang="en-US" sz="2000" b="0" dirty="0" err="1">
                <a:latin typeface="Tahoma" pitchFamily="34" charset="0"/>
              </a:rPr>
              <a:t>Coffee|Tea</a:t>
            </a:r>
            <a:r>
              <a:rPr lang="en-US" altLang="en-US" sz="2000" b="0" dirty="0">
                <a:latin typeface="Tahoma" pitchFamily="34" charset="0"/>
              </a:rPr>
              <a:t>) = </a:t>
            </a:r>
            <a:r>
              <a:rPr lang="en-US" altLang="en-US" sz="2000" b="0" dirty="0" smtClean="0">
                <a:latin typeface="Tahoma" pitchFamily="34" charset="0"/>
              </a:rPr>
              <a:t>650/800 </a:t>
            </a:r>
            <a:r>
              <a:rPr lang="en-US" altLang="en-US" sz="2000" b="0" dirty="0">
                <a:latin typeface="Tahoma" pitchFamily="34" charset="0"/>
              </a:rPr>
              <a:t>= </a:t>
            </a:r>
            <a:r>
              <a:rPr lang="en-US" altLang="en-US" sz="2000" b="0" dirty="0" smtClean="0">
                <a:latin typeface="Tahoma" pitchFamily="34" charset="0"/>
              </a:rPr>
              <a:t>0.8125</a:t>
            </a:r>
            <a:endParaRPr lang="en-US" altLang="en-US" sz="2000" b="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Drawback of Confidence</a:t>
            </a:r>
          </a:p>
        </p:txBody>
      </p:sp>
      <p:sp>
        <p:nvSpPr>
          <p:cNvPr id="1339424" name="Text Box 32"/>
          <p:cNvSpPr txBox="1">
            <a:spLocks noChangeArrowheads="1"/>
          </p:cNvSpPr>
          <p:nvPr/>
        </p:nvSpPr>
        <p:spPr bwMode="auto">
          <a:xfrm>
            <a:off x="914400" y="3825875"/>
            <a:ext cx="73914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          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</a:t>
            </a:r>
            <a:r>
              <a:rPr lang="en-US" altLang="en-US" sz="2400" b="0" dirty="0" smtClean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Honey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/>
            </a:r>
            <a:b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r>
              <a:rPr lang="en-US" altLang="en-US" sz="2000" b="0" dirty="0" smtClean="0">
                <a:latin typeface="Tahoma" pitchFamily="34" charset="0"/>
              </a:rPr>
              <a:t>Confidence 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</a:t>
            </a:r>
            <a:r>
              <a:rPr lang="en-US" altLang="en-US" sz="2000" b="0" dirty="0">
                <a:latin typeface="Tahoma" pitchFamily="34" charset="0"/>
              </a:rPr>
              <a:t> </a:t>
            </a:r>
            <a:r>
              <a:rPr lang="en-US" altLang="en-US" sz="2000" b="0" dirty="0" smtClean="0">
                <a:latin typeface="Tahoma" pitchFamily="34" charset="0"/>
              </a:rPr>
              <a:t>P(</a:t>
            </a:r>
            <a:r>
              <a:rPr lang="en-US" altLang="en-US" sz="2000" b="0" dirty="0" err="1" smtClean="0">
                <a:latin typeface="Tahoma" pitchFamily="34" charset="0"/>
              </a:rPr>
              <a:t>Honey|Tea</a:t>
            </a:r>
            <a:r>
              <a:rPr lang="en-US" altLang="en-US" sz="2000" b="0" dirty="0">
                <a:latin typeface="Tahoma" pitchFamily="34" charset="0"/>
              </a:rPr>
              <a:t>) = </a:t>
            </a:r>
            <a:r>
              <a:rPr lang="en-US" altLang="en-US" sz="2000" b="0" dirty="0" smtClean="0">
                <a:latin typeface="Tahoma" pitchFamily="34" charset="0"/>
              </a:rPr>
              <a:t>100/200 </a:t>
            </a:r>
            <a:r>
              <a:rPr lang="en-US" altLang="en-US" sz="2000" b="0" dirty="0">
                <a:latin typeface="Tahoma" pitchFamily="34" charset="0"/>
              </a:rPr>
              <a:t>= </a:t>
            </a:r>
            <a:r>
              <a:rPr lang="en-US" altLang="en-US" sz="2000" b="0" dirty="0" smtClean="0">
                <a:solidFill>
                  <a:srgbClr val="FF0000"/>
                </a:solidFill>
                <a:latin typeface="Tahoma" pitchFamily="34" charset="0"/>
              </a:rPr>
              <a:t>0.50</a:t>
            </a:r>
            <a:endParaRPr lang="en-US" altLang="en-US" sz="2000" b="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Confidence </a:t>
            </a:r>
            <a:r>
              <a:rPr lang="en-US" altLang="en-US" sz="2000" b="0" dirty="0" smtClean="0">
                <a:latin typeface="Tahoma" pitchFamily="34" charset="0"/>
              </a:rPr>
              <a:t>= </a:t>
            </a:r>
            <a:r>
              <a:rPr lang="en-US" altLang="en-US" sz="2000" b="0" dirty="0">
                <a:latin typeface="Tahoma" pitchFamily="34" charset="0"/>
              </a:rPr>
              <a:t>50</a:t>
            </a:r>
            <a:r>
              <a:rPr lang="en-US" altLang="en-US" sz="2000" b="0" dirty="0" smtClean="0">
                <a:latin typeface="Tahoma" pitchFamily="34" charset="0"/>
              </a:rPr>
              <a:t>%, which may mean that drinking tea has little influence whether honey is used or not</a:t>
            </a:r>
            <a:endParaRPr lang="en-US" altLang="en-US" sz="2000" b="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So rule seems </a:t>
            </a:r>
            <a:r>
              <a:rPr lang="en-US" altLang="en-US" sz="2000" b="0" dirty="0" smtClean="0">
                <a:latin typeface="Tahoma" pitchFamily="34" charset="0"/>
              </a:rPr>
              <a:t>uninteresting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 smtClean="0">
                <a:latin typeface="Tahoma" pitchFamily="34" charset="0"/>
              </a:rPr>
              <a:t>But P(Honey) = 120/1000 = .12 (hence tea drinkers are far more likely to have honey</a:t>
            </a:r>
            <a:endParaRPr lang="en-US" altLang="en-US" sz="2000" b="0" dirty="0">
              <a:latin typeface="Tahoma" pitchFamily="34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/>
          </p:nvPr>
        </p:nvGraphicFramePr>
        <p:xfrm>
          <a:off x="304800" y="1077913"/>
          <a:ext cx="3836988" cy="2682874"/>
        </p:xfrm>
        <a:graphic>
          <a:graphicData uri="http://schemas.openxmlformats.org/drawingml/2006/table">
            <a:tbl>
              <a:tblPr/>
              <a:tblGrid>
                <a:gridCol w="95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Customers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Honey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C1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C3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C4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5" marR="91435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91" y="1341437"/>
            <a:ext cx="35701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42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Measure for Association Rules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So, what kind of rules do we really want?</a:t>
            </a:r>
          </a:p>
          <a:p>
            <a:pPr lvl="1"/>
            <a:r>
              <a:rPr lang="en-US" altLang="en-US" smtClean="0"/>
              <a:t>Confidence(X </a:t>
            </a:r>
            <a:r>
              <a:rPr lang="en-US" altLang="en-US" smtClean="0">
                <a:sym typeface="Symbol" pitchFamily="18" charset="2"/>
              </a:rPr>
              <a:t> Y)</a:t>
            </a:r>
            <a:r>
              <a:rPr lang="en-US" altLang="en-US" smtClean="0"/>
              <a:t> should be sufficiently high </a:t>
            </a:r>
          </a:p>
          <a:p>
            <a:pPr lvl="2"/>
            <a:r>
              <a:rPr lang="en-US" altLang="en-US" smtClean="0"/>
              <a:t> To ensure that people who buy X will more likely buy Y than not buy Y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Confidence(X </a:t>
            </a:r>
            <a:r>
              <a:rPr lang="en-US" altLang="en-US" smtClean="0">
                <a:sym typeface="Symbol" pitchFamily="18" charset="2"/>
              </a:rPr>
              <a:t> Y) &gt; support(Y) </a:t>
            </a:r>
          </a:p>
          <a:p>
            <a:pPr lvl="2"/>
            <a:r>
              <a:rPr lang="en-US" altLang="en-US" smtClean="0">
                <a:sym typeface="Symbol" pitchFamily="18" charset="2"/>
              </a:rPr>
              <a:t> Otherwise, rule will be misleading because having item X actually reduces the chance of having item Y in the same transaction</a:t>
            </a:r>
          </a:p>
          <a:p>
            <a:pPr lvl="2"/>
            <a:r>
              <a:rPr lang="en-US" altLang="en-US" smtClean="0">
                <a:sym typeface="Symbol" pitchFamily="18" charset="2"/>
              </a:rPr>
              <a:t> Is there any measure that capture this constraint?</a:t>
            </a:r>
          </a:p>
          <a:p>
            <a:pPr lvl="3"/>
            <a:r>
              <a:rPr lang="en-US" altLang="en-US" smtClean="0">
                <a:sym typeface="Symbol" pitchFamily="18" charset="2"/>
              </a:rPr>
              <a:t>Answer: Yes. There are many of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686800" cy="533400"/>
          </a:xfrm>
        </p:spPr>
        <p:txBody>
          <a:bodyPr/>
          <a:lstStyle/>
          <a:p>
            <a:r>
              <a:rPr lang="en-US" altLang="en-US" dirty="0" smtClean="0"/>
              <a:t>Statistical Relationship between X and 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1163" y="1295400"/>
            <a:ext cx="8318500" cy="5181600"/>
          </a:xfrm>
        </p:spPr>
        <p:txBody>
          <a:bodyPr/>
          <a:lstStyle/>
          <a:p>
            <a:r>
              <a:rPr lang="en-US" altLang="en-US" dirty="0" smtClean="0"/>
              <a:t>The criterion </a:t>
            </a:r>
            <a:br>
              <a:rPr lang="en-US" altLang="en-US" dirty="0" smtClean="0"/>
            </a:br>
            <a:r>
              <a:rPr lang="en-US" altLang="en-US" dirty="0" smtClean="0"/>
              <a:t>	confidence(X </a:t>
            </a:r>
            <a:r>
              <a:rPr lang="en-US" altLang="en-US" dirty="0" smtClean="0">
                <a:sym typeface="Symbol" pitchFamily="18" charset="2"/>
              </a:rPr>
              <a:t> Y) = support(Y) </a:t>
            </a:r>
            <a:br>
              <a:rPr lang="en-US" altLang="en-US" dirty="0" smtClean="0">
                <a:sym typeface="Symbol" pitchFamily="18" charset="2"/>
              </a:rPr>
            </a:br>
            <a:endParaRPr lang="en-US" altLang="en-US" dirty="0" smtClean="0">
              <a:sym typeface="Symbol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 smtClean="0">
                <a:sym typeface="Symbol" pitchFamily="18" charset="2"/>
              </a:rPr>
              <a:t>	is equivalent to: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P(Y|X) = P(Y)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P(X,Y) = P(X)  P(Y) (X and Y are independent)</a:t>
            </a:r>
          </a:p>
          <a:p>
            <a:pPr lvl="1">
              <a:buFont typeface="Arial" charset="0"/>
              <a:buNone/>
            </a:pPr>
            <a:r>
              <a:rPr lang="en-US" altLang="en-US" dirty="0" smtClean="0">
                <a:sym typeface="Symbol" pitchFamily="18" charset="2"/>
              </a:rPr>
              <a:t>	</a:t>
            </a:r>
          </a:p>
          <a:p>
            <a:pPr lvl="1">
              <a:buFont typeface="Arial" charset="0"/>
              <a:buNone/>
            </a:pPr>
            <a:r>
              <a:rPr lang="en-US" altLang="en-US" dirty="0" smtClean="0">
                <a:sym typeface="Symbol" pitchFamily="18" charset="2"/>
              </a:rPr>
              <a:t>If P(X,Y) &gt; P(X) </a:t>
            </a:r>
            <a:r>
              <a:rPr lang="en-US" altLang="en-US" sz="2000" dirty="0" smtClean="0">
                <a:sym typeface="Symbol" pitchFamily="18" charset="2"/>
              </a:rPr>
              <a:t></a:t>
            </a:r>
            <a:r>
              <a:rPr lang="en-US" altLang="en-US" dirty="0" smtClean="0">
                <a:sym typeface="Symbol" pitchFamily="18" charset="2"/>
              </a:rPr>
              <a:t> P(Y) : X &amp; Y are positively correlated</a:t>
            </a:r>
          </a:p>
          <a:p>
            <a:pPr lvl="1">
              <a:buFont typeface="Arial" charset="0"/>
              <a:buNone/>
            </a:pPr>
            <a:endParaRPr lang="en-US" altLang="en-US" dirty="0" smtClean="0">
              <a:sym typeface="Symbol" pitchFamily="18" charset="2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sym typeface="Symbol" pitchFamily="18" charset="2"/>
              </a:rPr>
              <a:t>If P(X,Y) &lt; P(X)  P(Y) : X &amp; Y are negatively correlated</a:t>
            </a:r>
          </a:p>
          <a:p>
            <a:pPr lvl="1">
              <a:buFont typeface="Arial" charset="0"/>
              <a:buNone/>
            </a:pPr>
            <a:endParaRPr lang="en-US" alt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000" smtClean="0"/>
              <a:t>Measures that take into account statistical dependence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83972" name="Group 1"/>
          <p:cNvGrpSpPr>
            <a:grpSpLocks/>
          </p:cNvGrpSpPr>
          <p:nvPr/>
        </p:nvGrpSpPr>
        <p:grpSpPr bwMode="auto">
          <a:xfrm>
            <a:off x="752475" y="1644650"/>
            <a:ext cx="7694613" cy="3873500"/>
            <a:chOff x="763587" y="2254250"/>
            <a:chExt cx="7694613" cy="3873500"/>
          </a:xfrm>
        </p:grpSpPr>
        <p:graphicFrame>
          <p:nvGraphicFramePr>
            <p:cNvPr id="8397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6411004"/>
                </p:ext>
              </p:extLst>
            </p:nvPr>
          </p:nvGraphicFramePr>
          <p:xfrm>
            <a:off x="763587" y="2254250"/>
            <a:ext cx="7464425" cy="387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6" name="Equation" r:id="rId3" imgW="3035160" imgH="1574640" progId="Equation.3">
                    <p:embed/>
                  </p:oleObj>
                </mc:Choice>
                <mc:Fallback>
                  <p:oleObj name="Equation" r:id="rId3" imgW="3035160" imgH="1574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587" y="2254250"/>
                          <a:ext cx="7464425" cy="3873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4" name="AutoShape 5"/>
            <p:cNvSpPr>
              <a:spLocks/>
            </p:cNvSpPr>
            <p:nvPr/>
          </p:nvSpPr>
          <p:spPr bwMode="auto">
            <a:xfrm>
              <a:off x="4419600" y="2362200"/>
              <a:ext cx="533400" cy="1905000"/>
            </a:xfrm>
            <a:prstGeom prst="rightBrace">
              <a:avLst>
                <a:gd name="adj1" fmla="val 2976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3975" name="Text Box 6"/>
            <p:cNvSpPr txBox="1">
              <a:spLocks noChangeArrowheads="1"/>
            </p:cNvSpPr>
            <p:nvPr/>
          </p:nvSpPr>
          <p:spPr bwMode="auto">
            <a:xfrm>
              <a:off x="5105400" y="2819400"/>
              <a:ext cx="3352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lift is used for rules while interest is used for itemsets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Association Rules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mtClean="0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smtClean="0">
                <a:solidFill>
                  <a:srgbClr val="FF0000"/>
                </a:solidFill>
              </a:rPr>
              <a:t>Frequent Itemset Generation</a:t>
            </a:r>
            <a:endParaRPr lang="en-US" altLang="en-US" smtClean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smtClean="0"/>
              <a:t>Generate all itemsets whose support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/>
              <a:t>minsup</a:t>
            </a:r>
          </a:p>
          <a:p>
            <a:pPr marL="1295400" lvl="2" indent="-381000">
              <a:buFont typeface="Arial" charset="0"/>
              <a:buNone/>
            </a:pPr>
            <a:endParaRPr lang="en-US" altLang="en-US" smtClean="0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smtClean="0">
                <a:solidFill>
                  <a:srgbClr val="FF0000"/>
                </a:solidFill>
              </a:rPr>
              <a:t>Rule Generation</a:t>
            </a:r>
            <a:endParaRPr lang="en-US" altLang="en-US" smtClean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smtClean="0"/>
              <a:t>Generate high confidence rules from each frequent itemset, where each rule is a binary partitioning of a frequent itemset</a:t>
            </a:r>
          </a:p>
          <a:p>
            <a:pPr marL="533400" indent="-533400"/>
            <a:endParaRPr lang="en-US" altLang="en-US" smtClean="0"/>
          </a:p>
          <a:p>
            <a:pPr marL="533400" indent="-533400"/>
            <a:r>
              <a:rPr lang="en-US" altLang="en-US" smtClean="0"/>
              <a:t>Frequent itemset generation is still computationally expensive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03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Example: Lift/Interest</a:t>
            </a:r>
          </a:p>
        </p:txBody>
      </p:sp>
      <p:graphicFrame>
        <p:nvGraphicFramePr>
          <p:cNvPr id="13455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82094"/>
              </p:ext>
            </p:extLst>
          </p:nvPr>
        </p:nvGraphicFramePr>
        <p:xfrm>
          <a:off x="1066800" y="1219200"/>
          <a:ext cx="4038600" cy="1971676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5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022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          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alt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alt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Confidence= P(</a:t>
            </a:r>
            <a:r>
              <a:rPr lang="en-US" altLang="en-US" sz="2000" b="0" dirty="0" err="1">
                <a:latin typeface="Tahoma" pitchFamily="34" charset="0"/>
              </a:rPr>
              <a:t>Coffee|Tea</a:t>
            </a:r>
            <a:r>
              <a:rPr lang="en-US" altLang="en-US" sz="2000" b="0" dirty="0">
                <a:latin typeface="Tahoma" pitchFamily="34" charset="0"/>
              </a:rPr>
              <a:t>) = </a:t>
            </a:r>
            <a:r>
              <a:rPr lang="en-US" alt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but P(Coffee) = </a:t>
            </a:r>
            <a:r>
              <a:rPr lang="en-US" altLang="en-US" sz="2000" b="0" dirty="0" smtClean="0">
                <a:solidFill>
                  <a:srgbClr val="FF0000"/>
                </a:solidFill>
                <a:latin typeface="Tahoma" pitchFamily="34" charset="0"/>
              </a:rPr>
              <a:t>0.8</a:t>
            </a:r>
            <a:endParaRPr lang="en-US" altLang="en-US" sz="2000" b="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</a:pP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altLang="en-US" sz="2000" b="0" dirty="0" smtClean="0">
                <a:latin typeface="Tahoma" pitchFamily="34" charset="0"/>
                <a:sym typeface="Symbol" pitchFamily="18" charset="2"/>
              </a:rPr>
              <a:t>Interest 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altLang="en-US" sz="2000" b="0" dirty="0">
                <a:latin typeface="Tahoma" pitchFamily="34" charset="0"/>
              </a:rPr>
              <a:t> </a:t>
            </a:r>
            <a:r>
              <a:rPr lang="en-US" altLang="en-US" sz="2000" b="0" dirty="0" smtClean="0">
                <a:latin typeface="Tahoma" pitchFamily="34" charset="0"/>
              </a:rPr>
              <a:t>0.15 / (0.2×0.8) = 0.9375 (&lt; </a:t>
            </a:r>
            <a:r>
              <a:rPr lang="en-US" altLang="en-US" sz="2000" b="0" dirty="0">
                <a:latin typeface="Tahoma" pitchFamily="34" charset="0"/>
              </a:rPr>
              <a:t>1, therefore is negatively associated)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</a:pPr>
            <a:r>
              <a:rPr lang="en-US" altLang="en-US" sz="2000" b="0" dirty="0">
                <a:latin typeface="Tahoma" pitchFamily="34" charset="0"/>
              </a:rPr>
              <a:t>So, is it enough to use </a:t>
            </a:r>
            <a:r>
              <a:rPr lang="en-US" altLang="en-US" sz="2000" b="0" dirty="0" smtClean="0">
                <a:latin typeface="Tahoma" pitchFamily="34" charset="0"/>
              </a:rPr>
              <a:t>confidence/Interest </a:t>
            </a:r>
            <a:r>
              <a:rPr lang="en-US" altLang="en-US" sz="2000" b="0" dirty="0">
                <a:latin typeface="Tahoma" pitchFamily="34" charset="0"/>
              </a:rPr>
              <a:t>for pruning?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1371600"/>
            <a:ext cx="2209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There are lots of measures proposed in the literature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43297"/>
            <a:ext cx="644431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71" y="2323011"/>
            <a:ext cx="3275973" cy="2743200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Comparing Different Measures</a:t>
            </a:r>
          </a:p>
        </p:txBody>
      </p:sp>
      <p:graphicFrame>
        <p:nvGraphicFramePr>
          <p:cNvPr id="880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910977"/>
              </p:ext>
            </p:extLst>
          </p:nvPr>
        </p:nvGraphicFramePr>
        <p:xfrm>
          <a:off x="519249" y="2286000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4" name="Worksheet" r:id="rId4" imgW="4077081" imgH="3353206" progId="Excel.Sheet.8">
                  <p:embed/>
                </p:oleObj>
              </mc:Choice>
              <mc:Fallback>
                <p:oleObj name="Worksheet" r:id="rId4" imgW="4077081" imgH="335320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49" y="2286000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85949" y="12319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 dirty="0"/>
              <a:t>10 examples of contingency tables: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697260" y="1365337"/>
            <a:ext cx="40657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 dirty="0"/>
              <a:t>Rankings of contingency tables using various measures: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Property under Inversion Operation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400" b="0"/>
              <a:t>Transaction 1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39763" y="4876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400" b="0"/>
              <a:t>Transaction N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935163" y="50292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15"/>
          <a:stretch/>
        </p:blipFill>
        <p:spPr>
          <a:xfrm>
            <a:off x="2362200" y="1190625"/>
            <a:ext cx="3850984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Property under Inversion Operation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400" b="0"/>
              <a:t>Transaction 1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39763" y="4876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400" b="0"/>
              <a:t>Transaction N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935163" y="50292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00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15"/>
          <a:stretch/>
        </p:blipFill>
        <p:spPr>
          <a:xfrm>
            <a:off x="2362200" y="1190625"/>
            <a:ext cx="3850984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5762626"/>
            <a:ext cx="685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Correlation:                  -0.1667                                    -0.1667</a:t>
            </a:r>
          </a:p>
          <a:p>
            <a:r>
              <a:rPr lang="en-US" dirty="0" smtClean="0"/>
              <a:t>IS/cosine                          0.0                                        0.825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44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 dirty="0"/>
              <a:t>Invariant measures:</a:t>
            </a:r>
          </a:p>
          <a:p>
            <a:pPr lvl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b="0" dirty="0"/>
              <a:t> </a:t>
            </a:r>
            <a:r>
              <a:rPr lang="en-US" altLang="en-US" b="0" dirty="0" smtClean="0"/>
              <a:t> </a:t>
            </a:r>
            <a:r>
              <a:rPr lang="en-US" altLang="en-US" b="0" dirty="0"/>
              <a:t>cosine, </a:t>
            </a:r>
            <a:r>
              <a:rPr lang="en-US" altLang="en-US" b="0" dirty="0" err="1"/>
              <a:t>Jaccard</a:t>
            </a:r>
            <a:r>
              <a:rPr lang="en-US" altLang="en-US" b="0" dirty="0"/>
              <a:t>, </a:t>
            </a:r>
            <a:r>
              <a:rPr lang="en-US" altLang="en-US" b="0" dirty="0" smtClean="0"/>
              <a:t>All-confidence, confidence</a:t>
            </a:r>
            <a:endParaRPr lang="en-US" altLang="en-US" b="0" dirty="0"/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 dirty="0"/>
              <a:t>Non-invariant measures:</a:t>
            </a:r>
          </a:p>
          <a:p>
            <a:pPr lvl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b="0" dirty="0"/>
              <a:t> correlation, </a:t>
            </a:r>
            <a:r>
              <a:rPr lang="en-US" altLang="en-US" b="0" dirty="0" smtClean="0"/>
              <a:t>Interest/Lift, </a:t>
            </a:r>
            <a:r>
              <a:rPr lang="en-US" altLang="en-US" b="0" dirty="0"/>
              <a:t>odds ratio, </a:t>
            </a:r>
            <a:r>
              <a:rPr lang="en-US" altLang="en-US" b="0" dirty="0" err="1"/>
              <a:t>etc</a:t>
            </a:r>
            <a:endParaRPr lang="en-US" altLang="en-US" b="0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Property under Null Addition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086811" cy="1828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810000" y="2057400"/>
            <a:ext cx="952500" cy="381000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Property under Row/Column Scaling</a:t>
            </a:r>
          </a:p>
        </p:txBody>
      </p:sp>
      <p:graphicFrame>
        <p:nvGraphicFramePr>
          <p:cNvPr id="12994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39837"/>
              </p:ext>
            </p:extLst>
          </p:nvPr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948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18697"/>
              </p:ext>
            </p:extLst>
          </p:nvPr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69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90170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7696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dirty="0" err="1"/>
              <a:t>Mosteller</a:t>
            </a:r>
            <a:r>
              <a:rPr lang="en-US" altLang="en-US" sz="2400" b="0" dirty="0"/>
              <a:t>: </a:t>
            </a:r>
            <a:br>
              <a:rPr lang="en-US" altLang="en-US" sz="2400" b="0" dirty="0"/>
            </a:br>
            <a:r>
              <a:rPr lang="en-US" altLang="en-US" sz="2400" b="0" dirty="0"/>
              <a:t>	</a:t>
            </a:r>
            <a:r>
              <a:rPr lang="en-US" altLang="en-US" sz="2000" b="0" dirty="0"/>
              <a:t>Underlying association should be independent of</a:t>
            </a:r>
            <a:br>
              <a:rPr lang="en-US" altLang="en-US" sz="2000" b="0" dirty="0"/>
            </a:br>
            <a:r>
              <a:rPr lang="en-US" altLang="en-US" sz="2000" b="0" dirty="0"/>
              <a:t>	the relative number of male and female students</a:t>
            </a:r>
            <a:br>
              <a:rPr lang="en-US" altLang="en-US" sz="2000" b="0" dirty="0"/>
            </a:br>
            <a:r>
              <a:rPr lang="en-US" altLang="en-US" sz="2000" b="0" dirty="0"/>
              <a:t>	in the </a:t>
            </a:r>
            <a:r>
              <a:rPr lang="en-US" altLang="en-US" sz="2000" b="0" dirty="0" smtClean="0"/>
              <a:t>samples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altLang="en-US" sz="2400" b="0" dirty="0" smtClean="0"/>
              <a:t>Odds-Ratio ((</a:t>
            </a:r>
            <a:r>
              <a:rPr lang="en-US" sz="2400" b="0" dirty="0" smtClean="0"/>
              <a:t>f</a:t>
            </a:r>
            <a:r>
              <a:rPr lang="en-US" sz="2400" b="0" baseline="-25000" dirty="0" smtClean="0"/>
              <a:t>11+</a:t>
            </a:r>
            <a:r>
              <a:rPr lang="en-US" sz="2400" b="0" dirty="0" smtClean="0"/>
              <a:t>f</a:t>
            </a:r>
            <a:r>
              <a:rPr lang="en-US" sz="2400" b="0" baseline="-25000" dirty="0" smtClean="0"/>
              <a:t>00</a:t>
            </a:r>
            <a:r>
              <a:rPr lang="en-US" altLang="en-US" sz="2400" b="0" dirty="0"/>
              <a:t> </a:t>
            </a:r>
            <a:r>
              <a:rPr lang="en-US" altLang="en-US" sz="2400" b="0" dirty="0" smtClean="0"/>
              <a:t>)/(</a:t>
            </a:r>
            <a:r>
              <a:rPr lang="en-US" sz="2400" b="0" dirty="0" smtClean="0"/>
              <a:t>f</a:t>
            </a:r>
            <a:r>
              <a:rPr lang="en-US" sz="2400" b="0" baseline="-25000" dirty="0" smtClean="0"/>
              <a:t>10+</a:t>
            </a:r>
            <a:r>
              <a:rPr lang="en-US" sz="2400" b="0" dirty="0" smtClean="0"/>
              <a:t>f</a:t>
            </a:r>
            <a:r>
              <a:rPr lang="en-US" sz="2400" b="0" baseline="-25000" dirty="0"/>
              <a:t>1</a:t>
            </a:r>
            <a:r>
              <a:rPr lang="en-US" sz="2400" b="0" baseline="-25000" dirty="0" smtClean="0"/>
              <a:t>0</a:t>
            </a:r>
            <a:r>
              <a:rPr lang="en-US" altLang="en-US" sz="2400" b="0" dirty="0" smtClean="0"/>
              <a:t>)) has this property</a:t>
            </a:r>
            <a:endParaRPr lang="en-US" sz="2400" b="0" dirty="0"/>
          </a:p>
          <a:p>
            <a:pPr lvl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None/>
            </a:pPr>
            <a:endParaRPr lang="en-US" sz="2400" b="0" dirty="0"/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 dirty="0" smtClean="0"/>
              <a:t> </a:t>
            </a:r>
            <a:r>
              <a:rPr lang="en-US" altLang="en-US" sz="2400" b="0" dirty="0" smtClean="0"/>
              <a:t>has this property</a:t>
            </a:r>
            <a:endParaRPr lang="en-US" altLang="en-US" sz="2400" b="0" dirty="0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3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90174" name="Text Box 62"/>
          <p:cNvSpPr txBox="1">
            <a:spLocks noChangeArrowheads="1"/>
          </p:cNvSpPr>
          <p:nvPr/>
        </p:nvSpPr>
        <p:spPr bwMode="auto">
          <a:xfrm>
            <a:off x="6858000" y="4114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 dirty="0"/>
              <a:t>3</a:t>
            </a:r>
            <a:r>
              <a:rPr lang="en-US" altLang="en-US" sz="2000" b="0" dirty="0" smtClean="0"/>
              <a:t>x</a:t>
            </a:r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1439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Property under Row/Column Scaling</a:t>
            </a:r>
          </a:p>
        </p:txBody>
      </p:sp>
      <p:graphicFrame>
        <p:nvGraphicFramePr>
          <p:cNvPr id="12994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01538"/>
              </p:ext>
            </p:extLst>
          </p:nvPr>
        </p:nvGraphicFramePr>
        <p:xfrm>
          <a:off x="838200" y="1981200"/>
          <a:ext cx="3581400" cy="211836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Covid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Covid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No-Mask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69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922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b="0" dirty="0" smtClean="0"/>
              <a:t>Relationship between Mask use and susceptibility to </a:t>
            </a:r>
            <a:r>
              <a:rPr lang="en-US" altLang="en-US" sz="2400" b="0" dirty="0" err="1" smtClean="0"/>
              <a:t>Covid</a:t>
            </a:r>
            <a:r>
              <a:rPr lang="en-US" altLang="en-US" sz="2400" b="0" dirty="0" smtClean="0"/>
              <a:t>:</a:t>
            </a:r>
            <a:endParaRPr lang="en-US" altLang="en-US" sz="2400" b="0" dirty="0"/>
          </a:p>
        </p:txBody>
      </p:sp>
      <p:sp>
        <p:nvSpPr>
          <p:cNvPr id="90170" name="Text Box 58"/>
          <p:cNvSpPr txBox="1">
            <a:spLocks noChangeArrowheads="1"/>
          </p:cNvSpPr>
          <p:nvPr/>
        </p:nvSpPr>
        <p:spPr bwMode="auto">
          <a:xfrm>
            <a:off x="381000" y="4400252"/>
            <a:ext cx="8382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dirty="0" err="1" smtClean="0"/>
              <a:t>Mosteller</a:t>
            </a:r>
            <a:r>
              <a:rPr lang="en-US" altLang="en-US" sz="2400" b="0" dirty="0" smtClean="0"/>
              <a:t>: </a:t>
            </a:r>
            <a:br>
              <a:rPr lang="en-US" altLang="en-US" sz="2400" b="0" dirty="0" smtClean="0"/>
            </a:br>
            <a:r>
              <a:rPr lang="en-US" altLang="en-US" sz="2400" b="0" dirty="0" smtClean="0"/>
              <a:t>	</a:t>
            </a:r>
            <a:r>
              <a:rPr lang="en-US" altLang="en-US" sz="2000" b="0" dirty="0" smtClean="0"/>
              <a:t>Underlying association should be independent of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	the relative number of </a:t>
            </a:r>
            <a:r>
              <a:rPr lang="en-US" altLang="en-US" sz="2000" b="0" dirty="0" err="1" smtClean="0"/>
              <a:t>Covid</a:t>
            </a:r>
            <a:r>
              <a:rPr lang="en-US" altLang="en-US" sz="2000" b="0" dirty="0" smtClean="0"/>
              <a:t>-positive and </a:t>
            </a:r>
            <a:r>
              <a:rPr lang="en-US" altLang="en-US" sz="2000" b="0" dirty="0" err="1" smtClean="0"/>
              <a:t>Covid</a:t>
            </a:r>
            <a:r>
              <a:rPr lang="en-US" altLang="en-US" sz="2000" b="0" dirty="0" smtClean="0"/>
              <a:t>-free subjects</a:t>
            </a:r>
            <a:br>
              <a:rPr lang="en-US" altLang="en-US" sz="2000" b="0" dirty="0" smtClean="0"/>
            </a:br>
            <a:endParaRPr lang="en-US" altLang="en-US" sz="2000" b="0" dirty="0" smtClean="0"/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altLang="en-US" sz="2400" b="0" dirty="0"/>
              <a:t>Odds-Ratio ((</a:t>
            </a:r>
            <a:r>
              <a:rPr lang="en-US" sz="2400" b="0" dirty="0"/>
              <a:t>f</a:t>
            </a:r>
            <a:r>
              <a:rPr lang="en-US" sz="2400" b="0" baseline="-25000" dirty="0"/>
              <a:t>11+</a:t>
            </a:r>
            <a:r>
              <a:rPr lang="en-US" sz="2400" b="0" dirty="0"/>
              <a:t>f</a:t>
            </a:r>
            <a:r>
              <a:rPr lang="en-US" sz="2400" b="0" baseline="-25000" dirty="0"/>
              <a:t>00</a:t>
            </a:r>
            <a:r>
              <a:rPr lang="en-US" altLang="en-US" sz="2400" b="0" dirty="0"/>
              <a:t> )/(</a:t>
            </a:r>
            <a:r>
              <a:rPr lang="en-US" sz="2400" b="0" dirty="0"/>
              <a:t>f</a:t>
            </a:r>
            <a:r>
              <a:rPr lang="en-US" sz="2400" b="0" baseline="-25000" dirty="0"/>
              <a:t>10+</a:t>
            </a:r>
            <a:r>
              <a:rPr lang="en-US" sz="2400" b="0" dirty="0"/>
              <a:t>f</a:t>
            </a:r>
            <a:r>
              <a:rPr lang="en-US" sz="2400" b="0" baseline="-25000" dirty="0"/>
              <a:t>10</a:t>
            </a:r>
            <a:r>
              <a:rPr lang="en-US" altLang="en-US" sz="2400" b="0" dirty="0"/>
              <a:t>)) has this property</a:t>
            </a:r>
            <a:endParaRPr lang="en-US" sz="2400" b="0" dirty="0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3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90174" name="Text Box 62"/>
          <p:cNvSpPr txBox="1">
            <a:spLocks noChangeArrowheads="1"/>
          </p:cNvSpPr>
          <p:nvPr/>
        </p:nvSpPr>
        <p:spPr bwMode="auto">
          <a:xfrm>
            <a:off x="6858000" y="4114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 dirty="0" smtClean="0"/>
              <a:t>10x</a:t>
            </a:r>
            <a:endParaRPr lang="en-US" altLang="en-US" sz="2000" b="0" dirty="0"/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76800"/>
              </p:ext>
            </p:extLst>
          </p:nvPr>
        </p:nvGraphicFramePr>
        <p:xfrm>
          <a:off x="4572000" y="1996440"/>
          <a:ext cx="3581400" cy="211836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Covid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Covid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No-Mask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0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Different Measures have Different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353727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Simpson’s Paradox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Observed relationship in data may be influenced by the presence of other confounding factors (hidden variables)</a:t>
            </a:r>
          </a:p>
          <a:p>
            <a:pPr lvl="1"/>
            <a:r>
              <a:rPr lang="en-US" altLang="en-US" smtClean="0"/>
              <a:t>Hidden variables may cause the observed relationship to disappear or reverse its direction!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Proper stratification is needed to avoid generating spurious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Itemset Generation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5" name="VISIO" r:id="rId3" imgW="9811512" imgH="7395972" progId="Visio.Drawing.6">
                  <p:embed/>
                </p:oleObj>
              </mc:Choice>
              <mc:Fallback>
                <p:oleObj name="VISIO" r:id="rId3" imgW="9811512" imgH="7395972" progId="Visio.Drawing.6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81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Simpson’s Paradox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Recovery rate from </a:t>
            </a:r>
            <a:r>
              <a:rPr lang="en-US" altLang="en-US" dirty="0" err="1" smtClean="0"/>
              <a:t>Covid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Hospital A:  80%</a:t>
            </a:r>
          </a:p>
          <a:p>
            <a:pPr lvl="1"/>
            <a:r>
              <a:rPr lang="en-US" altLang="en-US" dirty="0" smtClean="0"/>
              <a:t>Hospital B:  90%</a:t>
            </a:r>
            <a:endParaRPr lang="en-US" altLang="en-US" dirty="0"/>
          </a:p>
          <a:p>
            <a:r>
              <a:rPr lang="en-US" altLang="en-US" dirty="0" smtClean="0"/>
              <a:t>Which hospital is better?</a:t>
            </a:r>
          </a:p>
        </p:txBody>
      </p:sp>
    </p:spTree>
    <p:extLst>
      <p:ext uri="{BB962C8B-B14F-4D97-AF65-F5344CB8AC3E}">
        <p14:creationId xmlns:p14="http://schemas.microsoft.com/office/powerpoint/2010/main" val="18734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Simpson’s Paradox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Recovery rate from </a:t>
            </a:r>
            <a:r>
              <a:rPr lang="en-US" altLang="en-US" dirty="0" err="1" smtClean="0"/>
              <a:t>Covid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Hospital A:  80%</a:t>
            </a:r>
          </a:p>
          <a:p>
            <a:pPr lvl="1"/>
            <a:r>
              <a:rPr lang="en-US" altLang="en-US" dirty="0" smtClean="0"/>
              <a:t>Hospital B:  90%</a:t>
            </a:r>
            <a:endParaRPr lang="en-US" altLang="en-US" dirty="0"/>
          </a:p>
          <a:p>
            <a:r>
              <a:rPr lang="en-US" altLang="en-US" dirty="0" smtClean="0"/>
              <a:t>Which hospital is better?</a:t>
            </a:r>
          </a:p>
          <a:p>
            <a:r>
              <a:rPr lang="en-US" altLang="en-US" dirty="0" err="1"/>
              <a:t>Covid</a:t>
            </a:r>
            <a:r>
              <a:rPr lang="en-US" altLang="en-US" dirty="0"/>
              <a:t> recovery rate on older population</a:t>
            </a:r>
          </a:p>
          <a:p>
            <a:pPr lvl="1"/>
            <a:r>
              <a:rPr lang="en-US" altLang="en-US" dirty="0"/>
              <a:t>Hospital A:  50%</a:t>
            </a:r>
          </a:p>
          <a:p>
            <a:pPr lvl="1"/>
            <a:r>
              <a:rPr lang="en-US" altLang="en-US" dirty="0"/>
              <a:t>Hospital B:  30%</a:t>
            </a:r>
          </a:p>
          <a:p>
            <a:r>
              <a:rPr lang="en-US" altLang="en-US" dirty="0" err="1"/>
              <a:t>Covid</a:t>
            </a:r>
            <a:r>
              <a:rPr lang="en-US" altLang="en-US" dirty="0"/>
              <a:t> recovery rate on </a:t>
            </a:r>
            <a:r>
              <a:rPr lang="en-US" altLang="en-US" dirty="0" smtClean="0"/>
              <a:t>younger </a:t>
            </a:r>
            <a:r>
              <a:rPr lang="en-US" altLang="en-US" dirty="0"/>
              <a:t>population</a:t>
            </a:r>
          </a:p>
          <a:p>
            <a:pPr lvl="1"/>
            <a:r>
              <a:rPr lang="en-US" altLang="en-US" dirty="0"/>
              <a:t>Hospital A:  </a:t>
            </a:r>
            <a:r>
              <a:rPr lang="en-US" altLang="en-US" dirty="0" smtClean="0"/>
              <a:t>99%</a:t>
            </a:r>
            <a:endParaRPr lang="en-US" altLang="en-US" dirty="0"/>
          </a:p>
          <a:p>
            <a:pPr lvl="1"/>
            <a:r>
              <a:rPr lang="en-US" altLang="en-US" dirty="0"/>
              <a:t>Hospital B:  </a:t>
            </a:r>
            <a:r>
              <a:rPr lang="en-US" altLang="en-US" dirty="0" smtClean="0"/>
              <a:t>98%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89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Simpson’s Paradox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 Covid-19 death: (per 100,000 of population)</a:t>
            </a:r>
          </a:p>
          <a:p>
            <a:pPr lvl="1"/>
            <a:r>
              <a:rPr lang="en-US" altLang="en-US" dirty="0" smtClean="0"/>
              <a:t>County A: 15</a:t>
            </a:r>
          </a:p>
          <a:p>
            <a:pPr lvl="1"/>
            <a:r>
              <a:rPr lang="en-US" altLang="en-US" dirty="0" smtClean="0"/>
              <a:t>County B:  10</a:t>
            </a:r>
            <a:endParaRPr lang="en-US" altLang="en-US" dirty="0"/>
          </a:p>
          <a:p>
            <a:r>
              <a:rPr lang="en-US" altLang="en-US" dirty="0" smtClean="0"/>
              <a:t>Which state is managing the pandemic better?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Simpson’s Paradox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 Covid-19 death: (per 100,000 of population)</a:t>
            </a:r>
          </a:p>
          <a:p>
            <a:pPr lvl="1"/>
            <a:r>
              <a:rPr lang="en-US" altLang="en-US" dirty="0" smtClean="0"/>
              <a:t>County A: 15</a:t>
            </a:r>
          </a:p>
          <a:p>
            <a:pPr lvl="1"/>
            <a:r>
              <a:rPr lang="en-US" altLang="en-US" dirty="0" smtClean="0"/>
              <a:t>County B:  10</a:t>
            </a:r>
            <a:endParaRPr lang="en-US" altLang="en-US" dirty="0"/>
          </a:p>
          <a:p>
            <a:r>
              <a:rPr lang="en-US" altLang="en-US" dirty="0" smtClean="0"/>
              <a:t>Which state is managing the pandemic better?</a:t>
            </a:r>
          </a:p>
          <a:p>
            <a:r>
              <a:rPr lang="en-US" altLang="en-US" dirty="0" err="1"/>
              <a:t>Covid</a:t>
            </a:r>
            <a:r>
              <a:rPr lang="en-US" altLang="en-US" dirty="0"/>
              <a:t> </a:t>
            </a:r>
            <a:r>
              <a:rPr lang="en-US" altLang="en-US" dirty="0" smtClean="0"/>
              <a:t>death </a:t>
            </a:r>
            <a:r>
              <a:rPr lang="en-US" altLang="en-US" dirty="0"/>
              <a:t>rate on older population</a:t>
            </a:r>
          </a:p>
          <a:p>
            <a:pPr lvl="1"/>
            <a:r>
              <a:rPr lang="en-US" altLang="en-US" dirty="0" smtClean="0"/>
              <a:t>County </a:t>
            </a:r>
            <a:r>
              <a:rPr lang="en-US" altLang="en-US" dirty="0"/>
              <a:t>A: </a:t>
            </a:r>
            <a:r>
              <a:rPr lang="en-US" altLang="en-US" dirty="0" smtClean="0"/>
              <a:t>20</a:t>
            </a:r>
            <a:endParaRPr lang="en-US" altLang="en-US" dirty="0"/>
          </a:p>
          <a:p>
            <a:pPr lvl="1"/>
            <a:r>
              <a:rPr lang="en-US" altLang="en-US" dirty="0" smtClean="0"/>
              <a:t>County B:  40</a:t>
            </a:r>
          </a:p>
          <a:p>
            <a:r>
              <a:rPr lang="en-US" altLang="en-US" dirty="0" err="1" smtClean="0"/>
              <a:t>Covid</a:t>
            </a:r>
            <a:r>
              <a:rPr lang="en-US" altLang="en-US" dirty="0" smtClean="0"/>
              <a:t> death rate on younger population</a:t>
            </a:r>
          </a:p>
          <a:p>
            <a:pPr lvl="1"/>
            <a:r>
              <a:rPr lang="en-US" altLang="en-US" dirty="0" smtClean="0"/>
              <a:t>County A</a:t>
            </a:r>
            <a:r>
              <a:rPr lang="en-US" altLang="en-US" dirty="0"/>
              <a:t>:  </a:t>
            </a:r>
            <a:r>
              <a:rPr lang="en-US" altLang="en-US" dirty="0" smtClean="0"/>
              <a:t>2</a:t>
            </a:r>
            <a:endParaRPr lang="en-US" altLang="en-US" dirty="0"/>
          </a:p>
          <a:p>
            <a:pPr lvl="1"/>
            <a:r>
              <a:rPr lang="en-US" altLang="en-US" dirty="0" smtClean="0"/>
              <a:t>County  </a:t>
            </a:r>
            <a:r>
              <a:rPr lang="en-US" altLang="en-US" dirty="0"/>
              <a:t>B:  </a:t>
            </a:r>
            <a:r>
              <a:rPr lang="en-US" altLang="en-US" dirty="0" smtClean="0"/>
              <a:t>5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/>
              <a:t>Effect of Support Distribution on Association Mining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Many real data sets have skewed support distribution</a:t>
            </a: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5312"/>
          <a:stretch>
            <a:fillRect/>
          </a:stretch>
        </p:blipFill>
        <p:spPr>
          <a:xfrm>
            <a:off x="2743200" y="1905000"/>
            <a:ext cx="5562600" cy="4038600"/>
          </a:xfr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Support distribution of a retail data set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800600" y="60198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Rank of item (in log scale)</a:t>
            </a:r>
          </a:p>
        </p:txBody>
      </p:sp>
      <p:sp>
        <p:nvSpPr>
          <p:cNvPr id="1330183" name="AutoShape 7"/>
          <p:cNvSpPr>
            <a:spLocks noChangeArrowheads="1"/>
          </p:cNvSpPr>
          <p:nvPr/>
        </p:nvSpPr>
        <p:spPr bwMode="auto">
          <a:xfrm>
            <a:off x="3886200" y="2286000"/>
            <a:ext cx="21336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Few items with high support</a:t>
            </a:r>
          </a:p>
        </p:txBody>
      </p:sp>
      <p:sp>
        <p:nvSpPr>
          <p:cNvPr id="1330184" name="AutoShape 8"/>
          <p:cNvSpPr>
            <a:spLocks noChangeArrowheads="1"/>
          </p:cNvSpPr>
          <p:nvPr/>
        </p:nvSpPr>
        <p:spPr bwMode="auto">
          <a:xfrm>
            <a:off x="5410200" y="3429000"/>
            <a:ext cx="1828800" cy="1066800"/>
          </a:xfrm>
          <a:prstGeom prst="cloudCallout">
            <a:avLst>
              <a:gd name="adj1" fmla="val 12500"/>
              <a:gd name="adj2" fmla="val 152528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Many items with low support</a:t>
            </a:r>
          </a:p>
        </p:txBody>
      </p:sp>
    </p:spTree>
    <p:extLst>
      <p:ext uri="{BB962C8B-B14F-4D97-AF65-F5344CB8AC3E}">
        <p14:creationId xmlns:p14="http://schemas.microsoft.com/office/powerpoint/2010/main" val="40017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3" grpId="0" animBg="1"/>
      <p:bldP spid="133018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Effect of Support Distribution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Difficult to set the appropriate </a:t>
            </a:r>
            <a:r>
              <a:rPr lang="en-US" altLang="en-US" i="1" dirty="0" err="1" smtClean="0"/>
              <a:t>minsup</a:t>
            </a:r>
            <a:r>
              <a:rPr lang="en-US" altLang="en-US" dirty="0" smtClean="0"/>
              <a:t> threshold</a:t>
            </a:r>
          </a:p>
          <a:p>
            <a:pPr lvl="1"/>
            <a:r>
              <a:rPr lang="en-US" altLang="en-US" dirty="0" smtClean="0"/>
              <a:t>If </a:t>
            </a:r>
            <a:r>
              <a:rPr lang="en-US" altLang="en-US" i="1" dirty="0" err="1" smtClean="0"/>
              <a:t>minsup</a:t>
            </a:r>
            <a:r>
              <a:rPr lang="en-US" altLang="en-US" dirty="0" smtClean="0"/>
              <a:t> is too high, we could miss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involving interesting rare items (e.g., {caviar, vodka})</a:t>
            </a:r>
          </a:p>
          <a:p>
            <a:pPr lvl="1">
              <a:buFont typeface="Arial" charset="0"/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If </a:t>
            </a:r>
            <a:r>
              <a:rPr lang="en-US" altLang="en-US" i="1" dirty="0" err="1" smtClean="0"/>
              <a:t>minsup</a:t>
            </a:r>
            <a:r>
              <a:rPr lang="en-US" altLang="en-US" dirty="0" smtClean="0"/>
              <a:t> is too low, it is computationally expensive and the number of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is very large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9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smtClean="0"/>
              <a:t>Cross-Support Patterns</a:t>
            </a:r>
          </a:p>
        </p:txBody>
      </p:sp>
      <p:pic>
        <p:nvPicPr>
          <p:cNvPr id="74755" name="Picture 3" descr="supp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4"/>
          <a:stretch>
            <a:fillRect/>
          </a:stretch>
        </p:blipFill>
        <p:spPr>
          <a:xfrm>
            <a:off x="228600" y="2133600"/>
            <a:ext cx="4572000" cy="3200400"/>
          </a:xfrm>
          <a:noFill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114800" y="5715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milk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4419600" y="5181600"/>
            <a:ext cx="0" cy="533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1752600" y="5165725"/>
            <a:ext cx="0" cy="533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95400" y="56991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caviar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953000" y="2162175"/>
            <a:ext cx="411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</a:rPr>
              <a:t>A cross-support pattern involves items with varying degree of support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b="0" dirty="0">
                <a:latin typeface="Tahoma" pitchFamily="34" charset="0"/>
              </a:rPr>
              <a:t> Example: {</a:t>
            </a:r>
            <a:r>
              <a:rPr lang="en-US" altLang="en-US" sz="2000" b="0" dirty="0" err="1">
                <a:latin typeface="Tahoma" pitchFamily="34" charset="0"/>
              </a:rPr>
              <a:t>caviar,milk</a:t>
            </a:r>
            <a:r>
              <a:rPr lang="en-US" altLang="en-US" sz="2000" b="0" dirty="0">
                <a:latin typeface="Tahoma" pitchFamily="34" charset="0"/>
              </a:rPr>
              <a:t>}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000" b="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ahoma" pitchFamily="34" charset="0"/>
              </a:rPr>
              <a:t>How to avoid such patterns?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A Measure of Cross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>
                <a:normAutofit/>
              </a:bodyPr>
              <a:lstStyle/>
              <a:p>
                <a:pPr marL="292100" lvl="1" indent="-292100">
                  <a:lnSpc>
                    <a:spcPct val="90000"/>
                  </a:lnSpc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/>
                  <a:t>Given an </a:t>
                </a:r>
                <a:r>
                  <a:rPr lang="en-US" altLang="en-US" dirty="0" err="1" smtClean="0"/>
                  <a:t>itemset</a:t>
                </a:r>
                <a:r>
                  <a:rPr lang="en-US" alt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  <m:r>
                      <a:rPr lang="en-US" alt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dirty="0" smtClean="0"/>
                  <a:t>items, we can define a measure of cross </a:t>
                </a:r>
                <a:r>
                  <a:rPr lang="en-US" altLang="en-US" dirty="0" err="1" smtClean="0"/>
                  <a:t>support,</a:t>
                </a:r>
                <a:r>
                  <a:rPr lang="en-US" alt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the </a:t>
                </a:r>
                <a:r>
                  <a:rPr lang="en-US" alt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itemset</a:t>
                </a: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𝑠</m:t>
                    </m:r>
                    <m:r>
                      <a:rPr lang="en-US" alt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) is the support of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Can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dirty="0" smtClean="0"/>
                  <a:t> to prune cross support patterns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2"/>
                <a:stretch>
                  <a:fillRect l="-440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438400"/>
                <a:ext cx="5758628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𝐦𝐢𝐧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),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>
                              <a:latin typeface="Cambria Math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…,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b="0" i="1">
                              <a:latin typeface="Cambria Math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}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𝐦𝐚𝐱</m:t>
                          </m:r>
                          <m:r>
                            <a:rPr lang="en-US" sz="2800" b="0" i="1">
                              <a:latin typeface="Cambria Math"/>
                            </a:rPr>
                            <m:t>{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>
                              <a:latin typeface="Cambria Math"/>
                            </a:rPr>
                            <m:t>),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>
                              <a:latin typeface="Cambria Math"/>
                            </a:rPr>
                            <m:t>), …,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b="0" i="1">
                              <a:latin typeface="Cambria Math"/>
                            </a:rPr>
                            <m:t>)}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38400"/>
                <a:ext cx="5758628" cy="991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2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dirty="0" smtClean="0"/>
              <a:t>Confidence and Cross-Support Patterns</a:t>
            </a:r>
          </a:p>
        </p:txBody>
      </p:sp>
      <p:pic>
        <p:nvPicPr>
          <p:cNvPr id="75779" name="Picture 3" descr="supp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4"/>
          <a:stretch>
            <a:fillRect/>
          </a:stretch>
        </p:blipFill>
        <p:spPr>
          <a:xfrm>
            <a:off x="228600" y="2133600"/>
            <a:ext cx="4572000" cy="3200400"/>
          </a:xfr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114800" y="5715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milk</a:t>
            </a:r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4419600" y="5181600"/>
            <a:ext cx="0" cy="533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1752600" y="5165725"/>
            <a:ext cx="0" cy="533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295400" y="56991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ahoma" pitchFamily="34" charset="0"/>
              </a:rPr>
              <a:t>caviar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953000" y="1673225"/>
            <a:ext cx="4114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ahoma" pitchFamily="34" charset="0"/>
              </a:rPr>
              <a:t>Observation: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 err="1" smtClean="0">
                <a:latin typeface="Tahoma" pitchFamily="34" charset="0"/>
              </a:rPr>
              <a:t>conf</a:t>
            </a:r>
            <a:r>
              <a:rPr lang="en-US" altLang="en-US" sz="2000" b="0" dirty="0" smtClean="0">
                <a:latin typeface="Tahoma" pitchFamily="34" charset="0"/>
              </a:rPr>
              <a:t>(</a:t>
            </a:r>
            <a:r>
              <a:rPr lang="en-US" altLang="en-US" sz="2000" b="0" dirty="0" err="1" smtClean="0">
                <a:latin typeface="Tahoma" pitchFamily="34" charset="0"/>
              </a:rPr>
              <a:t>caviar</a:t>
            </a:r>
            <a:r>
              <a:rPr lang="en-US" altLang="en-US" sz="2000" b="0" dirty="0" err="1">
                <a:latin typeface="Tahoma" pitchFamily="34" charset="0"/>
                <a:sym typeface="Symbol" pitchFamily="18" charset="2"/>
              </a:rPr>
              <a:t>milk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) is very high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	but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 err="1" smtClean="0">
                <a:latin typeface="Tahoma" pitchFamily="34" charset="0"/>
              </a:rPr>
              <a:t>conf</a:t>
            </a:r>
            <a:r>
              <a:rPr lang="en-US" altLang="en-US" sz="2000" b="0" dirty="0" smtClean="0">
                <a:latin typeface="Tahoma" pitchFamily="34" charset="0"/>
              </a:rPr>
              <a:t>(</a:t>
            </a:r>
            <a:r>
              <a:rPr lang="en-US" altLang="en-US" sz="2000" b="0" dirty="0" err="1" smtClean="0">
                <a:latin typeface="Tahoma" pitchFamily="34" charset="0"/>
              </a:rPr>
              <a:t>milk</a:t>
            </a:r>
            <a:r>
              <a:rPr lang="en-US" altLang="en-US" sz="2000" b="0" dirty="0" err="1">
                <a:latin typeface="Tahoma" pitchFamily="34" charset="0"/>
                <a:sym typeface="Symbol" pitchFamily="18" charset="2"/>
              </a:rPr>
              <a:t>caviar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) is very low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800" b="0" dirty="0">
              <a:latin typeface="Tahoma" pitchFamily="34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800" b="0" dirty="0">
              <a:latin typeface="Tahoma" pitchFamily="34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 smtClean="0">
                <a:latin typeface="Tahoma" pitchFamily="34" charset="0"/>
                <a:sym typeface="Symbol" pitchFamily="18" charset="2"/>
              </a:rPr>
              <a:t>Therefore,</a:t>
            </a:r>
            <a:endParaRPr lang="en-US" altLang="en-US" sz="2000" dirty="0">
              <a:latin typeface="Tahoma" pitchFamily="34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min( </a:t>
            </a:r>
            <a:r>
              <a:rPr lang="en-US" altLang="en-US" sz="2000" b="0" dirty="0" err="1" smtClean="0">
                <a:latin typeface="Tahoma" pitchFamily="34" charset="0"/>
                <a:sym typeface="Symbol" pitchFamily="18" charset="2"/>
              </a:rPr>
              <a:t>c</a:t>
            </a:r>
            <a:r>
              <a:rPr lang="en-US" altLang="en-US" sz="2000" b="0" dirty="0" err="1" smtClean="0">
                <a:latin typeface="Tahoma" pitchFamily="34" charset="0"/>
              </a:rPr>
              <a:t>onf</a:t>
            </a:r>
            <a:r>
              <a:rPr lang="en-US" altLang="en-US" sz="2000" b="0" dirty="0" smtClean="0">
                <a:latin typeface="Tahoma" pitchFamily="34" charset="0"/>
              </a:rPr>
              <a:t>(</a:t>
            </a:r>
            <a:r>
              <a:rPr lang="en-US" altLang="en-US" sz="2000" b="0" dirty="0" err="1" smtClean="0">
                <a:latin typeface="Tahoma" pitchFamily="34" charset="0"/>
              </a:rPr>
              <a:t>caviar</a:t>
            </a:r>
            <a:r>
              <a:rPr lang="en-US" altLang="en-US" sz="2000" b="0" dirty="0" err="1">
                <a:latin typeface="Tahoma" pitchFamily="34" charset="0"/>
                <a:sym typeface="Symbol" pitchFamily="18" charset="2"/>
              </a:rPr>
              <a:t>milk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),</a:t>
            </a:r>
            <a:br>
              <a:rPr lang="en-US" altLang="en-US" sz="2000" b="0" dirty="0">
                <a:latin typeface="Tahoma" pitchFamily="34" charset="0"/>
                <a:sym typeface="Symbol" pitchFamily="18" charset="2"/>
              </a:rPr>
            </a:b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        </a:t>
            </a:r>
            <a:r>
              <a:rPr lang="en-US" altLang="en-US" sz="2000" b="0" dirty="0" err="1">
                <a:latin typeface="Tahoma" pitchFamily="34" charset="0"/>
                <a:sym typeface="Symbol" pitchFamily="18" charset="2"/>
              </a:rPr>
              <a:t>c</a:t>
            </a:r>
            <a:r>
              <a:rPr lang="en-US" altLang="en-US" sz="2000" b="0" dirty="0" err="1" smtClean="0">
                <a:latin typeface="Tahoma" pitchFamily="34" charset="0"/>
              </a:rPr>
              <a:t>onf</a:t>
            </a:r>
            <a:r>
              <a:rPr lang="en-US" altLang="en-US" sz="2000" b="0" dirty="0" smtClean="0">
                <a:latin typeface="Tahoma" pitchFamily="34" charset="0"/>
              </a:rPr>
              <a:t>(</a:t>
            </a:r>
            <a:r>
              <a:rPr lang="en-US" altLang="en-US" sz="2000" b="0" dirty="0" err="1" smtClean="0">
                <a:latin typeface="Tahoma" pitchFamily="34" charset="0"/>
              </a:rPr>
              <a:t>milk</a:t>
            </a:r>
            <a:r>
              <a:rPr lang="en-US" altLang="en-US" sz="2000" b="0" dirty="0" err="1">
                <a:latin typeface="Tahoma" pitchFamily="34" charset="0"/>
                <a:sym typeface="Symbol" pitchFamily="18" charset="2"/>
              </a:rPr>
              <a:t>caviar</a:t>
            </a: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) </a:t>
            </a:r>
            <a:r>
              <a:rPr lang="en-US" altLang="en-US" sz="2000" b="0" dirty="0" smtClean="0">
                <a:latin typeface="Tahoma" pitchFamily="34" charset="0"/>
                <a:sym typeface="Symbol" pitchFamily="18" charset="2"/>
              </a:rPr>
              <a:t>)</a:t>
            </a:r>
            <a:br>
              <a:rPr lang="en-US" altLang="en-US" sz="2000" b="0" dirty="0" smtClean="0">
                <a:latin typeface="Tahoma" pitchFamily="34" charset="0"/>
                <a:sym typeface="Symbol" pitchFamily="18" charset="2"/>
              </a:rPr>
            </a:b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/>
            </a:r>
            <a:br>
              <a:rPr lang="en-US" altLang="en-US" sz="2000" b="0" dirty="0">
                <a:latin typeface="Tahoma" pitchFamily="34" charset="0"/>
                <a:sym typeface="Symbol" pitchFamily="18" charset="2"/>
              </a:rPr>
            </a:br>
            <a:r>
              <a:rPr lang="en-US" altLang="en-US" sz="2000" b="0" dirty="0">
                <a:latin typeface="Tahoma" pitchFamily="34" charset="0"/>
                <a:sym typeface="Symbol" pitchFamily="18" charset="2"/>
              </a:rPr>
              <a:t>is also very low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800" b="0" dirty="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73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H-Confidence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To avoid patterns whose items have very different support, define a new evaluation measure for </a:t>
                </a:r>
                <a:r>
                  <a:rPr lang="en-US" altLang="en-US" dirty="0" err="1" smtClean="0"/>
                  <a:t>itemsets</a:t>
                </a:r>
                <a:endParaRPr lang="en-US" alt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Known as h-confidence or all-confidence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Specifically, given an </a:t>
                </a:r>
                <a:r>
                  <a:rPr lang="en-US" altLang="en-US" dirty="0" err="1" smtClean="0"/>
                  <a:t>itemset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𝑋</m:t>
                    </m:r>
                    <m:r>
                      <a:rPr lang="en-US" alt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en-US" dirty="0"/>
                  <a:t> </a:t>
                </a:r>
                <a:endParaRPr lang="en-US" alt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h-confidence is the  minimum confidence of any association rule formed from </a:t>
                </a:r>
                <a:r>
                  <a:rPr lang="en-US" altLang="en-US" dirty="0" err="1" smtClean="0"/>
                  <a:t>itemset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 </m:t>
                    </m:r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endParaRPr lang="en-US" altLang="en-US" dirty="0" smtClean="0"/>
              </a:p>
              <a:p>
                <a:pPr lvl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olidFill>
                      <a:srgbClr val="C00000"/>
                    </a:solidFill>
                  </a:rPr>
                  <a:t>hconf(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i="1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 smtClean="0">
                    <a:solidFill>
                      <a:srgbClr val="C00000"/>
                    </a:solidFill>
                  </a:rPr>
                  <a:t> ) = min( conf(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→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), 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>
                    <a:solidFill>
                      <a:srgbClr val="C00000"/>
                    </a:solidFill>
                  </a:rPr>
                  <a:t/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/>
                  <a:t>,</a:t>
                </a:r>
                <a:r>
                  <a:rPr lang="en-US" altLang="en-US" baseline="-25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 </m:t>
                    </m:r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en-US" baseline="-25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∅,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dirty="0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= </m:t>
                    </m:r>
                    <m:r>
                      <a:rPr lang="en-US" alt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r>
                  <a:rPr lang="en-US" altLang="en-US" dirty="0" smtClean="0"/>
                  <a:t>For 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= </m:t>
                    </m:r>
                    <m:r>
                      <a:rPr lang="en-US" alt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en-US" dirty="0"/>
                  <a:t> </a:t>
                </a:r>
                <a:endParaRPr lang="en-US" altLang="en-US" dirty="0" smtClean="0"/>
              </a:p>
              <a:p>
                <a:pPr lvl="1"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133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0">
                <a:blip r:embed="rId2"/>
                <a:stretch>
                  <a:fillRect l="-7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146493820</TotalTime>
  <Pages>3</Pages>
  <Words>4478</Words>
  <Application>Microsoft Office PowerPoint</Application>
  <PresentationFormat>On-screen Show (4:3)</PresentationFormat>
  <Paragraphs>1330</Paragraphs>
  <Slides>105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105</vt:i4>
      </vt:variant>
    </vt:vector>
  </HeadingPairs>
  <TitlesOfParts>
    <vt:vector size="118" baseType="lpstr">
      <vt:lpstr>Arial</vt:lpstr>
      <vt:lpstr>Cambria Math</vt:lpstr>
      <vt:lpstr>Monotype Sorts</vt:lpstr>
      <vt:lpstr>Symbol</vt:lpstr>
      <vt:lpstr>Tahoma</vt:lpstr>
      <vt:lpstr>Times New Roman</vt:lpstr>
      <vt:lpstr>Wingdings</vt:lpstr>
      <vt:lpstr>LC.BRev.FY97</vt:lpstr>
      <vt:lpstr>Document</vt:lpstr>
      <vt:lpstr>Equation</vt:lpstr>
      <vt:lpstr>VISIO</vt:lpstr>
      <vt:lpstr>Visio</vt:lpstr>
      <vt:lpstr>Worksheet</vt:lpstr>
      <vt:lpstr>Data Mining</vt:lpstr>
      <vt:lpstr>Association Rule Mining</vt:lpstr>
      <vt:lpstr>Definition: Frequent Itemset</vt:lpstr>
      <vt:lpstr>Definition: Association Rule</vt:lpstr>
      <vt:lpstr>Association Rule Mining Task</vt:lpstr>
      <vt:lpstr>Computational Complexity</vt:lpstr>
      <vt:lpstr>Mining Association Rules</vt:lpstr>
      <vt:lpstr>Mining Association Rules</vt:lpstr>
      <vt:lpstr>Frequent Itemset Generation</vt:lpstr>
      <vt:lpstr>Frequent Itemset Generation</vt:lpstr>
      <vt:lpstr>Frequent Itemset Generation Strategies</vt:lpstr>
      <vt:lpstr>Reducing Number of Candidates</vt:lpstr>
      <vt:lpstr>Illustrating Apriori Principle</vt:lpstr>
      <vt:lpstr>Illustrating Apriori Principle</vt:lpstr>
      <vt:lpstr>Illustrating Apriori Principle</vt:lpstr>
      <vt:lpstr>Illustrating Apriori Principle</vt:lpstr>
      <vt:lpstr>Illustrating Apriori Principle</vt:lpstr>
      <vt:lpstr>Illustrating Apriori Principle</vt:lpstr>
      <vt:lpstr>Illustrating Apriori Principle</vt:lpstr>
      <vt:lpstr>Illustrating Apriori Principle</vt:lpstr>
      <vt:lpstr>Apriori Algorithm</vt:lpstr>
      <vt:lpstr>Candidate Generation: Brute-force method</vt:lpstr>
      <vt:lpstr>PowerPoint Presentation</vt:lpstr>
      <vt:lpstr>Candidate Generation: Fk-1 x Fk-1 Method</vt:lpstr>
      <vt:lpstr>Candidate Pruning</vt:lpstr>
      <vt:lpstr>PowerPoint Presentation</vt:lpstr>
      <vt:lpstr>Illustrating Apriori Principle</vt:lpstr>
      <vt:lpstr>Alternate Fk-1 x Fk-1 Method</vt:lpstr>
      <vt:lpstr>Candidate Pruning for Alternate Fk-1 x Fk-1 Method</vt:lpstr>
      <vt:lpstr>Support Counting of Candidate Itemsets</vt:lpstr>
      <vt:lpstr>Support Counting of Candidate Itemsets</vt:lpstr>
      <vt:lpstr>Support Counting: An Example</vt:lpstr>
      <vt:lpstr>Support Counting Using a Hash Tree</vt:lpstr>
      <vt:lpstr>Support Counting Using a Hash Tree</vt:lpstr>
      <vt:lpstr>Support Counting Using a Hash Tree</vt:lpstr>
      <vt:lpstr>Support Counting Using a Hash Tree</vt:lpstr>
      <vt:lpstr>Support Counting Using a Hash Tree</vt:lpstr>
      <vt:lpstr>Support Counting Using a Hash Tree</vt:lpstr>
      <vt:lpstr>Support Counting Using a Hash Tree</vt:lpstr>
      <vt:lpstr>Rule Generation</vt:lpstr>
      <vt:lpstr>Rule Generation</vt:lpstr>
      <vt:lpstr>Rule Generation for Apriori Algorithm</vt:lpstr>
      <vt:lpstr> Association Analysis: Basic Concepts  and Algorithms</vt:lpstr>
      <vt:lpstr>Factors Affecting Complexity of Apriori</vt:lpstr>
      <vt:lpstr>Factors Affecting Complexity of Apriori</vt:lpstr>
      <vt:lpstr>Impact of Support Based Pruning</vt:lpstr>
      <vt:lpstr>Factors Affecting Complexity of Apriori</vt:lpstr>
      <vt:lpstr>Factors Affecting Complexity of Apriori</vt:lpstr>
      <vt:lpstr>Factors Affecting Complexity of Apriori</vt:lpstr>
      <vt:lpstr>Factors Affecting Complexity of Apriori</vt:lpstr>
      <vt:lpstr>Compact Representation of Frequent Itemsets</vt:lpstr>
      <vt:lpstr>Maximal Frequent Itemset</vt:lpstr>
      <vt:lpstr>What are the Maximal Frequent Itemsets in this Data?</vt:lpstr>
      <vt:lpstr>An illustrative example</vt:lpstr>
      <vt:lpstr>An illustrative example</vt:lpstr>
      <vt:lpstr>An illustrative example</vt:lpstr>
      <vt:lpstr>An illustrative example</vt:lpstr>
      <vt:lpstr>Another illustrative example</vt:lpstr>
      <vt:lpstr>Closed Itemset</vt:lpstr>
      <vt:lpstr>Closed Itemset</vt:lpstr>
      <vt:lpstr>Maximal vs Closed Itemsets</vt:lpstr>
      <vt:lpstr>Maximal Frequent vs Closed Frequent Itemsets</vt:lpstr>
      <vt:lpstr>What are the Closed Itemsets in this Data?</vt:lpstr>
      <vt:lpstr>Example 1</vt:lpstr>
      <vt:lpstr>Example 1</vt:lpstr>
      <vt:lpstr>Example 2</vt:lpstr>
      <vt:lpstr>Example 2</vt:lpstr>
      <vt:lpstr>Example 3</vt:lpstr>
      <vt:lpstr>Example 4</vt:lpstr>
      <vt:lpstr>Maximal vs Closed Itemsets</vt:lpstr>
      <vt:lpstr>Example question</vt:lpstr>
      <vt:lpstr>Pattern Evaluation</vt:lpstr>
      <vt:lpstr>Computing Interestingness Measure</vt:lpstr>
      <vt:lpstr>Drawback of Confidence</vt:lpstr>
      <vt:lpstr>Drawback of Confidence</vt:lpstr>
      <vt:lpstr>Drawback of Confidence</vt:lpstr>
      <vt:lpstr>Measure for Association Rules</vt:lpstr>
      <vt:lpstr>Statistical Relationship between X and Y</vt:lpstr>
      <vt:lpstr>Measures that take into account statistical dependence</vt:lpstr>
      <vt:lpstr>Example: Lift/Interest</vt:lpstr>
      <vt:lpstr>PowerPoint Presentation</vt:lpstr>
      <vt:lpstr>Comparing Different Measures</vt:lpstr>
      <vt:lpstr>Property under Inversion Operation</vt:lpstr>
      <vt:lpstr>Property under Inversion Operation</vt:lpstr>
      <vt:lpstr>Property under Null Addition</vt:lpstr>
      <vt:lpstr>Property under Row/Column Scaling</vt:lpstr>
      <vt:lpstr>Property under Row/Column Scaling</vt:lpstr>
      <vt:lpstr>Different Measures have Different Properties</vt:lpstr>
      <vt:lpstr>Simpson’s Paradox</vt:lpstr>
      <vt:lpstr>Simpson’s Paradox</vt:lpstr>
      <vt:lpstr>Simpson’s Paradox</vt:lpstr>
      <vt:lpstr>Simpson’s Paradox</vt:lpstr>
      <vt:lpstr>Simpson’s Paradox</vt:lpstr>
      <vt:lpstr>Effect of Support Distribution on Association Mining</vt:lpstr>
      <vt:lpstr>Effect of Support Distribution</vt:lpstr>
      <vt:lpstr>Cross-Support Patterns</vt:lpstr>
      <vt:lpstr>A Measure of Cross Support</vt:lpstr>
      <vt:lpstr>Confidence and Cross-Support Patterns</vt:lpstr>
      <vt:lpstr>H-Confidence</vt:lpstr>
      <vt:lpstr>H-Confidence …</vt:lpstr>
      <vt:lpstr>Cross Support and H-confidence</vt:lpstr>
      <vt:lpstr>Cross Support and H-confidence …</vt:lpstr>
      <vt:lpstr>Properties of Hypercliques</vt:lpstr>
      <vt:lpstr>Properties of Hypercliques …</vt:lpstr>
      <vt:lpstr>Example Applications of Hypercliques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kumar001</cp:lastModifiedBy>
  <cp:revision>549</cp:revision>
  <cp:lastPrinted>2018-02-04T02:18:57Z</cp:lastPrinted>
  <dcterms:created xsi:type="dcterms:W3CDTF">1998-03-18T13:44:31Z</dcterms:created>
  <dcterms:modified xsi:type="dcterms:W3CDTF">2021-03-09T01:33:39Z</dcterms:modified>
</cp:coreProperties>
</file>