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4" r:id="rId3"/>
    <p:sldId id="350" r:id="rId4"/>
    <p:sldId id="345" r:id="rId5"/>
    <p:sldId id="346" r:id="rId6"/>
    <p:sldId id="347" r:id="rId7"/>
    <p:sldId id="348" r:id="rId8"/>
    <p:sldId id="349" r:id="rId9"/>
    <p:sldId id="318" r:id="rId10"/>
    <p:sldId id="326" r:id="rId11"/>
    <p:sldId id="327" r:id="rId12"/>
    <p:sldId id="328" r:id="rId13"/>
    <p:sldId id="325" r:id="rId14"/>
    <p:sldId id="329" r:id="rId15"/>
    <p:sldId id="331" r:id="rId16"/>
    <p:sldId id="332" r:id="rId17"/>
    <p:sldId id="333" r:id="rId18"/>
    <p:sldId id="336" r:id="rId19"/>
    <p:sldId id="335" r:id="rId20"/>
    <p:sldId id="337" r:id="rId21"/>
    <p:sldId id="339" r:id="rId22"/>
    <p:sldId id="343" r:id="rId23"/>
    <p:sldId id="341" r:id="rId24"/>
    <p:sldId id="338" r:id="rId25"/>
    <p:sldId id="342" r:id="rId26"/>
    <p:sldId id="351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FF"/>
    <a:srgbClr val="3333B2"/>
    <a:srgbClr val="FEBA78"/>
    <a:srgbClr val="FF7F0F"/>
    <a:srgbClr val="FF1100"/>
    <a:srgbClr val="BCBD22"/>
    <a:srgbClr val="D62628"/>
    <a:srgbClr val="97DF8A"/>
    <a:srgbClr val="C5B1D5"/>
    <a:srgbClr val="E47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/>
    <p:restoredTop sz="69783" autoAdjust="0"/>
  </p:normalViewPr>
  <p:slideViewPr>
    <p:cSldViewPr>
      <p:cViewPr varScale="1">
        <p:scale>
          <a:sx n="83" d="100"/>
          <a:sy n="83" d="100"/>
        </p:scale>
        <p:origin x="2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11F96-6E04-5C4F-A781-F246D4B3104D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CB48-F05A-F84B-A109-07B62738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2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A77A044-8819-0849-A4E9-C935392363E9}" type="datetimeFigureOut">
              <a:rPr lang="en-US"/>
              <a:pPr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3614B03-C37E-704F-BC40-E8C7CE70C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8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altLang="x-none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5DA6DD-D1BA-2B4E-A7B3-A6C12E77F91D}" type="slidenum">
              <a:rPr lang="en-US" altLang="x-none" sz="1200"/>
              <a:pPr eaLnBrk="1" hangingPunct="1"/>
              <a:t>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8696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EEE7-8CC9-1F45-8925-655627BB93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0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81000" y="1295400"/>
            <a:ext cx="8229600" cy="2057400"/>
          </a:xfrm>
          <a:prstGeom prst="roundRect">
            <a:avLst>
              <a:gd name="adj" fmla="val 16667"/>
            </a:avLst>
          </a:prstGeom>
          <a:solidFill>
            <a:srgbClr val="3333B2"/>
          </a:solidFill>
          <a:ln w="25400">
            <a:solidFill>
              <a:srgbClr val="3333B2"/>
            </a:solidFill>
            <a:round/>
            <a:headEnd/>
            <a:tailEnd/>
          </a:ln>
          <a:effectLst>
            <a:outerShdw blurRad="63500" dist="1524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82838457-541D-2540-B443-0B695C1D9A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5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12F58E44-C4A0-6547-8E06-BE352D59D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E386E80C-D7E5-7046-9EC2-54DD09A89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3"/>
              </a:buBlip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1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79AC6-5F61-794F-BDA4-FEF5935AE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2pPr>
            <a:lvl3pPr>
              <a:defRPr sz="2000">
                <a:latin typeface="Times New Roman"/>
                <a:cs typeface="Times New Roman"/>
              </a:defRPr>
            </a:lvl3pPr>
            <a:lvl4pPr>
              <a:defRPr sz="1800">
                <a:latin typeface="Times New Roman"/>
                <a:cs typeface="Times New Roman"/>
              </a:defRPr>
            </a:lvl4pPr>
            <a:lvl5pPr>
              <a:defRPr sz="1800">
                <a:latin typeface="Times New Roman"/>
                <a:cs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2pPr>
            <a:lvl3pPr>
              <a:defRPr sz="2000">
                <a:latin typeface="Times New Roman"/>
                <a:cs typeface="Times New Roman"/>
              </a:defRPr>
            </a:lvl3pPr>
            <a:lvl4pPr>
              <a:defRPr sz="1800">
                <a:latin typeface="Times New Roman"/>
                <a:cs typeface="Times New Roman"/>
              </a:defRPr>
            </a:lvl4pPr>
            <a:lvl5pPr>
              <a:defRPr sz="1800">
                <a:latin typeface="Times New Roman"/>
                <a:cs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438BF0FE-BE74-6A4F-8709-63C298978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5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0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>
              <a:defRPr sz="1600">
                <a:latin typeface="Times New Roman"/>
                <a:cs typeface="Times New Roman"/>
              </a:defRPr>
            </a:lvl4pPr>
            <a:lvl5pPr>
              <a:defRPr sz="1600">
                <a:latin typeface="Times New Roman"/>
                <a:cs typeface="Times New Roma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0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>
              <a:defRPr sz="1600">
                <a:latin typeface="Times New Roman"/>
                <a:cs typeface="Times New Roman"/>
              </a:defRPr>
            </a:lvl4pPr>
            <a:lvl5pPr>
              <a:defRPr sz="1600">
                <a:latin typeface="Times New Roman"/>
                <a:cs typeface="Times New Roma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E1B9FB8B-74C6-D04D-A1FF-D49BE1F09B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9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D5A7FA6F-4D08-E545-A788-D10937BF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F5B2CDD1-F7B2-7449-8056-DADD02CBA2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0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200" b="1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  <a:lvl2pPr>
              <a:defRPr sz="1200">
                <a:latin typeface="Times New Roman"/>
                <a:cs typeface="Times New Roman"/>
              </a:defRPr>
            </a:lvl2pPr>
            <a:lvl3pPr>
              <a:defRPr sz="1200">
                <a:latin typeface="Times New Roman"/>
                <a:cs typeface="Times New Roman"/>
              </a:defRPr>
            </a:lvl3pPr>
            <a:lvl4pPr>
              <a:defRPr sz="1200">
                <a:latin typeface="Times New Roman"/>
                <a:cs typeface="Times New Roman"/>
              </a:defRPr>
            </a:lvl4pPr>
            <a:lvl5pPr>
              <a:defRPr sz="1200">
                <a:latin typeface="Times New Roman"/>
                <a:cs typeface="Times New Roman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200"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</a:lstStyle>
          <a:p>
            <a:fld id="{4B18ADCA-F634-4A47-90BC-BEAAEA60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/>
                <a:cs typeface="Times New Roman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A9C3795D-B4C7-BF44-8AD1-7134372B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6D46808-3BE9-3142-AB5D-E0E8CA5C7C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83" r:id="rId3"/>
    <p:sldLayoutId id="2147483690" r:id="rId4"/>
    <p:sldLayoutId id="2147483691" r:id="rId5"/>
    <p:sldLayoutId id="2147483692" r:id="rId6"/>
    <p:sldLayoutId id="214748369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728192"/>
          </a:xfrm>
        </p:spPr>
        <p:txBody>
          <a:bodyPr/>
          <a:lstStyle/>
          <a:p>
            <a:r>
              <a:rPr lang="en-US" sz="3600" dirty="0" err="1">
                <a:latin typeface="Times New Roman"/>
                <a:cs typeface="Times New Roman"/>
              </a:rPr>
              <a:t>OpenCDN</a:t>
            </a:r>
            <a:r>
              <a:rPr lang="en-US" sz="3600" dirty="0">
                <a:latin typeface="Times New Roman"/>
                <a:cs typeface="Times New Roman"/>
              </a:rPr>
              <a:t>: An ICN Based </a:t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>Open Content Distribution System Using</a:t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>Distributed Actor Model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78909" y="5199855"/>
            <a:ext cx="6805459" cy="8001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April 16, 2018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IECCO (co-located with IEEE INFOCOM) 2018, Honolulu</a:t>
            </a:r>
            <a:r>
              <a:rPr lang="en-US" sz="1800" dirty="0">
                <a:solidFill>
                  <a:srgbClr val="000000"/>
                </a:solidFill>
                <a:ea typeface="+mn-ea"/>
              </a:rPr>
              <a:t>, HI</a:t>
            </a:r>
            <a:endParaRPr lang="en-US" sz="1800" dirty="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Picture 12" descr="Mwdmk-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87" y="280525"/>
            <a:ext cx="2484027" cy="6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6"/>
          <p:cNvSpPr txBox="1">
            <a:spLocks/>
          </p:cNvSpPr>
          <p:nvPr/>
        </p:nvSpPr>
        <p:spPr bwMode="auto">
          <a:xfrm>
            <a:off x="0" y="378904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>
                <a:solidFill>
                  <a:schemeClr val="tx1"/>
                </a:solidFill>
                <a:ea typeface="+mn-ea"/>
              </a:rPr>
              <a:t>Arvind Narayanan, </a:t>
            </a:r>
            <a:r>
              <a:rPr lang="en-US" i="1" dirty="0" err="1">
                <a:solidFill>
                  <a:schemeClr val="tx1"/>
                </a:solidFill>
                <a:ea typeface="+mn-ea"/>
              </a:rPr>
              <a:t>Eman</a:t>
            </a:r>
            <a:r>
              <a:rPr lang="en-US" i="1" dirty="0">
                <a:solidFill>
                  <a:schemeClr val="tx1"/>
                </a:solidFill>
                <a:ea typeface="+mn-ea"/>
              </a:rPr>
              <a:t> Ramadan, </a:t>
            </a:r>
            <a:r>
              <a:rPr lang="en-US" b="1" i="1" dirty="0" err="1">
                <a:solidFill>
                  <a:schemeClr val="tx1"/>
                </a:solidFill>
                <a:ea typeface="+mn-ea"/>
              </a:rPr>
              <a:t>Zhi</a:t>
            </a:r>
            <a:r>
              <a:rPr lang="en-US" b="1" i="1" dirty="0">
                <a:solidFill>
                  <a:schemeClr val="tx1"/>
                </a:solidFill>
                <a:ea typeface="+mn-ea"/>
              </a:rPr>
              <a:t>-Li Zhang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Department of Computer Science &amp; Engineering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University of Minnesota, Minneapolis,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68760"/>
            <a:ext cx="8382000" cy="5059363"/>
          </a:xfrm>
        </p:spPr>
        <p:txBody>
          <a:bodyPr/>
          <a:lstStyle/>
          <a:p>
            <a:r>
              <a:rPr lang="en-US" dirty="0"/>
              <a:t>Better handling the </a:t>
            </a:r>
            <a:r>
              <a:rPr lang="en-US" b="1" i="1" dirty="0"/>
              <a:t>diversity</a:t>
            </a:r>
            <a:r>
              <a:rPr lang="en-US" dirty="0"/>
              <a:t> and </a:t>
            </a:r>
            <a:r>
              <a:rPr lang="en-US" b="1" i="1" dirty="0"/>
              <a:t>complexity</a:t>
            </a:r>
            <a:r>
              <a:rPr lang="en-US" dirty="0"/>
              <a:t> associated with </a:t>
            </a:r>
            <a:r>
              <a:rPr lang="en-US" b="1" i="1" dirty="0">
                <a:solidFill>
                  <a:srgbClr val="000090"/>
                </a:solidFill>
              </a:rPr>
              <a:t> multimedia</a:t>
            </a:r>
            <a:r>
              <a:rPr lang="en-US" dirty="0">
                <a:solidFill>
                  <a:srgbClr val="000090"/>
                </a:solidFill>
              </a:rPr>
              <a:t> (and other </a:t>
            </a:r>
            <a:r>
              <a:rPr lang="en-US" b="1" i="1" dirty="0">
                <a:solidFill>
                  <a:srgbClr val="000090"/>
                </a:solidFill>
              </a:rPr>
              <a:t>dynamic &amp; composite</a:t>
            </a:r>
            <a:r>
              <a:rPr lang="en-US" dirty="0"/>
              <a:t>) content</a:t>
            </a:r>
            <a:r>
              <a:rPr lang="en-US" b="1" dirty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200" dirty="0"/>
              <a:t>For example, video object is composite</a:t>
            </a:r>
          </a:p>
          <a:p>
            <a:pPr lvl="1"/>
            <a:r>
              <a:rPr lang="en-US" sz="2200" dirty="0"/>
              <a:t>no single </a:t>
            </a:r>
            <a:r>
              <a:rPr lang="en-US" sz="2200" i="1" dirty="0">
                <a:solidFill>
                  <a:srgbClr val="000090"/>
                </a:solidFill>
              </a:rPr>
              <a:t>namespace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/>
              <a:t>can fit it all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Need for </a:t>
            </a:r>
            <a:r>
              <a:rPr lang="en-US" b="1" i="1" dirty="0">
                <a:solidFill>
                  <a:srgbClr val="000090"/>
                </a:solidFill>
              </a:rPr>
              <a:t>Content providers (CPs</a:t>
            </a:r>
            <a:r>
              <a:rPr lang="en-US" b="1" i="1" dirty="0"/>
              <a:t>) </a:t>
            </a:r>
            <a:r>
              <a:rPr lang="en-US" dirty="0"/>
              <a:t>to have a larger say in </a:t>
            </a:r>
            <a:r>
              <a:rPr lang="en-US" b="1" dirty="0">
                <a:solidFill>
                  <a:srgbClr val="800000"/>
                </a:solidFill>
              </a:rPr>
              <a:t>provisioning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/>
              <a:t>dynamically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distributing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content</a:t>
            </a:r>
          </a:p>
          <a:p>
            <a:pPr lvl="1"/>
            <a:r>
              <a:rPr lang="en-US" sz="2200" dirty="0"/>
              <a:t>e.g., deploy their </a:t>
            </a:r>
            <a:r>
              <a:rPr lang="en-US" sz="2200" i="1" dirty="0"/>
              <a:t>own</a:t>
            </a:r>
            <a:r>
              <a:rPr lang="en-US" sz="2200" dirty="0"/>
              <a:t> load balancing/cache management policies</a:t>
            </a:r>
          </a:p>
          <a:p>
            <a:endParaRPr lang="en-US" sz="1400" dirty="0"/>
          </a:p>
          <a:p>
            <a:r>
              <a:rPr lang="en-US" dirty="0"/>
              <a:t>Take into account the </a:t>
            </a:r>
            <a:r>
              <a:rPr lang="en-US" b="1" i="1" dirty="0">
                <a:solidFill>
                  <a:srgbClr val="000090"/>
                </a:solidFill>
              </a:rPr>
              <a:t>network economics </a:t>
            </a:r>
            <a:r>
              <a:rPr lang="en-US" dirty="0"/>
              <a:t>of content delivery to make the ICN design </a:t>
            </a:r>
            <a:r>
              <a:rPr lang="en-US" b="1" dirty="0">
                <a:solidFill>
                  <a:srgbClr val="800000"/>
                </a:solidFill>
              </a:rPr>
              <a:t>economically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viable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</a:t>
            </a:r>
            <a:r>
              <a:rPr lang="en-US" sz="3200" i="1" dirty="0"/>
              <a:t>EC</a:t>
            </a:r>
            <a:r>
              <a:rPr lang="en-US" sz="3200" dirty="0"/>
              <a:t> </a:t>
            </a:r>
            <a:r>
              <a:rPr lang="en-US" sz="3200" i="1" dirty="0"/>
              <a:t>Net</a:t>
            </a:r>
            <a:r>
              <a:rPr lang="en-US" sz="3200" dirty="0"/>
              <a:t> Architecture Design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8808"/>
            <a:ext cx="8382000" cy="5026496"/>
          </a:xfrm>
        </p:spPr>
        <p:txBody>
          <a:bodyPr/>
          <a:lstStyle/>
          <a:p>
            <a:r>
              <a:rPr lang="en-US" sz="3200" dirty="0"/>
              <a:t>Two basic tenets underlying all ICN designs: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800" dirty="0"/>
              <a:t>Content is the </a:t>
            </a:r>
            <a:r>
              <a:rPr lang="en-US" sz="2800" b="1" dirty="0">
                <a:solidFill>
                  <a:srgbClr val="000090"/>
                </a:solidFill>
              </a:rPr>
              <a:t>first-class object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800" dirty="0"/>
              <a:t>Content storage should be </a:t>
            </a:r>
            <a:r>
              <a:rPr lang="en-US" sz="2800" b="1" i="1" dirty="0"/>
              <a:t>part</a:t>
            </a:r>
            <a:r>
              <a:rPr lang="en-US" sz="2800" dirty="0"/>
              <a:t> of the </a:t>
            </a:r>
            <a:r>
              <a:rPr lang="en-US" sz="2800" b="1" dirty="0">
                <a:solidFill>
                  <a:srgbClr val="000090"/>
                </a:solidFill>
              </a:rPr>
              <a:t>network substrate</a:t>
            </a:r>
            <a:br>
              <a:rPr lang="en-US" sz="2800" b="1" dirty="0">
                <a:solidFill>
                  <a:srgbClr val="000090"/>
                </a:solidFill>
              </a:rPr>
            </a:br>
            <a:endParaRPr lang="en-US" sz="2400" b="1" u="sng" dirty="0"/>
          </a:p>
          <a:p>
            <a:r>
              <a:rPr lang="en-US" sz="3200" b="1" u="sng" dirty="0"/>
              <a:t>But</a:t>
            </a:r>
            <a:r>
              <a:rPr lang="en-US" sz="3200" dirty="0"/>
              <a:t>, we put forth a </a:t>
            </a:r>
            <a:r>
              <a:rPr lang="en-US" sz="3200" u="sng" dirty="0"/>
              <a:t>third</a:t>
            </a:r>
            <a:r>
              <a:rPr lang="en-US" sz="3200" dirty="0"/>
              <a:t> tenet:</a:t>
            </a:r>
          </a:p>
          <a:p>
            <a:pPr marL="912813" lvl="1" indent="-450850">
              <a:buSzPct val="100000"/>
              <a:buFont typeface="+mj-lt"/>
              <a:buAutoNum type="arabicPeriod" startAt="3"/>
            </a:pPr>
            <a:r>
              <a:rPr lang="en-US" sz="2800" b="1" i="1" dirty="0"/>
              <a:t>  </a:t>
            </a:r>
            <a:r>
              <a:rPr lang="en-US" sz="2800" dirty="0">
                <a:solidFill>
                  <a:srgbClr val="3366FF"/>
                </a:solidFill>
              </a:rPr>
              <a:t>One must not </a:t>
            </a:r>
            <a:r>
              <a:rPr lang="en-US" sz="2800" i="1" dirty="0">
                <a:solidFill>
                  <a:srgbClr val="3366FF"/>
                </a:solidFill>
              </a:rPr>
              <a:t>dictate</a:t>
            </a:r>
            <a:r>
              <a:rPr lang="en-US" sz="2800" dirty="0">
                <a:solidFill>
                  <a:srgbClr val="3366FF"/>
                </a:solidFill>
              </a:rPr>
              <a:t> how the namespace for content is designed for </a:t>
            </a:r>
            <a:r>
              <a:rPr lang="en-US" sz="2800" i="1" dirty="0">
                <a:solidFill>
                  <a:srgbClr val="3366FF"/>
                </a:solidFill>
              </a:rPr>
              <a:t>all</a:t>
            </a:r>
            <a:r>
              <a:rPr lang="en-US" sz="2800" dirty="0">
                <a:solidFill>
                  <a:srgbClr val="3366FF"/>
                </a:solidFill>
              </a:rPr>
              <a:t> content </a:t>
            </a:r>
            <a:r>
              <a:rPr lang="en-US" sz="2800" i="1" dirty="0">
                <a:solidFill>
                  <a:srgbClr val="3366FF"/>
                </a:solidFill>
              </a:rPr>
              <a:t>providers</a:t>
            </a:r>
            <a:endParaRPr lang="en-US" sz="2800" dirty="0">
              <a:solidFill>
                <a:srgbClr val="3366FF"/>
              </a:solidFill>
            </a:endParaRPr>
          </a:p>
          <a:p>
            <a:pPr marL="1319213" lvl="2" indent="-457200">
              <a:buSzPct val="100000"/>
              <a:buFont typeface="Lucida Grande"/>
              <a:buChar char="-"/>
            </a:pPr>
            <a:r>
              <a:rPr lang="en-US" sz="2600" b="1" dirty="0"/>
              <a:t>so as to enable a scalable, robust, economically viable, and evolvable ICN architecture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CONIA: A New ICN 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138" y="13492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39952" y="1772815"/>
            <a:ext cx="5251921" cy="3324233"/>
            <a:chOff x="-375530" y="0"/>
            <a:chExt cx="5869132" cy="3036144"/>
          </a:xfrm>
        </p:grpSpPr>
        <p:sp>
          <p:nvSpPr>
            <p:cNvPr id="10" name="Rectangle 9"/>
            <p:cNvSpPr/>
            <p:nvPr/>
          </p:nvSpPr>
          <p:spPr>
            <a:xfrm>
              <a:off x="13974" y="0"/>
              <a:ext cx="5257800" cy="301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1099797" y="1331505"/>
              <a:ext cx="2373448" cy="1196560"/>
            </a:xfrm>
            <a:prstGeom prst="cloud">
              <a:avLst/>
            </a:pr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rgbClr val="7F7F7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Cloud 11"/>
            <p:cNvSpPr/>
            <p:nvPr/>
          </p:nvSpPr>
          <p:spPr>
            <a:xfrm>
              <a:off x="948159" y="319890"/>
              <a:ext cx="1530380" cy="1208332"/>
            </a:xfrm>
            <a:prstGeom prst="cloud">
              <a:avLst/>
            </a:prstGeom>
            <a:solidFill>
              <a:schemeClr val="bg1">
                <a:lumMod val="75000"/>
                <a:alpha val="4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Cloud 12"/>
            <p:cNvSpPr/>
            <p:nvPr/>
          </p:nvSpPr>
          <p:spPr>
            <a:xfrm>
              <a:off x="2495856" y="0"/>
              <a:ext cx="2114583" cy="1575894"/>
            </a:xfrm>
            <a:prstGeom prst="cloud">
              <a:avLst/>
            </a:prstGeom>
            <a:solidFill>
              <a:schemeClr val="bg1">
                <a:lumMod val="75000"/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fig1(1)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23" y="673558"/>
              <a:ext cx="328794" cy="476057"/>
            </a:xfrm>
            <a:prstGeom prst="rect">
              <a:avLst/>
            </a:prstGeom>
          </p:spPr>
        </p:pic>
        <p:pic>
          <p:nvPicPr>
            <p:cNvPr id="15" name="Picture 14" descr="sample(1)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3" y="1089909"/>
              <a:ext cx="359937" cy="501810"/>
            </a:xfrm>
            <a:prstGeom prst="rect">
              <a:avLst/>
            </a:prstGeom>
          </p:spPr>
        </p:pic>
        <p:pic>
          <p:nvPicPr>
            <p:cNvPr id="16" name="Picture 15" descr="sample(2).png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290" y="2796656"/>
              <a:ext cx="194959" cy="188380"/>
            </a:xfrm>
            <a:prstGeom prst="rect">
              <a:avLst/>
            </a:prstGeom>
          </p:spPr>
        </p:pic>
        <p:pic>
          <p:nvPicPr>
            <p:cNvPr id="17" name="Picture 16" descr="sample(2).png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94" y="12662"/>
              <a:ext cx="194959" cy="18838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3409263" y="428990"/>
              <a:ext cx="393623" cy="80445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50670" y="428990"/>
              <a:ext cx="693206" cy="428431"/>
            </a:xfrm>
            <a:prstGeom prst="line">
              <a:avLst/>
            </a:prstGeom>
            <a:ln w="9525" cmpd="sng">
              <a:solidFill>
                <a:srgbClr val="8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2"/>
              <a:endCxn id="16" idx="1"/>
            </p:cNvCxnSpPr>
            <p:nvPr/>
          </p:nvCxnSpPr>
          <p:spPr>
            <a:xfrm>
              <a:off x="409892" y="1591719"/>
              <a:ext cx="1628398" cy="1299127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61618" y="2396920"/>
              <a:ext cx="214883" cy="382802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89860" y="832862"/>
              <a:ext cx="707732" cy="358122"/>
            </a:xfrm>
            <a:prstGeom prst="line">
              <a:avLst/>
            </a:prstGeom>
            <a:ln w="9525" cmpd="sng">
              <a:solidFill>
                <a:srgbClr val="008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6" idx="0"/>
            </p:cNvCxnSpPr>
            <p:nvPr/>
          </p:nvCxnSpPr>
          <p:spPr>
            <a:xfrm flipH="1">
              <a:off x="2135770" y="1982012"/>
              <a:ext cx="35646" cy="81464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405210" y="1149615"/>
              <a:ext cx="256713" cy="153716"/>
            </a:xfrm>
            <a:prstGeom prst="line">
              <a:avLst/>
            </a:prstGeom>
            <a:ln w="12700" cmpd="sng">
              <a:solidFill>
                <a:srgbClr val="800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375530" y="1542811"/>
              <a:ext cx="1887720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 A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88683" y="1311389"/>
              <a:ext cx="1664746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 B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36500" y="672705"/>
              <a:ext cx="127963" cy="12796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304447" y="672705"/>
              <a:ext cx="127963" cy="127963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89860" y="1233440"/>
              <a:ext cx="1143795" cy="156590"/>
            </a:xfrm>
            <a:prstGeom prst="line">
              <a:avLst/>
            </a:prstGeom>
            <a:ln w="9525" cmpd="sng">
              <a:solidFill>
                <a:srgbClr val="008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31152" y="1331505"/>
              <a:ext cx="30466" cy="873471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97393" y="1303331"/>
              <a:ext cx="274023" cy="506691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131860" y="1036785"/>
              <a:ext cx="512016" cy="112830"/>
            </a:xfrm>
            <a:prstGeom prst="line">
              <a:avLst/>
            </a:prstGeom>
            <a:ln w="9525" cmpd="sng">
              <a:solidFill>
                <a:srgbClr val="8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482574" y="1175368"/>
              <a:ext cx="347750" cy="8670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sample(2).png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27" y="1793632"/>
              <a:ext cx="194959" cy="188380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589860" y="759098"/>
              <a:ext cx="1448430" cy="534906"/>
            </a:xfrm>
            <a:prstGeom prst="line">
              <a:avLst/>
            </a:prstGeom>
            <a:ln w="9525" cmpd="sng">
              <a:solidFill>
                <a:srgbClr val="008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228044" y="383948"/>
              <a:ext cx="1516289" cy="289610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201900" y="1678370"/>
              <a:ext cx="548434" cy="115263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171416" y="208150"/>
              <a:ext cx="121678" cy="382802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34" idx="0"/>
            </p:cNvCxnSpPr>
            <p:nvPr/>
          </p:nvCxnSpPr>
          <p:spPr>
            <a:xfrm>
              <a:off x="3436330" y="1384493"/>
              <a:ext cx="269077" cy="409139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71620" y="2739401"/>
              <a:ext cx="2284063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Client Content Player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7592" y="663180"/>
              <a:ext cx="274320" cy="14440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762678" y="1641180"/>
              <a:ext cx="274320" cy="144404"/>
              <a:chOff x="1328068" y="2509071"/>
              <a:chExt cx="274320" cy="144404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095504" y="1820715"/>
              <a:ext cx="274320" cy="144404"/>
              <a:chOff x="1328068" y="2509071"/>
              <a:chExt cx="274320" cy="144404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659200" y="2228356"/>
              <a:ext cx="274320" cy="144404"/>
              <a:chOff x="1328068" y="2509071"/>
              <a:chExt cx="274320" cy="144404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418159" y="1665618"/>
              <a:ext cx="146304" cy="144404"/>
              <a:chOff x="1328068" y="2509071"/>
              <a:chExt cx="146304" cy="144404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1338098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604030" y="2132774"/>
              <a:ext cx="146304" cy="144404"/>
              <a:chOff x="1328068" y="2509071"/>
              <a:chExt cx="146304" cy="144404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021238" y="1909810"/>
              <a:ext cx="146304" cy="144404"/>
              <a:chOff x="1328068" y="2509071"/>
              <a:chExt cx="146304" cy="144404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1338098" y="2518596"/>
                <a:ext cx="127963" cy="12796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062618" y="614694"/>
              <a:ext cx="146304" cy="144404"/>
              <a:chOff x="1328068" y="2509071"/>
              <a:chExt cx="146304" cy="144404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1338098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938167" y="268884"/>
              <a:ext cx="274320" cy="144404"/>
              <a:chOff x="1328068" y="2509071"/>
              <a:chExt cx="274320" cy="14440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689526" y="791143"/>
              <a:ext cx="146304" cy="144404"/>
              <a:chOff x="1328068" y="2509071"/>
              <a:chExt cx="146304" cy="144404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262959" y="784227"/>
              <a:ext cx="146304" cy="144404"/>
              <a:chOff x="1328068" y="2509071"/>
              <a:chExt cx="146304" cy="144404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857538" y="1078376"/>
              <a:ext cx="274320" cy="144404"/>
              <a:chOff x="1328068" y="2509071"/>
              <a:chExt cx="274320" cy="144404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>
              <a:off x="4277990" y="832862"/>
              <a:ext cx="347750" cy="80473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81174" y="977436"/>
              <a:ext cx="344439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3749538" y="268884"/>
              <a:ext cx="274320" cy="144404"/>
              <a:chOff x="1328068" y="2509071"/>
              <a:chExt cx="274320" cy="144404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747932" y="1141120"/>
              <a:ext cx="146304" cy="14440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33879" y="420169"/>
              <a:ext cx="787945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CSR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68545" y="833106"/>
              <a:ext cx="863997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CSR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271426" y="1250574"/>
              <a:ext cx="146304" cy="144404"/>
              <a:chOff x="1328068" y="2509071"/>
              <a:chExt cx="146304" cy="144404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796450" y="2065776"/>
              <a:ext cx="1697152" cy="605839"/>
              <a:chOff x="3249345" y="1881593"/>
              <a:chExt cx="1697152" cy="60583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341935" y="1881593"/>
                <a:ext cx="1604562" cy="605839"/>
                <a:chOff x="3341935" y="1881593"/>
                <a:chExt cx="1604562" cy="605839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3341935" y="1881593"/>
                  <a:ext cx="1593296" cy="280257"/>
                  <a:chOff x="3341935" y="1881593"/>
                  <a:chExt cx="1593296" cy="280257"/>
                </a:xfrm>
              </p:grpSpPr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3341935" y="1970289"/>
                    <a:ext cx="127963" cy="127963"/>
                  </a:xfrm>
                  <a:prstGeom prst="round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386124" y="1881593"/>
                    <a:ext cx="1549107" cy="28025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050" dirty="0">
                        <a:latin typeface="Times New Roman"/>
                        <a:cs typeface="Times New Roman"/>
                      </a:rPr>
                      <a:t>CP A’s CSR</a:t>
                    </a:r>
                    <a:endParaRPr lang="en-US" sz="105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3341935" y="2035147"/>
                  <a:ext cx="1595954" cy="280257"/>
                  <a:chOff x="3341935" y="2033993"/>
                  <a:chExt cx="1595954" cy="280257"/>
                </a:xfrm>
              </p:grpSpPr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388782" y="2033993"/>
                    <a:ext cx="1549107" cy="28025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050" dirty="0">
                        <a:latin typeface="Times New Roman"/>
                        <a:cs typeface="Times New Roman"/>
                      </a:rPr>
                      <a:t>CP B’s CSR</a:t>
                    </a:r>
                    <a:endParaRPr lang="en-US" sz="105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3341935" y="2122689"/>
                    <a:ext cx="127963" cy="127963"/>
                  </a:xfrm>
                  <a:prstGeom prst="roundRect">
                    <a:avLst/>
                  </a:prstGeom>
                  <a:solidFill>
                    <a:srgbClr val="8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3341935" y="2207175"/>
                  <a:ext cx="1604562" cy="280257"/>
                  <a:chOff x="3341935" y="2207175"/>
                  <a:chExt cx="1604562" cy="280257"/>
                </a:xfrm>
              </p:grpSpPr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3341935" y="2277396"/>
                    <a:ext cx="127963" cy="127963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3397391" y="2207175"/>
                    <a:ext cx="1549106" cy="28025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050" dirty="0">
                        <a:latin typeface="Times New Roman"/>
                        <a:cs typeface="Times New Roman"/>
                      </a:rPr>
                      <a:t>Unused CSR</a:t>
                    </a:r>
                    <a:endParaRPr lang="en-US" sz="105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63" name="Rectangle 62"/>
              <p:cNvSpPr/>
              <p:nvPr/>
            </p:nvSpPr>
            <p:spPr>
              <a:xfrm>
                <a:off x="3249345" y="1898610"/>
                <a:ext cx="1225222" cy="5647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756459" y="1146663"/>
              <a:ext cx="127963" cy="127963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CONIA: Content Delivery 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144" y="5423260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Wingdings" charset="2"/>
              <a:buChar char="²"/>
            </a:pP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An </a:t>
            </a:r>
            <a:r>
              <a:rPr lang="en-US" sz="2200" b="1" i="1" dirty="0">
                <a:solidFill>
                  <a:srgbClr val="800000"/>
                </a:solidFill>
                <a:latin typeface="Times New Roman"/>
                <a:cs typeface="Times New Roman"/>
              </a:rPr>
              <a:t>open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and </a:t>
            </a:r>
            <a:r>
              <a:rPr lang="en-US" sz="2200" b="1" i="1" dirty="0">
                <a:solidFill>
                  <a:srgbClr val="800000"/>
                </a:solidFill>
                <a:latin typeface="Times New Roman"/>
                <a:cs typeface="Times New Roman"/>
              </a:rPr>
              <a:t>standardized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control framework APIs used </a:t>
            </a:r>
            <a:b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for interaction between the components.</a:t>
            </a:r>
            <a:endParaRPr lang="en-US" sz="2200" i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086ACC-CDA1-AA49-B8F2-23BD3745C939}"/>
              </a:ext>
            </a:extLst>
          </p:cNvPr>
          <p:cNvGrpSpPr/>
          <p:nvPr/>
        </p:nvGrpSpPr>
        <p:grpSpPr>
          <a:xfrm>
            <a:off x="251520" y="854057"/>
            <a:ext cx="8814674" cy="1655294"/>
            <a:chOff x="251520" y="854057"/>
            <a:chExt cx="8814674" cy="165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33D784-5C87-0A47-9572-858D80D7D613}"/>
                </a:ext>
              </a:extLst>
            </p:cNvPr>
            <p:cNvSpPr/>
            <p:nvPr/>
          </p:nvSpPr>
          <p:spPr>
            <a:xfrm>
              <a:off x="251520" y="1484784"/>
              <a:ext cx="5385604" cy="10245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E463F4-3688-4446-97CB-07964289D6EF}"/>
                </a:ext>
              </a:extLst>
            </p:cNvPr>
            <p:cNvSpPr txBox="1"/>
            <p:nvPr/>
          </p:nvSpPr>
          <p:spPr>
            <a:xfrm>
              <a:off x="3217477" y="854057"/>
              <a:ext cx="5848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We focus on the design and implementation of CSR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0F80684-AB82-6E47-9F06-F975D9690882}"/>
                </a:ext>
              </a:extLst>
            </p:cNvPr>
            <p:cNvCxnSpPr/>
            <p:nvPr/>
          </p:nvCxnSpPr>
          <p:spPr>
            <a:xfrm flipH="1">
              <a:off x="4457700" y="1209248"/>
              <a:ext cx="114300" cy="2565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8345488" cy="4176464"/>
          </a:xfrm>
        </p:spPr>
        <p:txBody>
          <a:bodyPr/>
          <a:lstStyle/>
          <a:p>
            <a:pPr marL="339725" indent="-339725">
              <a:buSzPct val="100000"/>
              <a:buFont typeface="Wingdings" charset="2"/>
              <a:buChar char="²"/>
            </a:pPr>
            <a:r>
              <a:rPr lang="en-US" b="1" dirty="0">
                <a:solidFill>
                  <a:srgbClr val="3366FF"/>
                </a:solidFill>
              </a:rPr>
              <a:t>Three key components</a:t>
            </a:r>
          </a:p>
          <a:p>
            <a:pPr marL="0" indent="0">
              <a:buNone/>
            </a:pPr>
            <a:endParaRPr lang="en-US" sz="600" b="1" dirty="0"/>
          </a:p>
          <a:p>
            <a:pPr marL="576263" indent="-236538"/>
            <a:r>
              <a:rPr lang="en-US" sz="2000" b="1" dirty="0"/>
              <a:t>Content Store and Routing elements (CSR)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800" dirty="0"/>
              <a:t>Generic, </a:t>
            </a:r>
            <a:r>
              <a:rPr lang="en-US" sz="1800" i="1" dirty="0"/>
              <a:t>programmable</a:t>
            </a:r>
            <a:r>
              <a:rPr lang="en-US" sz="1800" dirty="0"/>
              <a:t>, and </a:t>
            </a:r>
            <a:r>
              <a:rPr lang="en-US" sz="1800" i="1" dirty="0"/>
              <a:t>shared</a:t>
            </a:r>
            <a:r>
              <a:rPr lang="en-US" sz="1800" dirty="0"/>
              <a:t> resources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800" dirty="0"/>
              <a:t>Offered/owned </a:t>
            </a:r>
            <a:r>
              <a:rPr lang="en-US" sz="1800" i="1" dirty="0"/>
              <a:t>by third party </a:t>
            </a:r>
            <a:r>
              <a:rPr lang="en-US" sz="1800" dirty="0"/>
              <a:t>entities (or CPs)</a:t>
            </a:r>
          </a:p>
          <a:p>
            <a:pPr marL="576263" lvl="1" indent="0">
              <a:buNone/>
            </a:pPr>
            <a:endParaRPr lang="en-US" sz="1400" b="1" dirty="0"/>
          </a:p>
          <a:p>
            <a:pPr marL="576263" indent="-236538"/>
            <a:r>
              <a:rPr lang="en-US" sz="2000" b="1" dirty="0"/>
              <a:t>CP Controller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800" dirty="0"/>
              <a:t>Content-provider (CP) specific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800" dirty="0"/>
              <a:t>Provision &amp; manage CSRs</a:t>
            </a:r>
          </a:p>
          <a:p>
            <a:pPr marL="115888" lvl="1" indent="0">
              <a:buNone/>
            </a:pPr>
            <a:endParaRPr lang="en-US" sz="1200" dirty="0"/>
          </a:p>
          <a:p>
            <a:pPr marL="511175" indent="-171450"/>
            <a:r>
              <a:rPr lang="en-US" sz="2000" b="1" dirty="0"/>
              <a:t>Client Content Player</a:t>
            </a:r>
          </a:p>
          <a:p>
            <a:pPr marL="744538" lvl="1" indent="-168275">
              <a:buFont typeface="Lucida Grande"/>
              <a:buChar char="-"/>
            </a:pPr>
            <a:r>
              <a:rPr lang="en-US" sz="1800" dirty="0"/>
              <a:t>Generic or CP-specific software</a:t>
            </a:r>
          </a:p>
          <a:p>
            <a:pPr marL="744538" lvl="1" indent="-168275">
              <a:buFont typeface="Lucida Grande"/>
              <a:buChar char="-"/>
            </a:pPr>
            <a:r>
              <a:rPr lang="en-US" sz="1800" dirty="0"/>
              <a:t>Allows users to interact with CP Controller and CSRs</a:t>
            </a:r>
          </a:p>
        </p:txBody>
      </p:sp>
    </p:spTree>
    <p:extLst>
      <p:ext uri="{BB962C8B-B14F-4D97-AF65-F5344CB8AC3E}">
        <p14:creationId xmlns:p14="http://schemas.microsoft.com/office/powerpoint/2010/main" val="34572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FD297-CE4E-E14A-AA2B-7C36B8E9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(architectural) framework for building and managing ICN-based </a:t>
            </a:r>
            <a:r>
              <a:rPr lang="en-US" dirty="0">
                <a:solidFill>
                  <a:srgbClr val="3333B2"/>
                </a:solidFill>
              </a:rPr>
              <a:t>“</a:t>
            </a:r>
            <a:r>
              <a:rPr lang="en-US" b="1" i="1" dirty="0">
                <a:solidFill>
                  <a:srgbClr val="3333B2"/>
                </a:solidFill>
              </a:rPr>
              <a:t>software-defined”</a:t>
            </a:r>
            <a:r>
              <a:rPr lang="en-US" b="1" i="1" dirty="0">
                <a:solidFill>
                  <a:srgbClr val="FF0000"/>
                </a:solidFill>
              </a:rPr>
              <a:t> content distribution (edge computing) networks</a:t>
            </a:r>
            <a:endParaRPr lang="en-US" dirty="0">
              <a:solidFill>
                <a:srgbClr val="FF0000"/>
              </a:solidFill>
            </a:endParaRP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/>
              <a:t>decompose CDN (“edge computing”) operations into “microservices” to realize several primitive functions (or basic building blocks) associated with CDN (edge computing) operations</a:t>
            </a: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/>
              <a:t>Microservices can be </a:t>
            </a:r>
            <a:r>
              <a:rPr lang="en-US" sz="2000" i="1" dirty="0"/>
              <a:t>composed</a:t>
            </a:r>
            <a:r>
              <a:rPr lang="en-US" sz="2000" dirty="0"/>
              <a:t> to form (larger &amp; new) services “</a:t>
            </a:r>
            <a:r>
              <a:rPr lang="en-US" sz="2000" i="1" dirty="0"/>
              <a:t>dynamically</a:t>
            </a:r>
            <a:r>
              <a:rPr lang="en-US" sz="2000" dirty="0"/>
              <a:t>” to realize CDN (edge computing) functions &amp; policies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Design Goals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i="1" dirty="0">
                <a:solidFill>
                  <a:srgbClr val="3333B2"/>
                </a:solidFill>
              </a:rPr>
              <a:t>Modularity, Compositionality and Velocity</a:t>
            </a:r>
          </a:p>
          <a:p>
            <a:pPr lvl="1">
              <a:buFont typeface="ZapfDingbatsITC" pitchFamily="2" charset="0"/>
              <a:buChar char="✧"/>
            </a:pPr>
            <a:r>
              <a:rPr lang="en-US" dirty="0"/>
              <a:t>Enable basic building blocks to evolve to meet changing app. needs</a:t>
            </a:r>
          </a:p>
          <a:p>
            <a:pPr lvl="1">
              <a:buFont typeface="ZapfDingbatsITC" pitchFamily="2" charset="0"/>
              <a:buChar char="✧"/>
            </a:pPr>
            <a:r>
              <a:rPr lang="en-US" dirty="0"/>
              <a:t>Modularity does not imply compositionality: must ensure </a:t>
            </a:r>
            <a:r>
              <a:rPr lang="en-US" i="1" dirty="0"/>
              <a:t>correctness</a:t>
            </a:r>
            <a:r>
              <a:rPr lang="en-US" dirty="0"/>
              <a:t> under various operational contexts &amp; environments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3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FD297-CE4E-E14A-AA2B-7C36B8E9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(architectural) framework for building and managing ICN-based </a:t>
            </a:r>
            <a:r>
              <a:rPr lang="en-US" dirty="0">
                <a:solidFill>
                  <a:srgbClr val="3333B2"/>
                </a:solidFill>
              </a:rPr>
              <a:t>“</a:t>
            </a:r>
            <a:r>
              <a:rPr lang="en-US" b="1" i="1" dirty="0">
                <a:solidFill>
                  <a:srgbClr val="3333B2"/>
                </a:solidFill>
              </a:rPr>
              <a:t>software-defined”</a:t>
            </a:r>
            <a:r>
              <a:rPr lang="en-US" b="1" i="1" dirty="0">
                <a:solidFill>
                  <a:srgbClr val="FF0000"/>
                </a:solidFill>
              </a:rPr>
              <a:t> content distribution networks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/>
              <a:t>decompose CDN operations into “microservices” to realize several primitive functions (or basic building blocks) associated with CDN operations</a:t>
            </a: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/>
              <a:t>Microservices can be composed to form (larger &amp; new) services “dynamically” to realize CDN functions &amp; policies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Design Goals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dirty="0">
                <a:solidFill>
                  <a:srgbClr val="3333B2"/>
                </a:solidFill>
              </a:rPr>
              <a:t>Modularity, compositionality and velocity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i="1" dirty="0">
                <a:solidFill>
                  <a:srgbClr val="3333B2"/>
                </a:solidFill>
              </a:rPr>
              <a:t>Scalability and Availability</a:t>
            </a:r>
          </a:p>
          <a:p>
            <a:pPr marL="804862" lvl="1">
              <a:buFont typeface="ZapfDingbatsITC" pitchFamily="2" charset="0"/>
              <a:buChar char="✧"/>
            </a:pPr>
            <a:r>
              <a:rPr lang="en-US" dirty="0"/>
              <a:t>“Auto-scale” (via replication/parallelization) individual </a:t>
            </a:r>
            <a:r>
              <a:rPr lang="en-US" dirty="0" err="1"/>
              <a:t>microservices</a:t>
            </a:r>
            <a:endParaRPr lang="en-US" dirty="0"/>
          </a:p>
          <a:p>
            <a:pPr marL="804862" lvl="1">
              <a:buFont typeface="ZapfDingbatsITC" pitchFamily="2" charset="0"/>
              <a:buChar char="✧"/>
            </a:pPr>
            <a:r>
              <a:rPr lang="en-US" dirty="0"/>
              <a:t>Minimize impact of failures of one </a:t>
            </a:r>
            <a:r>
              <a:rPr lang="en-US" dirty="0" err="1"/>
              <a:t>microservice</a:t>
            </a:r>
            <a:r>
              <a:rPr lang="en-US" dirty="0"/>
              <a:t> on another; </a:t>
            </a:r>
            <a:br>
              <a:rPr lang="en-US" dirty="0"/>
            </a:br>
            <a:r>
              <a:rPr lang="en-US" dirty="0"/>
              <a:t>re-run failed </a:t>
            </a:r>
            <a:r>
              <a:rPr lang="en-US" dirty="0" err="1"/>
              <a:t>microservices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FD297-CE4E-E14A-AA2B-7C36B8E9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(architectural) framework for building and managing ICN-based </a:t>
            </a:r>
            <a:r>
              <a:rPr lang="en-US" dirty="0">
                <a:solidFill>
                  <a:srgbClr val="3333B2"/>
                </a:solidFill>
              </a:rPr>
              <a:t>“</a:t>
            </a:r>
            <a:r>
              <a:rPr lang="en-US" b="1" i="1" dirty="0">
                <a:solidFill>
                  <a:srgbClr val="3333B2"/>
                </a:solidFill>
              </a:rPr>
              <a:t>software-defined”</a:t>
            </a:r>
            <a:r>
              <a:rPr lang="en-US" b="1" i="1" dirty="0">
                <a:solidFill>
                  <a:srgbClr val="FF0000"/>
                </a:solidFill>
              </a:rPr>
              <a:t> content distribution networks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/>
              <a:t>decompose CDN operations into “microservices” to realize several primitive functions (or basic building blocks) associated with CDN operations</a:t>
            </a: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/>
              <a:t>Microservices can be composed to form (larger &amp; new) services “dynamically” to realize CDN functions &amp; policies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Design Goals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dirty="0">
                <a:solidFill>
                  <a:srgbClr val="3333B2"/>
                </a:solidFill>
              </a:rPr>
              <a:t>Modularity, Compositionality and Velocity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dirty="0">
                <a:solidFill>
                  <a:srgbClr val="3333B2"/>
                </a:solidFill>
              </a:rPr>
              <a:t>Scalability, Availability </a:t>
            </a:r>
            <a:r>
              <a:rPr lang="en-US" sz="2200" b="1" i="1" dirty="0">
                <a:solidFill>
                  <a:srgbClr val="3333B2"/>
                </a:solidFill>
              </a:rPr>
              <a:t>and Performance</a:t>
            </a:r>
          </a:p>
          <a:p>
            <a:pPr marL="804862" lvl="1">
              <a:buFont typeface="ZapfDingbatsITC" pitchFamily="2" charset="0"/>
              <a:buChar char="✧"/>
            </a:pPr>
            <a:r>
              <a:rPr lang="en-US" dirty="0"/>
              <a:t>take advantage of multi-core servers, multi-server cluster/clouds &amp; hardware supports (DPDK, RDMA, </a:t>
            </a:r>
            <a:r>
              <a:rPr lang="en-US" dirty="0" err="1"/>
              <a:t>NetFPGA</a:t>
            </a:r>
            <a:r>
              <a:rPr lang="en-US" dirty="0"/>
              <a:t> &amp; other hardware accelerators)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FD297-CE4E-E14A-AA2B-7C36B8E9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(architectural) framework for building and managing ICN-based </a:t>
            </a:r>
            <a:r>
              <a:rPr lang="en-US" dirty="0">
                <a:solidFill>
                  <a:srgbClr val="3333B2"/>
                </a:solidFill>
              </a:rPr>
              <a:t>“</a:t>
            </a:r>
            <a:r>
              <a:rPr lang="en-US" b="1" i="1" dirty="0">
                <a:solidFill>
                  <a:srgbClr val="3333B2"/>
                </a:solidFill>
              </a:rPr>
              <a:t>software-defined”</a:t>
            </a:r>
            <a:r>
              <a:rPr lang="en-US" b="1" i="1" dirty="0">
                <a:solidFill>
                  <a:srgbClr val="FF0000"/>
                </a:solidFill>
              </a:rPr>
              <a:t> content distribution networks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/>
              <a:t>decompose CDN operations into “microservices” to realize several primitive functions (or basic building blocks) associated with CDN operations</a:t>
            </a:r>
          </a:p>
          <a:p>
            <a:pPr marL="919163" indent="-357188">
              <a:buFont typeface="Wingdings" pitchFamily="2" charset="2"/>
              <a:buChar char="Ø"/>
            </a:pPr>
            <a:r>
              <a:rPr lang="en-US" sz="2000" dirty="0" err="1"/>
              <a:t>Microservices</a:t>
            </a:r>
            <a:r>
              <a:rPr lang="en-US" sz="2000" dirty="0"/>
              <a:t> can be composed to form (larger &amp; new) services “dynamically” to realize CDN functions &amp; policies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Design Goals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dirty="0">
                <a:solidFill>
                  <a:srgbClr val="3333B2"/>
                </a:solidFill>
              </a:rPr>
              <a:t>Modularity, Compositionality and Velocity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dirty="0">
                <a:solidFill>
                  <a:srgbClr val="3333B2"/>
                </a:solidFill>
              </a:rPr>
              <a:t>Scalability,  Availability  and Performance</a:t>
            </a:r>
          </a:p>
          <a:p>
            <a:pPr indent="-223838">
              <a:buFont typeface="Wingdings" pitchFamily="2" charset="2"/>
              <a:buChar char="§"/>
            </a:pPr>
            <a:r>
              <a:rPr lang="en-US" sz="2200" b="1" i="1" dirty="0">
                <a:solidFill>
                  <a:srgbClr val="3333B2"/>
                </a:solidFill>
              </a:rPr>
              <a:t>Mobility</a:t>
            </a:r>
            <a:r>
              <a:rPr lang="en-US" sz="2200" b="1" dirty="0">
                <a:solidFill>
                  <a:srgbClr val="3333B2"/>
                </a:solidFill>
              </a:rPr>
              <a:t> (of end users/devices &amp; </a:t>
            </a:r>
            <a:r>
              <a:rPr lang="en-US" sz="2200" b="1" i="1" dirty="0">
                <a:solidFill>
                  <a:srgbClr val="3333B2"/>
                </a:solidFill>
              </a:rPr>
              <a:t>service points</a:t>
            </a:r>
            <a:r>
              <a:rPr lang="en-US" sz="2200" b="1" dirty="0">
                <a:solidFill>
                  <a:srgbClr val="3333B2"/>
                </a:solidFill>
              </a:rPr>
              <a:t>)</a:t>
            </a:r>
          </a:p>
          <a:p>
            <a:pPr marL="804862" lvl="1">
              <a:buFont typeface="ZapfDingbatsITC" pitchFamily="2" charset="0"/>
              <a:buChar char="✧"/>
            </a:pPr>
            <a:r>
              <a:rPr lang="en-US" dirty="0"/>
              <a:t>Adapting to end device/user mobility; Moving </a:t>
            </a:r>
            <a:r>
              <a:rPr lang="en-US" dirty="0" err="1"/>
              <a:t>microservices</a:t>
            </a:r>
            <a:r>
              <a:rPr lang="en-US" dirty="0"/>
              <a:t> from one place to another; enable dynamic load balancing and fault tolerance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OpenCDN</a:t>
            </a:r>
            <a:r>
              <a:rPr lang="en-US" sz="4000" dirty="0"/>
              <a:t> : Abstracting CSR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E2EF4-64B8-E245-AFAA-DCB6EBB5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0808"/>
            <a:ext cx="8382000" cy="4425355"/>
          </a:xfrm>
        </p:spPr>
        <p:txBody>
          <a:bodyPr/>
          <a:lstStyle/>
          <a:p>
            <a:r>
              <a:rPr lang="en-US" dirty="0"/>
              <a:t>Decompose CSR Operations into a set a building blocks or modules or primitive operations</a:t>
            </a:r>
          </a:p>
          <a:p>
            <a:endParaRPr lang="en-US" dirty="0"/>
          </a:p>
          <a:p>
            <a:r>
              <a:rPr lang="en-US" dirty="0"/>
              <a:t>Each building block has a well-defined behavior and I/O specs</a:t>
            </a:r>
          </a:p>
          <a:p>
            <a:endParaRPr lang="en-US" dirty="0"/>
          </a:p>
          <a:p>
            <a:r>
              <a:rPr lang="en-US" dirty="0"/>
              <a:t>Maybe stateless, but often </a:t>
            </a:r>
            <a:r>
              <a:rPr lang="en-US" i="1" dirty="0" err="1"/>
              <a:t>stateful</a:t>
            </a:r>
            <a:r>
              <a:rPr lang="en-US" i="1" dirty="0"/>
              <a:t> </a:t>
            </a:r>
            <a:r>
              <a:rPr lang="en-US" dirty="0"/>
              <a:t>operations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i="1" dirty="0">
                <a:solidFill>
                  <a:srgbClr val="FF0000"/>
                </a:solidFill>
              </a:rPr>
              <a:t> This is where most design challenges lie</a:t>
            </a:r>
          </a:p>
        </p:txBody>
      </p:sp>
    </p:spTree>
    <p:extLst>
      <p:ext uri="{BB962C8B-B14F-4D97-AF65-F5344CB8AC3E}">
        <p14:creationId xmlns:p14="http://schemas.microsoft.com/office/powerpoint/2010/main" val="176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r>
              <a:rPr lang="en-US" dirty="0"/>
              <a:t> Building Blocks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E2EF4-64B8-E245-AFAA-DCB6EBB5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1925"/>
            <a:ext cx="8382000" cy="5059363"/>
          </a:xfrm>
        </p:spPr>
        <p:txBody>
          <a:bodyPr/>
          <a:lstStyle/>
          <a:p>
            <a:r>
              <a:rPr lang="en-US" dirty="0"/>
              <a:t>Decomposing CDN Operations into its primitive operations </a:t>
            </a:r>
            <a:br>
              <a:rPr lang="en-US" dirty="0"/>
            </a:br>
            <a:r>
              <a:rPr lang="en-US" i="1" dirty="0"/>
              <a:t>a la</a:t>
            </a:r>
            <a:r>
              <a:rPr lang="en-US" dirty="0"/>
              <a:t> building blocks of </a:t>
            </a:r>
            <a:r>
              <a:rPr lang="en-US" dirty="0" err="1"/>
              <a:t>OpenCDN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346075" indent="0">
              <a:buNone/>
              <a:tabLst>
                <a:tab pos="2214563" algn="l"/>
              </a:tabLst>
            </a:pPr>
            <a:r>
              <a:rPr lang="en-US" b="1" i="1" u="sng" dirty="0"/>
              <a:t>Example 1</a:t>
            </a:r>
            <a:r>
              <a:rPr lang="en-US" b="1" i="1" dirty="0"/>
              <a:t>:</a:t>
            </a:r>
            <a:r>
              <a:rPr lang="en-US" i="1" dirty="0"/>
              <a:t> A</a:t>
            </a:r>
            <a:r>
              <a:rPr lang="en-US" dirty="0"/>
              <a:t> PARSER module’s job is to parse the incoming raw byte stream and construct an intent-specific 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1A722B-FE49-7C40-A49A-A87AE0EDAE0D}"/>
              </a:ext>
            </a:extLst>
          </p:cNvPr>
          <p:cNvSpPr/>
          <p:nvPr/>
        </p:nvSpPr>
        <p:spPr>
          <a:xfrm>
            <a:off x="3199656" y="4179719"/>
            <a:ext cx="2592288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PARSER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942686-430F-AD42-859D-B04FE789D15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167880" y="5365912"/>
            <a:ext cx="10317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2AE25-28A4-5249-BEE5-89E979C78886}"/>
              </a:ext>
            </a:extLst>
          </p:cNvPr>
          <p:cNvCxnSpPr>
            <a:cxnSpLocks/>
          </p:cNvCxnSpPr>
          <p:nvPr/>
        </p:nvCxnSpPr>
        <p:spPr>
          <a:xfrm>
            <a:off x="5791944" y="5365912"/>
            <a:ext cx="8682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A4ED00-1024-0E43-9B1D-8DBD4FF860C0}"/>
              </a:ext>
            </a:extLst>
          </p:cNvPr>
          <p:cNvSpPr txBox="1"/>
          <p:nvPr/>
        </p:nvSpPr>
        <p:spPr>
          <a:xfrm>
            <a:off x="341739" y="518124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byte stream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2744F-BDE5-2B44-A5DE-6811483DC81F}"/>
              </a:ext>
            </a:extLst>
          </p:cNvPr>
          <p:cNvSpPr txBox="1"/>
          <p:nvPr/>
        </p:nvSpPr>
        <p:spPr>
          <a:xfrm>
            <a:off x="6660232" y="518124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intent-specific object</a:t>
            </a:r>
          </a:p>
        </p:txBody>
      </p:sp>
    </p:spTree>
    <p:extLst>
      <p:ext uri="{BB962C8B-B14F-4D97-AF65-F5344CB8AC3E}">
        <p14:creationId xmlns:p14="http://schemas.microsoft.com/office/powerpoint/2010/main" val="127739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r>
              <a:rPr lang="en-US" dirty="0"/>
              <a:t> Building Blocks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E2EF4-64B8-E245-AFAA-DCB6EBB5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1925"/>
            <a:ext cx="8382000" cy="5059363"/>
          </a:xfrm>
        </p:spPr>
        <p:txBody>
          <a:bodyPr/>
          <a:lstStyle/>
          <a:p>
            <a:r>
              <a:rPr lang="en-US" dirty="0"/>
              <a:t>Decomposing CDN Operations into its primitive operations </a:t>
            </a:r>
            <a:br>
              <a:rPr lang="en-US" dirty="0"/>
            </a:br>
            <a:r>
              <a:rPr lang="en-US" i="1" dirty="0"/>
              <a:t>a la</a:t>
            </a:r>
            <a:r>
              <a:rPr lang="en-US" dirty="0"/>
              <a:t> building blocks of </a:t>
            </a:r>
            <a:r>
              <a:rPr lang="en-US" dirty="0" err="1"/>
              <a:t>OpenCDN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346075" indent="0">
              <a:buNone/>
              <a:tabLst>
                <a:tab pos="2214563" algn="l"/>
              </a:tabLst>
            </a:pPr>
            <a:r>
              <a:rPr lang="en-US" b="1" i="1" u="sng" dirty="0"/>
              <a:t>Example 1</a:t>
            </a:r>
            <a:r>
              <a:rPr lang="en-US" b="1" i="1" dirty="0"/>
              <a:t>:</a:t>
            </a:r>
            <a:r>
              <a:rPr lang="en-US" i="1" dirty="0"/>
              <a:t> A</a:t>
            </a:r>
            <a:r>
              <a:rPr lang="en-US" dirty="0"/>
              <a:t> PARSER module’s job is to parse the incoming raw byte stream and construct an </a:t>
            </a:r>
            <a:r>
              <a:rPr lang="en-US" i="1" dirty="0"/>
              <a:t>“intent-specific” </a:t>
            </a:r>
            <a:r>
              <a:rPr lang="en-US" dirty="0"/>
              <a:t>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1A722B-FE49-7C40-A49A-A87AE0EDAE0D}"/>
              </a:ext>
            </a:extLst>
          </p:cNvPr>
          <p:cNvSpPr/>
          <p:nvPr/>
        </p:nvSpPr>
        <p:spPr>
          <a:xfrm>
            <a:off x="3199656" y="4179719"/>
            <a:ext cx="2592288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PARSER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942686-430F-AD42-859D-B04FE789D15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167880" y="5365912"/>
            <a:ext cx="10317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2AE25-28A4-5249-BEE5-89E979C78886}"/>
              </a:ext>
            </a:extLst>
          </p:cNvPr>
          <p:cNvCxnSpPr>
            <a:cxnSpLocks/>
          </p:cNvCxnSpPr>
          <p:nvPr/>
        </p:nvCxnSpPr>
        <p:spPr>
          <a:xfrm>
            <a:off x="5791944" y="5365912"/>
            <a:ext cx="8682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A4ED00-1024-0E43-9B1D-8DBD4FF860C0}"/>
              </a:ext>
            </a:extLst>
          </p:cNvPr>
          <p:cNvSpPr txBox="1"/>
          <p:nvPr/>
        </p:nvSpPr>
        <p:spPr>
          <a:xfrm>
            <a:off x="341739" y="518124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byte stream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2744F-BDE5-2B44-A5DE-6811483DC81F}"/>
              </a:ext>
            </a:extLst>
          </p:cNvPr>
          <p:cNvSpPr txBox="1"/>
          <p:nvPr/>
        </p:nvSpPr>
        <p:spPr>
          <a:xfrm>
            <a:off x="6660232" y="518124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intent-specific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C3272-C9D7-1148-8E7F-3C262D8ED04E}"/>
              </a:ext>
            </a:extLst>
          </p:cNvPr>
          <p:cNvSpPr txBox="1"/>
          <p:nvPr/>
        </p:nvSpPr>
        <p:spPr>
          <a:xfrm>
            <a:off x="183415" y="5476735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33B2"/>
                </a:solidFill>
              </a:rPr>
              <a:t>(end-user FETCH</a:t>
            </a:r>
          </a:p>
          <a:p>
            <a:pPr algn="ctr"/>
            <a:r>
              <a:rPr lang="en-US" b="1" dirty="0">
                <a:solidFill>
                  <a:srgbClr val="3333B2"/>
                </a:solidFill>
              </a:rPr>
              <a:t>requests)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2FE3A-7691-FC46-B203-B58B63DDFFCE}"/>
              </a:ext>
            </a:extLst>
          </p:cNvPr>
          <p:cNvSpPr txBox="1"/>
          <p:nvPr/>
        </p:nvSpPr>
        <p:spPr>
          <a:xfrm>
            <a:off x="3409605" y="522118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33B2"/>
                </a:solidFill>
              </a:rPr>
              <a:t>extract </a:t>
            </a:r>
            <a:r>
              <a:rPr lang="en-US" b="1" i="1" dirty="0" err="1">
                <a:solidFill>
                  <a:srgbClr val="3333B2"/>
                </a:solidFill>
              </a:rPr>
              <a:t>content_id</a:t>
            </a:r>
            <a:endParaRPr lang="en-US" b="1" i="1" dirty="0">
              <a:solidFill>
                <a:srgbClr val="3333B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EE115-C4EF-8044-9CE3-31B2E648B448}"/>
              </a:ext>
            </a:extLst>
          </p:cNvPr>
          <p:cNvSpPr txBox="1"/>
          <p:nvPr/>
        </p:nvSpPr>
        <p:spPr>
          <a:xfrm>
            <a:off x="6560400" y="5458245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3333B2"/>
                </a:solidFill>
              </a:rPr>
              <a:t>CL_LOOKUP </a:t>
            </a:r>
            <a:r>
              <a:rPr lang="en-US" b="1" dirty="0">
                <a:solidFill>
                  <a:srgbClr val="3333B2"/>
                </a:solidFill>
              </a:rPr>
              <a:t>object</a:t>
            </a:r>
            <a:endParaRPr lang="en-US" b="1" i="1" dirty="0">
              <a:solidFill>
                <a:srgbClr val="3333B2"/>
              </a:solidFill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EE2F4797-2058-0842-A5A9-1598E8BA3199}"/>
              </a:ext>
            </a:extLst>
          </p:cNvPr>
          <p:cNvCxnSpPr>
            <a:cxnSpLocks/>
            <a:stCxn id="22" idx="2"/>
            <a:endCxn id="43" idx="1"/>
          </p:cNvCxnSpPr>
          <p:nvPr/>
        </p:nvCxnSpPr>
        <p:spPr>
          <a:xfrm rot="16200000" flipH="1">
            <a:off x="2533476" y="3432736"/>
            <a:ext cx="664817" cy="139600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3549987-EE23-DC4D-BCCF-BBB5AA9CD640}"/>
              </a:ext>
            </a:extLst>
          </p:cNvPr>
          <p:cNvSpPr txBox="1"/>
          <p:nvPr/>
        </p:nvSpPr>
        <p:spPr>
          <a:xfrm>
            <a:off x="1171453" y="3429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3333B2"/>
                </a:solidFill>
              </a:rPr>
              <a:t>ContentProvider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18FCAD-34B9-9546-8AD9-32F9950F9064}"/>
              </a:ext>
            </a:extLst>
          </p:cNvPr>
          <p:cNvSpPr txBox="1"/>
          <p:nvPr/>
        </p:nvSpPr>
        <p:spPr>
          <a:xfrm>
            <a:off x="2230675" y="4189084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configures</a:t>
            </a: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ED89AE54-F802-6B43-99A0-4B2729F1A6F3}"/>
              </a:ext>
            </a:extLst>
          </p:cNvPr>
          <p:cNvCxnSpPr>
            <a:cxnSpLocks/>
            <a:stCxn id="43" idx="3"/>
            <a:endCxn id="22" idx="3"/>
          </p:cNvCxnSpPr>
          <p:nvPr/>
        </p:nvCxnSpPr>
        <p:spPr>
          <a:xfrm flipH="1" flipV="1">
            <a:off x="3164306" y="3613666"/>
            <a:ext cx="2399782" cy="849483"/>
          </a:xfrm>
          <a:prstGeom prst="bentConnector3">
            <a:avLst>
              <a:gd name="adj1" fmla="val -2575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BB7E19-8C63-FB47-A7E8-1514F36950C0}"/>
              </a:ext>
            </a:extLst>
          </p:cNvPr>
          <p:cNvSpPr/>
          <p:nvPr/>
        </p:nvSpPr>
        <p:spPr>
          <a:xfrm>
            <a:off x="3563888" y="4284284"/>
            <a:ext cx="2000200" cy="35772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Parsing Logic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401F39-6B42-4341-A3D8-99F4E2B083DF}"/>
              </a:ext>
            </a:extLst>
          </p:cNvPr>
          <p:cNvSpPr txBox="1"/>
          <p:nvPr/>
        </p:nvSpPr>
        <p:spPr>
          <a:xfrm>
            <a:off x="3960592" y="3566617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control message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70992-60D5-DF45-A0C8-E1A2D162D410}"/>
              </a:ext>
            </a:extLst>
          </p:cNvPr>
          <p:cNvSpPr txBox="1"/>
          <p:nvPr/>
        </p:nvSpPr>
        <p:spPr>
          <a:xfrm>
            <a:off x="6512178" y="3770895"/>
            <a:ext cx="1877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800FF"/>
                </a:solidFill>
              </a:rPr>
              <a:t>Pattern</a:t>
            </a:r>
          </a:p>
          <a:p>
            <a:pPr algn="ctr"/>
            <a:r>
              <a:rPr lang="en-US" b="1" dirty="0">
                <a:solidFill>
                  <a:srgbClr val="0800FF"/>
                </a:solidFill>
              </a:rPr>
              <a:t>Matching</a:t>
            </a:r>
          </a:p>
          <a:p>
            <a:pPr algn="ctr"/>
            <a:r>
              <a:rPr lang="en-US" b="1" dirty="0">
                <a:solidFill>
                  <a:srgbClr val="0800FF"/>
                </a:solidFill>
              </a:rPr>
              <a:t> (</a:t>
            </a:r>
            <a:r>
              <a:rPr lang="en-US" b="1" i="1" dirty="0">
                <a:solidFill>
                  <a:srgbClr val="0800FF"/>
                </a:solidFill>
              </a:rPr>
              <a:t>filter</a:t>
            </a:r>
            <a:r>
              <a:rPr lang="en-US" b="1" dirty="0">
                <a:solidFill>
                  <a:srgbClr val="0800FF"/>
                </a:solidFill>
              </a:rPr>
              <a:t> function)</a:t>
            </a:r>
          </a:p>
        </p:txBody>
      </p:sp>
    </p:spTree>
    <p:extLst>
      <p:ext uri="{BB962C8B-B14F-4D97-AF65-F5344CB8AC3E}">
        <p14:creationId xmlns:p14="http://schemas.microsoft.com/office/powerpoint/2010/main" val="30578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3DA9D9-DBC4-114F-9DB6-F35939D3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04" y="1097756"/>
            <a:ext cx="8382000" cy="5059363"/>
          </a:xfrm>
        </p:spPr>
        <p:txBody>
          <a:bodyPr/>
          <a:lstStyle/>
          <a:p>
            <a:r>
              <a:rPr lang="en-US" b="1" dirty="0"/>
              <a:t>Why </a:t>
            </a:r>
            <a:r>
              <a:rPr lang="en-US" b="1" dirty="0" err="1"/>
              <a:t>OpenCDN</a:t>
            </a:r>
            <a:r>
              <a:rPr lang="en-US" b="1" dirty="0"/>
              <a:t>? </a:t>
            </a:r>
          </a:p>
          <a:p>
            <a:pPr lvl="1"/>
            <a:r>
              <a:rPr lang="en-US" dirty="0"/>
              <a:t>Success of Internet: Cloud Content Distribution &amp; CDN</a:t>
            </a:r>
          </a:p>
          <a:p>
            <a:pPr lvl="1"/>
            <a:r>
              <a:rPr lang="en-US" dirty="0"/>
              <a:t>(Content-Centric) Internet Architecture with Edge Computing?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b="1" dirty="0"/>
              <a:t>CONIA: Content-provider Oriented Namespace Independent Architecture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b="1" dirty="0" err="1"/>
              <a:t>OpenCDN</a:t>
            </a:r>
            <a:r>
              <a:rPr lang="en-US" b="1" dirty="0"/>
              <a:t>: Design Goals</a:t>
            </a:r>
          </a:p>
          <a:p>
            <a:pPr lvl="1"/>
            <a:r>
              <a:rPr lang="en-US" dirty="0"/>
              <a:t>Modularity, Scalability, Velocity &amp; Mobility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Ongoing &amp; Future Work</a:t>
            </a:r>
          </a:p>
          <a:p>
            <a:pPr lvl="1"/>
            <a:r>
              <a:rPr lang="en-US" dirty="0"/>
              <a:t>Programming Model: Actor Model &amp; Reactive Functional Programming</a:t>
            </a:r>
          </a:p>
          <a:p>
            <a:pPr lvl="1"/>
            <a:r>
              <a:rPr lang="en-US" dirty="0"/>
              <a:t>Runtime System (incorporated w/ DPDK)</a:t>
            </a:r>
          </a:p>
          <a:p>
            <a:pPr lvl="1"/>
            <a:r>
              <a:rPr lang="en-US" dirty="0"/>
              <a:t>(Declarative) Language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EBB9D-CE5F-E742-8B80-A02D405B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5B6AA-FCD3-4B48-A219-6281840B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r>
              <a:rPr lang="en-US" dirty="0"/>
              <a:t> Building Blocks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B2529-B9A7-A845-9033-39B75EC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E2EF4-64B8-E245-AFAA-DCB6EBB5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1925"/>
            <a:ext cx="8382000" cy="5059363"/>
          </a:xfrm>
        </p:spPr>
        <p:txBody>
          <a:bodyPr/>
          <a:lstStyle/>
          <a:p>
            <a:r>
              <a:rPr lang="en-US" dirty="0"/>
              <a:t>Decomposing CDN Operations into its primitive operations </a:t>
            </a:r>
            <a:br>
              <a:rPr lang="en-US" dirty="0"/>
            </a:br>
            <a:r>
              <a:rPr lang="en-US" i="1" dirty="0"/>
              <a:t>a la</a:t>
            </a:r>
            <a:r>
              <a:rPr lang="en-US" dirty="0"/>
              <a:t> building blocks of </a:t>
            </a:r>
            <a:r>
              <a:rPr lang="en-US" dirty="0" err="1"/>
              <a:t>OpenCDN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346075" indent="0">
              <a:buNone/>
              <a:tabLst>
                <a:tab pos="2214563" algn="l"/>
              </a:tabLst>
            </a:pPr>
            <a:r>
              <a:rPr lang="en-US" b="1" i="1" u="sng" dirty="0"/>
              <a:t>Example 2</a:t>
            </a:r>
            <a:r>
              <a:rPr lang="en-US" b="1" i="1" dirty="0"/>
              <a:t>:</a:t>
            </a:r>
            <a:r>
              <a:rPr lang="en-US" i="1" dirty="0"/>
              <a:t> A</a:t>
            </a:r>
            <a:r>
              <a:rPr lang="en-US" dirty="0"/>
              <a:t> </a:t>
            </a:r>
            <a:r>
              <a:rPr lang="en-US" dirty="0" err="1"/>
              <a:t>ContentLookup</a:t>
            </a:r>
            <a:r>
              <a:rPr lang="en-US" dirty="0"/>
              <a:t> module checks if a requested object is cached or not </a:t>
            </a:r>
            <a:r>
              <a:rPr lang="en-US" i="1" dirty="0"/>
              <a:t>(requires to maintain state)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1A722B-FE49-7C40-A49A-A87AE0EDAE0D}"/>
              </a:ext>
            </a:extLst>
          </p:cNvPr>
          <p:cNvSpPr/>
          <p:nvPr/>
        </p:nvSpPr>
        <p:spPr>
          <a:xfrm>
            <a:off x="3199656" y="4394698"/>
            <a:ext cx="2592288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err="1"/>
              <a:t>ContentLookup</a:t>
            </a:r>
            <a:endParaRPr lang="en-US" sz="2400" dirty="0"/>
          </a:p>
          <a:p>
            <a:pPr algn="ctr"/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B1241A-EE53-0B44-B3C6-45B8BAE90E8C}"/>
              </a:ext>
            </a:extLst>
          </p:cNvPr>
          <p:cNvGrpSpPr/>
          <p:nvPr/>
        </p:nvGrpSpPr>
        <p:grpSpPr>
          <a:xfrm>
            <a:off x="46646" y="5396225"/>
            <a:ext cx="3153010" cy="664821"/>
            <a:chOff x="46646" y="5181246"/>
            <a:chExt cx="3153010" cy="66482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5942686-430F-AD42-859D-B04FE789D15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155056" y="5365912"/>
              <a:ext cx="1044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A4ED00-1024-0E43-9B1D-8DBD4FF860C0}"/>
                </a:ext>
              </a:extLst>
            </p:cNvPr>
            <p:cNvSpPr txBox="1"/>
            <p:nvPr/>
          </p:nvSpPr>
          <p:spPr>
            <a:xfrm>
              <a:off x="341739" y="5181246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lookup requests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2C3272-C9D7-1148-8E7F-3C262D8ED04E}"/>
                </a:ext>
              </a:extLst>
            </p:cNvPr>
            <p:cNvSpPr txBox="1"/>
            <p:nvPr/>
          </p:nvSpPr>
          <p:spPr>
            <a:xfrm>
              <a:off x="46646" y="5476735"/>
              <a:ext cx="2343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3333B2"/>
                  </a:solidFill>
                </a:rPr>
                <a:t>CL_LOOKUP </a:t>
              </a:r>
              <a:r>
                <a:rPr lang="en-US" b="1" dirty="0">
                  <a:solidFill>
                    <a:srgbClr val="3333B2"/>
                  </a:solidFill>
                </a:rPr>
                <a:t>object</a:t>
              </a:r>
              <a:endParaRPr lang="en-US" b="1" i="1" dirty="0">
                <a:solidFill>
                  <a:srgbClr val="3333B2"/>
                </a:solidFill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EE388D1-727A-F94F-9EFB-B9970F8D3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37280"/>
              </p:ext>
            </p:extLst>
          </p:nvPr>
        </p:nvGraphicFramePr>
        <p:xfrm>
          <a:off x="4105145" y="4471509"/>
          <a:ext cx="1249680" cy="41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14553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46850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881895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68656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95216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48045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4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17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1774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1124538-D56B-7749-86FE-3839B3B48E51}"/>
              </a:ext>
            </a:extLst>
          </p:cNvPr>
          <p:cNvSpPr txBox="1"/>
          <p:nvPr/>
        </p:nvSpPr>
        <p:spPr>
          <a:xfrm>
            <a:off x="3401677" y="4394698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Content</a:t>
            </a:r>
          </a:p>
          <a:p>
            <a:pPr algn="ctr"/>
            <a:r>
              <a:rPr lang="en-US" sz="1200" i="1" dirty="0"/>
              <a:t>Store</a:t>
            </a:r>
          </a:p>
          <a:p>
            <a:pPr algn="ctr"/>
            <a:r>
              <a:rPr lang="en-US" sz="1200" i="1" dirty="0"/>
              <a:t>Table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5A1FE7-98D7-A647-A1A0-EC2C5E7406A6}"/>
              </a:ext>
            </a:extLst>
          </p:cNvPr>
          <p:cNvGrpSpPr/>
          <p:nvPr/>
        </p:nvGrpSpPr>
        <p:grpSpPr>
          <a:xfrm>
            <a:off x="5791944" y="3906235"/>
            <a:ext cx="2452464" cy="1244547"/>
            <a:chOff x="5791944" y="3691256"/>
            <a:chExt cx="2452464" cy="12445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CDAE0D-B8A8-C74F-BD75-D80FF21C7FC1}"/>
                </a:ext>
              </a:extLst>
            </p:cNvPr>
            <p:cNvSpPr/>
            <p:nvPr/>
          </p:nvSpPr>
          <p:spPr>
            <a:xfrm>
              <a:off x="7020272" y="3691256"/>
              <a:ext cx="1224136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InMemoryRead</a:t>
              </a:r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ACB7FCC-996F-6341-8551-4B079BA38F9A}"/>
                </a:ext>
              </a:extLst>
            </p:cNvPr>
            <p:cNvCxnSpPr>
              <a:cxnSpLocks/>
              <a:stCxn id="2" idx="3"/>
              <a:endCxn id="17" idx="1"/>
            </p:cNvCxnSpPr>
            <p:nvPr/>
          </p:nvCxnSpPr>
          <p:spPr>
            <a:xfrm flipV="1">
              <a:off x="5791944" y="4015292"/>
              <a:ext cx="1228328" cy="9205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EDC8DB-2540-B542-97D3-52262313836F}"/>
                </a:ext>
              </a:extLst>
            </p:cNvPr>
            <p:cNvSpPr txBox="1"/>
            <p:nvPr/>
          </p:nvSpPr>
          <p:spPr>
            <a:xfrm rot="19439217">
              <a:off x="5951256" y="4202571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mem-hit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1E0D97-698B-1140-953A-BE54AAF243F5}"/>
              </a:ext>
            </a:extLst>
          </p:cNvPr>
          <p:cNvGrpSpPr/>
          <p:nvPr/>
        </p:nvGrpSpPr>
        <p:grpSpPr>
          <a:xfrm>
            <a:off x="5791944" y="4881017"/>
            <a:ext cx="2740496" cy="648072"/>
            <a:chOff x="5791944" y="4666038"/>
            <a:chExt cx="2740496" cy="6480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1E7AB7-CBE9-4C43-B500-4445951AFA48}"/>
                </a:ext>
              </a:extLst>
            </p:cNvPr>
            <p:cNvSpPr/>
            <p:nvPr/>
          </p:nvSpPr>
          <p:spPr>
            <a:xfrm>
              <a:off x="7308304" y="4666038"/>
              <a:ext cx="1224136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Disk</a:t>
              </a:r>
            </a:p>
            <a:p>
              <a:pPr algn="ctr"/>
              <a:r>
                <a:rPr lang="en-US" dirty="0"/>
                <a:t>Read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0773E46-275E-024E-ADAB-D1218C61F5E2}"/>
                </a:ext>
              </a:extLst>
            </p:cNvPr>
            <p:cNvCxnSpPr>
              <a:cxnSpLocks/>
              <a:stCxn id="2" idx="3"/>
              <a:endCxn id="24" idx="1"/>
            </p:cNvCxnSpPr>
            <p:nvPr/>
          </p:nvCxnSpPr>
          <p:spPr>
            <a:xfrm>
              <a:off x="5791944" y="4935803"/>
              <a:ext cx="1516360" cy="54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9B8612-30DC-7C4D-87B3-CB908EE9E968}"/>
                </a:ext>
              </a:extLst>
            </p:cNvPr>
            <p:cNvSpPr txBox="1"/>
            <p:nvPr/>
          </p:nvSpPr>
          <p:spPr>
            <a:xfrm rot="153225">
              <a:off x="6271701" y="4689840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disk-hit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0CD86F-BF1B-0E4A-BFB8-52F4241B2666}"/>
              </a:ext>
            </a:extLst>
          </p:cNvPr>
          <p:cNvGrpSpPr/>
          <p:nvPr/>
        </p:nvGrpSpPr>
        <p:grpSpPr>
          <a:xfrm>
            <a:off x="5791944" y="5150782"/>
            <a:ext cx="2424560" cy="1149915"/>
            <a:chOff x="5791944" y="5150782"/>
            <a:chExt cx="2424560" cy="11499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E3458A-AF4C-B943-BB00-550E70497BB9}"/>
                </a:ext>
              </a:extLst>
            </p:cNvPr>
            <p:cNvSpPr/>
            <p:nvPr/>
          </p:nvSpPr>
          <p:spPr>
            <a:xfrm>
              <a:off x="6992368" y="5652625"/>
              <a:ext cx="1224136" cy="6480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Remote</a:t>
              </a:r>
            </a:p>
            <a:p>
              <a:pPr algn="ctr"/>
              <a:r>
                <a:rPr lang="en-US" dirty="0"/>
                <a:t>Fetch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267ABBF-ECA8-6845-AF0A-F15F9131EA79}"/>
                </a:ext>
              </a:extLst>
            </p:cNvPr>
            <p:cNvCxnSpPr>
              <a:cxnSpLocks/>
              <a:stCxn id="2" idx="3"/>
              <a:endCxn id="25" idx="1"/>
            </p:cNvCxnSpPr>
            <p:nvPr/>
          </p:nvCxnSpPr>
          <p:spPr>
            <a:xfrm>
              <a:off x="5791944" y="5150782"/>
              <a:ext cx="1200424" cy="825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30772A-F637-A946-B65A-DB45CC90BAB1}"/>
                </a:ext>
              </a:extLst>
            </p:cNvPr>
            <p:cNvSpPr txBox="1"/>
            <p:nvPr/>
          </p:nvSpPr>
          <p:spPr>
            <a:xfrm rot="2167491">
              <a:off x="6193705" y="5317428"/>
              <a:ext cx="553357" cy="254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miss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4871B2-4BAB-A549-9356-5199062977F0}"/>
              </a:ext>
            </a:extLst>
          </p:cNvPr>
          <p:cNvGrpSpPr/>
          <p:nvPr/>
        </p:nvGrpSpPr>
        <p:grpSpPr>
          <a:xfrm>
            <a:off x="3343672" y="3365615"/>
            <a:ext cx="2304256" cy="1029083"/>
            <a:chOff x="3347864" y="3140968"/>
            <a:chExt cx="2304256" cy="10290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7B29F8-D75D-2048-B320-6E2A171EFA3D}"/>
                </a:ext>
              </a:extLst>
            </p:cNvPr>
            <p:cNvSpPr/>
            <p:nvPr/>
          </p:nvSpPr>
          <p:spPr>
            <a:xfrm>
              <a:off x="3347864" y="3140968"/>
              <a:ext cx="2304256" cy="5502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/>
                <a:t>ContentStatistics</a:t>
              </a:r>
              <a:endParaRPr lang="en-US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F5B23A3-AE62-E648-A67D-857825FDA57E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4499992" y="3691256"/>
              <a:ext cx="0" cy="4787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C2A03F-FE4E-8442-8A2C-B91E89F702B1}"/>
                </a:ext>
              </a:extLst>
            </p:cNvPr>
            <p:cNvSpPr txBox="1"/>
            <p:nvPr/>
          </p:nvSpPr>
          <p:spPr>
            <a:xfrm>
              <a:off x="4485640" y="3852438"/>
              <a:ext cx="1029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stats-update</a:t>
              </a:r>
            </a:p>
          </p:txBody>
        </p:sp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BEE1F85-315A-CB48-B162-D78606832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49754"/>
              </p:ext>
            </p:extLst>
          </p:nvPr>
        </p:nvGraphicFramePr>
        <p:xfrm>
          <a:off x="4932040" y="3386401"/>
          <a:ext cx="676128" cy="207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88">
                  <a:extLst>
                    <a:ext uri="{9D8B030D-6E8A-4147-A177-3AD203B41FA5}">
                      <a16:colId xmlns:a16="http://schemas.microsoft.com/office/drawing/2014/main" val="81455365"/>
                    </a:ext>
                  </a:extLst>
                </a:gridCol>
                <a:gridCol w="112688">
                  <a:extLst>
                    <a:ext uri="{9D8B030D-6E8A-4147-A177-3AD203B41FA5}">
                      <a16:colId xmlns:a16="http://schemas.microsoft.com/office/drawing/2014/main" val="2734685066"/>
                    </a:ext>
                  </a:extLst>
                </a:gridCol>
                <a:gridCol w="112688">
                  <a:extLst>
                    <a:ext uri="{9D8B030D-6E8A-4147-A177-3AD203B41FA5}">
                      <a16:colId xmlns:a16="http://schemas.microsoft.com/office/drawing/2014/main" val="2088189511"/>
                    </a:ext>
                  </a:extLst>
                </a:gridCol>
                <a:gridCol w="112688">
                  <a:extLst>
                    <a:ext uri="{9D8B030D-6E8A-4147-A177-3AD203B41FA5}">
                      <a16:colId xmlns:a16="http://schemas.microsoft.com/office/drawing/2014/main" val="2496865656"/>
                    </a:ext>
                  </a:extLst>
                </a:gridCol>
                <a:gridCol w="112688">
                  <a:extLst>
                    <a:ext uri="{9D8B030D-6E8A-4147-A177-3AD203B41FA5}">
                      <a16:colId xmlns:a16="http://schemas.microsoft.com/office/drawing/2014/main" val="895216254"/>
                    </a:ext>
                  </a:extLst>
                </a:gridCol>
                <a:gridCol w="112688">
                  <a:extLst>
                    <a:ext uri="{9D8B030D-6E8A-4147-A177-3AD203B41FA5}">
                      <a16:colId xmlns:a16="http://schemas.microsoft.com/office/drawing/2014/main" val="748045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4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17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3644" marR="43644" marT="21822" marB="2182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1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9F18F2-4DE7-4F43-98E0-98E06134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r>
              <a:rPr lang="en-US" dirty="0"/>
              <a:t> Building Blocks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E2EF4-64B8-E245-AFAA-DCB6EBB5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1925"/>
            <a:ext cx="8382000" cy="1170931"/>
          </a:xfrm>
        </p:spPr>
        <p:txBody>
          <a:bodyPr/>
          <a:lstStyle/>
          <a:p>
            <a:r>
              <a:rPr lang="en-US" dirty="0"/>
              <a:t>Decomposing CDN Operations into its primitive operations </a:t>
            </a:r>
            <a:br>
              <a:rPr lang="en-US" dirty="0"/>
            </a:br>
            <a:r>
              <a:rPr lang="en-US" i="1" dirty="0"/>
              <a:t>a la</a:t>
            </a:r>
            <a:r>
              <a:rPr lang="en-US" dirty="0"/>
              <a:t> building blocks of </a:t>
            </a:r>
            <a:r>
              <a:rPr lang="en-US" dirty="0" err="1"/>
              <a:t>OpenCDN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B7CB8-E842-8C4A-944B-4F96F8FB7947}"/>
              </a:ext>
            </a:extLst>
          </p:cNvPr>
          <p:cNvSpPr/>
          <p:nvPr/>
        </p:nvSpPr>
        <p:spPr>
          <a:xfrm>
            <a:off x="380736" y="2184679"/>
            <a:ext cx="1224136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EA24EC-9A75-524D-B17E-0E06C024AFBA}"/>
              </a:ext>
            </a:extLst>
          </p:cNvPr>
          <p:cNvSpPr/>
          <p:nvPr/>
        </p:nvSpPr>
        <p:spPr>
          <a:xfrm>
            <a:off x="3059832" y="3212976"/>
            <a:ext cx="1656184" cy="576064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C000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ContentLookup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B07C11-558E-584C-A45C-F7116C804FD3}"/>
              </a:ext>
            </a:extLst>
          </p:cNvPr>
          <p:cNvSpPr/>
          <p:nvPr/>
        </p:nvSpPr>
        <p:spPr>
          <a:xfrm>
            <a:off x="2348496" y="2206907"/>
            <a:ext cx="165618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InMemory</a:t>
            </a:r>
            <a:endParaRPr lang="en-US" dirty="0"/>
          </a:p>
          <a:p>
            <a:pPr algn="ctr"/>
            <a:r>
              <a:rPr lang="en-US" dirty="0"/>
              <a:t>Read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43E22F-487E-D14C-A9E3-970AF5850AF9}"/>
              </a:ext>
            </a:extLst>
          </p:cNvPr>
          <p:cNvSpPr/>
          <p:nvPr/>
        </p:nvSpPr>
        <p:spPr>
          <a:xfrm>
            <a:off x="5430784" y="3152335"/>
            <a:ext cx="165618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DiskRead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6D2EDF-DA54-4047-983D-DBE464208C94}"/>
              </a:ext>
            </a:extLst>
          </p:cNvPr>
          <p:cNvSpPr/>
          <p:nvPr/>
        </p:nvSpPr>
        <p:spPr>
          <a:xfrm>
            <a:off x="2196828" y="3965723"/>
            <a:ext cx="1726007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PendingRequest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211932-81E9-C342-B74D-752519001CA4}"/>
              </a:ext>
            </a:extLst>
          </p:cNvPr>
          <p:cNvSpPr/>
          <p:nvPr/>
        </p:nvSpPr>
        <p:spPr>
          <a:xfrm>
            <a:off x="4932040" y="5678884"/>
            <a:ext cx="1726007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LoadBalancer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FE4B42-685E-2245-9585-4B4B927BE2F5}"/>
              </a:ext>
            </a:extLst>
          </p:cNvPr>
          <p:cNvSpPr/>
          <p:nvPr/>
        </p:nvSpPr>
        <p:spPr>
          <a:xfrm>
            <a:off x="3557600" y="4930667"/>
            <a:ext cx="1800200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ContentStatistics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85381D-4362-CE40-BD0A-1D36DF1E010D}"/>
              </a:ext>
            </a:extLst>
          </p:cNvPr>
          <p:cNvSpPr/>
          <p:nvPr/>
        </p:nvSpPr>
        <p:spPr>
          <a:xfrm>
            <a:off x="7134118" y="2317294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95414B-B799-BF48-88DB-68CA5AFADDB8}"/>
              </a:ext>
            </a:extLst>
          </p:cNvPr>
          <p:cNvSpPr/>
          <p:nvPr/>
        </p:nvSpPr>
        <p:spPr>
          <a:xfrm>
            <a:off x="304800" y="5678884"/>
            <a:ext cx="180020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InMemoryEvict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182262-CAF7-DA4C-AC12-DD91FC3CD2AC}"/>
              </a:ext>
            </a:extLst>
          </p:cNvPr>
          <p:cNvSpPr/>
          <p:nvPr/>
        </p:nvSpPr>
        <p:spPr>
          <a:xfrm>
            <a:off x="855611" y="3163182"/>
            <a:ext cx="180020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DiskWrite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56F093-DD80-9341-8B3A-82C6BDFE556C}"/>
              </a:ext>
            </a:extLst>
          </p:cNvPr>
          <p:cNvSpPr/>
          <p:nvPr/>
        </p:nvSpPr>
        <p:spPr>
          <a:xfrm>
            <a:off x="4285060" y="4000433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ForwardTo</a:t>
            </a:r>
            <a:endParaRPr lang="en-US" dirty="0"/>
          </a:p>
          <a:p>
            <a:pPr algn="ctr"/>
            <a:r>
              <a:rPr lang="en-US" dirty="0"/>
              <a:t>Controller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6657AF-13A6-6444-88D4-9F7CF2175116}"/>
              </a:ext>
            </a:extLst>
          </p:cNvPr>
          <p:cNvSpPr/>
          <p:nvPr/>
        </p:nvSpPr>
        <p:spPr>
          <a:xfrm>
            <a:off x="4748304" y="2206907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RemoteCSRFetch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AF86DF-76F4-744E-B1E4-40419757C450}"/>
              </a:ext>
            </a:extLst>
          </p:cNvPr>
          <p:cNvSpPr/>
          <p:nvPr/>
        </p:nvSpPr>
        <p:spPr>
          <a:xfrm>
            <a:off x="5868144" y="4689712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ReturnObject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7C7727-EE40-AC41-A3AC-DD865E9DD20E}"/>
              </a:ext>
            </a:extLst>
          </p:cNvPr>
          <p:cNvSpPr/>
          <p:nvPr/>
        </p:nvSpPr>
        <p:spPr>
          <a:xfrm>
            <a:off x="855611" y="4666447"/>
            <a:ext cx="1800200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SwarmMonitor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56D1E3-F43D-AE44-99AF-7292784EE0D9}"/>
              </a:ext>
            </a:extLst>
          </p:cNvPr>
          <p:cNvSpPr/>
          <p:nvPr/>
        </p:nvSpPr>
        <p:spPr>
          <a:xfrm>
            <a:off x="6548504" y="3902255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ForwardTo</a:t>
            </a:r>
            <a:endParaRPr lang="en-US" dirty="0"/>
          </a:p>
          <a:p>
            <a:pPr algn="ctr"/>
            <a:r>
              <a:rPr lang="en-US" dirty="0"/>
              <a:t>CSR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BD49C4-CED9-6647-B14F-96236898AFCF}"/>
              </a:ext>
            </a:extLst>
          </p:cNvPr>
          <p:cNvSpPr/>
          <p:nvPr/>
        </p:nvSpPr>
        <p:spPr>
          <a:xfrm>
            <a:off x="7086968" y="5487216"/>
            <a:ext cx="1656184" cy="576064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C000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ContentCache</a:t>
            </a:r>
            <a:endParaRPr lang="en-US" dirty="0"/>
          </a:p>
          <a:p>
            <a:pPr algn="ctr"/>
            <a:r>
              <a:rPr lang="en-US" dirty="0" err="1"/>
              <a:t>MissLookup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108120-AEF9-D24B-8E0B-CE5C8FF93647}"/>
              </a:ext>
            </a:extLst>
          </p:cNvPr>
          <p:cNvSpPr/>
          <p:nvPr/>
        </p:nvSpPr>
        <p:spPr>
          <a:xfrm>
            <a:off x="2515986" y="5759249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Transcoding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0EC756-3622-A243-822E-5ABF4A86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/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E8363E-D42D-D344-82BA-8D6AFFEB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333B2"/>
                </a:solidFill>
              </a:rPr>
              <a:t>Ongoing Work</a:t>
            </a:r>
          </a:p>
          <a:p>
            <a:pPr lvl="1"/>
            <a:r>
              <a:rPr lang="en-US" sz="2400" b="1" dirty="0"/>
              <a:t>Programming Model:</a:t>
            </a:r>
            <a:r>
              <a:rPr lang="en-US" sz="2400" dirty="0"/>
              <a:t> Actor Model &amp; Reactive Functional Programming</a:t>
            </a:r>
          </a:p>
          <a:p>
            <a:pPr lvl="1"/>
            <a:r>
              <a:rPr lang="en-US" sz="2400" b="1" dirty="0"/>
              <a:t>Runtime System </a:t>
            </a:r>
            <a:r>
              <a:rPr lang="en-US" sz="2400" dirty="0"/>
              <a:t>(incorporated w/ DPDK)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A63C9-C093-9149-B3B4-6AFF520D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&amp; Future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F977B-E595-8744-9CB4-ED25FDF0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8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51A2D0-B2E7-8244-9451-2D97B69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15672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Programming Model: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</a:t>
            </a:r>
            <a:r>
              <a:rPr lang="en-US" i="1" dirty="0">
                <a:solidFill>
                  <a:srgbClr val="FF0000"/>
                </a:solidFill>
              </a:rPr>
              <a:t>functional reactive programming </a:t>
            </a:r>
            <a:r>
              <a:rPr lang="en-US" dirty="0">
                <a:solidFill>
                  <a:srgbClr val="FF0000"/>
                </a:solidFill>
              </a:rPr>
              <a:t>using distributed </a:t>
            </a:r>
            <a:r>
              <a:rPr lang="en-US" i="1" dirty="0">
                <a:solidFill>
                  <a:srgbClr val="FF0000"/>
                </a:solidFill>
              </a:rPr>
              <a:t>actor model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200" b="1" dirty="0">
                <a:solidFill>
                  <a:srgbClr val="3333B2"/>
                </a:solidFill>
              </a:rPr>
              <a:t>Basic Design Principle: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3333B2"/>
                </a:solidFill>
              </a:rPr>
              <a:t>every </a:t>
            </a:r>
            <a:r>
              <a:rPr lang="en-US" sz="2000" dirty="0" err="1">
                <a:solidFill>
                  <a:srgbClr val="3333B2"/>
                </a:solidFill>
              </a:rPr>
              <a:t>OpenCDN’s</a:t>
            </a:r>
            <a:r>
              <a:rPr lang="en-US" sz="2000" dirty="0">
                <a:solidFill>
                  <a:srgbClr val="3333B2"/>
                </a:solidFill>
              </a:rPr>
              <a:t> primitive function implemented as an actor encapsulates its behavior and internal state information with pattern matching capabilities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b="1" dirty="0"/>
              <a:t>Key Properties: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Strongly typed language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Asynchronous Message Passing between (distributed) actors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Actor Monitoring; Configure Actor Behavior at runtime; Concurrent Framework; Actors are </a:t>
            </a:r>
            <a:r>
              <a:rPr lang="en-US" sz="2200" b="1" dirty="0"/>
              <a:t>Location-transparent; Fault tolerant programming w/ high-level abstractions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81C03-DFE7-A24D-888D-E52FDA0C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r>
              <a:rPr lang="en-US" dirty="0"/>
              <a:t> Programming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4552E-7BBC-864E-B7E9-57129D2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15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C0F5A2-3568-5B4D-AE5C-457A53B6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63890"/>
            <a:ext cx="8382000" cy="12820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Actors:</a:t>
            </a:r>
            <a:r>
              <a:rPr lang="en-US" dirty="0"/>
              <a:t> universal primitive operations for concurrent computations</a:t>
            </a:r>
          </a:p>
          <a:p>
            <a:pPr marL="517525" indent="-284163">
              <a:buFont typeface="Wingdings" pitchFamily="2" charset="2"/>
              <a:buChar char="Ø"/>
            </a:pPr>
            <a:endParaRPr lang="en-US" sz="2000" dirty="0"/>
          </a:p>
          <a:p>
            <a:pPr marL="517525" indent="-284163">
              <a:buFont typeface="Wingdings" pitchFamily="2" charset="2"/>
              <a:buChar char="Ø"/>
            </a:pPr>
            <a:r>
              <a:rPr lang="en-US" sz="2000" dirty="0"/>
              <a:t>Maintains its own private state, send/receive messages, makes local decisions; can create other actors, supervise/monitor them;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30971-F8CB-1142-BE57-4EB085B0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BC492-AD1A-F445-AA21-22C55415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AFA8A3-FD5E-1747-A17D-4F20A458F75F}"/>
              </a:ext>
            </a:extLst>
          </p:cNvPr>
          <p:cNvGrpSpPr/>
          <p:nvPr/>
        </p:nvGrpSpPr>
        <p:grpSpPr>
          <a:xfrm>
            <a:off x="1638299" y="3239778"/>
            <a:ext cx="5638801" cy="2362200"/>
            <a:chOff x="555812" y="304800"/>
            <a:chExt cx="10756671" cy="61381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922799-C393-B146-BBB9-F04E634C42AA}"/>
                </a:ext>
              </a:extLst>
            </p:cNvPr>
            <p:cNvGrpSpPr/>
            <p:nvPr/>
          </p:nvGrpSpPr>
          <p:grpSpPr>
            <a:xfrm>
              <a:off x="555812" y="304800"/>
              <a:ext cx="10756671" cy="6138190"/>
              <a:chOff x="725376" y="162118"/>
              <a:chExt cx="10587107" cy="628087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922565F-11F1-0D4E-9944-754A8D2713BF}"/>
                  </a:ext>
                </a:extLst>
              </p:cNvPr>
              <p:cNvGrpSpPr/>
              <p:nvPr/>
            </p:nvGrpSpPr>
            <p:grpSpPr>
              <a:xfrm>
                <a:off x="1076486" y="4023367"/>
                <a:ext cx="2323780" cy="2124875"/>
                <a:chOff x="2581195" y="2189949"/>
                <a:chExt cx="2323780" cy="2124875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F70571F-4679-3642-A06F-8520E2273FFA}"/>
                    </a:ext>
                  </a:extLst>
                </p:cNvPr>
                <p:cNvSpPr/>
                <p:nvPr/>
              </p:nvSpPr>
              <p:spPr>
                <a:xfrm>
                  <a:off x="2869347" y="2189949"/>
                  <a:ext cx="2035628" cy="212487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BBBE387C-0E55-3E43-872D-C5AA4BE60936}"/>
                    </a:ext>
                  </a:extLst>
                </p:cNvPr>
                <p:cNvSpPr/>
                <p:nvPr/>
              </p:nvSpPr>
              <p:spPr>
                <a:xfrm>
                  <a:off x="2581195" y="3092824"/>
                  <a:ext cx="1087980" cy="52891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73DCE28-B9E0-6B43-A8A7-63177EBFE07B}"/>
                  </a:ext>
                </a:extLst>
              </p:cNvPr>
              <p:cNvGrpSpPr/>
              <p:nvPr/>
            </p:nvGrpSpPr>
            <p:grpSpPr>
              <a:xfrm>
                <a:off x="9603006" y="4862225"/>
                <a:ext cx="1709477" cy="1580765"/>
                <a:chOff x="2581195" y="2189949"/>
                <a:chExt cx="2323780" cy="2124875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C813856-8B63-CD42-A5EE-458E49F4754C}"/>
                    </a:ext>
                  </a:extLst>
                </p:cNvPr>
                <p:cNvSpPr/>
                <p:nvPr/>
              </p:nvSpPr>
              <p:spPr>
                <a:xfrm>
                  <a:off x="2869347" y="2189949"/>
                  <a:ext cx="2035628" cy="212487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1F8A5374-890B-A947-8343-6CA0761A3AAE}"/>
                    </a:ext>
                  </a:extLst>
                </p:cNvPr>
                <p:cNvSpPr/>
                <p:nvPr/>
              </p:nvSpPr>
              <p:spPr>
                <a:xfrm>
                  <a:off x="2581195" y="3092824"/>
                  <a:ext cx="1087980" cy="52891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B36054-F004-7245-A541-1CDA68D615EB}"/>
                  </a:ext>
                </a:extLst>
              </p:cNvPr>
              <p:cNvGrpSpPr/>
              <p:nvPr/>
            </p:nvGrpSpPr>
            <p:grpSpPr>
              <a:xfrm>
                <a:off x="725376" y="317727"/>
                <a:ext cx="2323780" cy="2124875"/>
                <a:chOff x="5011791" y="349673"/>
                <a:chExt cx="2323780" cy="2124875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6CBED92-8527-A14E-A5D2-66E9126B92B6}"/>
                    </a:ext>
                  </a:extLst>
                </p:cNvPr>
                <p:cNvSpPr/>
                <p:nvPr/>
              </p:nvSpPr>
              <p:spPr>
                <a:xfrm>
                  <a:off x="5299943" y="349673"/>
                  <a:ext cx="2035628" cy="212487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E3237BF8-5B29-8C41-AABA-4E13D852CF55}"/>
                    </a:ext>
                  </a:extLst>
                </p:cNvPr>
                <p:cNvSpPr/>
                <p:nvPr/>
              </p:nvSpPr>
              <p:spPr>
                <a:xfrm>
                  <a:off x="5011791" y="1252548"/>
                  <a:ext cx="1087980" cy="52891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640A2FE-654F-694F-A891-5834668F8E5D}"/>
                  </a:ext>
                </a:extLst>
              </p:cNvPr>
              <p:cNvGrpSpPr/>
              <p:nvPr/>
            </p:nvGrpSpPr>
            <p:grpSpPr>
              <a:xfrm>
                <a:off x="9603006" y="2442602"/>
                <a:ext cx="1709477" cy="1580765"/>
                <a:chOff x="2581195" y="2189949"/>
                <a:chExt cx="2323780" cy="2124875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ACF31F0-3BDC-264B-A7EA-6D7BFAD581B9}"/>
                    </a:ext>
                  </a:extLst>
                </p:cNvPr>
                <p:cNvSpPr/>
                <p:nvPr/>
              </p:nvSpPr>
              <p:spPr>
                <a:xfrm>
                  <a:off x="2869347" y="2189949"/>
                  <a:ext cx="2035628" cy="212487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612775FB-5A98-B44B-9F8C-880E70AED0ED}"/>
                    </a:ext>
                  </a:extLst>
                </p:cNvPr>
                <p:cNvSpPr/>
                <p:nvPr/>
              </p:nvSpPr>
              <p:spPr>
                <a:xfrm>
                  <a:off x="2581195" y="3092824"/>
                  <a:ext cx="1087980" cy="52891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DE44039-4882-B448-BE75-EE9798A379D8}"/>
                  </a:ext>
                </a:extLst>
              </p:cNvPr>
              <p:cNvGrpSpPr/>
              <p:nvPr/>
            </p:nvGrpSpPr>
            <p:grpSpPr>
              <a:xfrm>
                <a:off x="9603006" y="162118"/>
                <a:ext cx="1709477" cy="1580765"/>
                <a:chOff x="2581195" y="2189949"/>
                <a:chExt cx="2323780" cy="212487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9541F04-DCF4-C244-9ABA-B5FC484F7FAC}"/>
                    </a:ext>
                  </a:extLst>
                </p:cNvPr>
                <p:cNvSpPr/>
                <p:nvPr/>
              </p:nvSpPr>
              <p:spPr>
                <a:xfrm>
                  <a:off x="2869347" y="2189949"/>
                  <a:ext cx="2035628" cy="212487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FEC31FC9-99F0-374F-9874-68BC7F124207}"/>
                    </a:ext>
                  </a:extLst>
                </p:cNvPr>
                <p:cNvSpPr/>
                <p:nvPr/>
              </p:nvSpPr>
              <p:spPr>
                <a:xfrm>
                  <a:off x="2581195" y="3092824"/>
                  <a:ext cx="1087980" cy="52891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F7DEA62-BE44-2049-935D-6F6B5CD55B5D}"/>
                  </a:ext>
                </a:extLst>
              </p:cNvPr>
              <p:cNvGrpSpPr/>
              <p:nvPr/>
            </p:nvGrpSpPr>
            <p:grpSpPr>
              <a:xfrm>
                <a:off x="3872897" y="1990846"/>
                <a:ext cx="3928440" cy="2576631"/>
                <a:chOff x="4228506" y="349673"/>
                <a:chExt cx="3107065" cy="2124875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618E8F21-68FB-9B49-B707-54A2AAA9473E}"/>
                    </a:ext>
                  </a:extLst>
                </p:cNvPr>
                <p:cNvSpPr/>
                <p:nvPr/>
              </p:nvSpPr>
              <p:spPr>
                <a:xfrm>
                  <a:off x="5299943" y="349673"/>
                  <a:ext cx="2035628" cy="212487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sz="2200" b="1" dirty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en-US" sz="2200" b="1" dirty="0">
                      <a:solidFill>
                        <a:srgbClr val="FF0000"/>
                      </a:solidFill>
                    </a:rPr>
                    <a:t>Actor Model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56E05248-92D5-B44E-9412-A46292A8CAE7}"/>
                    </a:ext>
                  </a:extLst>
                </p:cNvPr>
                <p:cNvSpPr/>
                <p:nvPr/>
              </p:nvSpPr>
              <p:spPr>
                <a:xfrm>
                  <a:off x="4228506" y="1164941"/>
                  <a:ext cx="1871266" cy="61652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/>
                    <a:t>mailbox</a:t>
                  </a:r>
                </a:p>
              </p:txBody>
            </p:sp>
          </p:grp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306D5CD-813A-AE4F-81CC-32CF985DE003}"/>
                  </a:ext>
                </a:extLst>
              </p:cNvPr>
              <p:cNvCxnSpPr>
                <a:stCxn id="22" idx="6"/>
              </p:cNvCxnSpPr>
              <p:nvPr/>
            </p:nvCxnSpPr>
            <p:spPr>
              <a:xfrm>
                <a:off x="3049156" y="1380165"/>
                <a:ext cx="2178420" cy="170551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65DD284-EDD5-CA4A-9B3D-6E7CB9446A60}"/>
                  </a:ext>
                </a:extLst>
              </p:cNvPr>
              <p:cNvCxnSpPr>
                <a:stCxn id="8" idx="6"/>
              </p:cNvCxnSpPr>
              <p:nvPr/>
            </p:nvCxnSpPr>
            <p:spPr>
              <a:xfrm flipV="1">
                <a:off x="3400266" y="3727042"/>
                <a:ext cx="1868817" cy="135876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CC3CB45-46A0-2446-9285-152240A73DE1}"/>
                  </a:ext>
                </a:extLst>
              </p:cNvPr>
              <p:cNvCxnSpPr>
                <a:stCxn id="37" idx="5"/>
              </p:cNvCxnSpPr>
              <p:nvPr/>
            </p:nvCxnSpPr>
            <p:spPr>
              <a:xfrm>
                <a:off x="7424418" y="4190138"/>
                <a:ext cx="2402939" cy="134376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FF9D8BC-666A-A640-8931-5B875D27B302}"/>
                  </a:ext>
                </a:extLst>
              </p:cNvPr>
              <p:cNvCxnSpPr>
                <a:stCxn id="37" idx="6"/>
                <a:endCxn id="29" idx="1"/>
              </p:cNvCxnSpPr>
              <p:nvPr/>
            </p:nvCxnSpPr>
            <p:spPr>
              <a:xfrm>
                <a:off x="7801337" y="3279162"/>
                <a:ext cx="1801669" cy="3185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6E6ABB2-50DD-E640-8A01-7C7F313AF8B0}"/>
                  </a:ext>
                </a:extLst>
              </p:cNvPr>
              <p:cNvCxnSpPr>
                <a:stCxn id="37" idx="0"/>
                <a:endCxn id="34" idx="1"/>
              </p:cNvCxnSpPr>
              <p:nvPr/>
            </p:nvCxnSpPr>
            <p:spPr>
              <a:xfrm flipV="1">
                <a:off x="6514457" y="1030537"/>
                <a:ext cx="3088549" cy="96030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4CCB910-65FF-3846-88F1-0E2EC30A6558}"/>
                  </a:ext>
                </a:extLst>
              </p:cNvPr>
              <p:cNvCxnSpPr>
                <a:stCxn id="22" idx="6"/>
                <a:endCxn id="34" idx="1"/>
              </p:cNvCxnSpPr>
              <p:nvPr/>
            </p:nvCxnSpPr>
            <p:spPr>
              <a:xfrm flipV="1">
                <a:off x="3049156" y="1030537"/>
                <a:ext cx="6553850" cy="34962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5E2FE61E-1878-9748-A552-8F7F13BD3BEC}"/>
                </a:ext>
              </a:extLst>
            </p:cNvPr>
            <p:cNvSpPr/>
            <p:nvPr/>
          </p:nvSpPr>
          <p:spPr>
            <a:xfrm>
              <a:off x="1876590" y="715182"/>
              <a:ext cx="742780" cy="624056"/>
            </a:xfrm>
            <a:prstGeom prst="wav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A73DC72F-69CE-8640-9197-E89EBF96C4A9}"/>
                </a:ext>
              </a:extLst>
            </p:cNvPr>
            <p:cNvSpPr/>
            <p:nvPr/>
          </p:nvSpPr>
          <p:spPr>
            <a:xfrm>
              <a:off x="10388813" y="499775"/>
              <a:ext cx="586762" cy="461444"/>
            </a:xfrm>
            <a:prstGeom prst="wav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10" name="Wave 9">
              <a:extLst>
                <a:ext uri="{FF2B5EF4-FFF2-40B4-BE49-F238E27FC236}">
                  <a16:creationId xmlns:a16="http://schemas.microsoft.com/office/drawing/2014/main" id="{F4C593B8-5335-0246-B42A-685A85E85AAF}"/>
                </a:ext>
              </a:extLst>
            </p:cNvPr>
            <p:cNvSpPr/>
            <p:nvPr/>
          </p:nvSpPr>
          <p:spPr>
            <a:xfrm>
              <a:off x="10388813" y="2758112"/>
              <a:ext cx="586763" cy="431785"/>
            </a:xfrm>
            <a:prstGeom prst="wav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B61D701A-DBE3-9E45-A3AD-BDBF33FAD507}"/>
                </a:ext>
              </a:extLst>
            </p:cNvPr>
            <p:cNvSpPr/>
            <p:nvPr/>
          </p:nvSpPr>
          <p:spPr>
            <a:xfrm>
              <a:off x="10506634" y="5097688"/>
              <a:ext cx="468941" cy="456867"/>
            </a:xfrm>
            <a:prstGeom prst="wav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12" name="Wave 11">
              <a:extLst>
                <a:ext uri="{FF2B5EF4-FFF2-40B4-BE49-F238E27FC236}">
                  <a16:creationId xmlns:a16="http://schemas.microsoft.com/office/drawing/2014/main" id="{1727AFF9-67E5-974A-9D1A-F63B78F0A97B}"/>
                </a:ext>
              </a:extLst>
            </p:cNvPr>
            <p:cNvSpPr/>
            <p:nvPr/>
          </p:nvSpPr>
          <p:spPr>
            <a:xfrm>
              <a:off x="2174030" y="4394770"/>
              <a:ext cx="742780" cy="624056"/>
            </a:xfrm>
            <a:prstGeom prst="wav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13" name="Wave 12">
              <a:extLst>
                <a:ext uri="{FF2B5EF4-FFF2-40B4-BE49-F238E27FC236}">
                  <a16:creationId xmlns:a16="http://schemas.microsoft.com/office/drawing/2014/main" id="{C5D28545-5ACB-3C47-A5A1-27053A33C050}"/>
                </a:ext>
              </a:extLst>
            </p:cNvPr>
            <p:cNvSpPr/>
            <p:nvPr/>
          </p:nvSpPr>
          <p:spPr>
            <a:xfrm>
              <a:off x="6224869" y="2239532"/>
              <a:ext cx="1217355" cy="1425820"/>
            </a:xfrm>
            <a:prstGeom prst="wav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7D3B45-F753-8747-B764-ADA7D81384E4}"/>
                </a:ext>
              </a:extLst>
            </p:cNvPr>
            <p:cNvSpPr/>
            <p:nvPr/>
          </p:nvSpPr>
          <p:spPr>
            <a:xfrm>
              <a:off x="6150781" y="2386749"/>
              <a:ext cx="1257415" cy="1128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69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51A2D0-B2E7-8244-9451-2D97B69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21" y="836712"/>
            <a:ext cx="8964488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We are building our own runtime system to provide the following services:</a:t>
            </a:r>
          </a:p>
          <a:p>
            <a:pPr marL="525463" indent="-336550">
              <a:buFont typeface="Wingdings" pitchFamily="2" charset="2"/>
              <a:buChar char="Ø"/>
            </a:pPr>
            <a:r>
              <a:rPr lang="en-US" b="1" dirty="0"/>
              <a:t>Efficient Transport Services</a:t>
            </a:r>
            <a:br>
              <a:rPr lang="en-US" b="1" dirty="0"/>
            </a:br>
            <a:r>
              <a:rPr lang="en-US" sz="2000" dirty="0"/>
              <a:t>Remote actor discovery services; using HW accelerators such as DPDK</a:t>
            </a:r>
          </a:p>
          <a:p>
            <a:pPr marL="925513" lvl="1" indent="-336550">
              <a:buFont typeface="Wingdings" pitchFamily="2" charset="2"/>
              <a:buChar char="Ø"/>
            </a:pPr>
            <a:r>
              <a:rPr lang="en-US" sz="1800" dirty="0"/>
              <a:t>can also be extended to incorporate </a:t>
            </a:r>
            <a:r>
              <a:rPr lang="en-US" sz="1800" dirty="0" err="1"/>
              <a:t>NetFPGA</a:t>
            </a:r>
            <a:r>
              <a:rPr lang="en-US" sz="1800" dirty="0"/>
              <a:t>,  RDMA, NVM, etc.</a:t>
            </a:r>
          </a:p>
          <a:p>
            <a:pPr marL="188913" indent="0">
              <a:buNone/>
            </a:pPr>
            <a:endParaRPr lang="en-US" sz="200" dirty="0"/>
          </a:p>
          <a:p>
            <a:pPr marL="525463" indent="-336550">
              <a:buFont typeface="Wingdings" pitchFamily="2" charset="2"/>
              <a:buChar char="Ø"/>
            </a:pPr>
            <a:r>
              <a:rPr lang="en-US" b="1" dirty="0"/>
              <a:t>Actor Lifecycle &amp; Middleman Services</a:t>
            </a:r>
            <a:br>
              <a:rPr lang="en-US" b="1" dirty="0"/>
            </a:br>
            <a:r>
              <a:rPr lang="en-US" sz="2000" dirty="0"/>
              <a:t>spawning local/remote actors; actor initiations; actor placement services; actor migration;</a:t>
            </a:r>
          </a:p>
          <a:p>
            <a:pPr marL="188913" indent="0">
              <a:buNone/>
            </a:pPr>
            <a:endParaRPr lang="en-US" sz="200" dirty="0"/>
          </a:p>
          <a:p>
            <a:pPr marL="525463" indent="-336550">
              <a:buFont typeface="Wingdings" pitchFamily="2" charset="2"/>
              <a:buChar char="Ø"/>
            </a:pPr>
            <a:r>
              <a:rPr lang="en-US" b="1" dirty="0"/>
              <a:t>Resource Management</a:t>
            </a:r>
            <a:br>
              <a:rPr lang="en-US" dirty="0"/>
            </a:br>
            <a:r>
              <a:rPr lang="en-US" sz="2000" dirty="0"/>
              <a:t>Actor monitoring services, Scheduler-related tasks, etc.</a:t>
            </a:r>
          </a:p>
          <a:p>
            <a:pPr marL="188913" indent="0">
              <a:buNone/>
            </a:pPr>
            <a:endParaRPr lang="en-US" sz="200" dirty="0"/>
          </a:p>
          <a:p>
            <a:pPr marL="525463" indent="-336550">
              <a:buFont typeface="Wingdings" pitchFamily="2" charset="2"/>
              <a:buChar char="Ø"/>
            </a:pPr>
            <a:r>
              <a:rPr lang="en-US" b="1" dirty="0"/>
              <a:t>Application Logic Services</a:t>
            </a:r>
            <a:br>
              <a:rPr lang="en-US" dirty="0"/>
            </a:br>
            <a:r>
              <a:rPr lang="en-US" sz="2000" dirty="0"/>
              <a:t>Execution of control logic code </a:t>
            </a:r>
          </a:p>
          <a:p>
            <a:pPr marL="188913" indent="0">
              <a:buNone/>
            </a:pPr>
            <a:endParaRPr lang="en-US" sz="200" dirty="0"/>
          </a:p>
          <a:p>
            <a:pPr marL="525463" indent="-336550">
              <a:buFont typeface="Wingdings" pitchFamily="2" charset="2"/>
              <a:buChar char="Ø"/>
            </a:pPr>
            <a:r>
              <a:rPr lang="en-US" b="1" dirty="0"/>
              <a:t>Fault Tolerance, Data Replication &amp; Consistency Services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81C03-DFE7-A24D-888D-E52FDA0C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OpenCDN</a:t>
            </a:r>
            <a:r>
              <a:rPr lang="en-US" dirty="0"/>
              <a:t> Runtime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4552E-7BBC-864E-B7E9-57129D2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46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E8363E-D42D-D344-82BA-8D6AFFEBE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56" y="1033933"/>
            <a:ext cx="8382000" cy="5059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333B2"/>
                </a:solidFill>
              </a:rPr>
              <a:t>Near-Future Work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Complete </a:t>
            </a:r>
            <a:r>
              <a:rPr lang="en-US" sz="2200" dirty="0" err="1"/>
              <a:t>OpenCDN’s</a:t>
            </a:r>
            <a:r>
              <a:rPr lang="en-US" sz="2200" dirty="0"/>
              <a:t> architecture design and API specs; as well as its runtime system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Implement key primitive operations such as  FETCH and </a:t>
            </a:r>
            <a:r>
              <a:rPr lang="en-US" sz="2200" dirty="0" err="1"/>
              <a:t>RemoteFETCH</a:t>
            </a:r>
            <a:r>
              <a:rPr lang="en-US" sz="2200" dirty="0"/>
              <a:t> operations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Initial auto-scaling/auto-recovery experiments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333B2"/>
                </a:solidFill>
              </a:rPr>
              <a:t>Future Work</a:t>
            </a:r>
          </a:p>
          <a:p>
            <a:pPr lvl="1">
              <a:lnSpc>
                <a:spcPct val="150000"/>
              </a:lnSpc>
            </a:pPr>
            <a:r>
              <a:rPr lang="en-US" sz="2400" b="1" dirty="0"/>
              <a:t>Develop a domain-specific language for CPs </a:t>
            </a:r>
          </a:p>
          <a:p>
            <a:pPr lvl="1">
              <a:lnSpc>
                <a:spcPct val="150000"/>
              </a:lnSpc>
            </a:pPr>
            <a:r>
              <a:rPr lang="en-US" sz="2400" b="1" dirty="0"/>
              <a:t>CP Controller’s initial design and development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A63C9-C093-9149-B3B4-6AFF520D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&amp; Future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F977B-E595-8744-9CB4-ED25FDF0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27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9738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EBB9D-CE5F-E742-8B80-A02D405B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of Today’s </a:t>
            </a:r>
            <a:r>
              <a:rPr lang="en-US" dirty="0" err="1"/>
              <a:t>Intenet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5B6AA-FCD3-4B48-A219-6281840B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42880E-4193-7346-BF42-BD5F8180F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80728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  <a:ea typeface="MS PGothic" charset="0"/>
              </a:rPr>
              <a:t>Today’s Internet can be primarily characterized by its success as a (human-centric, content-oriented) </a:t>
            </a:r>
            <a:r>
              <a:rPr lang="en-US" i="1" dirty="0">
                <a:solidFill>
                  <a:srgbClr val="FF0000"/>
                </a:solidFill>
                <a:ea typeface="MS PGothic" charset="0"/>
              </a:rPr>
              <a:t>information delivery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platform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800" dirty="0">
              <a:ea typeface="MS PGothic" charset="0"/>
            </a:endParaRP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200" dirty="0">
                <a:ea typeface="MS PGothic" charset="0"/>
              </a:rPr>
              <a:t>Web access, search engine, e-commerce, social networking, multimedia (music/video) streaming, cloud storage, </a:t>
            </a:r>
            <a:r>
              <a:rPr lang="is-IS" sz="2200" dirty="0">
                <a:ea typeface="MS PGothic" charset="0"/>
              </a:rPr>
              <a:t>…</a:t>
            </a:r>
            <a:endParaRPr lang="en-US" sz="2200" dirty="0">
              <a:ea typeface="MS PGothic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ea typeface="MS PGothic" charset="0"/>
              </a:rPr>
              <a:t>users search for and interact with websites (or “content”), or interact with other users;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ea typeface="MS PGothic" charset="0"/>
              </a:rPr>
              <a:t>users consume or generate information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i="1" dirty="0">
                <a:ea typeface="MS PGothic" charset="0"/>
              </a:rPr>
              <a:t>static</a:t>
            </a:r>
            <a:r>
              <a:rPr lang="en-US" sz="2200" dirty="0">
                <a:ea typeface="MS PGothic" charset="0"/>
              </a:rPr>
              <a:t> vs. </a:t>
            </a:r>
            <a:r>
              <a:rPr lang="en-US" sz="2200" i="1" dirty="0">
                <a:ea typeface="MS PGothic" charset="0"/>
              </a:rPr>
              <a:t>dynamic</a:t>
            </a:r>
            <a:r>
              <a:rPr lang="en-US" sz="2200" dirty="0">
                <a:ea typeface="MS PGothic" charset="0"/>
              </a:rPr>
              <a:t> content</a:t>
            </a:r>
          </a:p>
          <a:p>
            <a:pPr lvl="1">
              <a:lnSpc>
                <a:spcPct val="90000"/>
              </a:lnSpc>
              <a:defRPr/>
            </a:pPr>
            <a:endParaRPr lang="en-US" sz="800" dirty="0">
              <a:ea typeface="MS PGothic" charset="0"/>
            </a:endParaRPr>
          </a:p>
          <a:p>
            <a:pPr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200" dirty="0">
                <a:ea typeface="MS PGothic" charset="0"/>
              </a:rPr>
              <a:t>Rise of web (and HTTP) – coupled with emergence of mobile technologies – led to </a:t>
            </a:r>
            <a:r>
              <a:rPr lang="en-US" sz="2200" i="1" dirty="0">
                <a:ea typeface="MS PGothic" charset="0"/>
              </a:rPr>
              <a:t>cloud computing and CDNs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ea typeface="MS PGothic" charset="0"/>
              </a:rPr>
              <a:t>Huge data centers with massive compute and storage capacities to store information, process user requests and generate content they desire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i="1" dirty="0">
                <a:ea typeface="MS PGothic" charset="0"/>
              </a:rPr>
              <a:t>CDNs with geographically distributed edge servers to “scale out” and facilitate “speedier” information delivery </a:t>
            </a:r>
          </a:p>
        </p:txBody>
      </p:sp>
    </p:spTree>
    <p:extLst>
      <p:ext uri="{BB962C8B-B14F-4D97-AF65-F5344CB8AC3E}">
        <p14:creationId xmlns:p14="http://schemas.microsoft.com/office/powerpoint/2010/main" val="271052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51" y="-201453"/>
            <a:ext cx="7772400" cy="1144429"/>
          </a:xfrm>
        </p:spPr>
        <p:txBody>
          <a:bodyPr/>
          <a:lstStyle/>
          <a:p>
            <a:pPr>
              <a:defRPr/>
            </a:pPr>
            <a:r>
              <a:rPr lang="en-US" dirty="0"/>
              <a:t>Content Distribution Ecosystem</a:t>
            </a:r>
          </a:p>
        </p:txBody>
      </p:sp>
      <p:sp>
        <p:nvSpPr>
          <p:cNvPr id="18434" name="TextBox 35"/>
          <p:cNvSpPr txBox="1">
            <a:spLocks noChangeArrowheads="1"/>
          </p:cNvSpPr>
          <p:nvPr/>
        </p:nvSpPr>
        <p:spPr bwMode="auto">
          <a:xfrm>
            <a:off x="808673" y="3566160"/>
            <a:ext cx="199739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620" b="1">
              <a:solidFill>
                <a:srgbClr val="FF0000"/>
              </a:solidFill>
            </a:endParaRPr>
          </a:p>
        </p:txBody>
      </p:sp>
      <p:sp>
        <p:nvSpPr>
          <p:cNvPr id="18435" name="TextBox 36"/>
          <p:cNvSpPr txBox="1">
            <a:spLocks noChangeArrowheads="1"/>
          </p:cNvSpPr>
          <p:nvPr/>
        </p:nvSpPr>
        <p:spPr bwMode="auto">
          <a:xfrm>
            <a:off x="1965960" y="5692140"/>
            <a:ext cx="75438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20" b="1">
                <a:solidFill>
                  <a:srgbClr val="000090"/>
                </a:solidFill>
              </a:rPr>
              <a:t>ISP</a:t>
            </a:r>
          </a:p>
        </p:txBody>
      </p:sp>
      <p:grpSp>
        <p:nvGrpSpPr>
          <p:cNvPr id="17412" name="Group 115"/>
          <p:cNvGrpSpPr>
            <a:grpSpLocks/>
          </p:cNvGrpSpPr>
          <p:nvPr/>
        </p:nvGrpSpPr>
        <p:grpSpPr bwMode="auto">
          <a:xfrm>
            <a:off x="0" y="3154680"/>
            <a:ext cx="1634490" cy="1028700"/>
            <a:chOff x="-4521200" y="-304800"/>
            <a:chExt cx="1816209" cy="1143000"/>
          </a:xfrm>
        </p:grpSpPr>
        <p:sp>
          <p:nvSpPr>
            <p:cNvPr id="9" name="Cloud 8"/>
            <p:cNvSpPr>
              <a:spLocks/>
            </p:cNvSpPr>
            <p:nvPr/>
          </p:nvSpPr>
          <p:spPr bwMode="auto">
            <a:xfrm>
              <a:off x="-4521200" y="-304800"/>
              <a:ext cx="1639986" cy="1143000"/>
            </a:xfrm>
            <a:custGeom>
              <a:avLst/>
              <a:gdLst>
                <a:gd name="T0" fmla="*/ 178159 w 43200"/>
                <a:gd name="T1" fmla="*/ 692600 h 43200"/>
                <a:gd name="T2" fmla="*/ 81999 w 43200"/>
                <a:gd name="T3" fmla="*/ 671513 h 43200"/>
                <a:gd name="T4" fmla="*/ 263005 w 43200"/>
                <a:gd name="T5" fmla="*/ 923369 h 43200"/>
                <a:gd name="T6" fmla="*/ 220943 w 43200"/>
                <a:gd name="T7" fmla="*/ 933450 h 43200"/>
                <a:gd name="T8" fmla="*/ 625548 w 43200"/>
                <a:gd name="T9" fmla="*/ 1034256 h 43200"/>
                <a:gd name="T10" fmla="*/ 600189 w 43200"/>
                <a:gd name="T11" fmla="*/ 988219 h 43200"/>
                <a:gd name="T12" fmla="*/ 1094349 w 43200"/>
                <a:gd name="T13" fmla="*/ 919454 h 43200"/>
                <a:gd name="T14" fmla="*/ 1084213 w 43200"/>
                <a:gd name="T15" fmla="*/ 969963 h 43200"/>
                <a:gd name="T16" fmla="*/ 1295627 w 43200"/>
                <a:gd name="T17" fmla="*/ 607325 h 43200"/>
                <a:gd name="T18" fmla="*/ 1419043 w 43200"/>
                <a:gd name="T19" fmla="*/ 796131 h 43200"/>
                <a:gd name="T20" fmla="*/ 1586762 w 43200"/>
                <a:gd name="T21" fmla="*/ 406241 h 43200"/>
                <a:gd name="T22" fmla="*/ 1531792 w 43200"/>
                <a:gd name="T23" fmla="*/ 477044 h 43200"/>
                <a:gd name="T24" fmla="*/ 1454880 w 43200"/>
                <a:gd name="T25" fmla="*/ 143563 h 43200"/>
                <a:gd name="T26" fmla="*/ 1457765 w 43200"/>
                <a:gd name="T27" fmla="*/ 177006 h 43200"/>
                <a:gd name="T28" fmla="*/ 1103878 w 43200"/>
                <a:gd name="T29" fmla="*/ 104563 h 43200"/>
                <a:gd name="T30" fmla="*/ 1132046 w 43200"/>
                <a:gd name="T31" fmla="*/ 61913 h 43200"/>
                <a:gd name="T32" fmla="*/ 840531 w 43200"/>
                <a:gd name="T33" fmla="*/ 124883 h 43200"/>
                <a:gd name="T34" fmla="*/ 854159 w 43200"/>
                <a:gd name="T35" fmla="*/ 88106 h 43200"/>
                <a:gd name="T36" fmla="*/ 531477 w 43200"/>
                <a:gd name="T37" fmla="*/ 137372 h 43200"/>
                <a:gd name="T38" fmla="*/ 580828 w 43200"/>
                <a:gd name="T39" fmla="*/ 173038 h 43200"/>
                <a:gd name="T40" fmla="*/ 156672 w 43200"/>
                <a:gd name="T41" fmla="*/ 417751 h 43200"/>
                <a:gd name="T42" fmla="*/ 148054 w 43200"/>
                <a:gd name="T43" fmla="*/ 380206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FFFF00">
                <a:alpha val="12157"/>
              </a:srgbClr>
            </a:solidFill>
            <a:ln w="9525" cap="flat" cmpd="sng">
              <a:solidFill>
                <a:srgbClr val="00CC98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23" name="Cube 22"/>
            <p:cNvSpPr>
              <a:spLocks noChangeArrowheads="1"/>
            </p:cNvSpPr>
            <p:nvPr/>
          </p:nvSpPr>
          <p:spPr bwMode="auto">
            <a:xfrm>
              <a:off x="-4125888" y="381000"/>
              <a:ext cx="385785" cy="228600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24" name="Cube 23"/>
            <p:cNvSpPr>
              <a:spLocks noChangeArrowheads="1"/>
            </p:cNvSpPr>
            <p:nvPr/>
          </p:nvSpPr>
          <p:spPr bwMode="auto">
            <a:xfrm>
              <a:off x="-3592456" y="304800"/>
              <a:ext cx="385785" cy="228600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8532" name="TextBox 36"/>
            <p:cNvSpPr txBox="1">
              <a:spLocks noChangeArrowheads="1"/>
            </p:cNvSpPr>
            <p:nvPr/>
          </p:nvSpPr>
          <p:spPr bwMode="auto">
            <a:xfrm>
              <a:off x="-4176590" y="-228600"/>
              <a:ext cx="10668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40" b="1">
                  <a:solidFill>
                    <a:srgbClr val="FF0000"/>
                  </a:solidFill>
                </a:rPr>
                <a:t>CP2</a:t>
              </a:r>
            </a:p>
          </p:txBody>
        </p:sp>
        <p:sp>
          <p:nvSpPr>
            <p:cNvPr id="18533" name="TextBox 36"/>
            <p:cNvSpPr txBox="1">
              <a:spLocks noChangeArrowheads="1"/>
            </p:cNvSpPr>
            <p:nvPr/>
          </p:nvSpPr>
          <p:spPr bwMode="auto">
            <a:xfrm>
              <a:off x="-4368800" y="0"/>
              <a:ext cx="1663809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40" b="1">
                  <a:solidFill>
                    <a:srgbClr val="FF0000"/>
                  </a:solidFill>
                </a:rPr>
                <a:t>data centers</a:t>
              </a:r>
            </a:p>
          </p:txBody>
        </p:sp>
      </p:grpSp>
      <p:grpSp>
        <p:nvGrpSpPr>
          <p:cNvPr id="18437" name="Group 110"/>
          <p:cNvGrpSpPr>
            <a:grpSpLocks/>
          </p:cNvGrpSpPr>
          <p:nvPr/>
        </p:nvGrpSpPr>
        <p:grpSpPr bwMode="auto">
          <a:xfrm>
            <a:off x="214313" y="4457700"/>
            <a:ext cx="1820228" cy="1028700"/>
            <a:chOff x="238369" y="4953000"/>
            <a:chExt cx="2022231" cy="1143000"/>
          </a:xfrm>
        </p:grpSpPr>
        <p:sp>
          <p:nvSpPr>
            <p:cNvPr id="6" name="Cloud 5"/>
            <p:cNvSpPr>
              <a:spLocks/>
            </p:cNvSpPr>
            <p:nvPr/>
          </p:nvSpPr>
          <p:spPr bwMode="auto">
            <a:xfrm>
              <a:off x="300275" y="4953000"/>
              <a:ext cx="1807944" cy="1143000"/>
            </a:xfrm>
            <a:custGeom>
              <a:avLst/>
              <a:gdLst>
                <a:gd name="T0" fmla="*/ 196405 w 43200"/>
                <a:gd name="T1" fmla="*/ 692600 h 43200"/>
                <a:gd name="T2" fmla="*/ 90397 w 43200"/>
                <a:gd name="T3" fmla="*/ 671513 h 43200"/>
                <a:gd name="T4" fmla="*/ 289941 w 43200"/>
                <a:gd name="T5" fmla="*/ 923369 h 43200"/>
                <a:gd name="T6" fmla="*/ 243570 w 43200"/>
                <a:gd name="T7" fmla="*/ 933450 h 43200"/>
                <a:gd name="T8" fmla="*/ 689613 w 43200"/>
                <a:gd name="T9" fmla="*/ 1034256 h 43200"/>
                <a:gd name="T10" fmla="*/ 661657 w 43200"/>
                <a:gd name="T11" fmla="*/ 988219 h 43200"/>
                <a:gd name="T12" fmla="*/ 1206426 w 43200"/>
                <a:gd name="T13" fmla="*/ 919454 h 43200"/>
                <a:gd name="T14" fmla="*/ 1195252 w 43200"/>
                <a:gd name="T15" fmla="*/ 969963 h 43200"/>
                <a:gd name="T16" fmla="*/ 1428318 w 43200"/>
                <a:gd name="T17" fmla="*/ 607325 h 43200"/>
                <a:gd name="T18" fmla="*/ 1564374 w 43200"/>
                <a:gd name="T19" fmla="*/ 796131 h 43200"/>
                <a:gd name="T20" fmla="*/ 1749270 w 43200"/>
                <a:gd name="T21" fmla="*/ 406241 h 43200"/>
                <a:gd name="T22" fmla="*/ 1688670 w 43200"/>
                <a:gd name="T23" fmla="*/ 477044 h 43200"/>
                <a:gd name="T24" fmla="*/ 1603881 w 43200"/>
                <a:gd name="T25" fmla="*/ 143563 h 43200"/>
                <a:gd name="T26" fmla="*/ 1607061 w 43200"/>
                <a:gd name="T27" fmla="*/ 177006 h 43200"/>
                <a:gd name="T28" fmla="*/ 1216930 w 43200"/>
                <a:gd name="T29" fmla="*/ 104563 h 43200"/>
                <a:gd name="T30" fmla="*/ 1247984 w 43200"/>
                <a:gd name="T31" fmla="*/ 61913 h 43200"/>
                <a:gd name="T32" fmla="*/ 926613 w 43200"/>
                <a:gd name="T33" fmla="*/ 124883 h 43200"/>
                <a:gd name="T34" fmla="*/ 941638 w 43200"/>
                <a:gd name="T35" fmla="*/ 88106 h 43200"/>
                <a:gd name="T36" fmla="*/ 585908 w 43200"/>
                <a:gd name="T37" fmla="*/ 137372 h 43200"/>
                <a:gd name="T38" fmla="*/ 640314 w 43200"/>
                <a:gd name="T39" fmla="*/ 173038 h 43200"/>
                <a:gd name="T40" fmla="*/ 172717 w 43200"/>
                <a:gd name="T41" fmla="*/ 417751 h 43200"/>
                <a:gd name="T42" fmla="*/ 163217 w 43200"/>
                <a:gd name="T43" fmla="*/ 380206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chemeClr val="accent1">
                <a:alpha val="12157"/>
              </a:schemeClr>
            </a:solidFill>
            <a:ln w="9525" cap="flat" cmpd="sng">
              <a:solidFill>
                <a:srgbClr val="00CC98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26" name="Cube 25"/>
            <p:cNvSpPr>
              <a:spLocks noChangeArrowheads="1"/>
            </p:cNvSpPr>
            <p:nvPr/>
          </p:nvSpPr>
          <p:spPr bwMode="auto">
            <a:xfrm>
              <a:off x="559005" y="5715000"/>
              <a:ext cx="385716" cy="228600"/>
            </a:xfrm>
            <a:prstGeom prst="cube">
              <a:avLst>
                <a:gd name="adj" fmla="val 25000"/>
              </a:avLst>
            </a:prstGeom>
            <a:solidFill>
              <a:srgbClr val="C1FF13"/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27" name="Cube 26"/>
            <p:cNvSpPr>
              <a:spLocks noChangeArrowheads="1"/>
            </p:cNvSpPr>
            <p:nvPr/>
          </p:nvSpPr>
          <p:spPr bwMode="auto">
            <a:xfrm>
              <a:off x="1244723" y="5638800"/>
              <a:ext cx="385716" cy="228600"/>
            </a:xfrm>
            <a:prstGeom prst="cube">
              <a:avLst>
                <a:gd name="adj" fmla="val 25000"/>
              </a:avLst>
            </a:prstGeom>
            <a:solidFill>
              <a:srgbClr val="C1FF13"/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8527" name="TextBox 34"/>
            <p:cNvSpPr txBox="1">
              <a:spLocks noChangeArrowheads="1"/>
            </p:cNvSpPr>
            <p:nvPr/>
          </p:nvSpPr>
          <p:spPr bwMode="auto">
            <a:xfrm>
              <a:off x="584688" y="5105400"/>
              <a:ext cx="964712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20" b="1">
                  <a:solidFill>
                    <a:srgbClr val="FF0000"/>
                  </a:solidFill>
                </a:rPr>
                <a:t>CP1</a:t>
              </a:r>
            </a:p>
          </p:txBody>
        </p:sp>
        <p:sp>
          <p:nvSpPr>
            <p:cNvPr id="18528" name="TextBox 36"/>
            <p:cNvSpPr txBox="1">
              <a:spLocks noChangeArrowheads="1"/>
            </p:cNvSpPr>
            <p:nvPr/>
          </p:nvSpPr>
          <p:spPr bwMode="auto">
            <a:xfrm>
              <a:off x="238369" y="5334000"/>
              <a:ext cx="2022231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40" b="1">
                  <a:solidFill>
                    <a:srgbClr val="FF0000"/>
                  </a:solidFill>
                </a:rPr>
                <a:t>data centers</a:t>
              </a:r>
            </a:p>
          </p:txBody>
        </p:sp>
      </p:grpSp>
      <p:grpSp>
        <p:nvGrpSpPr>
          <p:cNvPr id="18438" name="Group 148539"/>
          <p:cNvGrpSpPr>
            <a:grpSpLocks/>
          </p:cNvGrpSpPr>
          <p:nvPr/>
        </p:nvGrpSpPr>
        <p:grpSpPr bwMode="auto">
          <a:xfrm>
            <a:off x="1257300" y="2880360"/>
            <a:ext cx="6952298" cy="3771900"/>
            <a:chOff x="1396999" y="3200400"/>
            <a:chExt cx="7724251" cy="4191000"/>
          </a:xfrm>
        </p:grpSpPr>
        <p:sp>
          <p:nvSpPr>
            <p:cNvPr id="64" name="Cloud 63"/>
            <p:cNvSpPr>
              <a:spLocks/>
            </p:cNvSpPr>
            <p:nvPr/>
          </p:nvSpPr>
          <p:spPr bwMode="auto">
            <a:xfrm>
              <a:off x="1803371" y="5334000"/>
              <a:ext cx="2590624" cy="1600200"/>
            </a:xfrm>
            <a:custGeom>
              <a:avLst/>
              <a:gdLst>
                <a:gd name="T0" fmla="*/ 281431 w 43200"/>
                <a:gd name="T1" fmla="*/ 969640 h 43200"/>
                <a:gd name="T2" fmla="*/ 129531 w 43200"/>
                <a:gd name="T3" fmla="*/ 940117 h 43200"/>
                <a:gd name="T4" fmla="*/ 415459 w 43200"/>
                <a:gd name="T5" fmla="*/ 1292717 h 43200"/>
                <a:gd name="T6" fmla="*/ 349015 w 43200"/>
                <a:gd name="T7" fmla="*/ 1306830 h 43200"/>
                <a:gd name="T8" fmla="*/ 988155 w 43200"/>
                <a:gd name="T9" fmla="*/ 1447959 h 43200"/>
                <a:gd name="T10" fmla="*/ 948096 w 43200"/>
                <a:gd name="T11" fmla="*/ 1383506 h 43200"/>
                <a:gd name="T12" fmla="*/ 1728702 w 43200"/>
                <a:gd name="T13" fmla="*/ 1287235 h 43200"/>
                <a:gd name="T14" fmla="*/ 1712690 w 43200"/>
                <a:gd name="T15" fmla="*/ 1357948 h 43200"/>
                <a:gd name="T16" fmla="*/ 2046653 w 43200"/>
                <a:gd name="T17" fmla="*/ 850254 h 43200"/>
                <a:gd name="T18" fmla="*/ 2241609 w 43200"/>
                <a:gd name="T19" fmla="*/ 1114584 h 43200"/>
                <a:gd name="T20" fmla="*/ 2506549 w 43200"/>
                <a:gd name="T21" fmla="*/ 568738 h 43200"/>
                <a:gd name="T22" fmla="*/ 2419715 w 43200"/>
                <a:gd name="T23" fmla="*/ 667861 h 43200"/>
                <a:gd name="T24" fmla="*/ 2298219 w 43200"/>
                <a:gd name="T25" fmla="*/ 200988 h 43200"/>
                <a:gd name="T26" fmla="*/ 2302777 w 43200"/>
                <a:gd name="T27" fmla="*/ 247809 h 43200"/>
                <a:gd name="T28" fmla="*/ 1743754 w 43200"/>
                <a:gd name="T29" fmla="*/ 146389 h 43200"/>
                <a:gd name="T30" fmla="*/ 1788250 w 43200"/>
                <a:gd name="T31" fmla="*/ 86678 h 43200"/>
                <a:gd name="T32" fmla="*/ 1327755 w 43200"/>
                <a:gd name="T33" fmla="*/ 174837 h 43200"/>
                <a:gd name="T34" fmla="*/ 1349283 w 43200"/>
                <a:gd name="T35" fmla="*/ 123349 h 43200"/>
                <a:gd name="T36" fmla="*/ 839554 w 43200"/>
                <a:gd name="T37" fmla="*/ 192320 h 43200"/>
                <a:gd name="T38" fmla="*/ 917513 w 43200"/>
                <a:gd name="T39" fmla="*/ 242252 h 43200"/>
                <a:gd name="T40" fmla="*/ 247489 w 43200"/>
                <a:gd name="T41" fmla="*/ 584851 h 43200"/>
                <a:gd name="T42" fmla="*/ 233876 w 43200"/>
                <a:gd name="T43" fmla="*/ 532289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00FF">
                <a:alpha val="30196"/>
              </a:srgbClr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65" name="Cloud 64"/>
            <p:cNvSpPr>
              <a:spLocks/>
            </p:cNvSpPr>
            <p:nvPr/>
          </p:nvSpPr>
          <p:spPr bwMode="auto">
            <a:xfrm>
              <a:off x="1803371" y="3733800"/>
              <a:ext cx="2508080" cy="1676400"/>
            </a:xfrm>
            <a:custGeom>
              <a:avLst/>
              <a:gdLst>
                <a:gd name="T0" fmla="*/ 272463 w 43200"/>
                <a:gd name="T1" fmla="*/ 1015813 h 43200"/>
                <a:gd name="T2" fmla="*/ 125404 w 43200"/>
                <a:gd name="T3" fmla="*/ 984885 h 43200"/>
                <a:gd name="T4" fmla="*/ 402222 w 43200"/>
                <a:gd name="T5" fmla="*/ 1354275 h 43200"/>
                <a:gd name="T6" fmla="*/ 337894 w 43200"/>
                <a:gd name="T7" fmla="*/ 1369060 h 43200"/>
                <a:gd name="T8" fmla="*/ 956670 w 43200"/>
                <a:gd name="T9" fmla="*/ 1516909 h 43200"/>
                <a:gd name="T10" fmla="*/ 917888 w 43200"/>
                <a:gd name="T11" fmla="*/ 1449388 h 43200"/>
                <a:gd name="T12" fmla="*/ 1673621 w 43200"/>
                <a:gd name="T13" fmla="*/ 1348532 h 43200"/>
                <a:gd name="T14" fmla="*/ 1658120 w 43200"/>
                <a:gd name="T15" fmla="*/ 1422612 h 43200"/>
                <a:gd name="T16" fmla="*/ 1981441 w 43200"/>
                <a:gd name="T17" fmla="*/ 890743 h 43200"/>
                <a:gd name="T18" fmla="*/ 2170186 w 43200"/>
                <a:gd name="T19" fmla="*/ 1167659 h 43200"/>
                <a:gd name="T20" fmla="*/ 2426684 w 43200"/>
                <a:gd name="T21" fmla="*/ 595821 h 43200"/>
                <a:gd name="T22" fmla="*/ 2342616 w 43200"/>
                <a:gd name="T23" fmla="*/ 699664 h 43200"/>
                <a:gd name="T24" fmla="*/ 2224992 w 43200"/>
                <a:gd name="T25" fmla="*/ 210559 h 43200"/>
                <a:gd name="T26" fmla="*/ 2229404 w 43200"/>
                <a:gd name="T27" fmla="*/ 259609 h 43200"/>
                <a:gd name="T28" fmla="*/ 1688193 w 43200"/>
                <a:gd name="T29" fmla="*/ 153360 h 43200"/>
                <a:gd name="T30" fmla="*/ 1731272 w 43200"/>
                <a:gd name="T31" fmla="*/ 90805 h 43200"/>
                <a:gd name="T32" fmla="*/ 1285449 w 43200"/>
                <a:gd name="T33" fmla="*/ 183162 h 43200"/>
                <a:gd name="T34" fmla="*/ 1306292 w 43200"/>
                <a:gd name="T35" fmla="*/ 129223 h 43200"/>
                <a:gd name="T36" fmla="*/ 812804 w 43200"/>
                <a:gd name="T37" fmla="*/ 201478 h 43200"/>
                <a:gd name="T38" fmla="*/ 888278 w 43200"/>
                <a:gd name="T39" fmla="*/ 253788 h 43200"/>
                <a:gd name="T40" fmla="*/ 239603 w 43200"/>
                <a:gd name="T41" fmla="*/ 612701 h 43200"/>
                <a:gd name="T42" fmla="*/ 226424 w 43200"/>
                <a:gd name="T43" fmla="*/ 557636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00FF">
                <a:alpha val="30196"/>
              </a:srgbClr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5" name="Cloud 4"/>
            <p:cNvSpPr>
              <a:spLocks/>
            </p:cNvSpPr>
            <p:nvPr/>
          </p:nvSpPr>
          <p:spPr bwMode="auto">
            <a:xfrm>
              <a:off x="6609995" y="3200400"/>
              <a:ext cx="2508080" cy="1447800"/>
            </a:xfrm>
            <a:custGeom>
              <a:avLst/>
              <a:gdLst>
                <a:gd name="T0" fmla="*/ 272463 w 43200"/>
                <a:gd name="T1" fmla="*/ 877293 h 43200"/>
                <a:gd name="T2" fmla="*/ 125404 w 43200"/>
                <a:gd name="T3" fmla="*/ 850582 h 43200"/>
                <a:gd name="T4" fmla="*/ 402222 w 43200"/>
                <a:gd name="T5" fmla="*/ 1169601 h 43200"/>
                <a:gd name="T6" fmla="*/ 337894 w 43200"/>
                <a:gd name="T7" fmla="*/ 1182370 h 43200"/>
                <a:gd name="T8" fmla="*/ 956670 w 43200"/>
                <a:gd name="T9" fmla="*/ 1310058 h 43200"/>
                <a:gd name="T10" fmla="*/ 917888 w 43200"/>
                <a:gd name="T11" fmla="*/ 1251744 h 43200"/>
                <a:gd name="T12" fmla="*/ 1673621 w 43200"/>
                <a:gd name="T13" fmla="*/ 1164641 h 43200"/>
                <a:gd name="T14" fmla="*/ 1658120 w 43200"/>
                <a:gd name="T15" fmla="*/ 1228619 h 43200"/>
                <a:gd name="T16" fmla="*/ 1981441 w 43200"/>
                <a:gd name="T17" fmla="*/ 769278 h 43200"/>
                <a:gd name="T18" fmla="*/ 2170186 w 43200"/>
                <a:gd name="T19" fmla="*/ 1008433 h 43200"/>
                <a:gd name="T20" fmla="*/ 2426684 w 43200"/>
                <a:gd name="T21" fmla="*/ 514572 h 43200"/>
                <a:gd name="T22" fmla="*/ 2342616 w 43200"/>
                <a:gd name="T23" fmla="*/ 604255 h 43200"/>
                <a:gd name="T24" fmla="*/ 2224992 w 43200"/>
                <a:gd name="T25" fmla="*/ 181846 h 43200"/>
                <a:gd name="T26" fmla="*/ 2229404 w 43200"/>
                <a:gd name="T27" fmla="*/ 224208 h 43200"/>
                <a:gd name="T28" fmla="*/ 1688193 w 43200"/>
                <a:gd name="T29" fmla="*/ 132447 h 43200"/>
                <a:gd name="T30" fmla="*/ 1731272 w 43200"/>
                <a:gd name="T31" fmla="*/ 78422 h 43200"/>
                <a:gd name="T32" fmla="*/ 1285449 w 43200"/>
                <a:gd name="T33" fmla="*/ 158186 h 43200"/>
                <a:gd name="T34" fmla="*/ 1306292 w 43200"/>
                <a:gd name="T35" fmla="*/ 111601 h 43200"/>
                <a:gd name="T36" fmla="*/ 812804 w 43200"/>
                <a:gd name="T37" fmla="*/ 174004 h 43200"/>
                <a:gd name="T38" fmla="*/ 888278 w 43200"/>
                <a:gd name="T39" fmla="*/ 219181 h 43200"/>
                <a:gd name="T40" fmla="*/ 239603 w 43200"/>
                <a:gd name="T41" fmla="*/ 529151 h 43200"/>
                <a:gd name="T42" fmla="*/ 226424 w 43200"/>
                <a:gd name="T43" fmla="*/ 481595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00FF">
                <a:alpha val="30196"/>
              </a:srgbClr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25" name="Cube 24"/>
            <p:cNvSpPr>
              <a:spLocks noChangeArrowheads="1"/>
            </p:cNvSpPr>
            <p:nvPr/>
          </p:nvSpPr>
          <p:spPr bwMode="auto">
            <a:xfrm>
              <a:off x="1396999" y="5181600"/>
              <a:ext cx="385737" cy="228600"/>
            </a:xfrm>
            <a:prstGeom prst="cube">
              <a:avLst>
                <a:gd name="adj" fmla="val 25000"/>
              </a:avLst>
            </a:prstGeom>
            <a:solidFill>
              <a:srgbClr val="C1FF13"/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pic>
          <p:nvPicPr>
            <p:cNvPr id="18518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0" y="5943600"/>
              <a:ext cx="84085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9" name="TextBox 33"/>
            <p:cNvSpPr txBox="1">
              <a:spLocks noChangeArrowheads="1"/>
            </p:cNvSpPr>
            <p:nvPr/>
          </p:nvSpPr>
          <p:spPr bwMode="auto">
            <a:xfrm>
              <a:off x="1670538" y="3657600"/>
              <a:ext cx="964712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620" b="1">
                <a:solidFill>
                  <a:srgbClr val="FF0000"/>
                </a:solidFill>
              </a:endParaRPr>
            </a:p>
          </p:txBody>
        </p:sp>
        <p:sp>
          <p:nvSpPr>
            <p:cNvPr id="63" name="Cloud 62"/>
            <p:cNvSpPr>
              <a:spLocks/>
            </p:cNvSpPr>
            <p:nvPr/>
          </p:nvSpPr>
          <p:spPr bwMode="auto">
            <a:xfrm>
              <a:off x="4241606" y="5257800"/>
              <a:ext cx="2508080" cy="1676400"/>
            </a:xfrm>
            <a:custGeom>
              <a:avLst/>
              <a:gdLst>
                <a:gd name="T0" fmla="*/ 272463 w 43200"/>
                <a:gd name="T1" fmla="*/ 1015813 h 43200"/>
                <a:gd name="T2" fmla="*/ 125404 w 43200"/>
                <a:gd name="T3" fmla="*/ 984885 h 43200"/>
                <a:gd name="T4" fmla="*/ 402222 w 43200"/>
                <a:gd name="T5" fmla="*/ 1354275 h 43200"/>
                <a:gd name="T6" fmla="*/ 337894 w 43200"/>
                <a:gd name="T7" fmla="*/ 1369060 h 43200"/>
                <a:gd name="T8" fmla="*/ 956670 w 43200"/>
                <a:gd name="T9" fmla="*/ 1516909 h 43200"/>
                <a:gd name="T10" fmla="*/ 917888 w 43200"/>
                <a:gd name="T11" fmla="*/ 1449388 h 43200"/>
                <a:gd name="T12" fmla="*/ 1673621 w 43200"/>
                <a:gd name="T13" fmla="*/ 1348532 h 43200"/>
                <a:gd name="T14" fmla="*/ 1658120 w 43200"/>
                <a:gd name="T15" fmla="*/ 1422612 h 43200"/>
                <a:gd name="T16" fmla="*/ 1981441 w 43200"/>
                <a:gd name="T17" fmla="*/ 890743 h 43200"/>
                <a:gd name="T18" fmla="*/ 2170186 w 43200"/>
                <a:gd name="T19" fmla="*/ 1167659 h 43200"/>
                <a:gd name="T20" fmla="*/ 2426684 w 43200"/>
                <a:gd name="T21" fmla="*/ 595821 h 43200"/>
                <a:gd name="T22" fmla="*/ 2342616 w 43200"/>
                <a:gd name="T23" fmla="*/ 699664 h 43200"/>
                <a:gd name="T24" fmla="*/ 2224992 w 43200"/>
                <a:gd name="T25" fmla="*/ 210559 h 43200"/>
                <a:gd name="T26" fmla="*/ 2229404 w 43200"/>
                <a:gd name="T27" fmla="*/ 259609 h 43200"/>
                <a:gd name="T28" fmla="*/ 1688193 w 43200"/>
                <a:gd name="T29" fmla="*/ 153360 h 43200"/>
                <a:gd name="T30" fmla="*/ 1731272 w 43200"/>
                <a:gd name="T31" fmla="*/ 90805 h 43200"/>
                <a:gd name="T32" fmla="*/ 1285449 w 43200"/>
                <a:gd name="T33" fmla="*/ 183162 h 43200"/>
                <a:gd name="T34" fmla="*/ 1306292 w 43200"/>
                <a:gd name="T35" fmla="*/ 129223 h 43200"/>
                <a:gd name="T36" fmla="*/ 812804 w 43200"/>
                <a:gd name="T37" fmla="*/ 201478 h 43200"/>
                <a:gd name="T38" fmla="*/ 888278 w 43200"/>
                <a:gd name="T39" fmla="*/ 253788 h 43200"/>
                <a:gd name="T40" fmla="*/ 239603 w 43200"/>
                <a:gd name="T41" fmla="*/ 612701 h 43200"/>
                <a:gd name="T42" fmla="*/ 226424 w 43200"/>
                <a:gd name="T43" fmla="*/ 557636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00FF">
                <a:alpha val="30196"/>
              </a:srgbClr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7" name="Cloud 6"/>
            <p:cNvSpPr>
              <a:spLocks/>
            </p:cNvSpPr>
            <p:nvPr/>
          </p:nvSpPr>
          <p:spPr bwMode="auto">
            <a:xfrm>
              <a:off x="4241606" y="3505200"/>
              <a:ext cx="2508080" cy="1752600"/>
            </a:xfrm>
            <a:custGeom>
              <a:avLst/>
              <a:gdLst>
                <a:gd name="T0" fmla="*/ 272463 w 43200"/>
                <a:gd name="T1" fmla="*/ 1061986 h 43200"/>
                <a:gd name="T2" fmla="*/ 125404 w 43200"/>
                <a:gd name="T3" fmla="*/ 1029653 h 43200"/>
                <a:gd name="T4" fmla="*/ 402222 w 43200"/>
                <a:gd name="T5" fmla="*/ 1415833 h 43200"/>
                <a:gd name="T6" fmla="*/ 337894 w 43200"/>
                <a:gd name="T7" fmla="*/ 1431290 h 43200"/>
                <a:gd name="T8" fmla="*/ 956670 w 43200"/>
                <a:gd name="T9" fmla="*/ 1585860 h 43200"/>
                <a:gd name="T10" fmla="*/ 917888 w 43200"/>
                <a:gd name="T11" fmla="*/ 1515269 h 43200"/>
                <a:gd name="T12" fmla="*/ 1673621 w 43200"/>
                <a:gd name="T13" fmla="*/ 1409829 h 43200"/>
                <a:gd name="T14" fmla="*/ 1658120 w 43200"/>
                <a:gd name="T15" fmla="*/ 1487276 h 43200"/>
                <a:gd name="T16" fmla="*/ 1981441 w 43200"/>
                <a:gd name="T17" fmla="*/ 931231 h 43200"/>
                <a:gd name="T18" fmla="*/ 2170186 w 43200"/>
                <a:gd name="T19" fmla="*/ 1220735 h 43200"/>
                <a:gd name="T20" fmla="*/ 2426684 w 43200"/>
                <a:gd name="T21" fmla="*/ 622903 h 43200"/>
                <a:gd name="T22" fmla="*/ 2342616 w 43200"/>
                <a:gd name="T23" fmla="*/ 731467 h 43200"/>
                <a:gd name="T24" fmla="*/ 2224992 w 43200"/>
                <a:gd name="T25" fmla="*/ 220130 h 43200"/>
                <a:gd name="T26" fmla="*/ 2229404 w 43200"/>
                <a:gd name="T27" fmla="*/ 271410 h 43200"/>
                <a:gd name="T28" fmla="*/ 1688193 w 43200"/>
                <a:gd name="T29" fmla="*/ 160330 h 43200"/>
                <a:gd name="T30" fmla="*/ 1731272 w 43200"/>
                <a:gd name="T31" fmla="*/ 94933 h 43200"/>
                <a:gd name="T32" fmla="*/ 1285449 w 43200"/>
                <a:gd name="T33" fmla="*/ 191488 h 43200"/>
                <a:gd name="T34" fmla="*/ 1306292 w 43200"/>
                <a:gd name="T35" fmla="*/ 135096 h 43200"/>
                <a:gd name="T36" fmla="*/ 812804 w 43200"/>
                <a:gd name="T37" fmla="*/ 210637 h 43200"/>
                <a:gd name="T38" fmla="*/ 888278 w 43200"/>
                <a:gd name="T39" fmla="*/ 265324 h 43200"/>
                <a:gd name="T40" fmla="*/ 239603 w 43200"/>
                <a:gd name="T41" fmla="*/ 640551 h 43200"/>
                <a:gd name="T42" fmla="*/ 226424 w 43200"/>
                <a:gd name="T43" fmla="*/ 582983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00FF">
                <a:alpha val="30196"/>
              </a:srgbClr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8" name="Cloud 7"/>
            <p:cNvSpPr>
              <a:spLocks/>
            </p:cNvSpPr>
            <p:nvPr/>
          </p:nvSpPr>
          <p:spPr bwMode="auto">
            <a:xfrm>
              <a:off x="6222672" y="5943600"/>
              <a:ext cx="2508080" cy="1447800"/>
            </a:xfrm>
            <a:custGeom>
              <a:avLst/>
              <a:gdLst>
                <a:gd name="T0" fmla="*/ 272463 w 43200"/>
                <a:gd name="T1" fmla="*/ 877293 h 43200"/>
                <a:gd name="T2" fmla="*/ 125404 w 43200"/>
                <a:gd name="T3" fmla="*/ 850582 h 43200"/>
                <a:gd name="T4" fmla="*/ 402222 w 43200"/>
                <a:gd name="T5" fmla="*/ 1169601 h 43200"/>
                <a:gd name="T6" fmla="*/ 337894 w 43200"/>
                <a:gd name="T7" fmla="*/ 1182370 h 43200"/>
                <a:gd name="T8" fmla="*/ 956670 w 43200"/>
                <a:gd name="T9" fmla="*/ 1310058 h 43200"/>
                <a:gd name="T10" fmla="*/ 917888 w 43200"/>
                <a:gd name="T11" fmla="*/ 1251744 h 43200"/>
                <a:gd name="T12" fmla="*/ 1673621 w 43200"/>
                <a:gd name="T13" fmla="*/ 1164641 h 43200"/>
                <a:gd name="T14" fmla="*/ 1658120 w 43200"/>
                <a:gd name="T15" fmla="*/ 1228619 h 43200"/>
                <a:gd name="T16" fmla="*/ 1981441 w 43200"/>
                <a:gd name="T17" fmla="*/ 769278 h 43200"/>
                <a:gd name="T18" fmla="*/ 2170186 w 43200"/>
                <a:gd name="T19" fmla="*/ 1008433 h 43200"/>
                <a:gd name="T20" fmla="*/ 2426684 w 43200"/>
                <a:gd name="T21" fmla="*/ 514572 h 43200"/>
                <a:gd name="T22" fmla="*/ 2342616 w 43200"/>
                <a:gd name="T23" fmla="*/ 604255 h 43200"/>
                <a:gd name="T24" fmla="*/ 2224992 w 43200"/>
                <a:gd name="T25" fmla="*/ 181846 h 43200"/>
                <a:gd name="T26" fmla="*/ 2229404 w 43200"/>
                <a:gd name="T27" fmla="*/ 224208 h 43200"/>
                <a:gd name="T28" fmla="*/ 1688193 w 43200"/>
                <a:gd name="T29" fmla="*/ 132447 h 43200"/>
                <a:gd name="T30" fmla="*/ 1731272 w 43200"/>
                <a:gd name="T31" fmla="*/ 78422 h 43200"/>
                <a:gd name="T32" fmla="*/ 1285449 w 43200"/>
                <a:gd name="T33" fmla="*/ 158186 h 43200"/>
                <a:gd name="T34" fmla="*/ 1306292 w 43200"/>
                <a:gd name="T35" fmla="*/ 111601 h 43200"/>
                <a:gd name="T36" fmla="*/ 812804 w 43200"/>
                <a:gd name="T37" fmla="*/ 174004 h 43200"/>
                <a:gd name="T38" fmla="*/ 888278 w 43200"/>
                <a:gd name="T39" fmla="*/ 219181 h 43200"/>
                <a:gd name="T40" fmla="*/ 239603 w 43200"/>
                <a:gd name="T41" fmla="*/ 529151 h 43200"/>
                <a:gd name="T42" fmla="*/ 226424 w 43200"/>
                <a:gd name="T43" fmla="*/ 481595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00FF">
                <a:alpha val="30196"/>
              </a:srgbClr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62" name="Cloud 61"/>
            <p:cNvSpPr>
              <a:spLocks/>
            </p:cNvSpPr>
            <p:nvPr/>
          </p:nvSpPr>
          <p:spPr bwMode="auto">
            <a:xfrm>
              <a:off x="6375061" y="4648200"/>
              <a:ext cx="2508080" cy="1447800"/>
            </a:xfrm>
            <a:custGeom>
              <a:avLst/>
              <a:gdLst>
                <a:gd name="T0" fmla="*/ 272463 w 43200"/>
                <a:gd name="T1" fmla="*/ 877293 h 43200"/>
                <a:gd name="T2" fmla="*/ 125404 w 43200"/>
                <a:gd name="T3" fmla="*/ 850582 h 43200"/>
                <a:gd name="T4" fmla="*/ 402222 w 43200"/>
                <a:gd name="T5" fmla="*/ 1169601 h 43200"/>
                <a:gd name="T6" fmla="*/ 337894 w 43200"/>
                <a:gd name="T7" fmla="*/ 1182370 h 43200"/>
                <a:gd name="T8" fmla="*/ 956670 w 43200"/>
                <a:gd name="T9" fmla="*/ 1310058 h 43200"/>
                <a:gd name="T10" fmla="*/ 917888 w 43200"/>
                <a:gd name="T11" fmla="*/ 1251744 h 43200"/>
                <a:gd name="T12" fmla="*/ 1673621 w 43200"/>
                <a:gd name="T13" fmla="*/ 1164641 h 43200"/>
                <a:gd name="T14" fmla="*/ 1658120 w 43200"/>
                <a:gd name="T15" fmla="*/ 1228619 h 43200"/>
                <a:gd name="T16" fmla="*/ 1981441 w 43200"/>
                <a:gd name="T17" fmla="*/ 769278 h 43200"/>
                <a:gd name="T18" fmla="*/ 2170186 w 43200"/>
                <a:gd name="T19" fmla="*/ 1008433 h 43200"/>
                <a:gd name="T20" fmla="*/ 2426684 w 43200"/>
                <a:gd name="T21" fmla="*/ 514572 h 43200"/>
                <a:gd name="T22" fmla="*/ 2342616 w 43200"/>
                <a:gd name="T23" fmla="*/ 604255 h 43200"/>
                <a:gd name="T24" fmla="*/ 2224992 w 43200"/>
                <a:gd name="T25" fmla="*/ 181846 h 43200"/>
                <a:gd name="T26" fmla="*/ 2229404 w 43200"/>
                <a:gd name="T27" fmla="*/ 224208 h 43200"/>
                <a:gd name="T28" fmla="*/ 1688193 w 43200"/>
                <a:gd name="T29" fmla="*/ 132447 h 43200"/>
                <a:gd name="T30" fmla="*/ 1731272 w 43200"/>
                <a:gd name="T31" fmla="*/ 78422 h 43200"/>
                <a:gd name="T32" fmla="*/ 1285449 w 43200"/>
                <a:gd name="T33" fmla="*/ 158186 h 43200"/>
                <a:gd name="T34" fmla="*/ 1306292 w 43200"/>
                <a:gd name="T35" fmla="*/ 111601 h 43200"/>
                <a:gd name="T36" fmla="*/ 812804 w 43200"/>
                <a:gd name="T37" fmla="*/ 174004 h 43200"/>
                <a:gd name="T38" fmla="*/ 888278 w 43200"/>
                <a:gd name="T39" fmla="*/ 219181 h 43200"/>
                <a:gd name="T40" fmla="*/ 239603 w 43200"/>
                <a:gd name="T41" fmla="*/ 529151 h 43200"/>
                <a:gd name="T42" fmla="*/ 226424 w 43200"/>
                <a:gd name="T43" fmla="*/ 481595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0000FF">
                <a:alpha val="30196"/>
              </a:srgbClr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</p:grpSp>
      <p:grpSp>
        <p:nvGrpSpPr>
          <p:cNvPr id="18439" name="Group 148541"/>
          <p:cNvGrpSpPr>
            <a:grpSpLocks/>
          </p:cNvGrpSpPr>
          <p:nvPr/>
        </p:nvGrpSpPr>
        <p:grpSpPr bwMode="auto">
          <a:xfrm>
            <a:off x="7390924" y="2628901"/>
            <a:ext cx="1768793" cy="2935406"/>
            <a:chOff x="8432800" y="3352800"/>
            <a:chExt cx="1964838" cy="3262140"/>
          </a:xfrm>
        </p:grpSpPr>
        <p:pic>
          <p:nvPicPr>
            <p:cNvPr id="1850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3799" y="4800600"/>
              <a:ext cx="92096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8400" y="3352800"/>
              <a:ext cx="771769" cy="62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400" y="5334000"/>
              <a:ext cx="12155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2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00" y="4114800"/>
              <a:ext cx="1061183" cy="63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3" name="TextBox 38"/>
            <p:cNvSpPr txBox="1">
              <a:spLocks noChangeArrowheads="1"/>
            </p:cNvSpPr>
            <p:nvPr/>
          </p:nvSpPr>
          <p:spPr bwMode="auto">
            <a:xfrm>
              <a:off x="9169401" y="6019800"/>
              <a:ext cx="1228237" cy="59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40" b="1">
                  <a:solidFill>
                    <a:srgbClr val="000090"/>
                  </a:solidFill>
                </a:rPr>
                <a:t>media</a:t>
              </a:r>
            </a:p>
            <a:p>
              <a:pPr eaLnBrk="1" hangingPunct="1"/>
              <a:r>
                <a:rPr lang="en-US" altLang="x-none" sz="1440" b="1">
                  <a:solidFill>
                    <a:srgbClr val="000090"/>
                  </a:solidFill>
                </a:rPr>
                <a:t>players</a:t>
              </a:r>
            </a:p>
          </p:txBody>
        </p:sp>
      </p:grpSp>
      <p:grpSp>
        <p:nvGrpSpPr>
          <p:cNvPr id="17416" name="Group 108"/>
          <p:cNvGrpSpPr>
            <a:grpSpLocks/>
          </p:cNvGrpSpPr>
          <p:nvPr/>
        </p:nvGrpSpPr>
        <p:grpSpPr bwMode="auto">
          <a:xfrm>
            <a:off x="2308860" y="2971800"/>
            <a:ext cx="5212080" cy="3634740"/>
            <a:chOff x="10160000" y="-990600"/>
            <a:chExt cx="5791200" cy="4038600"/>
          </a:xfrm>
        </p:grpSpPr>
        <p:sp>
          <p:nvSpPr>
            <p:cNvPr id="18476" name="TextBox 37"/>
            <p:cNvSpPr txBox="1">
              <a:spLocks noChangeArrowheads="1"/>
            </p:cNvSpPr>
            <p:nvPr/>
          </p:nvSpPr>
          <p:spPr bwMode="auto">
            <a:xfrm>
              <a:off x="11684000" y="-838200"/>
              <a:ext cx="29718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20" b="1">
                  <a:solidFill>
                    <a:srgbClr val="FF0000"/>
                  </a:solidFill>
                </a:rPr>
                <a:t>CDN</a:t>
              </a:r>
              <a:r>
                <a:rPr lang="en-US" altLang="x-none" sz="1620" b="1" baseline="-25000">
                  <a:solidFill>
                    <a:srgbClr val="FF0000"/>
                  </a:solidFill>
                </a:rPr>
                <a:t>2</a:t>
              </a:r>
              <a:r>
                <a:rPr lang="en-US" altLang="x-none" sz="1620" b="1">
                  <a:solidFill>
                    <a:srgbClr val="FF0000"/>
                  </a:solidFill>
                </a:rPr>
                <a:t> &amp; its servers</a:t>
              </a:r>
            </a:p>
          </p:txBody>
        </p:sp>
        <p:sp>
          <p:nvSpPr>
            <p:cNvPr id="10" name="Can 9"/>
            <p:cNvSpPr>
              <a:spLocks noChangeArrowheads="1"/>
            </p:cNvSpPr>
            <p:nvPr/>
          </p:nvSpPr>
          <p:spPr bwMode="auto">
            <a:xfrm>
              <a:off x="11074400" y="3048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1" name="Can 10"/>
            <p:cNvSpPr>
              <a:spLocks noChangeArrowheads="1"/>
            </p:cNvSpPr>
            <p:nvPr/>
          </p:nvSpPr>
          <p:spPr bwMode="auto">
            <a:xfrm>
              <a:off x="14732000" y="-7620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2" name="Can 11"/>
            <p:cNvSpPr>
              <a:spLocks noChangeArrowheads="1"/>
            </p:cNvSpPr>
            <p:nvPr/>
          </p:nvSpPr>
          <p:spPr bwMode="auto">
            <a:xfrm>
              <a:off x="14732000" y="17526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3" name="Can 12"/>
            <p:cNvSpPr>
              <a:spLocks noChangeArrowheads="1"/>
            </p:cNvSpPr>
            <p:nvPr/>
          </p:nvSpPr>
          <p:spPr bwMode="auto">
            <a:xfrm>
              <a:off x="14274800" y="26670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4" name="Can 13"/>
            <p:cNvSpPr>
              <a:spLocks noChangeArrowheads="1"/>
            </p:cNvSpPr>
            <p:nvPr/>
          </p:nvSpPr>
          <p:spPr bwMode="auto">
            <a:xfrm>
              <a:off x="13512800" y="20574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5" name="Can 14"/>
            <p:cNvSpPr>
              <a:spLocks noChangeArrowheads="1"/>
            </p:cNvSpPr>
            <p:nvPr/>
          </p:nvSpPr>
          <p:spPr bwMode="auto">
            <a:xfrm>
              <a:off x="12369800" y="12192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16" name="Can 15"/>
            <p:cNvSpPr>
              <a:spLocks noChangeArrowheads="1"/>
            </p:cNvSpPr>
            <p:nvPr/>
          </p:nvSpPr>
          <p:spPr bwMode="auto">
            <a:xfrm>
              <a:off x="13208000" y="8382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56" name="Can 55"/>
            <p:cNvSpPr>
              <a:spLocks noChangeArrowheads="1"/>
            </p:cNvSpPr>
            <p:nvPr/>
          </p:nvSpPr>
          <p:spPr bwMode="auto">
            <a:xfrm>
              <a:off x="14960600" y="3048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cxnSp>
          <p:nvCxnSpPr>
            <p:cNvPr id="40" name="Straight Arrow Connector 39"/>
            <p:cNvCxnSpPr>
              <a:cxnSpLocks noChangeShapeType="1"/>
            </p:cNvCxnSpPr>
            <p:nvPr/>
          </p:nvCxnSpPr>
          <p:spPr bwMode="auto">
            <a:xfrm flipH="1">
              <a:off x="12446000" y="304800"/>
              <a:ext cx="20638" cy="8382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  <a:stCxn id="68" idx="2"/>
            </p:cNvCxnSpPr>
            <p:nvPr/>
          </p:nvCxnSpPr>
          <p:spPr bwMode="auto">
            <a:xfrm flipH="1" flipV="1">
              <a:off x="11303000" y="1943100"/>
              <a:ext cx="914400" cy="2286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44"/>
            <p:cNvCxnSpPr>
              <a:cxnSpLocks noChangeShapeType="1"/>
              <a:endCxn id="66" idx="2"/>
            </p:cNvCxnSpPr>
            <p:nvPr/>
          </p:nvCxnSpPr>
          <p:spPr bwMode="auto">
            <a:xfrm flipV="1">
              <a:off x="12446000" y="38100"/>
              <a:ext cx="1066800" cy="1905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Straight Arrow Connector 48"/>
            <p:cNvCxnSpPr>
              <a:cxnSpLocks noChangeShapeType="1"/>
              <a:stCxn id="69" idx="2"/>
            </p:cNvCxnSpPr>
            <p:nvPr/>
          </p:nvCxnSpPr>
          <p:spPr bwMode="auto">
            <a:xfrm flipH="1">
              <a:off x="11226800" y="190500"/>
              <a:ext cx="1066800" cy="2286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6" name="Can 65"/>
            <p:cNvSpPr>
              <a:spLocks noChangeArrowheads="1"/>
            </p:cNvSpPr>
            <p:nvPr/>
          </p:nvSpPr>
          <p:spPr bwMode="auto">
            <a:xfrm>
              <a:off x="13512800" y="-762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67" name="Can 66"/>
            <p:cNvSpPr>
              <a:spLocks noChangeArrowheads="1"/>
            </p:cNvSpPr>
            <p:nvPr/>
          </p:nvSpPr>
          <p:spPr bwMode="auto">
            <a:xfrm>
              <a:off x="11150600" y="17526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68" name="Can 67"/>
            <p:cNvSpPr>
              <a:spLocks noChangeArrowheads="1"/>
            </p:cNvSpPr>
            <p:nvPr/>
          </p:nvSpPr>
          <p:spPr bwMode="auto">
            <a:xfrm>
              <a:off x="12217400" y="20574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69" name="Can 68"/>
            <p:cNvSpPr>
              <a:spLocks noChangeArrowheads="1"/>
            </p:cNvSpPr>
            <p:nvPr/>
          </p:nvSpPr>
          <p:spPr bwMode="auto">
            <a:xfrm>
              <a:off x="12293600" y="76200"/>
              <a:ext cx="193675" cy="22860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cxnSp>
          <p:nvCxnSpPr>
            <p:cNvPr id="71" name="Straight Arrow Connector 70"/>
            <p:cNvCxnSpPr>
              <a:cxnSpLocks noChangeShapeType="1"/>
              <a:stCxn id="11" idx="2"/>
            </p:cNvCxnSpPr>
            <p:nvPr/>
          </p:nvCxnSpPr>
          <p:spPr bwMode="auto">
            <a:xfrm flipH="1">
              <a:off x="13665200" y="-647700"/>
              <a:ext cx="1066800" cy="6858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" name="Straight Arrow Connector 72"/>
            <p:cNvCxnSpPr>
              <a:cxnSpLocks noChangeShapeType="1"/>
              <a:stCxn id="12" idx="2"/>
            </p:cNvCxnSpPr>
            <p:nvPr/>
          </p:nvCxnSpPr>
          <p:spPr bwMode="auto">
            <a:xfrm flipH="1">
              <a:off x="13741400" y="1866900"/>
              <a:ext cx="990600" cy="2667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4" name="Straight Arrow Connector 73"/>
            <p:cNvCxnSpPr>
              <a:cxnSpLocks noChangeShapeType="1"/>
            </p:cNvCxnSpPr>
            <p:nvPr/>
          </p:nvCxnSpPr>
          <p:spPr bwMode="auto">
            <a:xfrm flipH="1" flipV="1">
              <a:off x="13284200" y="952500"/>
              <a:ext cx="1447800" cy="8763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" name="Straight Arrow Connector 74"/>
            <p:cNvCxnSpPr>
              <a:cxnSpLocks noChangeShapeType="1"/>
              <a:stCxn id="56" idx="2"/>
            </p:cNvCxnSpPr>
            <p:nvPr/>
          </p:nvCxnSpPr>
          <p:spPr bwMode="auto">
            <a:xfrm flipH="1">
              <a:off x="13284200" y="419100"/>
              <a:ext cx="1676400" cy="5334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" name="Straight Arrow Connector 75"/>
            <p:cNvCxnSpPr>
              <a:cxnSpLocks noChangeShapeType="1"/>
              <a:stCxn id="56" idx="2"/>
            </p:cNvCxnSpPr>
            <p:nvPr/>
          </p:nvCxnSpPr>
          <p:spPr bwMode="auto">
            <a:xfrm flipH="1" flipV="1">
              <a:off x="13665200" y="114300"/>
              <a:ext cx="1295400" cy="3048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1" name="Straight Arrow Connector 80"/>
            <p:cNvCxnSpPr>
              <a:cxnSpLocks noChangeShapeType="1"/>
            </p:cNvCxnSpPr>
            <p:nvPr/>
          </p:nvCxnSpPr>
          <p:spPr bwMode="auto">
            <a:xfrm flipH="1" flipV="1">
              <a:off x="13665200" y="2247900"/>
              <a:ext cx="685800" cy="4953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" name="Straight Arrow Connector 83"/>
            <p:cNvCxnSpPr>
              <a:cxnSpLocks noChangeShapeType="1"/>
              <a:endCxn id="16" idx="1"/>
            </p:cNvCxnSpPr>
            <p:nvPr/>
          </p:nvCxnSpPr>
          <p:spPr bwMode="auto">
            <a:xfrm flipH="1">
              <a:off x="13304838" y="76200"/>
              <a:ext cx="233362" cy="7620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" name="Straight Arrow Connector 86"/>
            <p:cNvCxnSpPr>
              <a:cxnSpLocks noChangeShapeType="1"/>
              <a:stCxn id="14" idx="2"/>
            </p:cNvCxnSpPr>
            <p:nvPr/>
          </p:nvCxnSpPr>
          <p:spPr bwMode="auto">
            <a:xfrm flipH="1">
              <a:off x="12369800" y="2171700"/>
              <a:ext cx="1143000" cy="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" name="Straight Arrow Connector 88"/>
            <p:cNvCxnSpPr>
              <a:cxnSpLocks noChangeShapeType="1"/>
              <a:stCxn id="14" idx="1"/>
            </p:cNvCxnSpPr>
            <p:nvPr/>
          </p:nvCxnSpPr>
          <p:spPr bwMode="auto">
            <a:xfrm flipH="1" flipV="1">
              <a:off x="13284200" y="1104900"/>
              <a:ext cx="325438" cy="9525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Straight Arrow Connector 91"/>
            <p:cNvCxnSpPr>
              <a:cxnSpLocks noChangeShapeType="1"/>
              <a:stCxn id="15" idx="2"/>
              <a:endCxn id="10" idx="3"/>
            </p:cNvCxnSpPr>
            <p:nvPr/>
          </p:nvCxnSpPr>
          <p:spPr bwMode="auto">
            <a:xfrm flipH="1" flipV="1">
              <a:off x="11171238" y="533400"/>
              <a:ext cx="1198562" cy="8001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4" name="Straight Arrow Connector 93"/>
            <p:cNvCxnSpPr>
              <a:cxnSpLocks noChangeShapeType="1"/>
              <a:stCxn id="68" idx="1"/>
            </p:cNvCxnSpPr>
            <p:nvPr/>
          </p:nvCxnSpPr>
          <p:spPr bwMode="auto">
            <a:xfrm flipV="1">
              <a:off x="12314238" y="1485900"/>
              <a:ext cx="131762" cy="5715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Straight Arrow Connector 97"/>
            <p:cNvCxnSpPr>
              <a:cxnSpLocks noChangeShapeType="1"/>
              <a:stCxn id="15" idx="2"/>
            </p:cNvCxnSpPr>
            <p:nvPr/>
          </p:nvCxnSpPr>
          <p:spPr bwMode="auto">
            <a:xfrm flipH="1">
              <a:off x="11379200" y="1333500"/>
              <a:ext cx="990600" cy="6096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Straight Arrow Connector 99"/>
            <p:cNvCxnSpPr>
              <a:cxnSpLocks noChangeShapeType="1"/>
            </p:cNvCxnSpPr>
            <p:nvPr/>
          </p:nvCxnSpPr>
          <p:spPr bwMode="auto">
            <a:xfrm flipH="1">
              <a:off x="12598400" y="1066800"/>
              <a:ext cx="609600" cy="2667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Straight Arrow Connector 101"/>
            <p:cNvCxnSpPr>
              <a:cxnSpLocks noChangeShapeType="1"/>
              <a:stCxn id="16" idx="2"/>
            </p:cNvCxnSpPr>
            <p:nvPr/>
          </p:nvCxnSpPr>
          <p:spPr bwMode="auto">
            <a:xfrm flipH="1" flipV="1">
              <a:off x="12522200" y="3429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" name="Straight Arrow Connector 103"/>
            <p:cNvCxnSpPr>
              <a:cxnSpLocks noChangeShapeType="1"/>
            </p:cNvCxnSpPr>
            <p:nvPr/>
          </p:nvCxnSpPr>
          <p:spPr bwMode="auto">
            <a:xfrm flipH="1" flipV="1">
              <a:off x="12522200" y="1447800"/>
              <a:ext cx="914400" cy="6096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8537" name="Parallelogram 148536"/>
            <p:cNvSpPr>
              <a:spLocks noChangeArrowheads="1"/>
            </p:cNvSpPr>
            <p:nvPr/>
          </p:nvSpPr>
          <p:spPr bwMode="auto">
            <a:xfrm>
              <a:off x="10160000" y="-990600"/>
              <a:ext cx="5791200" cy="4038600"/>
            </a:xfrm>
            <a:prstGeom prst="parallelogram">
              <a:avLst>
                <a:gd name="adj" fmla="val 25001"/>
              </a:avLst>
            </a:prstGeom>
            <a:solidFill>
              <a:srgbClr val="D9D9D9">
                <a:alpha val="16862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</p:grpSp>
      <p:grpSp>
        <p:nvGrpSpPr>
          <p:cNvPr id="18441" name="Group 104"/>
          <p:cNvGrpSpPr>
            <a:grpSpLocks/>
          </p:cNvGrpSpPr>
          <p:nvPr/>
        </p:nvGrpSpPr>
        <p:grpSpPr bwMode="auto">
          <a:xfrm>
            <a:off x="1420178" y="3443763"/>
            <a:ext cx="5966460" cy="2743200"/>
            <a:chOff x="7594600" y="-609600"/>
            <a:chExt cx="6629400" cy="3048000"/>
          </a:xfrm>
        </p:grpSpPr>
        <p:sp>
          <p:nvSpPr>
            <p:cNvPr id="18451" name="TextBox 37"/>
            <p:cNvSpPr txBox="1">
              <a:spLocks noChangeArrowheads="1"/>
            </p:cNvSpPr>
            <p:nvPr/>
          </p:nvSpPr>
          <p:spPr bwMode="auto">
            <a:xfrm>
              <a:off x="8356600" y="-609600"/>
              <a:ext cx="2667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20" b="1">
                  <a:solidFill>
                    <a:srgbClr val="FF0000"/>
                  </a:solidFill>
                </a:rPr>
                <a:t>CDN</a:t>
              </a:r>
              <a:r>
                <a:rPr lang="en-US" altLang="x-none" sz="1620" b="1" baseline="-25000">
                  <a:solidFill>
                    <a:srgbClr val="FF0000"/>
                  </a:solidFill>
                </a:rPr>
                <a:t>1</a:t>
              </a:r>
              <a:r>
                <a:rPr lang="en-US" altLang="x-none" sz="1620" b="1">
                  <a:solidFill>
                    <a:srgbClr val="FF0000"/>
                  </a:solidFill>
                </a:rPr>
                <a:t> &amp; its servers</a:t>
              </a:r>
            </a:p>
          </p:txBody>
        </p:sp>
        <p:grpSp>
          <p:nvGrpSpPr>
            <p:cNvPr id="18452" name="Group 94"/>
            <p:cNvGrpSpPr>
              <a:grpSpLocks/>
            </p:cNvGrpSpPr>
            <p:nvPr/>
          </p:nvGrpSpPr>
          <p:grpSpPr bwMode="auto">
            <a:xfrm>
              <a:off x="8709378" y="-389467"/>
              <a:ext cx="5145942" cy="2438400"/>
              <a:chOff x="2870200" y="4038600"/>
              <a:chExt cx="5145942" cy="2438400"/>
            </a:xfrm>
          </p:grpSpPr>
          <p:sp>
            <p:nvSpPr>
              <p:cNvPr id="121" name="Can 120"/>
              <p:cNvSpPr>
                <a:spLocks noChangeArrowheads="1"/>
              </p:cNvSpPr>
              <p:nvPr/>
            </p:nvSpPr>
            <p:spPr bwMode="auto">
              <a:xfrm>
                <a:off x="2869847" y="52583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Can 121"/>
              <p:cNvSpPr>
                <a:spLocks noChangeArrowheads="1"/>
              </p:cNvSpPr>
              <p:nvPr/>
            </p:nvSpPr>
            <p:spPr bwMode="auto">
              <a:xfrm>
                <a:off x="7822847" y="44963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Can 122"/>
              <p:cNvSpPr>
                <a:spLocks noChangeArrowheads="1"/>
              </p:cNvSpPr>
              <p:nvPr/>
            </p:nvSpPr>
            <p:spPr bwMode="auto">
              <a:xfrm>
                <a:off x="6451247" y="62489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Can 123"/>
              <p:cNvSpPr>
                <a:spLocks noChangeArrowheads="1"/>
              </p:cNvSpPr>
              <p:nvPr/>
            </p:nvSpPr>
            <p:spPr bwMode="auto">
              <a:xfrm>
                <a:off x="7594247" y="57917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Can 124"/>
              <p:cNvSpPr>
                <a:spLocks noChangeArrowheads="1"/>
              </p:cNvSpPr>
              <p:nvPr/>
            </p:nvSpPr>
            <p:spPr bwMode="auto">
              <a:xfrm>
                <a:off x="4165247" y="58679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Can 127"/>
              <p:cNvSpPr>
                <a:spLocks noChangeArrowheads="1"/>
              </p:cNvSpPr>
              <p:nvPr/>
            </p:nvSpPr>
            <p:spPr bwMode="auto">
              <a:xfrm>
                <a:off x="6756047" y="40391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1" name="Straight Arrow Connector 130"/>
              <p:cNvCxnSpPr>
                <a:cxnSpLocks noChangeShapeType="1"/>
                <a:endCxn id="135" idx="2"/>
              </p:cNvCxnSpPr>
              <p:nvPr/>
            </p:nvCxnSpPr>
            <p:spPr bwMode="auto">
              <a:xfrm flipV="1">
                <a:off x="4317647" y="5220230"/>
                <a:ext cx="1143000" cy="6858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2" name="Straight Arrow Connector 131"/>
              <p:cNvCxnSpPr>
                <a:cxnSpLocks noChangeShapeType="1"/>
                <a:stCxn id="123" idx="2"/>
                <a:endCxn id="125" idx="3"/>
              </p:cNvCxnSpPr>
              <p:nvPr/>
            </p:nvCxnSpPr>
            <p:spPr bwMode="auto">
              <a:xfrm flipH="1" flipV="1">
                <a:off x="4262085" y="6096530"/>
                <a:ext cx="2189162" cy="2667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3" name="Can 132"/>
              <p:cNvSpPr>
                <a:spLocks noChangeArrowheads="1"/>
              </p:cNvSpPr>
              <p:nvPr/>
            </p:nvSpPr>
            <p:spPr bwMode="auto">
              <a:xfrm>
                <a:off x="6527447" y="54869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Can 134"/>
              <p:cNvSpPr>
                <a:spLocks noChangeArrowheads="1"/>
              </p:cNvSpPr>
              <p:nvPr/>
            </p:nvSpPr>
            <p:spPr bwMode="auto">
              <a:xfrm>
                <a:off x="5460647" y="51059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Can 135"/>
              <p:cNvSpPr>
                <a:spLocks noChangeArrowheads="1"/>
              </p:cNvSpPr>
              <p:nvPr/>
            </p:nvSpPr>
            <p:spPr bwMode="auto">
              <a:xfrm>
                <a:off x="4241447" y="434393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47FFD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7" name="Straight Arrow Connector 136"/>
              <p:cNvCxnSpPr>
                <a:cxnSpLocks noChangeShapeType="1"/>
                <a:stCxn id="133" idx="2"/>
              </p:cNvCxnSpPr>
              <p:nvPr/>
            </p:nvCxnSpPr>
            <p:spPr bwMode="auto">
              <a:xfrm flipH="1" flipV="1">
                <a:off x="5689247" y="5258330"/>
                <a:ext cx="838200" cy="3429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8" name="Straight Arrow Connector 137"/>
              <p:cNvCxnSpPr>
                <a:cxnSpLocks noChangeShapeType="1"/>
              </p:cNvCxnSpPr>
              <p:nvPr/>
            </p:nvCxnSpPr>
            <p:spPr bwMode="auto">
              <a:xfrm flipH="1">
                <a:off x="6679847" y="5944130"/>
                <a:ext cx="990600" cy="4572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Straight Arrow Connector 138"/>
              <p:cNvCxnSpPr>
                <a:cxnSpLocks noChangeShapeType="1"/>
                <a:endCxn id="128" idx="3"/>
              </p:cNvCxnSpPr>
              <p:nvPr/>
            </p:nvCxnSpPr>
            <p:spPr bwMode="auto">
              <a:xfrm flipV="1">
                <a:off x="5689247" y="4267730"/>
                <a:ext cx="1163638" cy="8382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1" name="Straight Arrow Connector 140"/>
              <p:cNvCxnSpPr>
                <a:cxnSpLocks noChangeShapeType="1"/>
                <a:stCxn id="135" idx="1"/>
                <a:endCxn id="136" idx="3"/>
              </p:cNvCxnSpPr>
              <p:nvPr/>
            </p:nvCxnSpPr>
            <p:spPr bwMode="auto">
              <a:xfrm flipH="1" flipV="1">
                <a:off x="4338285" y="4572530"/>
                <a:ext cx="1219200" cy="5334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2" name="Straight Arrow Connector 141"/>
              <p:cNvCxnSpPr>
                <a:cxnSpLocks noChangeShapeType="1"/>
                <a:stCxn id="136" idx="3"/>
              </p:cNvCxnSpPr>
              <p:nvPr/>
            </p:nvCxnSpPr>
            <p:spPr bwMode="auto">
              <a:xfrm flipH="1">
                <a:off x="2946047" y="4572530"/>
                <a:ext cx="1392238" cy="7620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3" name="Straight Arrow Connector 142"/>
              <p:cNvCxnSpPr>
                <a:cxnSpLocks noChangeShapeType="1"/>
                <a:endCxn id="133" idx="4"/>
              </p:cNvCxnSpPr>
              <p:nvPr/>
            </p:nvCxnSpPr>
            <p:spPr bwMode="auto">
              <a:xfrm flipH="1">
                <a:off x="6721122" y="4572530"/>
                <a:ext cx="1108075" cy="10287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4" name="Straight Arrow Connector 143"/>
              <p:cNvCxnSpPr>
                <a:cxnSpLocks noChangeShapeType="1"/>
              </p:cNvCxnSpPr>
              <p:nvPr/>
            </p:nvCxnSpPr>
            <p:spPr bwMode="auto">
              <a:xfrm flipH="1" flipV="1">
                <a:off x="6965597" y="4220105"/>
                <a:ext cx="857250" cy="428625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Straight Arrow Connector 144"/>
              <p:cNvCxnSpPr>
                <a:cxnSpLocks noChangeShapeType="1"/>
                <a:stCxn id="124" idx="2"/>
              </p:cNvCxnSpPr>
              <p:nvPr/>
            </p:nvCxnSpPr>
            <p:spPr bwMode="auto">
              <a:xfrm flipH="1" flipV="1">
                <a:off x="6679847" y="5563130"/>
                <a:ext cx="914400" cy="3429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Straight Arrow Connector 145"/>
              <p:cNvCxnSpPr>
                <a:cxnSpLocks noChangeShapeType="1"/>
                <a:stCxn id="128" idx="0"/>
              </p:cNvCxnSpPr>
              <p:nvPr/>
            </p:nvCxnSpPr>
            <p:spPr bwMode="auto">
              <a:xfrm flipH="1">
                <a:off x="4546247" y="4086755"/>
                <a:ext cx="2306638" cy="409575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7" name="Straight Arrow Connector 146"/>
              <p:cNvCxnSpPr>
                <a:cxnSpLocks noChangeShapeType="1"/>
                <a:stCxn id="125" idx="4"/>
              </p:cNvCxnSpPr>
              <p:nvPr/>
            </p:nvCxnSpPr>
            <p:spPr bwMode="auto">
              <a:xfrm flipH="1" flipV="1">
                <a:off x="3077810" y="5410730"/>
                <a:ext cx="1281112" cy="5715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1" name="Straight Arrow Connector 150"/>
              <p:cNvCxnSpPr>
                <a:cxnSpLocks noChangeShapeType="1"/>
                <a:stCxn id="123" idx="2"/>
              </p:cNvCxnSpPr>
              <p:nvPr/>
            </p:nvCxnSpPr>
            <p:spPr bwMode="auto">
              <a:xfrm flipH="1" flipV="1">
                <a:off x="5536847" y="5258330"/>
                <a:ext cx="914400" cy="1104900"/>
              </a:xfrm>
              <a:prstGeom prst="straightConnector1">
                <a:avLst/>
              </a:prstGeom>
              <a:noFill/>
              <a:ln w="25400">
                <a:solidFill>
                  <a:srgbClr val="47FFD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52" name="Parallelogram 151"/>
            <p:cNvSpPr>
              <a:spLocks noChangeArrowheads="1"/>
            </p:cNvSpPr>
            <p:nvPr/>
          </p:nvSpPr>
          <p:spPr bwMode="auto">
            <a:xfrm>
              <a:off x="7594600" y="-533400"/>
              <a:ext cx="6629400" cy="2971800"/>
            </a:xfrm>
            <a:prstGeom prst="parallelogram">
              <a:avLst>
                <a:gd name="adj" fmla="val 25003"/>
              </a:avLst>
            </a:prstGeom>
            <a:solidFill>
              <a:srgbClr val="C2FFF0">
                <a:alpha val="2117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</p:grpSp>
      <p:sp>
        <p:nvSpPr>
          <p:cNvPr id="18442" name="TextBox 36"/>
          <p:cNvSpPr txBox="1">
            <a:spLocks noChangeArrowheads="1"/>
          </p:cNvSpPr>
          <p:nvPr/>
        </p:nvSpPr>
        <p:spPr bwMode="auto">
          <a:xfrm>
            <a:off x="6697980" y="4732020"/>
            <a:ext cx="75438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20" b="1">
                <a:solidFill>
                  <a:srgbClr val="000090"/>
                </a:solidFill>
              </a:rPr>
              <a:t>ISP</a:t>
            </a:r>
          </a:p>
        </p:txBody>
      </p:sp>
      <p:sp>
        <p:nvSpPr>
          <p:cNvPr id="18443" name="TextBox 36"/>
          <p:cNvSpPr txBox="1">
            <a:spLocks noChangeArrowheads="1"/>
          </p:cNvSpPr>
          <p:nvPr/>
        </p:nvSpPr>
        <p:spPr bwMode="auto">
          <a:xfrm>
            <a:off x="4572000" y="5829300"/>
            <a:ext cx="75438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20" b="1" dirty="0">
                <a:solidFill>
                  <a:srgbClr val="000090"/>
                </a:solidFill>
              </a:rPr>
              <a:t>ISP</a:t>
            </a:r>
          </a:p>
        </p:txBody>
      </p:sp>
      <p:sp>
        <p:nvSpPr>
          <p:cNvPr id="18444" name="TextBox 38"/>
          <p:cNvSpPr txBox="1">
            <a:spLocks noChangeArrowheads="1"/>
          </p:cNvSpPr>
          <p:nvPr/>
        </p:nvSpPr>
        <p:spPr bwMode="auto">
          <a:xfrm>
            <a:off x="8098156" y="5955030"/>
            <a:ext cx="130302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20" b="1">
                <a:solidFill>
                  <a:srgbClr val="FF0000"/>
                </a:solidFill>
              </a:rPr>
              <a:t>users</a:t>
            </a:r>
          </a:p>
        </p:txBody>
      </p:sp>
      <p:cxnSp>
        <p:nvCxnSpPr>
          <p:cNvPr id="189" name="Straight Arrow Connector 188"/>
          <p:cNvCxnSpPr>
            <a:cxnSpLocks noChangeShapeType="1"/>
          </p:cNvCxnSpPr>
          <p:nvPr/>
        </p:nvCxnSpPr>
        <p:spPr bwMode="auto">
          <a:xfrm flipH="1" flipV="1">
            <a:off x="1348740" y="3909060"/>
            <a:ext cx="1783080" cy="205740"/>
          </a:xfrm>
          <a:prstGeom prst="straightConnector1">
            <a:avLst/>
          </a:prstGeom>
          <a:noFill/>
          <a:ln w="25400">
            <a:solidFill>
              <a:srgbClr val="FFFF00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Arrow Connector 189"/>
          <p:cNvCxnSpPr>
            <a:cxnSpLocks noChangeShapeType="1"/>
          </p:cNvCxnSpPr>
          <p:nvPr/>
        </p:nvCxnSpPr>
        <p:spPr bwMode="auto">
          <a:xfrm flipH="1" flipV="1">
            <a:off x="1143000" y="3771900"/>
            <a:ext cx="1303020" cy="960120"/>
          </a:xfrm>
          <a:prstGeom prst="straightConnector1">
            <a:avLst/>
          </a:prstGeom>
          <a:noFill/>
          <a:ln w="25400">
            <a:solidFill>
              <a:srgbClr val="FFFF00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Straight Arrow Connector 190"/>
          <p:cNvCxnSpPr>
            <a:cxnSpLocks noChangeShapeType="1"/>
          </p:cNvCxnSpPr>
          <p:nvPr/>
        </p:nvCxnSpPr>
        <p:spPr bwMode="auto">
          <a:xfrm flipH="1">
            <a:off x="1760220" y="4869180"/>
            <a:ext cx="635794" cy="0"/>
          </a:xfrm>
          <a:prstGeom prst="straightConnector1">
            <a:avLst/>
          </a:prstGeom>
          <a:noFill/>
          <a:ln w="31750">
            <a:solidFill>
              <a:srgbClr val="50FF12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6" name="Content Placeholder 2"/>
          <p:cNvSpPr>
            <a:spLocks noGrp="1"/>
          </p:cNvSpPr>
          <p:nvPr>
            <p:ph idx="1"/>
          </p:nvPr>
        </p:nvSpPr>
        <p:spPr>
          <a:xfrm>
            <a:off x="365760" y="864394"/>
            <a:ext cx="8001000" cy="10287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160" dirty="0"/>
              <a:t>Multiple major entities involved!</a:t>
            </a:r>
          </a:p>
          <a:p>
            <a:pPr lvl="1">
              <a:defRPr/>
            </a:pPr>
            <a:r>
              <a:rPr lang="en-US" sz="1980" dirty="0">
                <a:cs typeface="+mn-cs"/>
              </a:rPr>
              <a:t>content providers (CPs), content distribution networks (CDNs), ISPs and of course, end systems &amp; users</a:t>
            </a:r>
          </a:p>
          <a:p>
            <a:pPr lvl="1">
              <a:defRPr/>
            </a:pPr>
            <a:r>
              <a:rPr lang="en-US" sz="1980" dirty="0">
                <a:cs typeface="+mn-cs"/>
              </a:rPr>
              <a:t>some entities may assume multiple roles </a:t>
            </a:r>
          </a:p>
          <a:p>
            <a:pPr>
              <a:defRPr/>
            </a:pPr>
            <a:r>
              <a:rPr lang="en-US" sz="2160" dirty="0"/>
              <a:t>Complex business relationships: sometimes cooperative, but often competitive </a:t>
            </a:r>
          </a:p>
        </p:txBody>
      </p:sp>
      <p:pic>
        <p:nvPicPr>
          <p:cNvPr id="18449" name="Picture 2" descr="Samsung-Smart-Tv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0" y="6035040"/>
            <a:ext cx="754380" cy="5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" descr="iphone-6-plus-front-han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6240780"/>
            <a:ext cx="941547" cy="5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" y="27491"/>
            <a:ext cx="7086600" cy="741363"/>
          </a:xfrm>
        </p:spPr>
        <p:txBody>
          <a:bodyPr/>
          <a:lstStyle/>
          <a:p>
            <a:r>
              <a:rPr lang="en-US" dirty="0"/>
              <a:t>Static Content Distribution: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C8632-43E1-164E-8DF9-C80A53047D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69963"/>
            <a:ext cx="8382000" cy="15267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solidFill>
                  <a:srgbClr val="FF0000"/>
                </a:solidFill>
              </a:rPr>
              <a:t>YouTube as a Case Study:</a:t>
            </a:r>
            <a:r>
              <a:rPr lang="en-US" sz="2400" i="1" dirty="0"/>
              <a:t> </a:t>
            </a:r>
            <a:r>
              <a:rPr lang="en-US" sz="2400" dirty="0"/>
              <a:t>world’s largest video sharing site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User interaction with content (e.g., search for a video) is separated from video delivery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Employs a combination of various “tricks” and mechanisms to scale with YouTube size &amp; handle video delivery dynamics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6248400" cy="29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82466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91" y="-21143"/>
            <a:ext cx="7086600" cy="741363"/>
          </a:xfrm>
        </p:spPr>
        <p:txBody>
          <a:bodyPr/>
          <a:lstStyle/>
          <a:p>
            <a:r>
              <a:rPr lang="en-US" dirty="0"/>
              <a:t>Static Content Distribution: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C8632-43E1-164E-8DF9-C80A53047D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69963"/>
            <a:ext cx="8382000" cy="15267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solidFill>
                  <a:srgbClr val="FF0000"/>
                </a:solidFill>
              </a:rPr>
              <a:t>Netflix as a Case Study:</a:t>
            </a:r>
            <a:r>
              <a:rPr lang="en-US" sz="2400" i="1" dirty="0"/>
              <a:t> “</a:t>
            </a:r>
            <a:r>
              <a:rPr lang="en-US" sz="2400" dirty="0"/>
              <a:t>first” large-scale cloud-sourcing success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477972"/>
            <a:ext cx="8698230" cy="20373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kern="0" dirty="0">
                <a:solidFill>
                  <a:srgbClr val="333333"/>
                </a:solidFill>
                <a:latin typeface="Arial"/>
                <a:cs typeface="Arial"/>
              </a:rPr>
              <a:t>Has its own “data center” for certain crucial operations (e.g., user registration, </a:t>
            </a:r>
            <a:r>
              <a:rPr lang="is-IS" sz="1800" kern="0" dirty="0">
                <a:solidFill>
                  <a:srgbClr val="333333"/>
                </a:solidFill>
                <a:latin typeface="Arial"/>
                <a:cs typeface="Arial"/>
              </a:rPr>
              <a:t>…) </a:t>
            </a:r>
            <a:endParaRPr lang="en-US" sz="1800" kern="0" dirty="0">
              <a:latin typeface="Arial"/>
              <a:cs typeface="Arial"/>
            </a:endParaRP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kern="0" dirty="0">
                <a:solidFill>
                  <a:srgbClr val="333333"/>
                </a:solidFill>
                <a:latin typeface="Arial"/>
                <a:cs typeface="Arial"/>
              </a:rPr>
              <a:t>Most web-based user-video interaction, computation/storage operations are cloud-sourced to Amazon AWS</a:t>
            </a:r>
            <a:endParaRPr lang="en-US" sz="1800" kern="0" dirty="0">
              <a:latin typeface="Arial"/>
              <a:cs typeface="Arial"/>
            </a:endParaRP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kern="0" dirty="0">
                <a:latin typeface="Arial"/>
                <a:cs typeface="Arial"/>
              </a:rPr>
              <a:t>Users need to use MS Silverlight or other players for video streaming</a:t>
            </a: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kern="0" dirty="0">
                <a:latin typeface="Arial"/>
                <a:cs typeface="Arial"/>
              </a:rPr>
              <a:t>Video delivery was/is partly out/cloud-sourced to 3 CDNs; </a:t>
            </a: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kern="0" dirty="0">
                <a:latin typeface="Arial"/>
                <a:cs typeface="Arial"/>
              </a:rPr>
              <a:t>but now most utilizes its “own” </a:t>
            </a:r>
            <a:r>
              <a:rPr lang="en-US" sz="1800" kern="0" dirty="0" err="1">
                <a:latin typeface="Arial"/>
                <a:cs typeface="Arial"/>
              </a:rPr>
              <a:t>OpenConnect</a:t>
            </a:r>
            <a:r>
              <a:rPr lang="en-US" sz="1800" kern="0" dirty="0">
                <a:latin typeface="Arial"/>
                <a:cs typeface="Arial"/>
              </a:rPr>
              <a:t> boxes placed at participating ISPs, forming its own CDN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  <a:defRPr/>
            </a:pPr>
            <a:endParaRPr lang="en-US" kern="0" dirty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801886" cy="335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5560928" y="4419600"/>
            <a:ext cx="2736304" cy="1637080"/>
            <a:chOff x="6407696" y="3513270"/>
            <a:chExt cx="2736304" cy="1637080"/>
          </a:xfrm>
        </p:grpSpPr>
        <p:sp>
          <p:nvSpPr>
            <p:cNvPr id="39" name="Cloud 38"/>
            <p:cNvSpPr/>
            <p:nvPr/>
          </p:nvSpPr>
          <p:spPr>
            <a:xfrm>
              <a:off x="6407696" y="3513270"/>
              <a:ext cx="2736304" cy="1637080"/>
            </a:xfrm>
            <a:prstGeom prst="cloud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OpenConnect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CDN</a:t>
              </a: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76510" y="4261757"/>
              <a:ext cx="114506" cy="140105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051996" y="4692538"/>
              <a:ext cx="114506" cy="140105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678851" y="4492725"/>
              <a:ext cx="114506" cy="140105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589115" y="3861048"/>
              <a:ext cx="114506" cy="140105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02577" y="4272578"/>
              <a:ext cx="114506" cy="140105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417356" y="4448895"/>
              <a:ext cx="114506" cy="140105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077200" y="4604105"/>
              <a:ext cx="114506" cy="140105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loud 46"/>
            <p:cNvSpPr/>
            <p:nvPr/>
          </p:nvSpPr>
          <p:spPr>
            <a:xfrm>
              <a:off x="6613319" y="4107909"/>
              <a:ext cx="792644" cy="481091"/>
            </a:xfrm>
            <a:prstGeom prst="cloud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loud 47"/>
            <p:cNvSpPr/>
            <p:nvPr/>
          </p:nvSpPr>
          <p:spPr>
            <a:xfrm>
              <a:off x="6909095" y="4601295"/>
              <a:ext cx="653331" cy="481091"/>
            </a:xfrm>
            <a:prstGeom prst="cloud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oud 48"/>
            <p:cNvSpPr/>
            <p:nvPr/>
          </p:nvSpPr>
          <p:spPr>
            <a:xfrm>
              <a:off x="8044178" y="4392285"/>
              <a:ext cx="653331" cy="481091"/>
            </a:xfrm>
            <a:prstGeom prst="cloud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loud 49"/>
            <p:cNvSpPr/>
            <p:nvPr/>
          </p:nvSpPr>
          <p:spPr>
            <a:xfrm>
              <a:off x="8241455" y="3760607"/>
              <a:ext cx="653331" cy="481091"/>
            </a:xfrm>
            <a:prstGeom prst="cloud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loud 50"/>
            <p:cNvSpPr/>
            <p:nvPr/>
          </p:nvSpPr>
          <p:spPr>
            <a:xfrm>
              <a:off x="7472169" y="4208349"/>
              <a:ext cx="653331" cy="481091"/>
            </a:xfrm>
            <a:prstGeom prst="cloud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81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2788920" y="1991678"/>
            <a:ext cx="7406640" cy="5826443"/>
            <a:chOff x="1474788" y="271463"/>
            <a:chExt cx="9672637" cy="799782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05252" y="1777674"/>
              <a:ext cx="6037935" cy="51717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2160">
                <a:solidFill>
                  <a:srgbClr val="FFFFFF"/>
                </a:solidFill>
              </a:endParaRPr>
            </a:p>
          </p:txBody>
        </p:sp>
        <p:sp>
          <p:nvSpPr>
            <p:cNvPr id="23558" name="Shape 63"/>
            <p:cNvSpPr>
              <a:spLocks noChangeArrowheads="1"/>
            </p:cNvSpPr>
            <p:nvPr/>
          </p:nvSpPr>
          <p:spPr bwMode="auto">
            <a:xfrm>
              <a:off x="1474788" y="271463"/>
              <a:ext cx="9672637" cy="799782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216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94363" y="5333353"/>
              <a:ext cx="3317246" cy="8872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00FF"/>
                  </a:solidFill>
                </a:rPr>
                <a:t>Front-End (FE) Servers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0000FF"/>
                  </a:solidFill>
                </a:rPr>
                <a:t>(Edge Cloud/CDN)</a:t>
              </a:r>
            </a:p>
          </p:txBody>
        </p:sp>
        <p:sp>
          <p:nvSpPr>
            <p:cNvPr id="9" name="Cloud 8"/>
            <p:cNvSpPr>
              <a:spLocks/>
            </p:cNvSpPr>
            <p:nvPr/>
          </p:nvSpPr>
          <p:spPr bwMode="auto">
            <a:xfrm>
              <a:off x="5449078" y="3150523"/>
              <a:ext cx="2543173" cy="1765091"/>
            </a:xfrm>
            <a:custGeom>
              <a:avLst/>
              <a:gdLst>
                <a:gd name="T0" fmla="*/ 276276 w 43200"/>
                <a:gd name="T1" fmla="*/ 1069555 h 43200"/>
                <a:gd name="T2" fmla="*/ 127159 w 43200"/>
                <a:gd name="T3" fmla="*/ 1036991 h 43200"/>
                <a:gd name="T4" fmla="*/ 407850 w 43200"/>
                <a:gd name="T5" fmla="*/ 1425924 h 43200"/>
                <a:gd name="T6" fmla="*/ 342622 w 43200"/>
                <a:gd name="T7" fmla="*/ 1441491 h 43200"/>
                <a:gd name="T8" fmla="*/ 970056 w 43200"/>
                <a:gd name="T9" fmla="*/ 1597162 h 43200"/>
                <a:gd name="T10" fmla="*/ 930731 w 43200"/>
                <a:gd name="T11" fmla="*/ 1526068 h 43200"/>
                <a:gd name="T12" fmla="*/ 1697038 w 43200"/>
                <a:gd name="T13" fmla="*/ 1419877 h 43200"/>
                <a:gd name="T14" fmla="*/ 1681320 w 43200"/>
                <a:gd name="T15" fmla="*/ 1497876 h 43200"/>
                <a:gd name="T16" fmla="*/ 2009166 w 43200"/>
                <a:gd name="T17" fmla="*/ 937868 h 43200"/>
                <a:gd name="T18" fmla="*/ 2200551 w 43200"/>
                <a:gd name="T19" fmla="*/ 1229435 h 43200"/>
                <a:gd name="T20" fmla="*/ 2460638 w 43200"/>
                <a:gd name="T21" fmla="*/ 627343 h 43200"/>
                <a:gd name="T22" fmla="*/ 2375394 w 43200"/>
                <a:gd name="T23" fmla="*/ 736680 h 43200"/>
                <a:gd name="T24" fmla="*/ 2256124 w 43200"/>
                <a:gd name="T25" fmla="*/ 221699 h 43200"/>
                <a:gd name="T26" fmla="*/ 2260598 w 43200"/>
                <a:gd name="T27" fmla="*/ 273344 h 43200"/>
                <a:gd name="T28" fmla="*/ 1711814 w 43200"/>
                <a:gd name="T29" fmla="*/ 161473 h 43200"/>
                <a:gd name="T30" fmla="*/ 1755496 w 43200"/>
                <a:gd name="T31" fmla="*/ 95609 h 43200"/>
                <a:gd name="T32" fmla="*/ 1303435 w 43200"/>
                <a:gd name="T33" fmla="*/ 192853 h 43200"/>
                <a:gd name="T34" fmla="*/ 1324569 w 43200"/>
                <a:gd name="T35" fmla="*/ 136059 h 43200"/>
                <a:gd name="T36" fmla="*/ 824176 w 43200"/>
                <a:gd name="T37" fmla="*/ 212138 h 43200"/>
                <a:gd name="T38" fmla="*/ 900707 w 43200"/>
                <a:gd name="T39" fmla="*/ 267215 h 43200"/>
                <a:gd name="T40" fmla="*/ 242955 w 43200"/>
                <a:gd name="T41" fmla="*/ 645116 h 43200"/>
                <a:gd name="T42" fmla="*/ 229592 w 43200"/>
                <a:gd name="T43" fmla="*/ 587138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C2FFF0">
                <a:alpha val="36862"/>
              </a:srgbClr>
            </a:solidFill>
            <a:ln w="9525" cap="flat" cmpd="sng">
              <a:solidFill>
                <a:srgbClr val="00CC98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9370" y="3813413"/>
              <a:ext cx="2217359" cy="8872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0000FF"/>
                  </a:solidFill>
                </a:rPr>
                <a:t>Back-end (BE) </a:t>
              </a:r>
            </a:p>
            <a:p>
              <a:pPr>
                <a:defRPr/>
              </a:pPr>
              <a:r>
                <a:rPr lang="en-US" sz="1800" b="1" dirty="0">
                  <a:solidFill>
                    <a:srgbClr val="0000FF"/>
                  </a:solidFill>
                </a:rPr>
                <a:t>Data Centers</a:t>
              </a:r>
            </a:p>
          </p:txBody>
        </p:sp>
        <p:sp>
          <p:nvSpPr>
            <p:cNvPr id="11" name="Cloud 10"/>
            <p:cNvSpPr>
              <a:spLocks/>
            </p:cNvSpPr>
            <p:nvPr/>
          </p:nvSpPr>
          <p:spPr bwMode="auto">
            <a:xfrm>
              <a:off x="4818416" y="4525334"/>
              <a:ext cx="714626" cy="798213"/>
            </a:xfrm>
            <a:custGeom>
              <a:avLst/>
              <a:gdLst>
                <a:gd name="T0" fmla="*/ 77633 w 43200"/>
                <a:gd name="T1" fmla="*/ 483676 h 43200"/>
                <a:gd name="T2" fmla="*/ 35731 w 43200"/>
                <a:gd name="T3" fmla="*/ 468950 h 43200"/>
                <a:gd name="T4" fmla="*/ 114605 w 43200"/>
                <a:gd name="T5" fmla="*/ 644834 h 43200"/>
                <a:gd name="T6" fmla="*/ 96276 w 43200"/>
                <a:gd name="T7" fmla="*/ 651874 h 43200"/>
                <a:gd name="T8" fmla="*/ 272584 w 43200"/>
                <a:gd name="T9" fmla="*/ 722272 h 43200"/>
                <a:gd name="T10" fmla="*/ 261533 w 43200"/>
                <a:gd name="T11" fmla="*/ 690122 h 43200"/>
                <a:gd name="T12" fmla="*/ 476864 w 43200"/>
                <a:gd name="T13" fmla="*/ 642100 h 43200"/>
                <a:gd name="T14" fmla="*/ 472447 w 43200"/>
                <a:gd name="T15" fmla="*/ 677372 h 43200"/>
                <a:gd name="T16" fmla="*/ 564571 w 43200"/>
                <a:gd name="T17" fmla="*/ 424125 h 43200"/>
                <a:gd name="T18" fmla="*/ 618350 w 43200"/>
                <a:gd name="T19" fmla="*/ 555978 h 43200"/>
                <a:gd name="T20" fmla="*/ 691434 w 43200"/>
                <a:gd name="T21" fmla="*/ 283698 h 43200"/>
                <a:gd name="T22" fmla="*/ 667481 w 43200"/>
                <a:gd name="T23" fmla="*/ 333143 h 43200"/>
                <a:gd name="T24" fmla="*/ 633966 w 43200"/>
                <a:gd name="T25" fmla="*/ 100257 h 43200"/>
                <a:gd name="T26" fmla="*/ 635223 w 43200"/>
                <a:gd name="T27" fmla="*/ 123612 h 43200"/>
                <a:gd name="T28" fmla="*/ 481016 w 43200"/>
                <a:gd name="T29" fmla="*/ 73022 h 43200"/>
                <a:gd name="T30" fmla="*/ 493290 w 43200"/>
                <a:gd name="T31" fmla="*/ 43237 h 43200"/>
                <a:gd name="T32" fmla="*/ 366262 w 43200"/>
                <a:gd name="T33" fmla="*/ 87212 h 43200"/>
                <a:gd name="T34" fmla="*/ 372201 w 43200"/>
                <a:gd name="T35" fmla="*/ 61529 h 43200"/>
                <a:gd name="T36" fmla="*/ 231592 w 43200"/>
                <a:gd name="T37" fmla="*/ 95933 h 43200"/>
                <a:gd name="T38" fmla="*/ 253097 w 43200"/>
                <a:gd name="T39" fmla="*/ 120841 h 43200"/>
                <a:gd name="T40" fmla="*/ 68270 w 43200"/>
                <a:gd name="T41" fmla="*/ 291736 h 43200"/>
                <a:gd name="T42" fmla="*/ 64515 w 43200"/>
                <a:gd name="T43" fmla="*/ 265517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C2FFF0">
                <a:alpha val="36862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12" name="Cloud 11"/>
            <p:cNvSpPr>
              <a:spLocks/>
            </p:cNvSpPr>
            <p:nvPr/>
          </p:nvSpPr>
          <p:spPr bwMode="auto">
            <a:xfrm>
              <a:off x="7300014" y="4748912"/>
              <a:ext cx="714626" cy="798213"/>
            </a:xfrm>
            <a:custGeom>
              <a:avLst/>
              <a:gdLst>
                <a:gd name="T0" fmla="*/ 77633 w 43200"/>
                <a:gd name="T1" fmla="*/ 483676 h 43200"/>
                <a:gd name="T2" fmla="*/ 35731 w 43200"/>
                <a:gd name="T3" fmla="*/ 468950 h 43200"/>
                <a:gd name="T4" fmla="*/ 114605 w 43200"/>
                <a:gd name="T5" fmla="*/ 644834 h 43200"/>
                <a:gd name="T6" fmla="*/ 96276 w 43200"/>
                <a:gd name="T7" fmla="*/ 651874 h 43200"/>
                <a:gd name="T8" fmla="*/ 272584 w 43200"/>
                <a:gd name="T9" fmla="*/ 722272 h 43200"/>
                <a:gd name="T10" fmla="*/ 261533 w 43200"/>
                <a:gd name="T11" fmla="*/ 690122 h 43200"/>
                <a:gd name="T12" fmla="*/ 476864 w 43200"/>
                <a:gd name="T13" fmla="*/ 642100 h 43200"/>
                <a:gd name="T14" fmla="*/ 472447 w 43200"/>
                <a:gd name="T15" fmla="*/ 677372 h 43200"/>
                <a:gd name="T16" fmla="*/ 564571 w 43200"/>
                <a:gd name="T17" fmla="*/ 424125 h 43200"/>
                <a:gd name="T18" fmla="*/ 618350 w 43200"/>
                <a:gd name="T19" fmla="*/ 555978 h 43200"/>
                <a:gd name="T20" fmla="*/ 691434 w 43200"/>
                <a:gd name="T21" fmla="*/ 283698 h 43200"/>
                <a:gd name="T22" fmla="*/ 667481 w 43200"/>
                <a:gd name="T23" fmla="*/ 333143 h 43200"/>
                <a:gd name="T24" fmla="*/ 633966 w 43200"/>
                <a:gd name="T25" fmla="*/ 100257 h 43200"/>
                <a:gd name="T26" fmla="*/ 635223 w 43200"/>
                <a:gd name="T27" fmla="*/ 123612 h 43200"/>
                <a:gd name="T28" fmla="*/ 481016 w 43200"/>
                <a:gd name="T29" fmla="*/ 73022 h 43200"/>
                <a:gd name="T30" fmla="*/ 493290 w 43200"/>
                <a:gd name="T31" fmla="*/ 43237 h 43200"/>
                <a:gd name="T32" fmla="*/ 366262 w 43200"/>
                <a:gd name="T33" fmla="*/ 87212 h 43200"/>
                <a:gd name="T34" fmla="*/ 372201 w 43200"/>
                <a:gd name="T35" fmla="*/ 61529 h 43200"/>
                <a:gd name="T36" fmla="*/ 231592 w 43200"/>
                <a:gd name="T37" fmla="*/ 95933 h 43200"/>
                <a:gd name="T38" fmla="*/ 253097 w 43200"/>
                <a:gd name="T39" fmla="*/ 120841 h 43200"/>
                <a:gd name="T40" fmla="*/ 68270 w 43200"/>
                <a:gd name="T41" fmla="*/ 291736 h 43200"/>
                <a:gd name="T42" fmla="*/ 64515 w 43200"/>
                <a:gd name="T43" fmla="*/ 265517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C2FFF0">
                <a:alpha val="36862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13" name="Cloud 12"/>
            <p:cNvSpPr>
              <a:spLocks/>
            </p:cNvSpPr>
            <p:nvPr/>
          </p:nvSpPr>
          <p:spPr bwMode="auto">
            <a:xfrm>
              <a:off x="5863299" y="2377805"/>
              <a:ext cx="714626" cy="800175"/>
            </a:xfrm>
            <a:custGeom>
              <a:avLst/>
              <a:gdLst>
                <a:gd name="T0" fmla="*/ 77633 w 43200"/>
                <a:gd name="T1" fmla="*/ 484865 h 43200"/>
                <a:gd name="T2" fmla="*/ 35731 w 43200"/>
                <a:gd name="T3" fmla="*/ 470103 h 43200"/>
                <a:gd name="T4" fmla="*/ 114605 w 43200"/>
                <a:gd name="T5" fmla="*/ 646419 h 43200"/>
                <a:gd name="T6" fmla="*/ 96276 w 43200"/>
                <a:gd name="T7" fmla="*/ 653476 h 43200"/>
                <a:gd name="T8" fmla="*/ 272584 w 43200"/>
                <a:gd name="T9" fmla="*/ 724047 h 43200"/>
                <a:gd name="T10" fmla="*/ 261533 w 43200"/>
                <a:gd name="T11" fmla="*/ 691818 h 43200"/>
                <a:gd name="T12" fmla="*/ 476864 w 43200"/>
                <a:gd name="T13" fmla="*/ 643678 h 43200"/>
                <a:gd name="T14" fmla="*/ 472447 w 43200"/>
                <a:gd name="T15" fmla="*/ 679037 h 43200"/>
                <a:gd name="T16" fmla="*/ 564571 w 43200"/>
                <a:gd name="T17" fmla="*/ 425167 h 43200"/>
                <a:gd name="T18" fmla="*/ 618350 w 43200"/>
                <a:gd name="T19" fmla="*/ 557344 h 43200"/>
                <a:gd name="T20" fmla="*/ 691434 w 43200"/>
                <a:gd name="T21" fmla="*/ 284396 h 43200"/>
                <a:gd name="T22" fmla="*/ 667481 w 43200"/>
                <a:gd name="T23" fmla="*/ 333962 h 43200"/>
                <a:gd name="T24" fmla="*/ 633966 w 43200"/>
                <a:gd name="T25" fmla="*/ 100503 h 43200"/>
                <a:gd name="T26" fmla="*/ 635223 w 43200"/>
                <a:gd name="T27" fmla="*/ 123916 h 43200"/>
                <a:gd name="T28" fmla="*/ 481016 w 43200"/>
                <a:gd name="T29" fmla="*/ 73201 h 43200"/>
                <a:gd name="T30" fmla="*/ 493290 w 43200"/>
                <a:gd name="T31" fmla="*/ 43343 h 43200"/>
                <a:gd name="T32" fmla="*/ 366262 w 43200"/>
                <a:gd name="T33" fmla="*/ 87427 h 43200"/>
                <a:gd name="T34" fmla="*/ 372201 w 43200"/>
                <a:gd name="T35" fmla="*/ 61680 h 43200"/>
                <a:gd name="T36" fmla="*/ 231592 w 43200"/>
                <a:gd name="T37" fmla="*/ 96169 h 43200"/>
                <a:gd name="T38" fmla="*/ 253097 w 43200"/>
                <a:gd name="T39" fmla="*/ 121138 h 43200"/>
                <a:gd name="T40" fmla="*/ 68270 w 43200"/>
                <a:gd name="T41" fmla="*/ 292453 h 43200"/>
                <a:gd name="T42" fmla="*/ 64515 w 43200"/>
                <a:gd name="T43" fmla="*/ 266169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C2FFF0">
                <a:alpha val="36862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14" name="Cloud 13"/>
            <p:cNvSpPr>
              <a:spLocks/>
            </p:cNvSpPr>
            <p:nvPr/>
          </p:nvSpPr>
          <p:spPr bwMode="auto">
            <a:xfrm>
              <a:off x="8718071" y="3097571"/>
              <a:ext cx="714626" cy="800175"/>
            </a:xfrm>
            <a:custGeom>
              <a:avLst/>
              <a:gdLst>
                <a:gd name="T0" fmla="*/ 77633 w 43200"/>
                <a:gd name="T1" fmla="*/ 484865 h 43200"/>
                <a:gd name="T2" fmla="*/ 35731 w 43200"/>
                <a:gd name="T3" fmla="*/ 470103 h 43200"/>
                <a:gd name="T4" fmla="*/ 114605 w 43200"/>
                <a:gd name="T5" fmla="*/ 646419 h 43200"/>
                <a:gd name="T6" fmla="*/ 96276 w 43200"/>
                <a:gd name="T7" fmla="*/ 653476 h 43200"/>
                <a:gd name="T8" fmla="*/ 272584 w 43200"/>
                <a:gd name="T9" fmla="*/ 724047 h 43200"/>
                <a:gd name="T10" fmla="*/ 261533 w 43200"/>
                <a:gd name="T11" fmla="*/ 691818 h 43200"/>
                <a:gd name="T12" fmla="*/ 476864 w 43200"/>
                <a:gd name="T13" fmla="*/ 643678 h 43200"/>
                <a:gd name="T14" fmla="*/ 472447 w 43200"/>
                <a:gd name="T15" fmla="*/ 679037 h 43200"/>
                <a:gd name="T16" fmla="*/ 564571 w 43200"/>
                <a:gd name="T17" fmla="*/ 425167 h 43200"/>
                <a:gd name="T18" fmla="*/ 618350 w 43200"/>
                <a:gd name="T19" fmla="*/ 557344 h 43200"/>
                <a:gd name="T20" fmla="*/ 691434 w 43200"/>
                <a:gd name="T21" fmla="*/ 284396 h 43200"/>
                <a:gd name="T22" fmla="*/ 667481 w 43200"/>
                <a:gd name="T23" fmla="*/ 333962 h 43200"/>
                <a:gd name="T24" fmla="*/ 633966 w 43200"/>
                <a:gd name="T25" fmla="*/ 100503 h 43200"/>
                <a:gd name="T26" fmla="*/ 635223 w 43200"/>
                <a:gd name="T27" fmla="*/ 123916 h 43200"/>
                <a:gd name="T28" fmla="*/ 481016 w 43200"/>
                <a:gd name="T29" fmla="*/ 73201 h 43200"/>
                <a:gd name="T30" fmla="*/ 493290 w 43200"/>
                <a:gd name="T31" fmla="*/ 43343 h 43200"/>
                <a:gd name="T32" fmla="*/ 366262 w 43200"/>
                <a:gd name="T33" fmla="*/ 87427 h 43200"/>
                <a:gd name="T34" fmla="*/ 372201 w 43200"/>
                <a:gd name="T35" fmla="*/ 61680 h 43200"/>
                <a:gd name="T36" fmla="*/ 231592 w 43200"/>
                <a:gd name="T37" fmla="*/ 96169 h 43200"/>
                <a:gd name="T38" fmla="*/ 253097 w 43200"/>
                <a:gd name="T39" fmla="*/ 121138 h 43200"/>
                <a:gd name="T40" fmla="*/ 68270 w 43200"/>
                <a:gd name="T41" fmla="*/ 292453 h 43200"/>
                <a:gd name="T42" fmla="*/ 64515 w 43200"/>
                <a:gd name="T43" fmla="*/ 266169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C2FFF0">
                <a:alpha val="36862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56" y="-33048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Dynamic Content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61" y="866107"/>
            <a:ext cx="8001000" cy="5486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160" dirty="0"/>
              <a:t>Web search as (dynamic) content delivery – e-commerce, social networking services have similar architectures</a:t>
            </a:r>
          </a:p>
          <a:p>
            <a:pPr lvl="1">
              <a:defRPr/>
            </a:pPr>
            <a:r>
              <a:rPr lang="en-US" sz="1980" dirty="0">
                <a:cs typeface="+mn-cs"/>
              </a:rPr>
              <a:t>response contains both static content (e.g., banner, </a:t>
            </a:r>
            <a:r>
              <a:rPr lang="en-US" sz="1980" dirty="0" err="1">
                <a:cs typeface="+mn-cs"/>
              </a:rPr>
              <a:t>css</a:t>
            </a:r>
            <a:r>
              <a:rPr lang="en-US" sz="1980" dirty="0">
                <a:cs typeface="+mn-cs"/>
              </a:rPr>
              <a:t> files) and dynamically generated search response (dynamic content)</a:t>
            </a:r>
          </a:p>
          <a:p>
            <a:pPr>
              <a:buFont typeface="Wingdings" charset="2"/>
              <a:buChar char="§"/>
              <a:defRPr/>
            </a:pPr>
            <a:r>
              <a:rPr lang="en-US" sz="2340" dirty="0"/>
              <a:t>User </a:t>
            </a:r>
            <a:r>
              <a:rPr lang="en-US" sz="2340" dirty="0" err="1"/>
              <a:t>QoE</a:t>
            </a:r>
            <a:r>
              <a:rPr lang="en-US" sz="2340" dirty="0"/>
              <a:t> metric: end-to-end </a:t>
            </a:r>
            <a:r>
              <a:rPr lang="en-US" sz="2340" i="1" dirty="0"/>
              <a:t>search response time </a:t>
            </a:r>
            <a:r>
              <a:rPr lang="en-US" sz="2340" dirty="0"/>
              <a:t>(SRT)</a:t>
            </a:r>
          </a:p>
          <a:p>
            <a:pPr>
              <a:buFont typeface="Wingdings" charset="2"/>
              <a:buChar char="§"/>
              <a:defRPr/>
            </a:pPr>
            <a:r>
              <a:rPr lang="en-US" sz="2340" dirty="0"/>
              <a:t>Generic Web Search System Architecture</a:t>
            </a:r>
          </a:p>
          <a:p>
            <a:pPr marL="411478" lvl="1" indent="-30861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1980" dirty="0"/>
              <a:t>backend data centers processing search</a:t>
            </a:r>
          </a:p>
          <a:p>
            <a:pPr marL="102868" lvl="1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n-US" sz="1980" dirty="0"/>
              <a:t>        queries &amp; generating responses</a:t>
            </a:r>
          </a:p>
          <a:p>
            <a:pPr marL="411478" lvl="1" indent="-30861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1980" dirty="0"/>
              <a:t>front-end edge servers (CDN) </a:t>
            </a:r>
          </a:p>
          <a:p>
            <a:pPr marL="102868" lvl="1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n-US" sz="1980" dirty="0"/>
              <a:t>handling search query delivery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7378" y="4463952"/>
            <a:ext cx="4026756" cy="15087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charset="2"/>
              <a:buChar char="Ø"/>
              <a:defRPr/>
            </a:pPr>
            <a:r>
              <a:rPr lang="en-US" sz="2900" dirty="0"/>
              <a:t>Google: deploy its own CDN </a:t>
            </a:r>
            <a:endParaRPr lang="en-US" sz="2900" b="1" i="1" dirty="0"/>
          </a:p>
          <a:p>
            <a:pPr algn="just">
              <a:buFont typeface="Wingdings" charset="2"/>
              <a:buChar char="Ø"/>
              <a:defRPr/>
            </a:pPr>
            <a:r>
              <a:rPr lang="en-US" sz="2900" dirty="0"/>
              <a:t>Bing: utilized Akamai CDN</a:t>
            </a:r>
          </a:p>
          <a:p>
            <a:pPr marL="0" indent="0" algn="just">
              <a:buNone/>
              <a:defRPr/>
            </a:pPr>
            <a:r>
              <a:rPr lang="en-US" sz="2900" dirty="0"/>
              <a:t>   (it now also builds its own CDN)</a:t>
            </a:r>
          </a:p>
          <a:p>
            <a:pPr algn="just">
              <a:buFont typeface="Wingdings" charset="2"/>
              <a:buChar char="Ø"/>
              <a:defRPr/>
            </a:pPr>
            <a:r>
              <a:rPr lang="en-US" sz="2900" dirty="0"/>
              <a:t>Amazon and Facebook have also built its own CDNs</a:t>
            </a:r>
          </a:p>
          <a:p>
            <a:pPr marL="0" indent="0" algn="just">
              <a:buNone/>
              <a:defRPr/>
            </a:pPr>
            <a:endParaRPr lang="en-US" sz="2160" dirty="0"/>
          </a:p>
          <a:p>
            <a:pPr marL="0" indent="0" algn="just">
              <a:buNone/>
              <a:defRPr/>
            </a:pP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8008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age result for data ce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58002" y="4773490"/>
            <a:ext cx="1942398" cy="12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133827" y="-28096"/>
            <a:ext cx="7086600" cy="741363"/>
          </a:xfrm>
        </p:spPr>
        <p:txBody>
          <a:bodyPr/>
          <a:lstStyle/>
          <a:p>
            <a:r>
              <a:rPr lang="en-US" dirty="0"/>
              <a:t>Cloud Content Distribution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1128928"/>
            <a:ext cx="2514599" cy="1538072"/>
            <a:chOff x="-4572000" y="-777713"/>
            <a:chExt cx="2743200" cy="1529394"/>
          </a:xfrm>
        </p:grpSpPr>
        <p:pic>
          <p:nvPicPr>
            <p:cNvPr id="2052" name="Picture 4" descr="ttp://www.myjetking.com/wp-content/uploads/2015/11/client-serv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777713"/>
              <a:ext cx="2743200" cy="1422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4124051" y="-757069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request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895600" y="351571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reply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98686" y="3884578"/>
            <a:ext cx="6412852" cy="2971802"/>
            <a:chOff x="-263677" y="2628901"/>
            <a:chExt cx="9767723" cy="4147661"/>
          </a:xfrm>
        </p:grpSpPr>
        <p:sp>
          <p:nvSpPr>
            <p:cNvPr id="12" name="TextBox 35"/>
            <p:cNvSpPr txBox="1">
              <a:spLocks noChangeArrowheads="1"/>
            </p:cNvSpPr>
            <p:nvPr/>
          </p:nvSpPr>
          <p:spPr bwMode="auto">
            <a:xfrm>
              <a:off x="808673" y="3566160"/>
              <a:ext cx="199739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620" b="1">
                <a:solidFill>
                  <a:srgbClr val="FF0000"/>
                </a:solidFill>
              </a:endParaRPr>
            </a:p>
          </p:txBody>
        </p:sp>
        <p:sp>
          <p:nvSpPr>
            <p:cNvPr id="13" name="TextBox 36"/>
            <p:cNvSpPr txBox="1">
              <a:spLocks noChangeArrowheads="1"/>
            </p:cNvSpPr>
            <p:nvPr/>
          </p:nvSpPr>
          <p:spPr bwMode="auto">
            <a:xfrm>
              <a:off x="1965959" y="5692140"/>
              <a:ext cx="1074420" cy="476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20" b="1">
                  <a:solidFill>
                    <a:srgbClr val="000090"/>
                  </a:solidFill>
                </a:rPr>
                <a:t>ISP</a:t>
              </a:r>
            </a:p>
          </p:txBody>
        </p:sp>
        <p:grpSp>
          <p:nvGrpSpPr>
            <p:cNvPr id="14" name="Group 115"/>
            <p:cNvGrpSpPr>
              <a:grpSpLocks/>
            </p:cNvGrpSpPr>
            <p:nvPr/>
          </p:nvGrpSpPr>
          <p:grpSpPr bwMode="auto">
            <a:xfrm>
              <a:off x="-263677" y="3154680"/>
              <a:ext cx="1861518" cy="1028700"/>
              <a:chOff x="-4814191" y="-304800"/>
              <a:chExt cx="2068477" cy="1143000"/>
            </a:xfrm>
          </p:grpSpPr>
          <p:sp>
            <p:nvSpPr>
              <p:cNvPr id="15" name="Cloud 8"/>
              <p:cNvSpPr>
                <a:spLocks/>
              </p:cNvSpPr>
              <p:nvPr/>
            </p:nvSpPr>
            <p:spPr bwMode="auto">
              <a:xfrm>
                <a:off x="-4521200" y="-304800"/>
                <a:ext cx="1639986" cy="1143000"/>
              </a:xfrm>
              <a:custGeom>
                <a:avLst/>
                <a:gdLst>
                  <a:gd name="T0" fmla="*/ 178159 w 43200"/>
                  <a:gd name="T1" fmla="*/ 692600 h 43200"/>
                  <a:gd name="T2" fmla="*/ 81999 w 43200"/>
                  <a:gd name="T3" fmla="*/ 671513 h 43200"/>
                  <a:gd name="T4" fmla="*/ 263005 w 43200"/>
                  <a:gd name="T5" fmla="*/ 923369 h 43200"/>
                  <a:gd name="T6" fmla="*/ 220943 w 43200"/>
                  <a:gd name="T7" fmla="*/ 933450 h 43200"/>
                  <a:gd name="T8" fmla="*/ 625548 w 43200"/>
                  <a:gd name="T9" fmla="*/ 1034256 h 43200"/>
                  <a:gd name="T10" fmla="*/ 600189 w 43200"/>
                  <a:gd name="T11" fmla="*/ 988219 h 43200"/>
                  <a:gd name="T12" fmla="*/ 1094349 w 43200"/>
                  <a:gd name="T13" fmla="*/ 919454 h 43200"/>
                  <a:gd name="T14" fmla="*/ 1084213 w 43200"/>
                  <a:gd name="T15" fmla="*/ 969963 h 43200"/>
                  <a:gd name="T16" fmla="*/ 1295627 w 43200"/>
                  <a:gd name="T17" fmla="*/ 607325 h 43200"/>
                  <a:gd name="T18" fmla="*/ 1419043 w 43200"/>
                  <a:gd name="T19" fmla="*/ 796131 h 43200"/>
                  <a:gd name="T20" fmla="*/ 1586762 w 43200"/>
                  <a:gd name="T21" fmla="*/ 406241 h 43200"/>
                  <a:gd name="T22" fmla="*/ 1531792 w 43200"/>
                  <a:gd name="T23" fmla="*/ 477044 h 43200"/>
                  <a:gd name="T24" fmla="*/ 1454880 w 43200"/>
                  <a:gd name="T25" fmla="*/ 143563 h 43200"/>
                  <a:gd name="T26" fmla="*/ 1457765 w 43200"/>
                  <a:gd name="T27" fmla="*/ 177006 h 43200"/>
                  <a:gd name="T28" fmla="*/ 1103878 w 43200"/>
                  <a:gd name="T29" fmla="*/ 104563 h 43200"/>
                  <a:gd name="T30" fmla="*/ 1132046 w 43200"/>
                  <a:gd name="T31" fmla="*/ 61913 h 43200"/>
                  <a:gd name="T32" fmla="*/ 840531 w 43200"/>
                  <a:gd name="T33" fmla="*/ 124883 h 43200"/>
                  <a:gd name="T34" fmla="*/ 854159 w 43200"/>
                  <a:gd name="T35" fmla="*/ 88106 h 43200"/>
                  <a:gd name="T36" fmla="*/ 531477 w 43200"/>
                  <a:gd name="T37" fmla="*/ 137372 h 43200"/>
                  <a:gd name="T38" fmla="*/ 580828 w 43200"/>
                  <a:gd name="T39" fmla="*/ 173038 h 43200"/>
                  <a:gd name="T40" fmla="*/ 156672 w 43200"/>
                  <a:gd name="T41" fmla="*/ 417751 h 43200"/>
                  <a:gd name="T42" fmla="*/ 148054 w 43200"/>
                  <a:gd name="T43" fmla="*/ 380206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FFFF00">
                  <a:alpha val="12157"/>
                </a:srgbClr>
              </a:solidFill>
              <a:ln w="9525" cap="flat" cmpd="sng">
                <a:solidFill>
                  <a:srgbClr val="00CC98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16" name="Cube 15"/>
              <p:cNvSpPr>
                <a:spLocks noChangeArrowheads="1"/>
              </p:cNvSpPr>
              <p:nvPr/>
            </p:nvSpPr>
            <p:spPr bwMode="auto">
              <a:xfrm>
                <a:off x="-4125888" y="381000"/>
                <a:ext cx="385785" cy="228600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Cube 16"/>
              <p:cNvSpPr>
                <a:spLocks noChangeArrowheads="1"/>
              </p:cNvSpPr>
              <p:nvPr/>
            </p:nvSpPr>
            <p:spPr bwMode="auto">
              <a:xfrm>
                <a:off x="-3592456" y="304800"/>
                <a:ext cx="385785" cy="228600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Box 36"/>
              <p:cNvSpPr txBox="1">
                <a:spLocks noChangeArrowheads="1"/>
              </p:cNvSpPr>
              <p:nvPr/>
            </p:nvSpPr>
            <p:spPr bwMode="auto">
              <a:xfrm>
                <a:off x="-4814191" y="-180318"/>
                <a:ext cx="1066799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440" b="1">
                    <a:solidFill>
                      <a:srgbClr val="FF0000"/>
                    </a:solidFill>
                  </a:rPr>
                  <a:t>CP2</a:t>
                </a:r>
              </a:p>
            </p:txBody>
          </p:sp>
          <p:sp>
            <p:nvSpPr>
              <p:cNvPr id="19" name="TextBox 36"/>
              <p:cNvSpPr txBox="1">
                <a:spLocks noChangeArrowheads="1"/>
              </p:cNvSpPr>
              <p:nvPr/>
            </p:nvSpPr>
            <p:spPr bwMode="auto">
              <a:xfrm>
                <a:off x="-4409523" y="-294619"/>
                <a:ext cx="1663809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440" b="1">
                    <a:solidFill>
                      <a:srgbClr val="FF0000"/>
                    </a:solidFill>
                  </a:rPr>
                  <a:t>data centers</a:t>
                </a:r>
              </a:p>
            </p:txBody>
          </p:sp>
        </p:grpSp>
        <p:grpSp>
          <p:nvGrpSpPr>
            <p:cNvPr id="20" name="Group 110"/>
            <p:cNvGrpSpPr>
              <a:grpSpLocks/>
            </p:cNvGrpSpPr>
            <p:nvPr/>
          </p:nvGrpSpPr>
          <p:grpSpPr bwMode="auto">
            <a:xfrm>
              <a:off x="214313" y="4457700"/>
              <a:ext cx="1820228" cy="1028700"/>
              <a:chOff x="238369" y="4953000"/>
              <a:chExt cx="2022231" cy="1143000"/>
            </a:xfrm>
          </p:grpSpPr>
          <p:sp>
            <p:nvSpPr>
              <p:cNvPr id="21" name="Cloud 5"/>
              <p:cNvSpPr>
                <a:spLocks/>
              </p:cNvSpPr>
              <p:nvPr/>
            </p:nvSpPr>
            <p:spPr bwMode="auto">
              <a:xfrm>
                <a:off x="300275" y="4953000"/>
                <a:ext cx="1807944" cy="1143000"/>
              </a:xfrm>
              <a:custGeom>
                <a:avLst/>
                <a:gdLst>
                  <a:gd name="T0" fmla="*/ 196405 w 43200"/>
                  <a:gd name="T1" fmla="*/ 692600 h 43200"/>
                  <a:gd name="T2" fmla="*/ 90397 w 43200"/>
                  <a:gd name="T3" fmla="*/ 671513 h 43200"/>
                  <a:gd name="T4" fmla="*/ 289941 w 43200"/>
                  <a:gd name="T5" fmla="*/ 923369 h 43200"/>
                  <a:gd name="T6" fmla="*/ 243570 w 43200"/>
                  <a:gd name="T7" fmla="*/ 933450 h 43200"/>
                  <a:gd name="T8" fmla="*/ 689613 w 43200"/>
                  <a:gd name="T9" fmla="*/ 1034256 h 43200"/>
                  <a:gd name="T10" fmla="*/ 661657 w 43200"/>
                  <a:gd name="T11" fmla="*/ 988219 h 43200"/>
                  <a:gd name="T12" fmla="*/ 1206426 w 43200"/>
                  <a:gd name="T13" fmla="*/ 919454 h 43200"/>
                  <a:gd name="T14" fmla="*/ 1195252 w 43200"/>
                  <a:gd name="T15" fmla="*/ 969963 h 43200"/>
                  <a:gd name="T16" fmla="*/ 1428318 w 43200"/>
                  <a:gd name="T17" fmla="*/ 607325 h 43200"/>
                  <a:gd name="T18" fmla="*/ 1564374 w 43200"/>
                  <a:gd name="T19" fmla="*/ 796131 h 43200"/>
                  <a:gd name="T20" fmla="*/ 1749270 w 43200"/>
                  <a:gd name="T21" fmla="*/ 406241 h 43200"/>
                  <a:gd name="T22" fmla="*/ 1688670 w 43200"/>
                  <a:gd name="T23" fmla="*/ 477044 h 43200"/>
                  <a:gd name="T24" fmla="*/ 1603881 w 43200"/>
                  <a:gd name="T25" fmla="*/ 143563 h 43200"/>
                  <a:gd name="T26" fmla="*/ 1607061 w 43200"/>
                  <a:gd name="T27" fmla="*/ 177006 h 43200"/>
                  <a:gd name="T28" fmla="*/ 1216930 w 43200"/>
                  <a:gd name="T29" fmla="*/ 104563 h 43200"/>
                  <a:gd name="T30" fmla="*/ 1247984 w 43200"/>
                  <a:gd name="T31" fmla="*/ 61913 h 43200"/>
                  <a:gd name="T32" fmla="*/ 926613 w 43200"/>
                  <a:gd name="T33" fmla="*/ 124883 h 43200"/>
                  <a:gd name="T34" fmla="*/ 941638 w 43200"/>
                  <a:gd name="T35" fmla="*/ 88106 h 43200"/>
                  <a:gd name="T36" fmla="*/ 585908 w 43200"/>
                  <a:gd name="T37" fmla="*/ 137372 h 43200"/>
                  <a:gd name="T38" fmla="*/ 640314 w 43200"/>
                  <a:gd name="T39" fmla="*/ 173038 h 43200"/>
                  <a:gd name="T40" fmla="*/ 172717 w 43200"/>
                  <a:gd name="T41" fmla="*/ 417751 h 43200"/>
                  <a:gd name="T42" fmla="*/ 163217 w 43200"/>
                  <a:gd name="T43" fmla="*/ 380206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chemeClr val="accent1">
                  <a:alpha val="12157"/>
                </a:schemeClr>
              </a:solidFill>
              <a:ln w="9525" cap="flat" cmpd="sng">
                <a:solidFill>
                  <a:srgbClr val="00CC98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22" name="Cube 21"/>
              <p:cNvSpPr>
                <a:spLocks noChangeArrowheads="1"/>
              </p:cNvSpPr>
              <p:nvPr/>
            </p:nvSpPr>
            <p:spPr bwMode="auto">
              <a:xfrm>
                <a:off x="559005" y="5715000"/>
                <a:ext cx="385716" cy="228600"/>
              </a:xfrm>
              <a:prstGeom prst="cube">
                <a:avLst>
                  <a:gd name="adj" fmla="val 25000"/>
                </a:avLst>
              </a:prstGeom>
              <a:solidFill>
                <a:srgbClr val="C1FF13"/>
              </a:soli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Cube 22"/>
              <p:cNvSpPr>
                <a:spLocks noChangeArrowheads="1"/>
              </p:cNvSpPr>
              <p:nvPr/>
            </p:nvSpPr>
            <p:spPr bwMode="auto">
              <a:xfrm>
                <a:off x="1244723" y="5638800"/>
                <a:ext cx="385716" cy="228600"/>
              </a:xfrm>
              <a:prstGeom prst="cube">
                <a:avLst>
                  <a:gd name="adj" fmla="val 25000"/>
                </a:avLst>
              </a:prstGeom>
              <a:solidFill>
                <a:srgbClr val="C1FF13"/>
              </a:soli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TextBox 34"/>
              <p:cNvSpPr txBox="1">
                <a:spLocks noChangeArrowheads="1"/>
              </p:cNvSpPr>
              <p:nvPr/>
            </p:nvSpPr>
            <p:spPr bwMode="auto">
              <a:xfrm>
                <a:off x="584688" y="5105400"/>
                <a:ext cx="964712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620" b="1">
                    <a:solidFill>
                      <a:srgbClr val="FF0000"/>
                    </a:solidFill>
                  </a:rPr>
                  <a:t>CP1</a:t>
                </a:r>
              </a:p>
            </p:txBody>
          </p:sp>
          <p:sp>
            <p:nvSpPr>
              <p:cNvPr id="25" name="TextBox 36"/>
              <p:cNvSpPr txBox="1">
                <a:spLocks noChangeArrowheads="1"/>
              </p:cNvSpPr>
              <p:nvPr/>
            </p:nvSpPr>
            <p:spPr bwMode="auto">
              <a:xfrm>
                <a:off x="238369" y="5334000"/>
                <a:ext cx="2022231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440" b="1">
                    <a:solidFill>
                      <a:srgbClr val="FF0000"/>
                    </a:solidFill>
                  </a:rPr>
                  <a:t>data centers</a:t>
                </a:r>
              </a:p>
            </p:txBody>
          </p:sp>
        </p:grpSp>
        <p:grpSp>
          <p:nvGrpSpPr>
            <p:cNvPr id="26" name="Group 148539"/>
            <p:cNvGrpSpPr>
              <a:grpSpLocks/>
            </p:cNvGrpSpPr>
            <p:nvPr/>
          </p:nvGrpSpPr>
          <p:grpSpPr bwMode="auto">
            <a:xfrm>
              <a:off x="1257300" y="2880360"/>
              <a:ext cx="6952298" cy="3771900"/>
              <a:chOff x="1396999" y="3200400"/>
              <a:chExt cx="7724251" cy="4191000"/>
            </a:xfrm>
          </p:grpSpPr>
          <p:sp>
            <p:nvSpPr>
              <p:cNvPr id="27" name="Cloud 63"/>
              <p:cNvSpPr>
                <a:spLocks/>
              </p:cNvSpPr>
              <p:nvPr/>
            </p:nvSpPr>
            <p:spPr bwMode="auto">
              <a:xfrm>
                <a:off x="1803371" y="5405021"/>
                <a:ext cx="2590623" cy="1600201"/>
              </a:xfrm>
              <a:custGeom>
                <a:avLst/>
                <a:gdLst>
                  <a:gd name="T0" fmla="*/ 281431 w 43200"/>
                  <a:gd name="T1" fmla="*/ 969640 h 43200"/>
                  <a:gd name="T2" fmla="*/ 129531 w 43200"/>
                  <a:gd name="T3" fmla="*/ 940117 h 43200"/>
                  <a:gd name="T4" fmla="*/ 415459 w 43200"/>
                  <a:gd name="T5" fmla="*/ 1292717 h 43200"/>
                  <a:gd name="T6" fmla="*/ 349015 w 43200"/>
                  <a:gd name="T7" fmla="*/ 1306830 h 43200"/>
                  <a:gd name="T8" fmla="*/ 988155 w 43200"/>
                  <a:gd name="T9" fmla="*/ 1447959 h 43200"/>
                  <a:gd name="T10" fmla="*/ 948096 w 43200"/>
                  <a:gd name="T11" fmla="*/ 1383506 h 43200"/>
                  <a:gd name="T12" fmla="*/ 1728702 w 43200"/>
                  <a:gd name="T13" fmla="*/ 1287235 h 43200"/>
                  <a:gd name="T14" fmla="*/ 1712690 w 43200"/>
                  <a:gd name="T15" fmla="*/ 1357948 h 43200"/>
                  <a:gd name="T16" fmla="*/ 2046653 w 43200"/>
                  <a:gd name="T17" fmla="*/ 850254 h 43200"/>
                  <a:gd name="T18" fmla="*/ 2241609 w 43200"/>
                  <a:gd name="T19" fmla="*/ 1114584 h 43200"/>
                  <a:gd name="T20" fmla="*/ 2506549 w 43200"/>
                  <a:gd name="T21" fmla="*/ 568738 h 43200"/>
                  <a:gd name="T22" fmla="*/ 2419715 w 43200"/>
                  <a:gd name="T23" fmla="*/ 667861 h 43200"/>
                  <a:gd name="T24" fmla="*/ 2298219 w 43200"/>
                  <a:gd name="T25" fmla="*/ 200988 h 43200"/>
                  <a:gd name="T26" fmla="*/ 2302777 w 43200"/>
                  <a:gd name="T27" fmla="*/ 247809 h 43200"/>
                  <a:gd name="T28" fmla="*/ 1743754 w 43200"/>
                  <a:gd name="T29" fmla="*/ 146389 h 43200"/>
                  <a:gd name="T30" fmla="*/ 1788250 w 43200"/>
                  <a:gd name="T31" fmla="*/ 86678 h 43200"/>
                  <a:gd name="T32" fmla="*/ 1327755 w 43200"/>
                  <a:gd name="T33" fmla="*/ 174837 h 43200"/>
                  <a:gd name="T34" fmla="*/ 1349283 w 43200"/>
                  <a:gd name="T35" fmla="*/ 123349 h 43200"/>
                  <a:gd name="T36" fmla="*/ 839554 w 43200"/>
                  <a:gd name="T37" fmla="*/ 192320 h 43200"/>
                  <a:gd name="T38" fmla="*/ 917513 w 43200"/>
                  <a:gd name="T39" fmla="*/ 242252 h 43200"/>
                  <a:gd name="T40" fmla="*/ 247489 w 43200"/>
                  <a:gd name="T41" fmla="*/ 584851 h 43200"/>
                  <a:gd name="T42" fmla="*/ 233876 w 43200"/>
                  <a:gd name="T43" fmla="*/ 532289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0000FF">
                  <a:alpha val="30196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28" name="Cloud 64"/>
              <p:cNvSpPr>
                <a:spLocks/>
              </p:cNvSpPr>
              <p:nvPr/>
            </p:nvSpPr>
            <p:spPr bwMode="auto">
              <a:xfrm>
                <a:off x="1803371" y="3733800"/>
                <a:ext cx="2508080" cy="1676400"/>
              </a:xfrm>
              <a:custGeom>
                <a:avLst/>
                <a:gdLst>
                  <a:gd name="T0" fmla="*/ 272463 w 43200"/>
                  <a:gd name="T1" fmla="*/ 1015813 h 43200"/>
                  <a:gd name="T2" fmla="*/ 125404 w 43200"/>
                  <a:gd name="T3" fmla="*/ 984885 h 43200"/>
                  <a:gd name="T4" fmla="*/ 402222 w 43200"/>
                  <a:gd name="T5" fmla="*/ 1354275 h 43200"/>
                  <a:gd name="T6" fmla="*/ 337894 w 43200"/>
                  <a:gd name="T7" fmla="*/ 1369060 h 43200"/>
                  <a:gd name="T8" fmla="*/ 956670 w 43200"/>
                  <a:gd name="T9" fmla="*/ 1516909 h 43200"/>
                  <a:gd name="T10" fmla="*/ 917888 w 43200"/>
                  <a:gd name="T11" fmla="*/ 1449388 h 43200"/>
                  <a:gd name="T12" fmla="*/ 1673621 w 43200"/>
                  <a:gd name="T13" fmla="*/ 1348532 h 43200"/>
                  <a:gd name="T14" fmla="*/ 1658120 w 43200"/>
                  <a:gd name="T15" fmla="*/ 1422612 h 43200"/>
                  <a:gd name="T16" fmla="*/ 1981441 w 43200"/>
                  <a:gd name="T17" fmla="*/ 890743 h 43200"/>
                  <a:gd name="T18" fmla="*/ 2170186 w 43200"/>
                  <a:gd name="T19" fmla="*/ 1167659 h 43200"/>
                  <a:gd name="T20" fmla="*/ 2426684 w 43200"/>
                  <a:gd name="T21" fmla="*/ 595821 h 43200"/>
                  <a:gd name="T22" fmla="*/ 2342616 w 43200"/>
                  <a:gd name="T23" fmla="*/ 699664 h 43200"/>
                  <a:gd name="T24" fmla="*/ 2224992 w 43200"/>
                  <a:gd name="T25" fmla="*/ 210559 h 43200"/>
                  <a:gd name="T26" fmla="*/ 2229404 w 43200"/>
                  <a:gd name="T27" fmla="*/ 259609 h 43200"/>
                  <a:gd name="T28" fmla="*/ 1688193 w 43200"/>
                  <a:gd name="T29" fmla="*/ 153360 h 43200"/>
                  <a:gd name="T30" fmla="*/ 1731272 w 43200"/>
                  <a:gd name="T31" fmla="*/ 90805 h 43200"/>
                  <a:gd name="T32" fmla="*/ 1285449 w 43200"/>
                  <a:gd name="T33" fmla="*/ 183162 h 43200"/>
                  <a:gd name="T34" fmla="*/ 1306292 w 43200"/>
                  <a:gd name="T35" fmla="*/ 129223 h 43200"/>
                  <a:gd name="T36" fmla="*/ 812804 w 43200"/>
                  <a:gd name="T37" fmla="*/ 201478 h 43200"/>
                  <a:gd name="T38" fmla="*/ 888278 w 43200"/>
                  <a:gd name="T39" fmla="*/ 253788 h 43200"/>
                  <a:gd name="T40" fmla="*/ 239603 w 43200"/>
                  <a:gd name="T41" fmla="*/ 612701 h 43200"/>
                  <a:gd name="T42" fmla="*/ 226424 w 43200"/>
                  <a:gd name="T43" fmla="*/ 557636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0000FF">
                  <a:alpha val="30196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29" name="Cloud 4"/>
              <p:cNvSpPr>
                <a:spLocks/>
              </p:cNvSpPr>
              <p:nvPr/>
            </p:nvSpPr>
            <p:spPr bwMode="auto">
              <a:xfrm>
                <a:off x="6609995" y="3200400"/>
                <a:ext cx="2508080" cy="1447800"/>
              </a:xfrm>
              <a:custGeom>
                <a:avLst/>
                <a:gdLst>
                  <a:gd name="T0" fmla="*/ 272463 w 43200"/>
                  <a:gd name="T1" fmla="*/ 877293 h 43200"/>
                  <a:gd name="T2" fmla="*/ 125404 w 43200"/>
                  <a:gd name="T3" fmla="*/ 850582 h 43200"/>
                  <a:gd name="T4" fmla="*/ 402222 w 43200"/>
                  <a:gd name="T5" fmla="*/ 1169601 h 43200"/>
                  <a:gd name="T6" fmla="*/ 337894 w 43200"/>
                  <a:gd name="T7" fmla="*/ 1182370 h 43200"/>
                  <a:gd name="T8" fmla="*/ 956670 w 43200"/>
                  <a:gd name="T9" fmla="*/ 1310058 h 43200"/>
                  <a:gd name="T10" fmla="*/ 917888 w 43200"/>
                  <a:gd name="T11" fmla="*/ 1251744 h 43200"/>
                  <a:gd name="T12" fmla="*/ 1673621 w 43200"/>
                  <a:gd name="T13" fmla="*/ 1164641 h 43200"/>
                  <a:gd name="T14" fmla="*/ 1658120 w 43200"/>
                  <a:gd name="T15" fmla="*/ 1228619 h 43200"/>
                  <a:gd name="T16" fmla="*/ 1981441 w 43200"/>
                  <a:gd name="T17" fmla="*/ 769278 h 43200"/>
                  <a:gd name="T18" fmla="*/ 2170186 w 43200"/>
                  <a:gd name="T19" fmla="*/ 1008433 h 43200"/>
                  <a:gd name="T20" fmla="*/ 2426684 w 43200"/>
                  <a:gd name="T21" fmla="*/ 514572 h 43200"/>
                  <a:gd name="T22" fmla="*/ 2342616 w 43200"/>
                  <a:gd name="T23" fmla="*/ 604255 h 43200"/>
                  <a:gd name="T24" fmla="*/ 2224992 w 43200"/>
                  <a:gd name="T25" fmla="*/ 181846 h 43200"/>
                  <a:gd name="T26" fmla="*/ 2229404 w 43200"/>
                  <a:gd name="T27" fmla="*/ 224208 h 43200"/>
                  <a:gd name="T28" fmla="*/ 1688193 w 43200"/>
                  <a:gd name="T29" fmla="*/ 132447 h 43200"/>
                  <a:gd name="T30" fmla="*/ 1731272 w 43200"/>
                  <a:gd name="T31" fmla="*/ 78422 h 43200"/>
                  <a:gd name="T32" fmla="*/ 1285449 w 43200"/>
                  <a:gd name="T33" fmla="*/ 158186 h 43200"/>
                  <a:gd name="T34" fmla="*/ 1306292 w 43200"/>
                  <a:gd name="T35" fmla="*/ 111601 h 43200"/>
                  <a:gd name="T36" fmla="*/ 812804 w 43200"/>
                  <a:gd name="T37" fmla="*/ 174004 h 43200"/>
                  <a:gd name="T38" fmla="*/ 888278 w 43200"/>
                  <a:gd name="T39" fmla="*/ 219181 h 43200"/>
                  <a:gd name="T40" fmla="*/ 239603 w 43200"/>
                  <a:gd name="T41" fmla="*/ 529151 h 43200"/>
                  <a:gd name="T42" fmla="*/ 226424 w 43200"/>
                  <a:gd name="T43" fmla="*/ 481595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0000FF">
                  <a:alpha val="30196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30" name="Cube 29"/>
              <p:cNvSpPr>
                <a:spLocks noChangeArrowheads="1"/>
              </p:cNvSpPr>
              <p:nvPr/>
            </p:nvSpPr>
            <p:spPr bwMode="auto">
              <a:xfrm>
                <a:off x="1396999" y="5181600"/>
                <a:ext cx="385737" cy="228600"/>
              </a:xfrm>
              <a:prstGeom prst="cube">
                <a:avLst>
                  <a:gd name="adj" fmla="val 25000"/>
                </a:avLst>
              </a:prstGeom>
              <a:solidFill>
                <a:srgbClr val="C1FF13"/>
              </a:soli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1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400" y="5943600"/>
                <a:ext cx="840850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3"/>
              <p:cNvSpPr txBox="1">
                <a:spLocks noChangeArrowheads="1"/>
              </p:cNvSpPr>
              <p:nvPr/>
            </p:nvSpPr>
            <p:spPr bwMode="auto">
              <a:xfrm>
                <a:off x="1670538" y="3657600"/>
                <a:ext cx="964712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62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Cloud 62"/>
              <p:cNvSpPr>
                <a:spLocks/>
              </p:cNvSpPr>
              <p:nvPr/>
            </p:nvSpPr>
            <p:spPr bwMode="auto">
              <a:xfrm>
                <a:off x="4241606" y="5257800"/>
                <a:ext cx="2508080" cy="1676400"/>
              </a:xfrm>
              <a:custGeom>
                <a:avLst/>
                <a:gdLst>
                  <a:gd name="T0" fmla="*/ 272463 w 43200"/>
                  <a:gd name="T1" fmla="*/ 1015813 h 43200"/>
                  <a:gd name="T2" fmla="*/ 125404 w 43200"/>
                  <a:gd name="T3" fmla="*/ 984885 h 43200"/>
                  <a:gd name="T4" fmla="*/ 402222 w 43200"/>
                  <a:gd name="T5" fmla="*/ 1354275 h 43200"/>
                  <a:gd name="T6" fmla="*/ 337894 w 43200"/>
                  <a:gd name="T7" fmla="*/ 1369060 h 43200"/>
                  <a:gd name="T8" fmla="*/ 956670 w 43200"/>
                  <a:gd name="T9" fmla="*/ 1516909 h 43200"/>
                  <a:gd name="T10" fmla="*/ 917888 w 43200"/>
                  <a:gd name="T11" fmla="*/ 1449388 h 43200"/>
                  <a:gd name="T12" fmla="*/ 1673621 w 43200"/>
                  <a:gd name="T13" fmla="*/ 1348532 h 43200"/>
                  <a:gd name="T14" fmla="*/ 1658120 w 43200"/>
                  <a:gd name="T15" fmla="*/ 1422612 h 43200"/>
                  <a:gd name="T16" fmla="*/ 1981441 w 43200"/>
                  <a:gd name="T17" fmla="*/ 890743 h 43200"/>
                  <a:gd name="T18" fmla="*/ 2170186 w 43200"/>
                  <a:gd name="T19" fmla="*/ 1167659 h 43200"/>
                  <a:gd name="T20" fmla="*/ 2426684 w 43200"/>
                  <a:gd name="T21" fmla="*/ 595821 h 43200"/>
                  <a:gd name="T22" fmla="*/ 2342616 w 43200"/>
                  <a:gd name="T23" fmla="*/ 699664 h 43200"/>
                  <a:gd name="T24" fmla="*/ 2224992 w 43200"/>
                  <a:gd name="T25" fmla="*/ 210559 h 43200"/>
                  <a:gd name="T26" fmla="*/ 2229404 w 43200"/>
                  <a:gd name="T27" fmla="*/ 259609 h 43200"/>
                  <a:gd name="T28" fmla="*/ 1688193 w 43200"/>
                  <a:gd name="T29" fmla="*/ 153360 h 43200"/>
                  <a:gd name="T30" fmla="*/ 1731272 w 43200"/>
                  <a:gd name="T31" fmla="*/ 90805 h 43200"/>
                  <a:gd name="T32" fmla="*/ 1285449 w 43200"/>
                  <a:gd name="T33" fmla="*/ 183162 h 43200"/>
                  <a:gd name="T34" fmla="*/ 1306292 w 43200"/>
                  <a:gd name="T35" fmla="*/ 129223 h 43200"/>
                  <a:gd name="T36" fmla="*/ 812804 w 43200"/>
                  <a:gd name="T37" fmla="*/ 201478 h 43200"/>
                  <a:gd name="T38" fmla="*/ 888278 w 43200"/>
                  <a:gd name="T39" fmla="*/ 253788 h 43200"/>
                  <a:gd name="T40" fmla="*/ 239603 w 43200"/>
                  <a:gd name="T41" fmla="*/ 612701 h 43200"/>
                  <a:gd name="T42" fmla="*/ 226424 w 43200"/>
                  <a:gd name="T43" fmla="*/ 557636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0000FF">
                  <a:alpha val="30196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34" name="Cloud 6"/>
              <p:cNvSpPr>
                <a:spLocks/>
              </p:cNvSpPr>
              <p:nvPr/>
            </p:nvSpPr>
            <p:spPr bwMode="auto">
              <a:xfrm>
                <a:off x="4241606" y="3505200"/>
                <a:ext cx="2508080" cy="1752600"/>
              </a:xfrm>
              <a:custGeom>
                <a:avLst/>
                <a:gdLst>
                  <a:gd name="T0" fmla="*/ 272463 w 43200"/>
                  <a:gd name="T1" fmla="*/ 1061986 h 43200"/>
                  <a:gd name="T2" fmla="*/ 125404 w 43200"/>
                  <a:gd name="T3" fmla="*/ 1029653 h 43200"/>
                  <a:gd name="T4" fmla="*/ 402222 w 43200"/>
                  <a:gd name="T5" fmla="*/ 1415833 h 43200"/>
                  <a:gd name="T6" fmla="*/ 337894 w 43200"/>
                  <a:gd name="T7" fmla="*/ 1431290 h 43200"/>
                  <a:gd name="T8" fmla="*/ 956670 w 43200"/>
                  <a:gd name="T9" fmla="*/ 1585860 h 43200"/>
                  <a:gd name="T10" fmla="*/ 917888 w 43200"/>
                  <a:gd name="T11" fmla="*/ 1515269 h 43200"/>
                  <a:gd name="T12" fmla="*/ 1673621 w 43200"/>
                  <a:gd name="T13" fmla="*/ 1409829 h 43200"/>
                  <a:gd name="T14" fmla="*/ 1658120 w 43200"/>
                  <a:gd name="T15" fmla="*/ 1487276 h 43200"/>
                  <a:gd name="T16" fmla="*/ 1981441 w 43200"/>
                  <a:gd name="T17" fmla="*/ 931231 h 43200"/>
                  <a:gd name="T18" fmla="*/ 2170186 w 43200"/>
                  <a:gd name="T19" fmla="*/ 1220735 h 43200"/>
                  <a:gd name="T20" fmla="*/ 2426684 w 43200"/>
                  <a:gd name="T21" fmla="*/ 622903 h 43200"/>
                  <a:gd name="T22" fmla="*/ 2342616 w 43200"/>
                  <a:gd name="T23" fmla="*/ 731467 h 43200"/>
                  <a:gd name="T24" fmla="*/ 2224992 w 43200"/>
                  <a:gd name="T25" fmla="*/ 220130 h 43200"/>
                  <a:gd name="T26" fmla="*/ 2229404 w 43200"/>
                  <a:gd name="T27" fmla="*/ 271410 h 43200"/>
                  <a:gd name="T28" fmla="*/ 1688193 w 43200"/>
                  <a:gd name="T29" fmla="*/ 160330 h 43200"/>
                  <a:gd name="T30" fmla="*/ 1731272 w 43200"/>
                  <a:gd name="T31" fmla="*/ 94933 h 43200"/>
                  <a:gd name="T32" fmla="*/ 1285449 w 43200"/>
                  <a:gd name="T33" fmla="*/ 191488 h 43200"/>
                  <a:gd name="T34" fmla="*/ 1306292 w 43200"/>
                  <a:gd name="T35" fmla="*/ 135096 h 43200"/>
                  <a:gd name="T36" fmla="*/ 812804 w 43200"/>
                  <a:gd name="T37" fmla="*/ 210637 h 43200"/>
                  <a:gd name="T38" fmla="*/ 888278 w 43200"/>
                  <a:gd name="T39" fmla="*/ 265324 h 43200"/>
                  <a:gd name="T40" fmla="*/ 239603 w 43200"/>
                  <a:gd name="T41" fmla="*/ 640551 h 43200"/>
                  <a:gd name="T42" fmla="*/ 226424 w 43200"/>
                  <a:gd name="T43" fmla="*/ 582983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0000FF">
                  <a:alpha val="30196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35" name="Cloud 7"/>
              <p:cNvSpPr>
                <a:spLocks/>
              </p:cNvSpPr>
              <p:nvPr/>
            </p:nvSpPr>
            <p:spPr bwMode="auto">
              <a:xfrm>
                <a:off x="6222672" y="5943600"/>
                <a:ext cx="2508080" cy="1447800"/>
              </a:xfrm>
              <a:custGeom>
                <a:avLst/>
                <a:gdLst>
                  <a:gd name="T0" fmla="*/ 272463 w 43200"/>
                  <a:gd name="T1" fmla="*/ 877293 h 43200"/>
                  <a:gd name="T2" fmla="*/ 125404 w 43200"/>
                  <a:gd name="T3" fmla="*/ 850582 h 43200"/>
                  <a:gd name="T4" fmla="*/ 402222 w 43200"/>
                  <a:gd name="T5" fmla="*/ 1169601 h 43200"/>
                  <a:gd name="T6" fmla="*/ 337894 w 43200"/>
                  <a:gd name="T7" fmla="*/ 1182370 h 43200"/>
                  <a:gd name="T8" fmla="*/ 956670 w 43200"/>
                  <a:gd name="T9" fmla="*/ 1310058 h 43200"/>
                  <a:gd name="T10" fmla="*/ 917888 w 43200"/>
                  <a:gd name="T11" fmla="*/ 1251744 h 43200"/>
                  <a:gd name="T12" fmla="*/ 1673621 w 43200"/>
                  <a:gd name="T13" fmla="*/ 1164641 h 43200"/>
                  <a:gd name="T14" fmla="*/ 1658120 w 43200"/>
                  <a:gd name="T15" fmla="*/ 1228619 h 43200"/>
                  <a:gd name="T16" fmla="*/ 1981441 w 43200"/>
                  <a:gd name="T17" fmla="*/ 769278 h 43200"/>
                  <a:gd name="T18" fmla="*/ 2170186 w 43200"/>
                  <a:gd name="T19" fmla="*/ 1008433 h 43200"/>
                  <a:gd name="T20" fmla="*/ 2426684 w 43200"/>
                  <a:gd name="T21" fmla="*/ 514572 h 43200"/>
                  <a:gd name="T22" fmla="*/ 2342616 w 43200"/>
                  <a:gd name="T23" fmla="*/ 604255 h 43200"/>
                  <a:gd name="T24" fmla="*/ 2224992 w 43200"/>
                  <a:gd name="T25" fmla="*/ 181846 h 43200"/>
                  <a:gd name="T26" fmla="*/ 2229404 w 43200"/>
                  <a:gd name="T27" fmla="*/ 224208 h 43200"/>
                  <a:gd name="T28" fmla="*/ 1688193 w 43200"/>
                  <a:gd name="T29" fmla="*/ 132447 h 43200"/>
                  <a:gd name="T30" fmla="*/ 1731272 w 43200"/>
                  <a:gd name="T31" fmla="*/ 78422 h 43200"/>
                  <a:gd name="T32" fmla="*/ 1285449 w 43200"/>
                  <a:gd name="T33" fmla="*/ 158186 h 43200"/>
                  <a:gd name="T34" fmla="*/ 1306292 w 43200"/>
                  <a:gd name="T35" fmla="*/ 111601 h 43200"/>
                  <a:gd name="T36" fmla="*/ 812804 w 43200"/>
                  <a:gd name="T37" fmla="*/ 174004 h 43200"/>
                  <a:gd name="T38" fmla="*/ 888278 w 43200"/>
                  <a:gd name="T39" fmla="*/ 219181 h 43200"/>
                  <a:gd name="T40" fmla="*/ 239603 w 43200"/>
                  <a:gd name="T41" fmla="*/ 529151 h 43200"/>
                  <a:gd name="T42" fmla="*/ 226424 w 43200"/>
                  <a:gd name="T43" fmla="*/ 481595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0000FF">
                  <a:alpha val="30196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36" name="Cloud 61"/>
              <p:cNvSpPr>
                <a:spLocks/>
              </p:cNvSpPr>
              <p:nvPr/>
            </p:nvSpPr>
            <p:spPr bwMode="auto">
              <a:xfrm>
                <a:off x="6375061" y="4648200"/>
                <a:ext cx="2508080" cy="1447800"/>
              </a:xfrm>
              <a:custGeom>
                <a:avLst/>
                <a:gdLst>
                  <a:gd name="T0" fmla="*/ 272463 w 43200"/>
                  <a:gd name="T1" fmla="*/ 877293 h 43200"/>
                  <a:gd name="T2" fmla="*/ 125404 w 43200"/>
                  <a:gd name="T3" fmla="*/ 850582 h 43200"/>
                  <a:gd name="T4" fmla="*/ 402222 w 43200"/>
                  <a:gd name="T5" fmla="*/ 1169601 h 43200"/>
                  <a:gd name="T6" fmla="*/ 337894 w 43200"/>
                  <a:gd name="T7" fmla="*/ 1182370 h 43200"/>
                  <a:gd name="T8" fmla="*/ 956670 w 43200"/>
                  <a:gd name="T9" fmla="*/ 1310058 h 43200"/>
                  <a:gd name="T10" fmla="*/ 917888 w 43200"/>
                  <a:gd name="T11" fmla="*/ 1251744 h 43200"/>
                  <a:gd name="T12" fmla="*/ 1673621 w 43200"/>
                  <a:gd name="T13" fmla="*/ 1164641 h 43200"/>
                  <a:gd name="T14" fmla="*/ 1658120 w 43200"/>
                  <a:gd name="T15" fmla="*/ 1228619 h 43200"/>
                  <a:gd name="T16" fmla="*/ 1981441 w 43200"/>
                  <a:gd name="T17" fmla="*/ 769278 h 43200"/>
                  <a:gd name="T18" fmla="*/ 2170186 w 43200"/>
                  <a:gd name="T19" fmla="*/ 1008433 h 43200"/>
                  <a:gd name="T20" fmla="*/ 2426684 w 43200"/>
                  <a:gd name="T21" fmla="*/ 514572 h 43200"/>
                  <a:gd name="T22" fmla="*/ 2342616 w 43200"/>
                  <a:gd name="T23" fmla="*/ 604255 h 43200"/>
                  <a:gd name="T24" fmla="*/ 2224992 w 43200"/>
                  <a:gd name="T25" fmla="*/ 181846 h 43200"/>
                  <a:gd name="T26" fmla="*/ 2229404 w 43200"/>
                  <a:gd name="T27" fmla="*/ 224208 h 43200"/>
                  <a:gd name="T28" fmla="*/ 1688193 w 43200"/>
                  <a:gd name="T29" fmla="*/ 132447 h 43200"/>
                  <a:gd name="T30" fmla="*/ 1731272 w 43200"/>
                  <a:gd name="T31" fmla="*/ 78422 h 43200"/>
                  <a:gd name="T32" fmla="*/ 1285449 w 43200"/>
                  <a:gd name="T33" fmla="*/ 158186 h 43200"/>
                  <a:gd name="T34" fmla="*/ 1306292 w 43200"/>
                  <a:gd name="T35" fmla="*/ 111601 h 43200"/>
                  <a:gd name="T36" fmla="*/ 812804 w 43200"/>
                  <a:gd name="T37" fmla="*/ 174004 h 43200"/>
                  <a:gd name="T38" fmla="*/ 888278 w 43200"/>
                  <a:gd name="T39" fmla="*/ 219181 h 43200"/>
                  <a:gd name="T40" fmla="*/ 239603 w 43200"/>
                  <a:gd name="T41" fmla="*/ 529151 h 43200"/>
                  <a:gd name="T42" fmla="*/ 226424 w 43200"/>
                  <a:gd name="T43" fmla="*/ 481595 h 43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200" h="43200">
                    <a:moveTo>
                      <a:pt x="3900" y="14370"/>
                    </a:moveTo>
                    <a:cubicBezTo>
                      <a:pt x="3629" y="11657"/>
                      <a:pt x="4261" y="8921"/>
                      <a:pt x="5623" y="6907"/>
                    </a:cubicBezTo>
                    <a:cubicBezTo>
                      <a:pt x="7775" y="3726"/>
                      <a:pt x="11264" y="3017"/>
                      <a:pt x="14005" y="5202"/>
                    </a:cubicBezTo>
                    <a:cubicBezTo>
                      <a:pt x="15678" y="909"/>
                      <a:pt x="19914" y="22"/>
                      <a:pt x="22456" y="3432"/>
                    </a:cubicBezTo>
                    <a:cubicBezTo>
                      <a:pt x="23097" y="1683"/>
                      <a:pt x="24328" y="474"/>
                      <a:pt x="25749" y="200"/>
                    </a:cubicBezTo>
                    <a:cubicBezTo>
                      <a:pt x="27313" y="-102"/>
                      <a:pt x="28875" y="770"/>
                      <a:pt x="29833" y="2481"/>
                    </a:cubicBezTo>
                    <a:cubicBezTo>
                      <a:pt x="31215" y="267"/>
                      <a:pt x="33501" y="-460"/>
                      <a:pt x="35463" y="690"/>
                    </a:cubicBezTo>
                    <a:cubicBezTo>
                      <a:pt x="36958" y="1566"/>
                      <a:pt x="38030" y="3400"/>
                      <a:pt x="38318" y="5576"/>
                    </a:cubicBezTo>
                    <a:cubicBezTo>
                      <a:pt x="40046" y="6218"/>
                      <a:pt x="41422" y="7998"/>
                      <a:pt x="41982" y="10318"/>
                    </a:cubicBezTo>
                    <a:cubicBezTo>
                      <a:pt x="42389" y="12002"/>
                      <a:pt x="42331" y="13831"/>
                      <a:pt x="41818" y="15460"/>
                    </a:cubicBezTo>
                    <a:cubicBezTo>
                      <a:pt x="43079" y="17694"/>
                      <a:pt x="43520" y="20590"/>
                      <a:pt x="43016" y="23322"/>
                    </a:cubicBezTo>
                    <a:cubicBezTo>
                      <a:pt x="42346" y="26954"/>
                      <a:pt x="40128" y="29674"/>
                      <a:pt x="37404" y="30204"/>
                    </a:cubicBezTo>
                    <a:cubicBezTo>
                      <a:pt x="37391" y="32471"/>
                      <a:pt x="36658" y="34621"/>
                      <a:pt x="35395" y="36101"/>
                    </a:cubicBezTo>
                    <a:cubicBezTo>
                      <a:pt x="33476" y="38350"/>
                      <a:pt x="30704" y="38639"/>
                      <a:pt x="28555" y="36815"/>
                    </a:cubicBezTo>
                    <a:cubicBezTo>
                      <a:pt x="27860" y="39948"/>
                      <a:pt x="25999" y="42343"/>
                      <a:pt x="23667" y="43106"/>
                    </a:cubicBezTo>
                    <a:cubicBezTo>
                      <a:pt x="20919" y="44005"/>
                      <a:pt x="18051" y="42473"/>
                      <a:pt x="16480" y="39266"/>
                    </a:cubicBezTo>
                    <a:cubicBezTo>
                      <a:pt x="12772" y="42310"/>
                      <a:pt x="7956" y="40599"/>
                      <a:pt x="5804" y="35472"/>
                    </a:cubicBezTo>
                    <a:cubicBezTo>
                      <a:pt x="3690" y="35809"/>
                      <a:pt x="1705" y="34024"/>
                      <a:pt x="1110" y="31250"/>
                    </a:cubicBezTo>
                    <a:cubicBezTo>
                      <a:pt x="679" y="29243"/>
                      <a:pt x="1060" y="27077"/>
                      <a:pt x="2113" y="25551"/>
                    </a:cubicBezTo>
                    <a:cubicBezTo>
                      <a:pt x="619" y="24354"/>
                      <a:pt x="-213" y="22057"/>
                      <a:pt x="-5" y="19704"/>
                    </a:cubicBezTo>
                    <a:cubicBezTo>
                      <a:pt x="239" y="16949"/>
                      <a:pt x="1845" y="14791"/>
                      <a:pt x="3863" y="14507"/>
                    </a:cubicBezTo>
                    <a:cubicBezTo>
                      <a:pt x="3875" y="14461"/>
                      <a:pt x="3888" y="14416"/>
                      <a:pt x="3900" y="14370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cubicBezTo>
                      <a:pt x="3809" y="26271"/>
                      <a:pt x="2925" y="25993"/>
                      <a:pt x="2160" y="25380"/>
                    </a:cubicBezTo>
                    <a:moveTo>
                      <a:pt x="6928" y="34899"/>
                    </a:moveTo>
                    <a:cubicBezTo>
                      <a:pt x="6573" y="35092"/>
                      <a:pt x="6200" y="35220"/>
                      <a:pt x="5820" y="35280"/>
                    </a:cubicBezTo>
                    <a:moveTo>
                      <a:pt x="16478" y="39090"/>
                    </a:moveTo>
                    <a:cubicBezTo>
                      <a:pt x="16211" y="38544"/>
                      <a:pt x="15987" y="37961"/>
                      <a:pt x="15810" y="37350"/>
                    </a:cubicBezTo>
                    <a:moveTo>
                      <a:pt x="28827" y="34751"/>
                    </a:moveTo>
                    <a:cubicBezTo>
                      <a:pt x="28788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cubicBezTo>
                      <a:pt x="36133" y="24282"/>
                      <a:pt x="37398" y="27058"/>
                      <a:pt x="37380" y="30090"/>
                    </a:cubicBezTo>
                    <a:moveTo>
                      <a:pt x="41798" y="15354"/>
                    </a:move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cubicBezTo>
                      <a:pt x="38379" y="5843"/>
                      <a:pt x="38405" y="6266"/>
                      <a:pt x="38400" y="6690"/>
                    </a:cubicBezTo>
                    <a:moveTo>
                      <a:pt x="29078" y="3952"/>
                    </a:moveTo>
                    <a:cubicBezTo>
                      <a:pt x="29267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cubicBezTo>
                      <a:pt x="22218" y="4238"/>
                      <a:pt x="22339" y="3771"/>
                      <a:pt x="22500" y="3330"/>
                    </a:cubicBezTo>
                    <a:moveTo>
                      <a:pt x="14000" y="5192"/>
                    </a:moveTo>
                    <a:cubicBezTo>
                      <a:pt x="14472" y="5568"/>
                      <a:pt x="14908" y="6021"/>
                      <a:pt x="15300" y="6540"/>
                    </a:cubicBezTo>
                    <a:moveTo>
                      <a:pt x="4127" y="15789"/>
                    </a:moveTo>
                    <a:cubicBezTo>
                      <a:pt x="4024" y="15325"/>
                      <a:pt x="3948" y="14851"/>
                      <a:pt x="3900" y="14370"/>
                    </a:cubicBezTo>
                  </a:path>
                </a:pathLst>
              </a:custGeom>
              <a:solidFill>
                <a:srgbClr val="0000FF">
                  <a:alpha val="30196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en-US" sz="1800"/>
              </a:p>
            </p:txBody>
          </p:sp>
        </p:grpSp>
        <p:grpSp>
          <p:nvGrpSpPr>
            <p:cNvPr id="37" name="Group 148541"/>
            <p:cNvGrpSpPr>
              <a:grpSpLocks/>
            </p:cNvGrpSpPr>
            <p:nvPr/>
          </p:nvGrpSpPr>
          <p:grpSpPr bwMode="auto">
            <a:xfrm>
              <a:off x="7390924" y="2628901"/>
              <a:ext cx="2113122" cy="3227734"/>
              <a:chOff x="8432800" y="3352800"/>
              <a:chExt cx="2347331" cy="3587007"/>
            </a:xfrm>
          </p:grpSpPr>
          <p:pic>
            <p:nvPicPr>
              <p:cNvPr id="38" name="Pictur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3799" y="4800600"/>
                <a:ext cx="920962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8400" y="3352800"/>
                <a:ext cx="771769" cy="62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1400" y="5334000"/>
                <a:ext cx="1215537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2800" y="4114800"/>
                <a:ext cx="1061183" cy="63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Box 38"/>
              <p:cNvSpPr txBox="1">
                <a:spLocks noChangeArrowheads="1"/>
              </p:cNvSpPr>
              <p:nvPr/>
            </p:nvSpPr>
            <p:spPr bwMode="auto">
              <a:xfrm>
                <a:off x="9169400" y="6109186"/>
                <a:ext cx="1610731" cy="830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440" b="1" dirty="0">
                    <a:solidFill>
                      <a:srgbClr val="000090"/>
                    </a:solidFill>
                  </a:rPr>
                  <a:t>media</a:t>
                </a:r>
              </a:p>
              <a:p>
                <a:pPr eaLnBrk="1" hangingPunct="1"/>
                <a:r>
                  <a:rPr lang="en-US" altLang="x-none" sz="1440" b="1" dirty="0">
                    <a:solidFill>
                      <a:srgbClr val="000090"/>
                    </a:solidFill>
                  </a:rPr>
                  <a:t>players</a:t>
                </a:r>
              </a:p>
            </p:txBody>
          </p:sp>
        </p:grpSp>
        <p:grpSp>
          <p:nvGrpSpPr>
            <p:cNvPr id="43" name="Group 108"/>
            <p:cNvGrpSpPr>
              <a:grpSpLocks/>
            </p:cNvGrpSpPr>
            <p:nvPr/>
          </p:nvGrpSpPr>
          <p:grpSpPr bwMode="auto">
            <a:xfrm>
              <a:off x="1481297" y="2773842"/>
              <a:ext cx="5322412" cy="3647748"/>
              <a:chOff x="9240484" y="-1108954"/>
              <a:chExt cx="5913791" cy="4053056"/>
            </a:xfrm>
          </p:grpSpPr>
          <p:sp>
            <p:nvSpPr>
              <p:cNvPr id="44" name="TextBox 37"/>
              <p:cNvSpPr txBox="1">
                <a:spLocks noChangeArrowheads="1"/>
              </p:cNvSpPr>
              <p:nvPr/>
            </p:nvSpPr>
            <p:spPr bwMode="auto">
              <a:xfrm>
                <a:off x="11518626" y="-1108954"/>
                <a:ext cx="2971799" cy="916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620" b="1" dirty="0">
                    <a:solidFill>
                      <a:srgbClr val="00FCED"/>
                    </a:solidFill>
                  </a:rPr>
                  <a:t>CDN</a:t>
                </a:r>
                <a:r>
                  <a:rPr lang="en-US" altLang="x-none" sz="1620" b="1" baseline="-25000" dirty="0">
                    <a:solidFill>
                      <a:srgbClr val="00FCED"/>
                    </a:solidFill>
                  </a:rPr>
                  <a:t>2</a:t>
                </a:r>
                <a:r>
                  <a:rPr lang="en-US" altLang="x-none" sz="1620" b="1" dirty="0">
                    <a:solidFill>
                      <a:srgbClr val="00FCED"/>
                    </a:solidFill>
                  </a:rPr>
                  <a:t> &amp; its servers</a:t>
                </a:r>
              </a:p>
            </p:txBody>
          </p:sp>
          <p:sp>
            <p:nvSpPr>
              <p:cNvPr id="45" name="Can 44"/>
              <p:cNvSpPr>
                <a:spLocks noChangeArrowheads="1"/>
              </p:cNvSpPr>
              <p:nvPr/>
            </p:nvSpPr>
            <p:spPr bwMode="auto">
              <a:xfrm>
                <a:off x="11074400" y="3048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Can 45"/>
              <p:cNvSpPr>
                <a:spLocks noChangeArrowheads="1"/>
              </p:cNvSpPr>
              <p:nvPr/>
            </p:nvSpPr>
            <p:spPr bwMode="auto">
              <a:xfrm>
                <a:off x="14732000" y="-7620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Can 46"/>
              <p:cNvSpPr>
                <a:spLocks noChangeArrowheads="1"/>
              </p:cNvSpPr>
              <p:nvPr/>
            </p:nvSpPr>
            <p:spPr bwMode="auto">
              <a:xfrm>
                <a:off x="14732000" y="17526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Can 47"/>
              <p:cNvSpPr>
                <a:spLocks noChangeArrowheads="1"/>
              </p:cNvSpPr>
              <p:nvPr/>
            </p:nvSpPr>
            <p:spPr bwMode="auto">
              <a:xfrm>
                <a:off x="14274800" y="26670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Can 48"/>
              <p:cNvSpPr>
                <a:spLocks noChangeArrowheads="1"/>
              </p:cNvSpPr>
              <p:nvPr/>
            </p:nvSpPr>
            <p:spPr bwMode="auto">
              <a:xfrm>
                <a:off x="13512800" y="20574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Can 49"/>
              <p:cNvSpPr>
                <a:spLocks noChangeArrowheads="1"/>
              </p:cNvSpPr>
              <p:nvPr/>
            </p:nvSpPr>
            <p:spPr bwMode="auto">
              <a:xfrm>
                <a:off x="12369800" y="12192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Can 50"/>
              <p:cNvSpPr>
                <a:spLocks noChangeArrowheads="1"/>
              </p:cNvSpPr>
              <p:nvPr/>
            </p:nvSpPr>
            <p:spPr bwMode="auto">
              <a:xfrm>
                <a:off x="13208000" y="8382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Can 51"/>
              <p:cNvSpPr>
                <a:spLocks noChangeArrowheads="1"/>
              </p:cNvSpPr>
              <p:nvPr/>
            </p:nvSpPr>
            <p:spPr bwMode="auto">
              <a:xfrm>
                <a:off x="14960600" y="3048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3" name="Straight Arrow Connector 52"/>
              <p:cNvCxnSpPr>
                <a:cxnSpLocks noChangeShapeType="1"/>
              </p:cNvCxnSpPr>
              <p:nvPr/>
            </p:nvCxnSpPr>
            <p:spPr bwMode="auto">
              <a:xfrm flipH="1">
                <a:off x="12446000" y="304800"/>
                <a:ext cx="20638" cy="8382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54" name="Straight Arrow Connector 53"/>
              <p:cNvCxnSpPr>
                <a:cxnSpLocks noChangeShapeType="1"/>
              </p:cNvCxnSpPr>
              <p:nvPr/>
            </p:nvCxnSpPr>
            <p:spPr bwMode="auto">
              <a:xfrm flipH="1" flipV="1">
                <a:off x="11302999" y="1923023"/>
                <a:ext cx="914400" cy="2286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55" name="Straight Arrow Connector 54"/>
              <p:cNvCxnSpPr>
                <a:cxnSpLocks noChangeShapeType="1"/>
                <a:endCxn id="76" idx="2"/>
              </p:cNvCxnSpPr>
              <p:nvPr/>
            </p:nvCxnSpPr>
            <p:spPr bwMode="auto">
              <a:xfrm>
                <a:off x="10408433" y="1133384"/>
                <a:ext cx="3194654" cy="29576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56" name="Straight Arrow Connector 55"/>
              <p:cNvCxnSpPr>
                <a:cxnSpLocks noChangeShapeType="1"/>
                <a:stCxn id="79" idx="2"/>
              </p:cNvCxnSpPr>
              <p:nvPr/>
            </p:nvCxnSpPr>
            <p:spPr bwMode="auto">
              <a:xfrm flipH="1">
                <a:off x="11226800" y="190500"/>
                <a:ext cx="1066800" cy="2286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7" name="Can 56"/>
              <p:cNvSpPr>
                <a:spLocks noChangeArrowheads="1"/>
              </p:cNvSpPr>
              <p:nvPr/>
            </p:nvSpPr>
            <p:spPr bwMode="auto">
              <a:xfrm>
                <a:off x="13512800" y="-762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Can 57"/>
              <p:cNvSpPr>
                <a:spLocks noChangeArrowheads="1"/>
              </p:cNvSpPr>
              <p:nvPr/>
            </p:nvSpPr>
            <p:spPr bwMode="auto">
              <a:xfrm>
                <a:off x="11150600" y="17526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Can 58"/>
              <p:cNvSpPr>
                <a:spLocks noChangeArrowheads="1"/>
              </p:cNvSpPr>
              <p:nvPr/>
            </p:nvSpPr>
            <p:spPr bwMode="auto">
              <a:xfrm>
                <a:off x="12217400" y="20574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Can 59"/>
              <p:cNvSpPr>
                <a:spLocks noChangeArrowheads="1"/>
              </p:cNvSpPr>
              <p:nvPr/>
            </p:nvSpPr>
            <p:spPr bwMode="auto">
              <a:xfrm>
                <a:off x="12293600" y="76200"/>
                <a:ext cx="193675" cy="22860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" name="Straight Arrow Connector 60"/>
              <p:cNvCxnSpPr>
                <a:cxnSpLocks noChangeShapeType="1"/>
                <a:stCxn id="21" idx="2"/>
              </p:cNvCxnSpPr>
              <p:nvPr/>
            </p:nvCxnSpPr>
            <p:spPr bwMode="auto">
              <a:xfrm flipH="1">
                <a:off x="13665200" y="-647700"/>
                <a:ext cx="1066800" cy="6858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2" name="Straight Arrow Connector 61"/>
              <p:cNvCxnSpPr>
                <a:cxnSpLocks noChangeShapeType="1"/>
                <a:stCxn id="22" idx="2"/>
              </p:cNvCxnSpPr>
              <p:nvPr/>
            </p:nvCxnSpPr>
            <p:spPr bwMode="auto">
              <a:xfrm flipH="1">
                <a:off x="13741400" y="1866900"/>
                <a:ext cx="990600" cy="2667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3" name="Straight Arrow Connector 62"/>
              <p:cNvCxnSpPr>
                <a:cxnSpLocks noChangeShapeType="1"/>
              </p:cNvCxnSpPr>
              <p:nvPr/>
            </p:nvCxnSpPr>
            <p:spPr bwMode="auto">
              <a:xfrm flipH="1" flipV="1">
                <a:off x="13284200" y="952500"/>
                <a:ext cx="1447800" cy="8763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4" name="Straight Arrow Connector 63"/>
              <p:cNvCxnSpPr>
                <a:cxnSpLocks noChangeShapeType="1"/>
                <a:stCxn id="66" idx="2"/>
              </p:cNvCxnSpPr>
              <p:nvPr/>
            </p:nvCxnSpPr>
            <p:spPr bwMode="auto">
              <a:xfrm flipH="1">
                <a:off x="13284200" y="419100"/>
                <a:ext cx="1676400" cy="5334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5" name="Straight Arrow Connector 64"/>
              <p:cNvCxnSpPr>
                <a:cxnSpLocks noChangeShapeType="1"/>
                <a:stCxn id="66" idx="2"/>
              </p:cNvCxnSpPr>
              <p:nvPr/>
            </p:nvCxnSpPr>
            <p:spPr bwMode="auto">
              <a:xfrm flipH="1" flipV="1">
                <a:off x="13665200" y="114300"/>
                <a:ext cx="1295400" cy="3048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ShapeType="1"/>
              </p:cNvCxnSpPr>
              <p:nvPr/>
            </p:nvCxnSpPr>
            <p:spPr bwMode="auto">
              <a:xfrm flipH="1" flipV="1">
                <a:off x="13665200" y="2247900"/>
                <a:ext cx="685800" cy="4953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7" name="Straight Arrow Connector 66"/>
              <p:cNvCxnSpPr>
                <a:cxnSpLocks noChangeShapeType="1"/>
                <a:endCxn id="26" idx="1"/>
              </p:cNvCxnSpPr>
              <p:nvPr/>
            </p:nvCxnSpPr>
            <p:spPr bwMode="auto">
              <a:xfrm flipH="1">
                <a:off x="13304838" y="76200"/>
                <a:ext cx="233362" cy="7620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8" name="Straight Arrow Connector 67"/>
              <p:cNvCxnSpPr>
                <a:cxnSpLocks noChangeShapeType="1"/>
                <a:stCxn id="24" idx="2"/>
              </p:cNvCxnSpPr>
              <p:nvPr/>
            </p:nvCxnSpPr>
            <p:spPr bwMode="auto">
              <a:xfrm flipH="1">
                <a:off x="12369800" y="2171700"/>
                <a:ext cx="1143000" cy="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9" name="Straight Arrow Connector 68"/>
              <p:cNvCxnSpPr>
                <a:cxnSpLocks noChangeShapeType="1"/>
                <a:stCxn id="24" idx="1"/>
              </p:cNvCxnSpPr>
              <p:nvPr/>
            </p:nvCxnSpPr>
            <p:spPr bwMode="auto">
              <a:xfrm flipH="1" flipV="1">
                <a:off x="13284200" y="1104900"/>
                <a:ext cx="325438" cy="9525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0" name="Straight Arrow Connector 69"/>
              <p:cNvCxnSpPr>
                <a:cxnSpLocks noChangeShapeType="1"/>
                <a:stCxn id="25" idx="2"/>
                <a:endCxn id="20" idx="3"/>
              </p:cNvCxnSpPr>
              <p:nvPr/>
            </p:nvCxnSpPr>
            <p:spPr bwMode="auto">
              <a:xfrm flipH="1" flipV="1">
                <a:off x="11171238" y="533400"/>
                <a:ext cx="1198562" cy="8001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" name="Straight Arrow Connector 70"/>
              <p:cNvCxnSpPr>
                <a:cxnSpLocks noChangeShapeType="1"/>
              </p:cNvCxnSpPr>
              <p:nvPr/>
            </p:nvCxnSpPr>
            <p:spPr bwMode="auto">
              <a:xfrm>
                <a:off x="9240484" y="-59554"/>
                <a:ext cx="2511426" cy="1420153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2" name="Straight Arrow Connector 71"/>
              <p:cNvCxnSpPr>
                <a:cxnSpLocks noChangeShapeType="1"/>
                <a:stCxn id="25" idx="2"/>
              </p:cNvCxnSpPr>
              <p:nvPr/>
            </p:nvCxnSpPr>
            <p:spPr bwMode="auto">
              <a:xfrm flipH="1">
                <a:off x="11379200" y="1333500"/>
                <a:ext cx="990600" cy="6096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3" name="Straight Arrow Connector 72"/>
              <p:cNvCxnSpPr>
                <a:cxnSpLocks noChangeShapeType="1"/>
              </p:cNvCxnSpPr>
              <p:nvPr/>
            </p:nvCxnSpPr>
            <p:spPr bwMode="auto">
              <a:xfrm flipH="1">
                <a:off x="12598400" y="1066800"/>
                <a:ext cx="609600" cy="2667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4" name="Straight Arrow Connector 73"/>
              <p:cNvCxnSpPr>
                <a:cxnSpLocks noChangeShapeType="1"/>
                <a:stCxn id="26" idx="2"/>
              </p:cNvCxnSpPr>
              <p:nvPr/>
            </p:nvCxnSpPr>
            <p:spPr bwMode="auto">
              <a:xfrm flipH="1" flipV="1">
                <a:off x="12522200" y="342900"/>
                <a:ext cx="685800" cy="6096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5" name="Straight Arrow Connector 74"/>
              <p:cNvCxnSpPr>
                <a:cxnSpLocks noChangeShapeType="1"/>
              </p:cNvCxnSpPr>
              <p:nvPr/>
            </p:nvCxnSpPr>
            <p:spPr bwMode="auto">
              <a:xfrm flipH="1" flipV="1">
                <a:off x="12522200" y="1447800"/>
                <a:ext cx="914400" cy="60960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6" name="Parallelogram 75"/>
              <p:cNvSpPr>
                <a:spLocks noChangeArrowheads="1"/>
              </p:cNvSpPr>
              <p:nvPr/>
            </p:nvSpPr>
            <p:spPr bwMode="auto">
              <a:xfrm>
                <a:off x="11429376" y="-85813"/>
                <a:ext cx="2484256" cy="3029915"/>
              </a:xfrm>
              <a:prstGeom prst="parallelogram">
                <a:avLst>
                  <a:gd name="adj" fmla="val 25001"/>
                </a:avLst>
              </a:prstGeom>
              <a:solidFill>
                <a:srgbClr val="D9D9D9">
                  <a:alpha val="16862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7" name="Group 104"/>
            <p:cNvGrpSpPr>
              <a:grpSpLocks/>
            </p:cNvGrpSpPr>
            <p:nvPr/>
          </p:nvGrpSpPr>
          <p:grpSpPr bwMode="auto">
            <a:xfrm>
              <a:off x="1243437" y="2951479"/>
              <a:ext cx="5966460" cy="3523710"/>
              <a:chOff x="7398221" y="-1156584"/>
              <a:chExt cx="6629400" cy="3915237"/>
            </a:xfrm>
          </p:grpSpPr>
          <p:sp>
            <p:nvSpPr>
              <p:cNvPr id="78" name="TextBox 37"/>
              <p:cNvSpPr txBox="1">
                <a:spLocks noChangeArrowheads="1"/>
              </p:cNvSpPr>
              <p:nvPr/>
            </p:nvSpPr>
            <p:spPr bwMode="auto">
              <a:xfrm>
                <a:off x="7826376" y="-1156584"/>
                <a:ext cx="2667000" cy="916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620" b="1" dirty="0">
                    <a:solidFill>
                      <a:srgbClr val="589638"/>
                    </a:solidFill>
                  </a:rPr>
                  <a:t>CDN</a:t>
                </a:r>
                <a:r>
                  <a:rPr lang="en-US" altLang="x-none" sz="1620" b="1" baseline="-25000" dirty="0">
                    <a:solidFill>
                      <a:srgbClr val="589638"/>
                    </a:solidFill>
                  </a:rPr>
                  <a:t>1</a:t>
                </a:r>
                <a:r>
                  <a:rPr lang="en-US" altLang="x-none" sz="1620" b="1" dirty="0">
                    <a:solidFill>
                      <a:srgbClr val="589638"/>
                    </a:solidFill>
                  </a:rPr>
                  <a:t> &amp; its servers</a:t>
                </a:r>
              </a:p>
            </p:txBody>
          </p:sp>
          <p:grpSp>
            <p:nvGrpSpPr>
              <p:cNvPr id="79" name="Group 94"/>
              <p:cNvGrpSpPr>
                <a:grpSpLocks/>
              </p:cNvGrpSpPr>
              <p:nvPr/>
            </p:nvGrpSpPr>
            <p:grpSpPr bwMode="auto">
              <a:xfrm>
                <a:off x="8709378" y="-389467"/>
                <a:ext cx="5145942" cy="2438400"/>
                <a:chOff x="2870200" y="4038600"/>
                <a:chExt cx="5145942" cy="2438400"/>
              </a:xfrm>
            </p:grpSpPr>
            <p:sp>
              <p:nvSpPr>
                <p:cNvPr id="81" name="Can 80"/>
                <p:cNvSpPr>
                  <a:spLocks noChangeArrowheads="1"/>
                </p:cNvSpPr>
                <p:nvPr/>
              </p:nvSpPr>
              <p:spPr bwMode="auto">
                <a:xfrm>
                  <a:off x="2869847" y="52583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" name="Can 81"/>
                <p:cNvSpPr>
                  <a:spLocks noChangeArrowheads="1"/>
                </p:cNvSpPr>
                <p:nvPr/>
              </p:nvSpPr>
              <p:spPr bwMode="auto">
                <a:xfrm>
                  <a:off x="7822847" y="44963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Can 82"/>
                <p:cNvSpPr>
                  <a:spLocks noChangeArrowheads="1"/>
                </p:cNvSpPr>
                <p:nvPr/>
              </p:nvSpPr>
              <p:spPr bwMode="auto">
                <a:xfrm>
                  <a:off x="6451247" y="62489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4" name="Can 83"/>
                <p:cNvSpPr>
                  <a:spLocks noChangeArrowheads="1"/>
                </p:cNvSpPr>
                <p:nvPr/>
              </p:nvSpPr>
              <p:spPr bwMode="auto">
                <a:xfrm>
                  <a:off x="7594247" y="57917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Can 84"/>
                <p:cNvSpPr>
                  <a:spLocks noChangeArrowheads="1"/>
                </p:cNvSpPr>
                <p:nvPr/>
              </p:nvSpPr>
              <p:spPr bwMode="auto">
                <a:xfrm>
                  <a:off x="4165247" y="58679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Can 85"/>
                <p:cNvSpPr>
                  <a:spLocks noChangeArrowheads="1"/>
                </p:cNvSpPr>
                <p:nvPr/>
              </p:nvSpPr>
              <p:spPr bwMode="auto">
                <a:xfrm>
                  <a:off x="6756047" y="40391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87" name="Straight Arrow Connector 8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17647" y="5220230"/>
                  <a:ext cx="1143000" cy="6858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8" name="Straight Arrow Connector 8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262085" y="6096530"/>
                  <a:ext cx="2189162" cy="2667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9" name="Can 88"/>
                <p:cNvSpPr>
                  <a:spLocks noChangeArrowheads="1"/>
                </p:cNvSpPr>
                <p:nvPr/>
              </p:nvSpPr>
              <p:spPr bwMode="auto">
                <a:xfrm>
                  <a:off x="6527447" y="54869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" name="Can 89"/>
                <p:cNvSpPr>
                  <a:spLocks noChangeArrowheads="1"/>
                </p:cNvSpPr>
                <p:nvPr/>
              </p:nvSpPr>
              <p:spPr bwMode="auto">
                <a:xfrm>
                  <a:off x="5460647" y="51059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1" name="Can 90"/>
                <p:cNvSpPr>
                  <a:spLocks noChangeArrowheads="1"/>
                </p:cNvSpPr>
                <p:nvPr/>
              </p:nvSpPr>
              <p:spPr bwMode="auto">
                <a:xfrm>
                  <a:off x="4241447" y="4343930"/>
                  <a:ext cx="193675" cy="228600"/>
                </a:xfrm>
                <a:prstGeom prst="can">
                  <a:avLst>
                    <a:gd name="adj" fmla="val 25000"/>
                  </a:avLst>
                </a:prstGeom>
                <a:solidFill>
                  <a:srgbClr val="47FFD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216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92" name="Straight Arrow Connector 9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689247" y="5258330"/>
                  <a:ext cx="838200" cy="3429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3" name="Straight Arrow Connector 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79847" y="5944130"/>
                  <a:ext cx="990600" cy="4572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4" name="Straight Arrow Connector 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89247" y="4267730"/>
                  <a:ext cx="1163638" cy="8382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5" name="Straight Arrow Connector 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338285" y="4572530"/>
                  <a:ext cx="1219200" cy="5334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6" name="Straight Arrow Connector 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46047" y="4572530"/>
                  <a:ext cx="1392238" cy="7620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7" name="Straight Arrow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21122" y="4572530"/>
                  <a:ext cx="1108075" cy="10287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8" name="Straight Arrow Connector 9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965597" y="4220105"/>
                  <a:ext cx="857250" cy="428625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9" name="Straight Arrow Connector 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679847" y="5563130"/>
                  <a:ext cx="914400" cy="3429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0" name="Straight Arrow Connector 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46247" y="4086755"/>
                  <a:ext cx="2306638" cy="409575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1" name="Straight Arrow Connector 10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077810" y="5410730"/>
                  <a:ext cx="1281112" cy="5715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2" name="Straight Arrow Connector 10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36847" y="5258330"/>
                  <a:ext cx="914400" cy="1104900"/>
                </a:xfrm>
                <a:prstGeom prst="straightConnector1">
                  <a:avLst/>
                </a:prstGeom>
                <a:noFill/>
                <a:ln w="25400">
                  <a:solidFill>
                    <a:srgbClr val="47FFD1"/>
                  </a:solidFill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80" name="Parallelogram 79"/>
              <p:cNvSpPr>
                <a:spLocks noChangeArrowheads="1"/>
              </p:cNvSpPr>
              <p:nvPr/>
            </p:nvSpPr>
            <p:spPr bwMode="auto">
              <a:xfrm>
                <a:off x="7398221" y="-213146"/>
                <a:ext cx="6629400" cy="2971799"/>
              </a:xfrm>
              <a:prstGeom prst="parallelogram">
                <a:avLst>
                  <a:gd name="adj" fmla="val 25003"/>
                </a:avLst>
              </a:prstGeom>
              <a:solidFill>
                <a:srgbClr val="C2FFF0">
                  <a:alpha val="21176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216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" name="TextBox 36"/>
            <p:cNvSpPr txBox="1">
              <a:spLocks noChangeArrowheads="1"/>
            </p:cNvSpPr>
            <p:nvPr/>
          </p:nvSpPr>
          <p:spPr bwMode="auto">
            <a:xfrm>
              <a:off x="6697980" y="4732020"/>
              <a:ext cx="75438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20" b="1">
                  <a:solidFill>
                    <a:srgbClr val="000090"/>
                  </a:solidFill>
                </a:rPr>
                <a:t>ISP</a:t>
              </a:r>
            </a:p>
          </p:txBody>
        </p:sp>
        <p:sp>
          <p:nvSpPr>
            <p:cNvPr id="104" name="TextBox 36"/>
            <p:cNvSpPr txBox="1">
              <a:spLocks noChangeArrowheads="1"/>
            </p:cNvSpPr>
            <p:nvPr/>
          </p:nvSpPr>
          <p:spPr bwMode="auto">
            <a:xfrm>
              <a:off x="4334828" y="5829301"/>
              <a:ext cx="991554" cy="47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20" b="1" dirty="0">
                  <a:solidFill>
                    <a:srgbClr val="000090"/>
                  </a:solidFill>
                </a:rPr>
                <a:t>ISP</a:t>
              </a:r>
            </a:p>
          </p:txBody>
        </p:sp>
        <p:sp>
          <p:nvSpPr>
            <p:cNvPr id="105" name="TextBox 38"/>
            <p:cNvSpPr txBox="1">
              <a:spLocks noChangeArrowheads="1"/>
            </p:cNvSpPr>
            <p:nvPr/>
          </p:nvSpPr>
          <p:spPr bwMode="auto">
            <a:xfrm>
              <a:off x="8098156" y="5955030"/>
              <a:ext cx="130302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620" b="1">
                  <a:solidFill>
                    <a:srgbClr val="FF0000"/>
                  </a:solidFill>
                </a:rPr>
                <a:t>users</a:t>
              </a:r>
            </a:p>
          </p:txBody>
        </p:sp>
        <p:cxnSp>
          <p:nvCxnSpPr>
            <p:cNvPr id="106" name="Straight Arrow Connector 105"/>
            <p:cNvCxnSpPr>
              <a:cxnSpLocks noChangeShapeType="1"/>
            </p:cNvCxnSpPr>
            <p:nvPr/>
          </p:nvCxnSpPr>
          <p:spPr bwMode="auto">
            <a:xfrm flipH="1" flipV="1">
              <a:off x="1348740" y="3909060"/>
              <a:ext cx="1783080" cy="20574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" name="Straight Arrow Connector 106"/>
            <p:cNvCxnSpPr>
              <a:cxnSpLocks noChangeShapeType="1"/>
            </p:cNvCxnSpPr>
            <p:nvPr/>
          </p:nvCxnSpPr>
          <p:spPr bwMode="auto">
            <a:xfrm flipH="1" flipV="1">
              <a:off x="1143000" y="3771900"/>
              <a:ext cx="1303020" cy="96012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Straight Arrow Connector 107"/>
            <p:cNvCxnSpPr>
              <a:cxnSpLocks noChangeShapeType="1"/>
            </p:cNvCxnSpPr>
            <p:nvPr/>
          </p:nvCxnSpPr>
          <p:spPr bwMode="auto">
            <a:xfrm flipH="1">
              <a:off x="1760220" y="4869180"/>
              <a:ext cx="635794" cy="0"/>
            </a:xfrm>
            <a:prstGeom prst="straightConnector1">
              <a:avLst/>
            </a:prstGeom>
            <a:noFill/>
            <a:ln w="31750">
              <a:solidFill>
                <a:srgbClr val="50FF12"/>
              </a:solidFill>
              <a:prstDash val="sysDot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09" name="Picture 2" descr="Samsung-Smart-Tv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620" y="6035040"/>
              <a:ext cx="754380" cy="507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3" descr="iphone-6-plus-front-han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080" y="6240780"/>
              <a:ext cx="941547" cy="5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6" name="Right Arrow 115"/>
          <p:cNvSpPr/>
          <p:nvPr/>
        </p:nvSpPr>
        <p:spPr bwMode="auto">
          <a:xfrm rot="1850371">
            <a:off x="2841992" y="2886941"/>
            <a:ext cx="1163750" cy="57066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378996" y="2743200"/>
            <a:ext cx="8397402" cy="138499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-- vast, complex networked systems spanning large geographically dispersed areas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   -- scale out with user demands; meet user 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QoE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302996" y="1295400"/>
            <a:ext cx="5458216" cy="14465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2600" dirty="0">
                <a:solidFill>
                  <a:schemeClr val="bg1"/>
                </a:solidFill>
                <a:latin typeface="Comic Sans MS"/>
                <a:cs typeface="Comic Sans MS"/>
              </a:rPr>
              <a:t>Web: from simple </a:t>
            </a:r>
            <a:r>
              <a:rPr lang="en-US" sz="2600" i="1" dirty="0">
                <a:solidFill>
                  <a:schemeClr val="bg1"/>
                </a:solidFill>
                <a:latin typeface="Comic Sans MS"/>
                <a:cs typeface="Comic Sans MS"/>
              </a:rPr>
              <a:t>client-server</a:t>
            </a:r>
            <a:r>
              <a:rPr lang="en-US" sz="2600" dirty="0">
                <a:solidFill>
                  <a:schemeClr val="bg1"/>
                </a:solidFill>
                <a:latin typeface="Comic Sans MS"/>
                <a:cs typeface="Comic Sans MS"/>
              </a:rPr>
              <a:t> model for file downloads </a:t>
            </a:r>
          </a:p>
          <a:p>
            <a:pPr algn="l"/>
            <a:r>
              <a:rPr lang="en-US" sz="800" dirty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    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 </a:t>
            </a:r>
            <a:r>
              <a:rPr lang="en-US" sz="2800" dirty="0">
                <a:solidFill>
                  <a:schemeClr val="bg1"/>
                </a:solidFill>
                <a:latin typeface="Comic Sans MS"/>
                <a:cs typeface="Comic Sans MS"/>
              </a:rPr>
              <a:t>Cloud Computing + CDNs</a:t>
            </a:r>
          </a:p>
        </p:txBody>
      </p:sp>
    </p:spTree>
    <p:extLst>
      <p:ext uri="{BB962C8B-B14F-4D97-AF65-F5344CB8AC3E}">
        <p14:creationId xmlns:p14="http://schemas.microsoft.com/office/powerpoint/2010/main" val="39403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-36512" y="85760"/>
            <a:ext cx="9361040" cy="82296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3600" dirty="0">
                <a:latin typeface="Times" pitchFamily="2" charset="0"/>
                <a:cs typeface="+mj-cs"/>
              </a:rPr>
              <a:t>Network Architecture with Edge Computing?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41030" cy="5212080"/>
          </a:xfrm>
        </p:spPr>
        <p:txBody>
          <a:bodyPr lIns="0" tIns="0" rIns="0" bIns="0"/>
          <a:lstStyle/>
          <a:p>
            <a:pPr marL="102870" lvl="1" indent="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" pitchFamily="2" charset="0"/>
              </a:rPr>
              <a:t>-- </a:t>
            </a:r>
            <a:r>
              <a:rPr lang="en-US" sz="2400" b="1" i="1" dirty="0">
                <a:solidFill>
                  <a:srgbClr val="FF0000"/>
                </a:solidFill>
                <a:latin typeface="Times" pitchFamily="2" charset="0"/>
              </a:rPr>
              <a:t>Content-Centric Perspective</a:t>
            </a:r>
          </a:p>
          <a:p>
            <a:pPr marL="102870" lvl="1" indent="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None/>
              <a:defRPr/>
            </a:pPr>
            <a:endParaRPr lang="en-US" sz="400" dirty="0">
              <a:solidFill>
                <a:srgbClr val="FF0000"/>
              </a:solidFill>
              <a:latin typeface="Times" pitchFamily="2" charset="0"/>
            </a:endParaRPr>
          </a:p>
          <a:p>
            <a:pPr marL="514350" lvl="1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000090"/>
                </a:solidFill>
                <a:latin typeface="Times" pitchFamily="2" charset="0"/>
              </a:rPr>
              <a:t>Making content “first-class” citizen on the Internet?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currently, specified by a URL, thus tied to “hostname” 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DNS resolution is (generally) content (or server load) oblivious</a:t>
            </a:r>
          </a:p>
          <a:p>
            <a:pPr marL="1285875" lvl="3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dirty="0">
                <a:solidFill>
                  <a:srgbClr val="000090"/>
                </a:solidFill>
                <a:latin typeface="Times" pitchFamily="2" charset="0"/>
              </a:rPr>
              <a:t>e.g., Akamai employs sophisticated mechanisms for DNS resolution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cache miss may occur and re-direction may be needed</a:t>
            </a:r>
          </a:p>
          <a:p>
            <a:pPr marL="1285875" lvl="3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dirty="0">
                <a:solidFill>
                  <a:srgbClr val="000090"/>
                </a:solidFill>
                <a:latin typeface="Times" pitchFamily="2" charset="0"/>
              </a:rPr>
              <a:t>either  done either internally or externally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Does any of the proposed NSF FIA architectures fit the bill?</a:t>
            </a:r>
          </a:p>
          <a:p>
            <a:pPr marL="1285875" lvl="3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1800" dirty="0">
                <a:solidFill>
                  <a:srgbClr val="000090"/>
                </a:solidFill>
                <a:latin typeface="Times" pitchFamily="2" charset="0"/>
              </a:rPr>
              <a:t>e.g., NDN (named data network) architecture?</a:t>
            </a:r>
          </a:p>
          <a:p>
            <a:pPr marL="102870" lvl="1" indent="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None/>
              <a:defRPr/>
            </a:pPr>
            <a:endParaRPr lang="en-US" sz="700" dirty="0">
              <a:solidFill>
                <a:srgbClr val="000090"/>
              </a:solidFill>
              <a:latin typeface="Times" pitchFamily="2" charset="0"/>
            </a:endParaRPr>
          </a:p>
          <a:p>
            <a:pPr marL="514350" lvl="1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000090"/>
                </a:solidFill>
                <a:latin typeface="Times" pitchFamily="2" charset="0"/>
              </a:rPr>
              <a:t>So far, both YouTube and Netflix scale well with the growth in videos and users 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Scalability of either video delivery system is ultimately limited by the CDN infrastructure(s): whether Google’s own or big 3 CDNs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Arial"/>
              <a:buChar char="•"/>
              <a:defRPr/>
            </a:pPr>
            <a:endParaRPr lang="en-US" sz="200" dirty="0">
              <a:solidFill>
                <a:srgbClr val="000000"/>
              </a:solidFill>
              <a:latin typeface="Times" pitchFamily="2" charset="0"/>
            </a:endParaRPr>
          </a:p>
          <a:p>
            <a:pPr marL="514350" lvl="1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000090"/>
                </a:solidFill>
                <a:latin typeface="Times" pitchFamily="2" charset="0"/>
              </a:rPr>
              <a:t>Must account for or accommodate “business interests” 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0000FF"/>
                </a:solidFill>
                <a:latin typeface="Times" pitchFamily="2" charset="0"/>
              </a:rPr>
              <a:t>Economic viability is critical to the success of any system architecture!</a:t>
            </a:r>
          </a:p>
          <a:p>
            <a:pPr marL="874395" lvl="2" indent="-41148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dirty="0">
                <a:latin typeface="Times" pitchFamily="2" charset="0"/>
              </a:rPr>
              <a:t>content providers (CPs) &amp; end users are two most key players in the content distribution ecosystem!</a:t>
            </a:r>
          </a:p>
          <a:p>
            <a:pPr marL="771525" lvl="2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charset="2"/>
              <a:buChar char="§"/>
              <a:defRPr/>
            </a:pPr>
            <a:endParaRPr lang="en-US" sz="2400" dirty="0">
              <a:solidFill>
                <a:srgbClr val="333333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13901</TotalTime>
  <Words>1829</Words>
  <Application>Microsoft Macintosh PowerPoint</Application>
  <PresentationFormat>On-screen Show (4:3)</PresentationFormat>
  <Paragraphs>366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Comic Sans MS</vt:lpstr>
      <vt:lpstr>Lucida Grande</vt:lpstr>
      <vt:lpstr>Times</vt:lpstr>
      <vt:lpstr>Times New Roman</vt:lpstr>
      <vt:lpstr>Wingdings</vt:lpstr>
      <vt:lpstr>ZapfDingbatsITC</vt:lpstr>
      <vt:lpstr>Beamer</vt:lpstr>
      <vt:lpstr>OpenCDN: An ICN Based  Open Content Distribution System Using Distributed Actor Model</vt:lpstr>
      <vt:lpstr>Outline</vt:lpstr>
      <vt:lpstr>Success of Today’s Intenet</vt:lpstr>
      <vt:lpstr>Content Distribution Ecosystem</vt:lpstr>
      <vt:lpstr>Static Content Distribution:</vt:lpstr>
      <vt:lpstr>Static Content Distribution:</vt:lpstr>
      <vt:lpstr>Dynamic Content Distribution</vt:lpstr>
      <vt:lpstr>Cloud Content Distribution</vt:lpstr>
      <vt:lpstr>Network Architecture with Edge Computing?</vt:lpstr>
      <vt:lpstr>Future EC Net Architecture Design Requirements</vt:lpstr>
      <vt:lpstr>CONIA: A New ICN Architecture</vt:lpstr>
      <vt:lpstr>CONIA: Content Delivery Architecture</vt:lpstr>
      <vt:lpstr>OpenCDN</vt:lpstr>
      <vt:lpstr>OpenCDN</vt:lpstr>
      <vt:lpstr>OpenCDN</vt:lpstr>
      <vt:lpstr>OpenCDN</vt:lpstr>
      <vt:lpstr>OpenCDN : Abstracting CSR Operations</vt:lpstr>
      <vt:lpstr>OpenCDN Building Blocks</vt:lpstr>
      <vt:lpstr>OpenCDN Building Blocks</vt:lpstr>
      <vt:lpstr>OpenCDN Building Blocks</vt:lpstr>
      <vt:lpstr>OpenCDN Building Blocks</vt:lpstr>
      <vt:lpstr>Ongoing &amp; Future Work</vt:lpstr>
      <vt:lpstr>OpenCDN Programming Model</vt:lpstr>
      <vt:lpstr>The Actor Model</vt:lpstr>
      <vt:lpstr>OpenCDN Runtime</vt:lpstr>
      <vt:lpstr>Ongoing &amp; Future Work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PHV</dc:creator>
  <cp:lastModifiedBy>Eman R Shehata</cp:lastModifiedBy>
  <cp:revision>759</cp:revision>
  <cp:lastPrinted>2015-06-05T02:45:58Z</cp:lastPrinted>
  <dcterms:created xsi:type="dcterms:W3CDTF">2010-08-20T18:38:47Z</dcterms:created>
  <dcterms:modified xsi:type="dcterms:W3CDTF">2018-09-21T03:26:35Z</dcterms:modified>
</cp:coreProperties>
</file>