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543" r:id="rId2"/>
    <p:sldId id="516" r:id="rId3"/>
    <p:sldId id="547" r:id="rId4"/>
    <p:sldId id="545" r:id="rId5"/>
    <p:sldId id="546" r:id="rId6"/>
    <p:sldId id="551" r:id="rId7"/>
    <p:sldId id="585" r:id="rId8"/>
    <p:sldId id="552" r:id="rId9"/>
    <p:sldId id="522" r:id="rId10"/>
    <p:sldId id="553" r:id="rId11"/>
    <p:sldId id="531" r:id="rId12"/>
    <p:sldId id="532" r:id="rId13"/>
    <p:sldId id="523" r:id="rId14"/>
    <p:sldId id="537" r:id="rId15"/>
    <p:sldId id="525" r:id="rId16"/>
    <p:sldId id="555" r:id="rId17"/>
    <p:sldId id="554" r:id="rId18"/>
    <p:sldId id="556" r:id="rId19"/>
    <p:sldId id="557" r:id="rId20"/>
    <p:sldId id="565" r:id="rId21"/>
    <p:sldId id="558" r:id="rId22"/>
    <p:sldId id="559" r:id="rId23"/>
    <p:sldId id="560" r:id="rId24"/>
    <p:sldId id="561" r:id="rId25"/>
    <p:sldId id="566" r:id="rId26"/>
    <p:sldId id="562" r:id="rId27"/>
    <p:sldId id="563" r:id="rId28"/>
    <p:sldId id="564" r:id="rId29"/>
    <p:sldId id="567" r:id="rId30"/>
    <p:sldId id="568" r:id="rId31"/>
    <p:sldId id="569" r:id="rId32"/>
    <p:sldId id="570" r:id="rId33"/>
    <p:sldId id="571" r:id="rId34"/>
    <p:sldId id="572" r:id="rId35"/>
    <p:sldId id="573" r:id="rId36"/>
    <p:sldId id="574" r:id="rId37"/>
    <p:sldId id="575" r:id="rId38"/>
    <p:sldId id="576" r:id="rId39"/>
    <p:sldId id="577" r:id="rId40"/>
    <p:sldId id="578" r:id="rId41"/>
    <p:sldId id="579" r:id="rId42"/>
    <p:sldId id="580" r:id="rId43"/>
    <p:sldId id="581" r:id="rId44"/>
    <p:sldId id="582" r:id="rId45"/>
    <p:sldId id="583" r:id="rId46"/>
    <p:sldId id="584" r:id="rId4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43" autoAdjust="0"/>
    <p:restoredTop sz="94551" autoAdjust="0"/>
  </p:normalViewPr>
  <p:slideViewPr>
    <p:cSldViewPr>
      <p:cViewPr varScale="1">
        <p:scale>
          <a:sx n="75" d="100"/>
          <a:sy n="75" d="100"/>
        </p:scale>
        <p:origin x="668" y="4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725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405940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5837" cy="3597275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07" tIns="47499" rIns="95007" bIns="47499"/>
          <a:lstStyle/>
          <a:p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2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4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3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2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Introduction to Data Mining, 2nd Edition   Tan, Steinbach, </a:t>
            </a:r>
            <a:r>
              <a:rPr lang="en-US" dirty="0" err="1"/>
              <a:t>Karpatne</a:t>
            </a:r>
            <a:r>
              <a:rPr lang="en-US" dirty="0"/>
              <a:t>, Kumar</a:t>
            </a:r>
            <a:endParaRPr lang="en-US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780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837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7754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607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>
            <a:lvl1pPr>
              <a:defRPr b="1"/>
            </a:lvl1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Introduction to Data Mining, 2nd Edition   Tan, Steinbach, </a:t>
            </a:r>
            <a:r>
              <a:rPr lang="en-US" dirty="0" err="1"/>
              <a:t>Karpatne</a:t>
            </a:r>
            <a:r>
              <a:rPr lang="en-US" dirty="0"/>
              <a:t>, Kumar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420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309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244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920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132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561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943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alt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20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3076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19400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Introduction to Data Mining, 2nd Edition   Tan, Steinbach, </a:t>
            </a:r>
            <a:r>
              <a:rPr lang="en-US" dirty="0" err="1"/>
              <a:t>Karpatne</a:t>
            </a:r>
            <a:r>
              <a:rPr lang="en-US" dirty="0"/>
              <a:t>, Kumar</a:t>
            </a: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-84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Anomaly Detection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1000" y="1980884"/>
            <a:ext cx="8229600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Notes for Chapter 9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Tan, Steinbach, Karpatne, Kumar</a:t>
            </a:r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endParaRPr lang="en-US" altLang="en-US" sz="2000" b="0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04800" y="990600"/>
            <a:ext cx="8534400" cy="152400"/>
            <a:chOff x="264" y="788"/>
            <a:chExt cx="5232" cy="124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 Distributions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0"/>
          <a:stretch>
            <a:fillRect/>
          </a:stretch>
        </p:blipFill>
        <p:spPr bwMode="auto">
          <a:xfrm>
            <a:off x="762000" y="990600"/>
            <a:ext cx="3733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6477000" y="16764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One-dimensional Gaussian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6477000" y="4191000"/>
            <a:ext cx="2438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Two-dimensional Gaussian</a:t>
            </a:r>
          </a:p>
        </p:txBody>
      </p:sp>
      <p:pic>
        <p:nvPicPr>
          <p:cNvPr id="1843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5832475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Grubbs’ Test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Detect outliers in univariate data</a:t>
            </a:r>
          </a:p>
          <a:p>
            <a:r>
              <a:rPr lang="en-US" altLang="en-US"/>
              <a:t>Assume data comes from normal distribution</a:t>
            </a:r>
          </a:p>
          <a:p>
            <a:r>
              <a:rPr lang="en-US" altLang="en-US"/>
              <a:t>Detects one outlier at a time, remove the outlier, and repeat</a:t>
            </a:r>
          </a:p>
          <a:p>
            <a:pPr lvl="1"/>
            <a:r>
              <a:rPr lang="en-US" altLang="en-US"/>
              <a:t>H</a:t>
            </a:r>
            <a:r>
              <a:rPr lang="en-US" altLang="en-US" baseline="-25000"/>
              <a:t>0</a:t>
            </a:r>
            <a:r>
              <a:rPr lang="en-US" altLang="en-US"/>
              <a:t>: There is no outlier in data</a:t>
            </a:r>
          </a:p>
          <a:p>
            <a:pPr lvl="1"/>
            <a:r>
              <a:rPr lang="en-US" altLang="en-US"/>
              <a:t>H</a:t>
            </a:r>
            <a:r>
              <a:rPr lang="en-US" altLang="en-US" baseline="-25000"/>
              <a:t>A</a:t>
            </a:r>
            <a:r>
              <a:rPr lang="en-US" altLang="en-US"/>
              <a:t>: There is at least one outlier</a:t>
            </a:r>
          </a:p>
          <a:p>
            <a:r>
              <a:rPr lang="en-US" altLang="en-US"/>
              <a:t>Grubbs’ test statistic: </a:t>
            </a:r>
          </a:p>
          <a:p>
            <a:endParaRPr lang="en-US" altLang="en-US"/>
          </a:p>
          <a:p>
            <a:r>
              <a:rPr lang="en-US" altLang="en-US"/>
              <a:t>Reject H</a:t>
            </a:r>
            <a:r>
              <a:rPr lang="en-US" altLang="en-US" baseline="-25000"/>
              <a:t>0</a:t>
            </a:r>
            <a:r>
              <a:rPr lang="en-US" altLang="en-US"/>
              <a:t> if: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0" y="3962400"/>
          <a:ext cx="22860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3" imgW="1054080" imgH="469800" progId="Equation.3">
                  <p:embed/>
                </p:oleObj>
              </mc:Choice>
              <mc:Fallback>
                <p:oleObj name="Equation" r:id="rId3" imgW="105408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962400"/>
                        <a:ext cx="228600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71800" y="5186363"/>
          <a:ext cx="388620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5" imgW="1828800" imgH="571320" progId="Equation.3">
                  <p:embed/>
                </p:oleObj>
              </mc:Choice>
              <mc:Fallback>
                <p:oleObj name="Equation" r:id="rId5" imgW="1828800" imgH="571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86363"/>
                        <a:ext cx="3886200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/>
              <a:t>Statistically-based – Likelihood Approach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Assume the data set D contains samples from a mixture of two probability distributions: </a:t>
            </a:r>
          </a:p>
          <a:p>
            <a:pPr lvl="1"/>
            <a:r>
              <a:rPr lang="en-US" altLang="en-US" dirty="0"/>
              <a:t>M (majority distribution) </a:t>
            </a:r>
          </a:p>
          <a:p>
            <a:pPr lvl="1"/>
            <a:r>
              <a:rPr lang="en-US" altLang="en-US" dirty="0"/>
              <a:t>A (anomalous distribution)</a:t>
            </a:r>
          </a:p>
          <a:p>
            <a:r>
              <a:rPr lang="en-US" altLang="en-US" dirty="0"/>
              <a:t>General Approach:</a:t>
            </a:r>
          </a:p>
          <a:p>
            <a:pPr lvl="1"/>
            <a:r>
              <a:rPr lang="en-US" altLang="en-US" dirty="0"/>
              <a:t>Initially, assume all the data points belong to M</a:t>
            </a:r>
          </a:p>
          <a:p>
            <a:pPr lvl="1"/>
            <a:r>
              <a:rPr lang="en-US" altLang="en-US" dirty="0"/>
              <a:t>Let L</a:t>
            </a:r>
            <a:r>
              <a:rPr lang="en-US" altLang="en-US" baseline="-25000" dirty="0"/>
              <a:t>t</a:t>
            </a:r>
            <a:r>
              <a:rPr lang="en-US" altLang="en-US" dirty="0"/>
              <a:t>(D) be the log likelihood of D at time t</a:t>
            </a:r>
          </a:p>
          <a:p>
            <a:pPr lvl="1"/>
            <a:r>
              <a:rPr lang="en-US" altLang="en-US" dirty="0"/>
              <a:t>For each point </a:t>
            </a:r>
            <a:r>
              <a:rPr lang="en-US" altLang="en-US" dirty="0" err="1"/>
              <a:t>x</a:t>
            </a:r>
            <a:r>
              <a:rPr lang="en-US" altLang="en-US" baseline="-25000" dirty="0" err="1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that belongs to M, move it to A</a:t>
            </a:r>
            <a:endParaRPr lang="en-US" altLang="en-US" dirty="0"/>
          </a:p>
          <a:p>
            <a:pPr lvl="2"/>
            <a:r>
              <a:rPr lang="en-US" altLang="en-US" dirty="0"/>
              <a:t> Let L</a:t>
            </a:r>
            <a:r>
              <a:rPr lang="en-US" altLang="en-US" baseline="-25000" dirty="0"/>
              <a:t>t+1</a:t>
            </a:r>
            <a:r>
              <a:rPr lang="en-US" altLang="en-US" dirty="0"/>
              <a:t> (D) be the new log likelihood.</a:t>
            </a:r>
          </a:p>
          <a:p>
            <a:pPr lvl="2"/>
            <a:r>
              <a:rPr lang="en-US" altLang="en-US" dirty="0"/>
              <a:t> Compute the difference, </a:t>
            </a:r>
            <a:r>
              <a:rPr lang="en-US" altLang="en-US" dirty="0">
                <a:sym typeface="Symbol" pitchFamily="18" charset="2"/>
              </a:rPr>
              <a:t> = </a:t>
            </a:r>
            <a:r>
              <a:rPr lang="en-US" altLang="en-US" dirty="0"/>
              <a:t>L</a:t>
            </a:r>
            <a:r>
              <a:rPr lang="en-US" altLang="en-US" baseline="-25000" dirty="0"/>
              <a:t>t</a:t>
            </a:r>
            <a:r>
              <a:rPr lang="en-US" altLang="en-US" dirty="0"/>
              <a:t>(D) – L</a:t>
            </a:r>
            <a:r>
              <a:rPr lang="en-US" altLang="en-US" baseline="-25000" dirty="0"/>
              <a:t>t+1</a:t>
            </a:r>
            <a:r>
              <a:rPr lang="en-US" altLang="en-US" dirty="0"/>
              <a:t> (D)</a:t>
            </a:r>
          </a:p>
          <a:p>
            <a:pPr lvl="2"/>
            <a:r>
              <a:rPr lang="en-US" altLang="en-US" dirty="0"/>
              <a:t> If </a:t>
            </a:r>
            <a:r>
              <a:rPr lang="en-US" altLang="en-US" dirty="0">
                <a:sym typeface="Symbol" pitchFamily="18" charset="2"/>
              </a:rPr>
              <a:t></a:t>
            </a:r>
            <a:r>
              <a:rPr lang="en-US" altLang="en-US" dirty="0"/>
              <a:t> &gt; c  (some threshold), then </a:t>
            </a:r>
            <a:r>
              <a:rPr lang="en-US" altLang="en-US" dirty="0" err="1"/>
              <a:t>x</a:t>
            </a:r>
            <a:r>
              <a:rPr lang="en-US" altLang="en-US" baseline="-25000" dirty="0" err="1"/>
              <a:t>t</a:t>
            </a:r>
            <a:r>
              <a:rPr lang="en-US" altLang="en-US" dirty="0"/>
              <a:t> is declared as an anomaly and moved permanently from M to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/>
              <a:t>Statistically-based – Likelihood Approach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ym typeface="Symbol" pitchFamily="18" charset="2"/>
              </a:rPr>
              <a:t>Data distribution, D = (1 – ) M +  A</a:t>
            </a:r>
          </a:p>
          <a:p>
            <a:r>
              <a:rPr lang="en-US" altLang="en-US" dirty="0">
                <a:sym typeface="Symbol" pitchFamily="18" charset="2"/>
              </a:rPr>
              <a:t>M is a probability distribution estimated from data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Can be based on any modeling method (naïve Bayes, maximum entropy, etc.)</a:t>
            </a:r>
          </a:p>
          <a:p>
            <a:r>
              <a:rPr lang="en-US" altLang="en-US" dirty="0">
                <a:sym typeface="Symbol" pitchFamily="18" charset="2"/>
              </a:rPr>
              <a:t>A is initially assumed to be uniform distribution</a:t>
            </a:r>
          </a:p>
          <a:p>
            <a:r>
              <a:rPr lang="en-US" altLang="en-US" dirty="0">
                <a:sym typeface="Symbol" pitchFamily="18" charset="2"/>
              </a:rPr>
              <a:t>Likelihood at time t:</a:t>
            </a:r>
          </a:p>
        </p:txBody>
      </p:sp>
      <p:graphicFrame>
        <p:nvGraphicFramePr>
          <p:cNvPr id="2050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85800" y="4191000"/>
          <a:ext cx="82296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3" imgW="4076640" imgH="888840" progId="Equation.3">
                  <p:embed/>
                </p:oleObj>
              </mc:Choice>
              <mc:Fallback>
                <p:oleObj name="Equation" r:id="rId3" imgW="4076640" imgH="888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8229600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600"/>
              <a:t>Strengths/Weaknesses of Statistical Approaches</a:t>
            </a:r>
            <a:r>
              <a:rPr lang="en-US" altLang="en-US"/>
              <a:t> 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Firm mathematical foundation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Can be very efficient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Good results if distribution is known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In many cases, data distribution may not be known</a:t>
            </a:r>
          </a:p>
          <a:p>
            <a:pPr lvl="3"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400"/>
              <a:t>For high dimensional data, it may be difficult to estimate the true distribution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Anomalies can distort the parameters of the distribution</a:t>
            </a:r>
            <a:br>
              <a:rPr lang="en-US" altLang="en-US" sz="2400"/>
            </a:br>
            <a:endParaRPr lang="en-US" altLang="en-US" sz="2400"/>
          </a:p>
          <a:p>
            <a:pPr lvl="3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/>
              <a:t>Distance-Based Approaches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dirty="0"/>
              <a:t>The outlier score of an object is the distance to its kth  nearest neighbor</a:t>
            </a:r>
          </a:p>
          <a:p>
            <a:pPr marL="1143000" lvl="2" indent="-228600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/>
              <a:t>One Nearest Neighbor - One Outlier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6934" r="8151" b="9747"/>
          <a:stretch>
            <a:fillRect/>
          </a:stretch>
        </p:blipFill>
        <p:spPr bwMode="auto">
          <a:xfrm>
            <a:off x="1184275" y="1066800"/>
            <a:ext cx="712152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/>
              <a:t>One Nearest Neighbor - Two Outliers</a:t>
            </a:r>
          </a:p>
        </p:txBody>
      </p:sp>
      <p:pic>
        <p:nvPicPr>
          <p:cNvPr id="2355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6934" r="8151" b="9747"/>
          <a:stretch>
            <a:fillRect/>
          </a:stretch>
        </p:blipFill>
        <p:spPr bwMode="auto">
          <a:xfrm>
            <a:off x="914400" y="1066800"/>
            <a:ext cx="712152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64770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/>
              <a:t>Five Nearest Neighbors - Small Cluster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4" t="6934" r="8565" b="9747"/>
          <a:stretch>
            <a:fillRect/>
          </a:stretch>
        </p:blipFill>
        <p:spPr bwMode="auto">
          <a:xfrm>
            <a:off x="990600" y="1066800"/>
            <a:ext cx="712152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en-US"/>
              <a:t>Five Nearest Neighbors - Differing Density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3" t="6934" r="8151" b="9747"/>
          <a:stretch>
            <a:fillRect/>
          </a:stretch>
        </p:blipFill>
        <p:spPr bwMode="auto">
          <a:xfrm>
            <a:off x="914400" y="1066800"/>
            <a:ext cx="7294563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Anomaly/Outlier Detection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66800"/>
            <a:ext cx="8318500" cy="5181600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What are anomalies/outliers?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The set of data points that are </a:t>
            </a:r>
            <a:br>
              <a:rPr lang="en-US" altLang="en-US" dirty="0"/>
            </a:br>
            <a:r>
              <a:rPr lang="en-US" altLang="en-US" dirty="0"/>
              <a:t>considerably different than the </a:t>
            </a:r>
            <a:br>
              <a:rPr lang="en-US" altLang="en-US" dirty="0"/>
            </a:br>
            <a:r>
              <a:rPr lang="en-US" altLang="en-US" dirty="0"/>
              <a:t>remainder of the data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Natural implication is that </a:t>
            </a:r>
            <a:br>
              <a:rPr lang="en-US" altLang="en-US" dirty="0"/>
            </a:br>
            <a:r>
              <a:rPr lang="en-US" altLang="en-US" dirty="0"/>
              <a:t>anomalies are relatively rare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One in a thousand occurs often if you have lots of data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Context is important, e.g., freezing temps in July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Can be important or a nuisance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Unusually high blood pressure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 smtClean="0"/>
              <a:t>200 </a:t>
            </a:r>
            <a:r>
              <a:rPr lang="en-US" altLang="en-US" dirty="0"/>
              <a:t>pound, 2 year </a:t>
            </a:r>
            <a:r>
              <a:rPr lang="en-US" altLang="en-US" dirty="0" smtClean="0"/>
              <a:t>old</a:t>
            </a:r>
            <a:endParaRPr lang="en-US" alt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3"/>
          <a:stretch>
            <a:fillRect/>
          </a:stretch>
        </p:blipFill>
        <p:spPr bwMode="auto">
          <a:xfrm>
            <a:off x="5791200" y="1293812"/>
            <a:ext cx="2778125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en-US" sz="2500"/>
              <a:t>Strengths/Weaknesses of Distance-Based Approaches</a:t>
            </a:r>
            <a:r>
              <a:rPr lang="en-US" altLang="en-US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Simple</a:t>
            </a:r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Expensive –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3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Sensitive to parameters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Sensitive to variations in density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Distance becomes less meaningful in high-dimensional space</a:t>
            </a:r>
            <a:br>
              <a:rPr lang="en-US" altLang="en-US"/>
            </a:br>
            <a:endParaRPr lang="en-US" altLang="en-US"/>
          </a:p>
          <a:p>
            <a:pPr lvl="3">
              <a:lnSpc>
                <a:spcPct val="90000"/>
              </a:lnSpc>
            </a:pP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/>
              <a:t>Density-Based Approaches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b="1"/>
              <a:t>Density-based Outlier:</a:t>
            </a:r>
            <a:r>
              <a:rPr lang="en-US" altLang="en-US"/>
              <a:t> The outlier score of an object is the inverse of the density around the object. </a:t>
            </a:r>
          </a:p>
          <a:p>
            <a:pPr marL="742950" lvl="1" indent="-285750"/>
            <a:r>
              <a:rPr lang="en-US" altLang="en-US"/>
              <a:t>Can be defined in terms of the k nearest neighbors</a:t>
            </a:r>
          </a:p>
          <a:p>
            <a:pPr marL="742950" lvl="1" indent="-285750"/>
            <a:r>
              <a:rPr lang="en-US" altLang="en-US"/>
              <a:t>One definition: Inverse of distance to kth neighbor</a:t>
            </a:r>
          </a:p>
          <a:p>
            <a:pPr marL="742950" lvl="1" indent="-285750"/>
            <a:r>
              <a:rPr lang="en-US" altLang="en-US"/>
              <a:t>Another definition: Inverse of the average distance to k neighbors</a:t>
            </a:r>
          </a:p>
          <a:p>
            <a:pPr marL="742950" lvl="1" indent="-285750"/>
            <a:r>
              <a:rPr lang="en-US" altLang="en-US"/>
              <a:t>DBSCAN definition</a:t>
            </a:r>
          </a:p>
          <a:p>
            <a:pPr marL="742950" lvl="1" indent="-285750"/>
            <a:endParaRPr lang="en-US" altLang="en-US"/>
          </a:p>
          <a:p>
            <a:pPr marL="342900" indent="-342900"/>
            <a:r>
              <a:rPr lang="en-US" altLang="en-US"/>
              <a:t>If there are regions of different density, this approach can have problems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/>
              <a:t>Relative Density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indent="-342900"/>
                <a:r>
                  <a:rPr lang="en-US" altLang="en-US" dirty="0"/>
                  <a:t>Consider the density of a point relative to that of its k nearest neighbors</a:t>
                </a:r>
              </a:p>
              <a:p>
                <a:pPr marL="342900" indent="-342900"/>
                <a:r>
                  <a:rPr lang="en-US" alt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dirty="0"/>
                  <a:t> be the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/>
                  <a:t>nearest neighbors of </a:t>
                </a:r>
                <a14:m>
                  <m:oMath xmlns:m="http://schemas.openxmlformats.org/officeDocument/2006/math">
                    <m:r>
                      <a:rPr lang="en-US" alt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𝑑𝑒𝑛𝑠𝑖𝑡𝑦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𝑑𝑖𝑠𝑡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𝑑𝑖𝑠𝑡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altLang="en-US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alt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𝑟𝑒𝑙𝑎𝑡𝑖𝑣𝑒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𝑑𝑒𝑛𝑠𝑖𝑡𝑦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en-US" b="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𝑑𝑒𝑛𝑠𝑖𝑡𝑦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)/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nary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𝑑𝑒𝑛𝑠𝑖𝑡𝑦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en-US" dirty="0"/>
                  <a:t> </a:t>
                </a:r>
                <a:endParaRPr lang="en-US" alt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𝑑𝑖𝑠𝑡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𝑑𝑖𝑠𝑡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)/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nary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𝑑𝑖𝑠𝑡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𝑑𝑖𝑠𝑡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)/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nary>
                      </m:den>
                    </m:f>
                    <m:r>
                      <a:rPr lang="en-US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US" altLang="en-US" dirty="0"/>
              </a:p>
              <a:p>
                <a:r>
                  <a:rPr lang="en-US" altLang="en-US" dirty="0"/>
                  <a:t>Can use average distance instead</a:t>
                </a:r>
              </a:p>
              <a:p>
                <a:pPr marL="0" indent="0">
                  <a:buNone/>
                </a:pPr>
                <a:endParaRPr lang="en-US" altLang="en-US" dirty="0"/>
              </a:p>
              <a:p>
                <a:pPr marL="342900" indent="-342900"/>
                <a:endParaRPr lang="en-US" altLang="en-US" dirty="0"/>
              </a:p>
              <a:p>
                <a:pPr marL="342900" indent="-342900"/>
                <a:endParaRPr lang="en-US" altLang="en-US" dirty="0"/>
              </a:p>
              <a:p>
                <a:pPr marL="342900" indent="-342900"/>
                <a:endParaRPr lang="en-US" altLang="en-US" dirty="0"/>
              </a:p>
            </p:txBody>
          </p:sp>
        </mc:Choice>
        <mc:Fallback xmlns="">
          <p:sp>
            <p:nvSpPr>
              <p:cNvPr id="28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513" t="-1294" b="-3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en-US"/>
              <a:t>Relative Density Outlier Scores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t="5556" r="8165" b="9723"/>
          <a:stretch>
            <a:fillRect/>
          </a:stretch>
        </p:blipFill>
        <p:spPr bwMode="auto">
          <a:xfrm>
            <a:off x="1371600" y="1371600"/>
            <a:ext cx="670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462" y="152400"/>
            <a:ext cx="8197937" cy="533400"/>
          </a:xfrm>
        </p:spPr>
        <p:txBody>
          <a:bodyPr/>
          <a:lstStyle/>
          <a:p>
            <a:r>
              <a:rPr lang="en-US" altLang="en-US" dirty="0"/>
              <a:t>Relative Density-based: LOF approach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2133600"/>
          </a:xfrm>
        </p:spPr>
        <p:txBody>
          <a:bodyPr>
            <a:normAutofit fontScale="92500"/>
          </a:bodyPr>
          <a:lstStyle/>
          <a:p>
            <a:pPr marL="342900" indent="-342900">
              <a:buFont typeface="Monotype Sorts" pitchFamily="2" charset="2"/>
              <a:buChar char="l"/>
              <a:defRPr/>
            </a:pPr>
            <a:r>
              <a:rPr lang="en-US" sz="2400" dirty="0"/>
              <a:t>For each point, compute the density of its local neighborhood</a:t>
            </a:r>
          </a:p>
          <a:p>
            <a:pPr marL="342900" indent="-342900">
              <a:buFont typeface="Monotype Sorts" pitchFamily="2" charset="2"/>
              <a:buChar char="l"/>
              <a:defRPr/>
            </a:pPr>
            <a:r>
              <a:rPr lang="en-US" sz="2400" dirty="0"/>
              <a:t>Compute local outlier factor (LOF) of a sample </a:t>
            </a:r>
            <a:r>
              <a:rPr lang="en-US" sz="2400" i="1" dirty="0"/>
              <a:t>p</a:t>
            </a:r>
            <a:r>
              <a:rPr lang="en-US" sz="2400" dirty="0"/>
              <a:t> as the average of the ratios of the density of sample </a:t>
            </a:r>
            <a:r>
              <a:rPr lang="en-US" sz="2400" i="1" dirty="0"/>
              <a:t>p</a:t>
            </a:r>
            <a:r>
              <a:rPr lang="en-US" sz="2400" dirty="0"/>
              <a:t> and the density of its nearest neighbors</a:t>
            </a:r>
          </a:p>
          <a:p>
            <a:pPr marL="342900" indent="-342900">
              <a:buFont typeface="Monotype Sorts" pitchFamily="2" charset="2"/>
              <a:buChar char="l"/>
              <a:defRPr/>
            </a:pPr>
            <a:r>
              <a:rPr lang="en-US" sz="2400" dirty="0"/>
              <a:t>Outliers are points with largest LOF value</a:t>
            </a:r>
          </a:p>
        </p:txBody>
      </p:sp>
      <p:grpSp>
        <p:nvGrpSpPr>
          <p:cNvPr id="30724" name="Group 4"/>
          <p:cNvGrpSpPr>
            <a:grpSpLocks noChangeAspect="1"/>
          </p:cNvGrpSpPr>
          <p:nvPr/>
        </p:nvGrpSpPr>
        <p:grpSpPr bwMode="auto">
          <a:xfrm>
            <a:off x="533400" y="3322638"/>
            <a:ext cx="3505200" cy="3001962"/>
            <a:chOff x="1626" y="1932"/>
            <a:chExt cx="3476" cy="2930"/>
          </a:xfrm>
        </p:grpSpPr>
        <p:pic>
          <p:nvPicPr>
            <p:cNvPr id="3072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6" y="1932"/>
              <a:ext cx="3476" cy="2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7" name="Text Box 6"/>
            <p:cNvSpPr txBox="1">
              <a:spLocks noChangeAspect="1" noChangeArrowheads="1"/>
            </p:cNvSpPr>
            <p:nvPr/>
          </p:nvSpPr>
          <p:spPr bwMode="auto">
            <a:xfrm>
              <a:off x="2460" y="3978"/>
              <a:ext cx="300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i="1">
                  <a:solidFill>
                    <a:schemeClr val="hlink"/>
                  </a:solidFill>
                  <a:latin typeface="Times New Roman" pitchFamily="18" charset="0"/>
                </a:rPr>
                <a:t>  p</a:t>
              </a:r>
              <a:r>
                <a:rPr lang="en-US" altLang="en-US" i="1" baseline="-25000">
                  <a:solidFill>
                    <a:schemeClr val="hlink"/>
                  </a:solidFill>
                  <a:latin typeface="Times New Roman" pitchFamily="18" charset="0"/>
                </a:rPr>
                <a:t>2</a:t>
              </a:r>
              <a:endParaRPr lang="en-US" altLang="en-US" i="1">
                <a:solidFill>
                  <a:schemeClr val="hlink"/>
                </a:solidFill>
                <a:latin typeface="Times New Roman" pitchFamily="18" charset="0"/>
              </a:endParaRPr>
            </a:p>
            <a:p>
              <a:r>
                <a:rPr lang="en-US" altLang="en-US" sz="1000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en-US" altLang="en-US" sz="16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30728" name="Text Box 7"/>
            <p:cNvSpPr txBox="1">
              <a:spLocks noChangeAspect="1" noChangeArrowheads="1"/>
            </p:cNvSpPr>
            <p:nvPr/>
          </p:nvSpPr>
          <p:spPr bwMode="auto">
            <a:xfrm>
              <a:off x="3582" y="4194"/>
              <a:ext cx="438" cy="5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i="1">
                  <a:solidFill>
                    <a:schemeClr val="hlink"/>
                  </a:solidFill>
                  <a:latin typeface="Times New Roman" pitchFamily="18" charset="0"/>
                </a:rPr>
                <a:t>  p</a:t>
              </a:r>
              <a:r>
                <a:rPr lang="en-US" altLang="en-US" i="1" baseline="-25000">
                  <a:solidFill>
                    <a:schemeClr val="hlink"/>
                  </a:solidFill>
                  <a:latin typeface="Times New Roman" pitchFamily="18" charset="0"/>
                </a:rPr>
                <a:t>1</a:t>
              </a:r>
              <a:endParaRPr lang="en-US" altLang="en-US" i="1">
                <a:solidFill>
                  <a:schemeClr val="hlink"/>
                </a:solidFill>
                <a:latin typeface="Times New Roman" pitchFamily="18" charset="0"/>
              </a:endParaRPr>
            </a:p>
            <a:p>
              <a:r>
                <a:rPr lang="en-US" altLang="en-US" sz="1000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en-US" altLang="en-US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5181600" y="4114800"/>
            <a:ext cx="3352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latin typeface="Tahoma" pitchFamily="34" charset="0"/>
              </a:rPr>
              <a:t>In the NN approach, p</a:t>
            </a:r>
            <a:r>
              <a:rPr lang="en-US" altLang="en-US" sz="2000" b="0" baseline="-25000">
                <a:latin typeface="Tahoma" pitchFamily="34" charset="0"/>
              </a:rPr>
              <a:t>2</a:t>
            </a:r>
            <a:r>
              <a:rPr lang="en-US" altLang="en-US" sz="2000" b="0">
                <a:latin typeface="Tahoma" pitchFamily="34" charset="0"/>
              </a:rPr>
              <a:t> is not considered as outlier, while LOF approach find both p</a:t>
            </a:r>
            <a:r>
              <a:rPr lang="en-US" altLang="en-US" sz="2000" b="0" baseline="-25000">
                <a:latin typeface="Tahoma" pitchFamily="34" charset="0"/>
              </a:rPr>
              <a:t>1</a:t>
            </a:r>
            <a:r>
              <a:rPr lang="en-US" altLang="en-US" sz="2000" b="0">
                <a:latin typeface="Tahoma" pitchFamily="34" charset="0"/>
              </a:rPr>
              <a:t> and p</a:t>
            </a:r>
            <a:r>
              <a:rPr lang="en-US" altLang="en-US" sz="2000" b="0" baseline="-25000">
                <a:latin typeface="Tahoma" pitchFamily="34" charset="0"/>
              </a:rPr>
              <a:t>2 </a:t>
            </a:r>
            <a:r>
              <a:rPr lang="en-US" altLang="en-US" sz="2000" b="0">
                <a:latin typeface="Tahoma" pitchFamily="34" charset="0"/>
              </a:rPr>
              <a:t>as outliers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en-US" sz="2500"/>
              <a:t>Strengths/Weaknesses of Density-Based Approaches</a:t>
            </a:r>
            <a:r>
              <a:rPr lang="en-US" altLang="en-US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Simple</a:t>
            </a:r>
          </a:p>
          <a:p>
            <a:pPr lvl="3"/>
            <a:endParaRPr lang="en-US" altLang="en-US"/>
          </a:p>
          <a:p>
            <a:r>
              <a:rPr lang="en-US" altLang="en-US"/>
              <a:t>Expensive –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3"/>
            <a:endParaRPr lang="en-US" altLang="en-US"/>
          </a:p>
          <a:p>
            <a:r>
              <a:rPr lang="en-US" altLang="en-US"/>
              <a:t>Sensitive to parameters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Density becomes less meaningful in high-dimensional space</a:t>
            </a:r>
          </a:p>
          <a:p>
            <a:endParaRPr lang="en-US" altLang="en-US"/>
          </a:p>
          <a:p>
            <a:pPr>
              <a:buFont typeface="Monotype Sorts" pitchFamily="-84" charset="2"/>
              <a:buNone/>
            </a:pPr>
            <a:endParaRPr lang="en-US" altLang="en-US"/>
          </a:p>
          <a:p>
            <a:pPr lvl="3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/>
              <a:t>Clustering-Based Approaches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5151437" cy="5181600"/>
          </a:xfrm>
        </p:spPr>
        <p:txBody>
          <a:bodyPr/>
          <a:lstStyle/>
          <a:p>
            <a:pPr marL="342900" indent="-342900"/>
            <a:r>
              <a:rPr lang="en-US" altLang="en-US" sz="2400" dirty="0" smtClean="0"/>
              <a:t>An </a:t>
            </a:r>
            <a:r>
              <a:rPr lang="en-US" altLang="en-US" sz="2400" dirty="0"/>
              <a:t>object is a cluster-based outlier if it does not strongly belong to any cluster </a:t>
            </a:r>
          </a:p>
          <a:p>
            <a:pPr marL="742950" lvl="1" indent="-285750"/>
            <a:r>
              <a:rPr lang="en-US" altLang="en-US" sz="2000" dirty="0"/>
              <a:t>For prototype-based clusters, an object is an outlier if it is not close enough to a cluster </a:t>
            </a:r>
            <a:r>
              <a:rPr lang="en-US" altLang="en-US" sz="2000" dirty="0" smtClean="0"/>
              <a:t>center</a:t>
            </a:r>
          </a:p>
          <a:p>
            <a:pPr marL="857250" lvl="2" indent="-285750"/>
            <a:r>
              <a:rPr lang="en-US" altLang="en-US" sz="1400" dirty="0" smtClean="0"/>
              <a:t>Outliers </a:t>
            </a:r>
            <a:r>
              <a:rPr lang="en-US" altLang="en-US" sz="1400" dirty="0"/>
              <a:t>can impact the clustering </a:t>
            </a:r>
            <a:r>
              <a:rPr lang="en-US" altLang="en-US" sz="1400" dirty="0" smtClean="0"/>
              <a:t>produced</a:t>
            </a:r>
            <a:endParaRPr lang="en-US" altLang="en-US" sz="1800" dirty="0"/>
          </a:p>
          <a:p>
            <a:pPr marL="742950" lvl="1" indent="-285750"/>
            <a:r>
              <a:rPr lang="en-US" altLang="en-US" sz="2000" dirty="0"/>
              <a:t>For density-based clusters, an object is an outlier if its density is too </a:t>
            </a:r>
            <a:r>
              <a:rPr lang="en-US" altLang="en-US" sz="2000" dirty="0" smtClean="0"/>
              <a:t>low </a:t>
            </a:r>
          </a:p>
          <a:p>
            <a:pPr marL="857250" lvl="2" indent="-285750"/>
            <a:r>
              <a:rPr lang="en-US" altLang="en-US" sz="1400" dirty="0" smtClean="0"/>
              <a:t>Can’t distinguish between noise and outliers</a:t>
            </a:r>
            <a:endParaRPr lang="en-US" altLang="en-US" sz="1400" dirty="0"/>
          </a:p>
          <a:p>
            <a:pPr marL="742950" lvl="1" indent="-285750"/>
            <a:r>
              <a:rPr lang="en-US" altLang="en-US" sz="2000" dirty="0"/>
              <a:t>For graph-based clusters, an object is an outlier if it is not well </a:t>
            </a:r>
            <a:r>
              <a:rPr lang="en-US" altLang="en-US" sz="2000" dirty="0" smtClean="0"/>
              <a:t>connected</a:t>
            </a:r>
          </a:p>
          <a:p>
            <a:pPr marL="742950" lvl="1" indent="-285750"/>
            <a:endParaRPr lang="en-US" altLang="en-US" sz="2000" dirty="0" smtClean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410200" y="1905000"/>
            <a:ext cx="3733800" cy="3074988"/>
            <a:chOff x="3264" y="1231"/>
            <a:chExt cx="2352" cy="1937"/>
          </a:xfrm>
        </p:grpSpPr>
        <p:pic>
          <p:nvPicPr>
            <p:cNvPr id="3277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1231"/>
              <a:ext cx="2352" cy="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4" name="Oval 6"/>
            <p:cNvSpPr>
              <a:spLocks noChangeArrowheads="1"/>
            </p:cNvSpPr>
            <p:nvPr/>
          </p:nvSpPr>
          <p:spPr bwMode="auto">
            <a:xfrm>
              <a:off x="3552" y="2011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4752" y="1957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6" name="Oval 8"/>
            <p:cNvSpPr>
              <a:spLocks noChangeArrowheads="1"/>
            </p:cNvSpPr>
            <p:nvPr/>
          </p:nvSpPr>
          <p:spPr bwMode="auto">
            <a:xfrm>
              <a:off x="5424" y="2683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7" name="Oval 9"/>
            <p:cNvSpPr>
              <a:spLocks noChangeArrowheads="1"/>
            </p:cNvSpPr>
            <p:nvPr/>
          </p:nvSpPr>
          <p:spPr bwMode="auto">
            <a:xfrm>
              <a:off x="4016" y="2779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8" name="Oval 10"/>
            <p:cNvSpPr>
              <a:spLocks noChangeArrowheads="1"/>
            </p:cNvSpPr>
            <p:nvPr/>
          </p:nvSpPr>
          <p:spPr bwMode="auto">
            <a:xfrm>
              <a:off x="3392" y="1771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4224" y="2011"/>
              <a:ext cx="576" cy="96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4800" y="2011"/>
              <a:ext cx="48" cy="76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V="1">
              <a:off x="4800" y="1627"/>
              <a:ext cx="384" cy="384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4800" y="2011"/>
              <a:ext cx="672" cy="72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 flipH="1">
              <a:off x="3744" y="2011"/>
              <a:ext cx="1056" cy="336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en-US"/>
              <a:t>Distance of Points from Closest Centroids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8" t="6934" r="7738" b="9747"/>
          <a:stretch>
            <a:fillRect/>
          </a:stretch>
        </p:blipFill>
        <p:spPr bwMode="auto">
          <a:xfrm>
            <a:off x="609600" y="1066800"/>
            <a:ext cx="73771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en-US" altLang="en-US" sz="2800"/>
              <a:t>Relative Distance of Points from Closest Centroid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7" t="5527" r="3662" b="9747"/>
          <a:stretch>
            <a:fillRect/>
          </a:stretch>
        </p:blipFill>
        <p:spPr bwMode="auto">
          <a:xfrm>
            <a:off x="533400" y="990600"/>
            <a:ext cx="758666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en-US" sz="2400" dirty="0"/>
              <a:t>Strengths/Weaknesses of Clustering-Based Approaches</a:t>
            </a:r>
            <a:r>
              <a:rPr lang="en-US" altLang="en-US" sz="2800" dirty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Simple</a:t>
            </a:r>
          </a:p>
          <a:p>
            <a:pPr>
              <a:buFont typeface="Monotype Sorts" pitchFamily="-84" charset="2"/>
              <a:buNone/>
            </a:pPr>
            <a:endParaRPr lang="en-US" altLang="en-US" dirty="0"/>
          </a:p>
          <a:p>
            <a:r>
              <a:rPr lang="en-US" altLang="en-US" dirty="0"/>
              <a:t>Many clustering techniques can be used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Can be difficult to decide on a clustering technique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Can be difficult to decide on number of clusters</a:t>
            </a:r>
          </a:p>
          <a:p>
            <a:endParaRPr lang="en-US" altLang="en-US" dirty="0"/>
          </a:p>
          <a:p>
            <a:r>
              <a:rPr lang="en-US" altLang="en-US" dirty="0"/>
              <a:t>Outliers can distort the clusters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Importance of Anomaly Detection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1143000"/>
            <a:ext cx="4237037" cy="51816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2000">
                <a:solidFill>
                  <a:srgbClr val="FF3300"/>
                </a:solidFill>
              </a:rPr>
              <a:t>Ozone Depletion History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1800"/>
              <a:t>In 1985 three researchers (Farman, Gardinar and Shanklin) were puzzled by data gathered by the British Antarctic Survey showing that ozone levels for Antarctica had dropped 10% below normal levels</a:t>
            </a:r>
          </a:p>
          <a:p>
            <a:pPr lvl="4">
              <a:lnSpc>
                <a:spcPct val="90000"/>
              </a:lnSpc>
            </a:pPr>
            <a:endParaRPr lang="en-US" altLang="en-US" sz="1400"/>
          </a:p>
          <a:p>
            <a:pPr marL="342900" indent="-342900">
              <a:lnSpc>
                <a:spcPct val="90000"/>
              </a:lnSpc>
            </a:pPr>
            <a:r>
              <a:rPr lang="en-US" altLang="en-US" sz="1800"/>
              <a:t>Why did the Nimbus 7 satellite, which had instruments aboard for recording ozone levels, not record similarly low ozone concentrations? </a:t>
            </a:r>
          </a:p>
          <a:p>
            <a:pPr lvl="4">
              <a:lnSpc>
                <a:spcPct val="90000"/>
              </a:lnSpc>
            </a:pPr>
            <a:endParaRPr lang="en-US" altLang="en-US" sz="1400"/>
          </a:p>
          <a:p>
            <a:pPr marL="342900" indent="-342900">
              <a:lnSpc>
                <a:spcPct val="90000"/>
              </a:lnSpc>
            </a:pPr>
            <a:r>
              <a:rPr lang="en-US" altLang="en-US" sz="1800"/>
              <a:t>The ozone concentrations recorded by the satellite were so low they were being treated as outliers by a computer program and discarded!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24400" y="5257800"/>
            <a:ext cx="434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dirty="0">
                <a:latin typeface="Tahoma" pitchFamily="34" charset="0"/>
              </a:rPr>
              <a:t>Source: </a:t>
            </a:r>
            <a:br>
              <a:rPr lang="en-US" altLang="en-US" b="0" dirty="0">
                <a:latin typeface="Tahoma" pitchFamily="34" charset="0"/>
              </a:rPr>
            </a:br>
            <a:r>
              <a:rPr lang="en-US" altLang="en-US" b="0" dirty="0">
                <a:latin typeface="Tahoma" pitchFamily="34" charset="0"/>
              </a:rPr>
              <a:t>    http://www.epa.gov/ozone/science/hole/size.html</a:t>
            </a:r>
          </a:p>
        </p:txBody>
      </p:sp>
      <p:pic>
        <p:nvPicPr>
          <p:cNvPr id="6149" name="Picture 5" descr="hole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1925" y="1371600"/>
            <a:ext cx="3116263" cy="3689350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 dirty="0"/>
              <a:t>Reconstruction-Based Approaches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assumptions there are patterns in the distribution of the normal class that can be captured using lower-dimensional representations</a:t>
            </a:r>
          </a:p>
          <a:p>
            <a:r>
              <a:rPr lang="en-US" dirty="0"/>
              <a:t>Reduce data to lower dimensional data</a:t>
            </a:r>
          </a:p>
          <a:p>
            <a:pPr lvl="1"/>
            <a:r>
              <a:rPr lang="en-US" dirty="0" smtClean="0"/>
              <a:t>E.g. </a:t>
            </a: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Principal Components Analysis (PCA) or </a:t>
            </a:r>
            <a:r>
              <a:rPr lang="en-US" dirty="0" smtClean="0"/>
              <a:t>Auto-encoders</a:t>
            </a:r>
          </a:p>
          <a:p>
            <a:r>
              <a:rPr lang="en-US" dirty="0" smtClean="0"/>
              <a:t>Measure the reconstruction error for each object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difference between original and reduced dimensionality version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92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Reconstruction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dirty="0"/>
                  <a:t> be the original data object</a:t>
                </a:r>
              </a:p>
              <a:p>
                <a:r>
                  <a:rPr lang="en-US" dirty="0"/>
                  <a:t>Find the representation of the object in a lower dimensional space</a:t>
                </a:r>
              </a:p>
              <a:p>
                <a:r>
                  <a:rPr lang="en-US" dirty="0"/>
                  <a:t>Project the object back to the original space</a:t>
                </a:r>
              </a:p>
              <a:p>
                <a:r>
                  <a:rPr lang="en-US" dirty="0"/>
                  <a:t>Call this object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Reconstruction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Error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)= 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1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b="1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Objects with large reconstruction errors are anomalies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1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18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Reconstruction of two-dimensional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0" y="1524000"/>
            <a:ext cx="9144000" cy="4167851"/>
          </a:xfrm>
          <a:prstGeom prst="rect">
            <a:avLst/>
          </a:prstGeom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31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Basic Architecture of an </a:t>
            </a:r>
            <a:r>
              <a:rPr lang="en-US" b="0" dirty="0" err="1"/>
              <a:t>Autoencoder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autoencoder</a:t>
            </a:r>
            <a:r>
              <a:rPr lang="en-US" dirty="0"/>
              <a:t> is a multi-layer neural network</a:t>
            </a:r>
          </a:p>
          <a:p>
            <a:r>
              <a:rPr lang="en-US" dirty="0"/>
              <a:t>The number of input and output neurons is equal to the number of original attributes.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124200"/>
            <a:ext cx="4476455" cy="27432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DB885-8F62-4A20-8FFD-A0170E1E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61AEE-D934-42C7-9F45-BB932084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Introduction to Data Mining, 2nd Edition   Tan, Steinbach, Karpatne, Kumar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63E39-D477-4876-8F9C-1DE8FB2D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50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require assumptions about distribution of normal class</a:t>
            </a:r>
          </a:p>
          <a:p>
            <a:endParaRPr lang="en-US" dirty="0"/>
          </a:p>
          <a:p>
            <a:r>
              <a:rPr lang="en-US" dirty="0"/>
              <a:t>Can use many dimensionality reduction approaches</a:t>
            </a:r>
          </a:p>
          <a:p>
            <a:endParaRPr lang="en-US" dirty="0"/>
          </a:p>
          <a:p>
            <a:r>
              <a:rPr lang="en-US" dirty="0"/>
              <a:t>The reconstruction error is computed in the original space</a:t>
            </a:r>
          </a:p>
          <a:p>
            <a:pPr lvl="1"/>
            <a:r>
              <a:rPr lang="en-US" dirty="0"/>
              <a:t>This can be a problem if dimensionality is high 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2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Class SVM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Uses </a:t>
            </a:r>
            <a:r>
              <a:rPr lang="en-US" sz="2400" dirty="0"/>
              <a:t>an SVM approach to classify normal objects</a:t>
            </a:r>
          </a:p>
          <a:p>
            <a:endParaRPr lang="en-US" sz="2400" dirty="0"/>
          </a:p>
          <a:p>
            <a:r>
              <a:rPr lang="en-US" sz="2400" dirty="0"/>
              <a:t>Uses the given data to construct such a model </a:t>
            </a:r>
          </a:p>
          <a:p>
            <a:endParaRPr lang="en-US" sz="2400" dirty="0"/>
          </a:p>
          <a:p>
            <a:r>
              <a:rPr lang="en-US" sz="2400" dirty="0"/>
              <a:t>This data may contain outliers</a:t>
            </a:r>
          </a:p>
          <a:p>
            <a:endParaRPr lang="en-US" sz="2400" dirty="0"/>
          </a:p>
          <a:p>
            <a:r>
              <a:rPr lang="en-US" sz="2400" dirty="0"/>
              <a:t>But the data does not contain class labels</a:t>
            </a:r>
          </a:p>
          <a:p>
            <a:endParaRPr lang="en-US" sz="2400" dirty="0"/>
          </a:p>
          <a:p>
            <a:r>
              <a:rPr lang="en-US" sz="2400" dirty="0"/>
              <a:t>How to build a classifier given one class?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5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How Does One-Class SVM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the “origin” trick</a:t>
            </a:r>
          </a:p>
          <a:p>
            <a:r>
              <a:rPr lang="en-US" dirty="0"/>
              <a:t>Use a Gaussian kernel</a:t>
            </a:r>
          </a:p>
          <a:p>
            <a:pPr lvl="1"/>
            <a:r>
              <a:rPr lang="en-US" dirty="0"/>
              <a:t>Every point mapped to a unit hypersphere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Every point in the same </a:t>
            </a:r>
            <a:r>
              <a:rPr lang="en-US" dirty="0" err="1"/>
              <a:t>orthant</a:t>
            </a:r>
            <a:r>
              <a:rPr lang="en-US" dirty="0"/>
              <a:t> (quadrant)</a:t>
            </a:r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Aim to maximize the distance of the separating plane from the origin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676400"/>
            <a:ext cx="2265041" cy="45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667000"/>
            <a:ext cx="5376994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585713"/>
            <a:ext cx="4459532" cy="411480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9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Two-dimensional One Class SVM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0"/>
            <a:ext cx="5167051" cy="4937760"/>
          </a:xfrm>
          <a:prstGeom prst="rect">
            <a:avLst/>
          </a:prstGeom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80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Equations for One-Class SVM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Equation of hyperplane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dirty="0"/>
                  <a:t>is the mapping to high dimensional space</a:t>
                </a:r>
              </a:p>
              <a:p>
                <a:r>
                  <a:rPr lang="en-US" dirty="0"/>
                  <a:t>Weight vector is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ν</m:t>
                    </m:r>
                  </m:oMath>
                </a14:m>
                <a:r>
                  <a:rPr lang="en-US" b="0" dirty="0"/>
                  <a:t> is fraction of outliers</a:t>
                </a:r>
              </a:p>
              <a:p>
                <a:r>
                  <a:rPr lang="en-US" dirty="0"/>
                  <a:t>Optimization condition is the following</a:t>
                </a:r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114800"/>
            <a:ext cx="664361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652" y="1186098"/>
            <a:ext cx="1615796" cy="3657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2133600"/>
            <a:ext cx="1728368" cy="685800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81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Finding Outliers with a One-Class SVM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Decision boundary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19200" y="1600200"/>
            <a:ext cx="61308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73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Causes of Anomalies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dirty="0"/>
              <a:t>Data from different classes</a:t>
            </a:r>
          </a:p>
          <a:p>
            <a:pPr marL="742950" lvl="1" indent="-285750"/>
            <a:r>
              <a:rPr lang="en-US" altLang="en-US" dirty="0"/>
              <a:t>Measuring the weights of oranges, but a few grapefruit are mixed in</a:t>
            </a:r>
          </a:p>
          <a:p>
            <a:pPr marL="742950" lvl="1" indent="-285750"/>
            <a:endParaRPr lang="en-US" altLang="en-US" dirty="0"/>
          </a:p>
          <a:p>
            <a:pPr marL="342900" indent="-342900"/>
            <a:r>
              <a:rPr lang="en-US" altLang="en-US" dirty="0"/>
              <a:t>Natural variation</a:t>
            </a:r>
          </a:p>
          <a:p>
            <a:pPr marL="742950" lvl="1" indent="-285750"/>
            <a:r>
              <a:rPr lang="en-US" altLang="en-US" dirty="0"/>
              <a:t>Unusually tall people</a:t>
            </a:r>
          </a:p>
          <a:p>
            <a:pPr marL="742950" lvl="1" indent="-285750"/>
            <a:endParaRPr lang="en-US" altLang="en-US" dirty="0"/>
          </a:p>
          <a:p>
            <a:pPr marL="342900" indent="-342900"/>
            <a:r>
              <a:rPr lang="en-US" altLang="en-US" dirty="0"/>
              <a:t>Data errors</a:t>
            </a:r>
          </a:p>
          <a:p>
            <a:pPr marL="742950" lvl="1" indent="-285750"/>
            <a:r>
              <a:rPr lang="en-US" altLang="en-US" dirty="0"/>
              <a:t>200 pound 2 year old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07308" y="3275112"/>
            <a:ext cx="31293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https://umn.zoom.us/my/kumar001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Finding Outliers with a One-Class SVM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Decision boundary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=0.05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05000"/>
            <a:ext cx="7888266" cy="3657600"/>
          </a:xfrm>
          <a:prstGeom prst="rect">
            <a:avLst/>
          </a:prstGeom>
        </p:spPr>
      </p:pic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32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Strengths and Weaknesses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Strong theoretical foundation</a:t>
                </a:r>
              </a:p>
              <a:p>
                <a:endParaRPr lang="en-US" dirty="0"/>
              </a:p>
              <a:p>
                <a:r>
                  <a:rPr lang="en-US" dirty="0"/>
                  <a:t>Choice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ν</m:t>
                    </m:r>
                  </m:oMath>
                </a14:m>
                <a:r>
                  <a:rPr lang="en-US" dirty="0"/>
                  <a:t> is difficult</a:t>
                </a:r>
              </a:p>
              <a:p>
                <a:endParaRPr lang="en-US" dirty="0"/>
              </a:p>
              <a:p>
                <a:r>
                  <a:rPr lang="en-US" dirty="0"/>
                  <a:t>Computationally expensive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63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Information Theoretic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idea is to measure how much information decreases when you delete an observation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Anomalies should show higher gain</a:t>
            </a:r>
          </a:p>
          <a:p>
            <a:endParaRPr lang="en-US" dirty="0"/>
          </a:p>
          <a:p>
            <a:r>
              <a:rPr lang="en-US" dirty="0"/>
              <a:t>Normal points should have less gain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0"/>
            <a:ext cx="5482168" cy="457200"/>
          </a:xfrm>
          <a:prstGeom prst="rect">
            <a:avLst/>
          </a:prstGeom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85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Information Theoretic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of height and weight for 100 participants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Eliminating last group give a gain of </a:t>
            </a:r>
            <a:br>
              <a:rPr lang="en-US" dirty="0"/>
            </a:br>
            <a:r>
              <a:rPr lang="en-US" dirty="0"/>
              <a:t>2.08 − 1.89 = 0.19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7324753" cy="3657600"/>
          </a:xfrm>
          <a:prstGeom prst="rect">
            <a:avLst/>
          </a:prstGeom>
        </p:spPr>
      </p:pic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04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Strengths and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Solid theoretical foundation</a:t>
            </a:r>
          </a:p>
          <a:p>
            <a:endParaRPr lang="en-US" dirty="0"/>
          </a:p>
          <a:p>
            <a:r>
              <a:rPr lang="en-US" dirty="0"/>
              <a:t>Theoretically applicable to all kinds of data</a:t>
            </a:r>
          </a:p>
          <a:p>
            <a:endParaRPr lang="en-US" dirty="0"/>
          </a:p>
          <a:p>
            <a:r>
              <a:rPr lang="en-US" dirty="0"/>
              <a:t>Difficult and computationally expensive to implement in practice</a:t>
            </a:r>
          </a:p>
          <a:p>
            <a:pPr lvl="1"/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05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Anomaly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class labels are present, then use standard evaluation approaches for rare class such as precision, recall, or false positive rate</a:t>
            </a:r>
          </a:p>
          <a:p>
            <a:pPr lvl="1"/>
            <a:r>
              <a:rPr lang="en-US" dirty="0"/>
              <a:t>FPR is also know as false alarm rate</a:t>
            </a:r>
          </a:p>
          <a:p>
            <a:pPr lvl="1"/>
            <a:endParaRPr lang="en-US" dirty="0"/>
          </a:p>
          <a:p>
            <a:r>
              <a:rPr lang="en-US" dirty="0"/>
              <a:t>For unsupervised anomaly detection use measures provided by the anomaly method</a:t>
            </a:r>
          </a:p>
          <a:p>
            <a:pPr lvl="1"/>
            <a:r>
              <a:rPr lang="en-US" dirty="0" smtClean="0"/>
              <a:t>E.g. r</a:t>
            </a:r>
            <a:r>
              <a:rPr lang="en-US" dirty="0" smtClean="0"/>
              <a:t>econstruction </a:t>
            </a:r>
            <a:r>
              <a:rPr lang="en-US" dirty="0"/>
              <a:t>error or gain </a:t>
            </a:r>
          </a:p>
          <a:p>
            <a:pPr lvl="1"/>
            <a:endParaRPr lang="en-US" dirty="0"/>
          </a:p>
          <a:p>
            <a:r>
              <a:rPr lang="en-US" dirty="0"/>
              <a:t>Can also look at histograms of anomaly scores. 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9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Distribution of Anomaly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Anomaly scores should show a tail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5857327" cy="4572000"/>
          </a:xfrm>
          <a:prstGeom prst="rect">
            <a:avLst/>
          </a:prstGeom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 smtClean="0"/>
              <a:t>4/12/2021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95650" cy="3651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   Tan, Steinbach, </a:t>
            </a:r>
            <a:r>
              <a:rPr lang="en-US" altLang="en-US" b="0" dirty="0" err="1"/>
              <a:t>Karpatne</a:t>
            </a:r>
            <a:r>
              <a:rPr lang="en-US" altLang="en-US" b="0" dirty="0"/>
              <a:t>, Kumar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C9A5C68D-8B6D-4F42-9DBE-A70E1D155A4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57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en-US"/>
              <a:t>Distinction Between Noise and Anomalies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Aft>
                <a:spcPts val="800"/>
              </a:spcAft>
            </a:pPr>
            <a:endParaRPr lang="en-US" altLang="en-US" sz="1200" dirty="0"/>
          </a:p>
          <a:p>
            <a:pPr marL="342900" indent="-342900">
              <a:spcAft>
                <a:spcPts val="800"/>
              </a:spcAft>
            </a:pPr>
            <a:r>
              <a:rPr lang="en-US" altLang="en-US" sz="2400" dirty="0"/>
              <a:t>Noise doesn’t necessarily produce unusual values or objects</a:t>
            </a:r>
          </a:p>
          <a:p>
            <a:pPr marL="342900" indent="-342900">
              <a:spcAft>
                <a:spcPts val="800"/>
              </a:spcAft>
            </a:pPr>
            <a:endParaRPr lang="en-US" altLang="en-US" sz="2400" dirty="0"/>
          </a:p>
          <a:p>
            <a:pPr marL="342900" indent="-342900">
              <a:spcAft>
                <a:spcPts val="800"/>
              </a:spcAft>
            </a:pPr>
            <a:r>
              <a:rPr lang="en-US" altLang="en-US" sz="2400" dirty="0"/>
              <a:t>Noise is not interesting</a:t>
            </a:r>
          </a:p>
          <a:p>
            <a:pPr marL="0" indent="0">
              <a:spcAft>
                <a:spcPts val="800"/>
              </a:spcAft>
              <a:buNone/>
            </a:pPr>
            <a:endParaRPr lang="en-US" altLang="en-US" sz="2400" dirty="0"/>
          </a:p>
          <a:p>
            <a:pPr marL="342900" indent="-342900">
              <a:spcAft>
                <a:spcPts val="800"/>
              </a:spcAft>
            </a:pPr>
            <a:r>
              <a:rPr lang="en-US" altLang="en-US" sz="2400" dirty="0"/>
              <a:t>Noise and anomalies are related but distinct concepts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Model-based vs  Model-free</a:t>
            </a:r>
            <a:endParaRPr lang="en-US" altLang="en-US" dirty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3255" y="533400"/>
            <a:ext cx="8628345" cy="5147733"/>
          </a:xfrm>
        </p:spPr>
        <p:txBody>
          <a:bodyPr/>
          <a:lstStyle/>
          <a:p>
            <a:pPr marL="0" indent="0">
              <a:buNone/>
            </a:pPr>
            <a:endParaRPr lang="en-US" altLang="en-US" sz="2400" dirty="0"/>
          </a:p>
          <a:p>
            <a:pPr marL="234950" indent="-285750"/>
            <a:r>
              <a:rPr lang="en-US" altLang="en-US" sz="3600" dirty="0" smtClean="0"/>
              <a:t>Model-based Approaches </a:t>
            </a:r>
          </a:p>
          <a:p>
            <a:pPr marL="1143000" lvl="2" indent="-228600"/>
            <a:r>
              <a:rPr lang="en-US" altLang="en-US" sz="2400" dirty="0" smtClean="0"/>
              <a:t>Model can be parametric or non-parametric</a:t>
            </a:r>
          </a:p>
          <a:p>
            <a:pPr marL="1143000" lvl="2" indent="-228600"/>
            <a:r>
              <a:rPr lang="en-US" altLang="en-US" sz="2400" dirty="0" smtClean="0"/>
              <a:t>Anomalies </a:t>
            </a:r>
            <a:r>
              <a:rPr lang="en-US" altLang="en-US" sz="2400" dirty="0"/>
              <a:t>are those points that don’t fit well</a:t>
            </a:r>
          </a:p>
          <a:p>
            <a:pPr marL="1143000" lvl="2" indent="-228600"/>
            <a:r>
              <a:rPr lang="en-US" altLang="en-US" sz="2400" dirty="0"/>
              <a:t>Anomalies are those points that distort the model </a:t>
            </a:r>
          </a:p>
          <a:p>
            <a:pPr marL="234950" indent="-285750"/>
            <a:r>
              <a:rPr lang="en-US" altLang="en-US" sz="3600" dirty="0" smtClean="0"/>
              <a:t>Model-free Approaches</a:t>
            </a:r>
            <a:endParaRPr lang="en-US" altLang="en-US" sz="3600" dirty="0"/>
          </a:p>
          <a:p>
            <a:pPr marL="1143000" lvl="2" indent="-228600"/>
            <a:r>
              <a:rPr lang="en-US" altLang="en-US" sz="2400" dirty="0" smtClean="0"/>
              <a:t>Anomalies are identified directly from the data without building a model</a:t>
            </a:r>
          </a:p>
          <a:p>
            <a:pPr marL="520700" indent="-228600"/>
            <a:r>
              <a:rPr lang="en-US" altLang="en-US" sz="3200" dirty="0" smtClean="0"/>
              <a:t>Often the underlying assumption is that the most of the points in the data are normal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533400"/>
          </a:xfrm>
        </p:spPr>
        <p:txBody>
          <a:bodyPr/>
          <a:lstStyle/>
          <a:p>
            <a:r>
              <a:rPr lang="en-US" altLang="en-US" dirty="0"/>
              <a:t>General Issues: </a:t>
            </a:r>
            <a:r>
              <a:rPr lang="en-US" altLang="en-US" dirty="0" smtClean="0"/>
              <a:t>Label vs Score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altLang="en-US" sz="2400" dirty="0" smtClean="0"/>
              <a:t>Some </a:t>
            </a:r>
            <a:r>
              <a:rPr lang="en-US" altLang="en-US" sz="2400" dirty="0"/>
              <a:t>anomaly detection techniques provide only a binary </a:t>
            </a:r>
            <a:r>
              <a:rPr lang="en-US" altLang="en-US" sz="2400" dirty="0" smtClean="0"/>
              <a:t>categorization</a:t>
            </a:r>
            <a:endParaRPr lang="en-US" altLang="en-US" sz="2000" dirty="0"/>
          </a:p>
          <a:p>
            <a:pPr marL="742950" lvl="1" indent="-285750"/>
            <a:endParaRPr lang="en-US" altLang="en-US" sz="2000" dirty="0"/>
          </a:p>
          <a:p>
            <a:pPr marL="342900" indent="-342900"/>
            <a:r>
              <a:rPr lang="en-US" altLang="en-US" sz="2400" dirty="0"/>
              <a:t>Other approaches </a:t>
            </a:r>
            <a:r>
              <a:rPr lang="en-US" altLang="en-US" sz="2400" dirty="0" smtClean="0"/>
              <a:t> measure </a:t>
            </a:r>
            <a:r>
              <a:rPr lang="en-US" altLang="en-US" sz="2400" dirty="0"/>
              <a:t>the degree to which an object is an anomaly</a:t>
            </a:r>
          </a:p>
          <a:p>
            <a:pPr marL="742950" lvl="1" indent="-285750"/>
            <a:r>
              <a:rPr lang="en-US" altLang="en-US" sz="2000" dirty="0"/>
              <a:t>This allows objects to be </a:t>
            </a:r>
            <a:r>
              <a:rPr lang="en-US" altLang="en-US" sz="2000" dirty="0" smtClean="0"/>
              <a:t>ranked</a:t>
            </a:r>
          </a:p>
          <a:p>
            <a:pPr marL="742950" lvl="1" indent="-285750"/>
            <a:r>
              <a:rPr lang="en-US" altLang="en-US" sz="2000" dirty="0" smtClean="0"/>
              <a:t>Scores can also have associated meaning (e.g., statistical significance)</a:t>
            </a:r>
            <a:endParaRPr lang="en-US" altLang="en-US" sz="2000" dirty="0"/>
          </a:p>
          <a:p>
            <a:pPr marL="742950" lvl="1" indent="-285750">
              <a:buFont typeface="Arial" pitchFamily="34" charset="0"/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4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en-US" dirty="0"/>
              <a:t> Anomaly Detection Techniques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677" y="1143000"/>
            <a:ext cx="8665923" cy="5181600"/>
          </a:xfrm>
        </p:spPr>
        <p:txBody>
          <a:bodyPr/>
          <a:lstStyle/>
          <a:p>
            <a:pPr marL="342900" indent="-342900"/>
            <a:r>
              <a:rPr lang="en-US" altLang="en-US" dirty="0"/>
              <a:t>Statistical Approaches</a:t>
            </a:r>
          </a:p>
          <a:p>
            <a:pPr marL="0" indent="0">
              <a:buNone/>
            </a:pPr>
            <a:endParaRPr lang="en-US" altLang="en-US" dirty="0"/>
          </a:p>
          <a:p>
            <a:pPr marL="342900" indent="-342900"/>
            <a:r>
              <a:rPr lang="en-US" altLang="en-US" dirty="0"/>
              <a:t>Proximity-based</a:t>
            </a:r>
          </a:p>
          <a:p>
            <a:pPr marL="742950" lvl="1" indent="-285750"/>
            <a:r>
              <a:rPr lang="en-US" altLang="en-US" dirty="0"/>
              <a:t>Anomalies are points far away from other points</a:t>
            </a:r>
          </a:p>
          <a:p>
            <a:pPr marL="742950" lvl="1" indent="-285750"/>
            <a:endParaRPr lang="en-US" altLang="en-US" dirty="0"/>
          </a:p>
          <a:p>
            <a:pPr marL="342900" indent="-342900"/>
            <a:r>
              <a:rPr lang="en-US" altLang="en-US" dirty="0"/>
              <a:t>Clustering-based</a:t>
            </a:r>
          </a:p>
          <a:p>
            <a:pPr marL="742950" lvl="1" indent="-285750"/>
            <a:r>
              <a:rPr lang="en-US" altLang="en-US" dirty="0"/>
              <a:t>Points far away from cluster centers are </a:t>
            </a:r>
            <a:r>
              <a:rPr lang="en-US" altLang="en-US" dirty="0" smtClean="0"/>
              <a:t>outliers </a:t>
            </a:r>
          </a:p>
          <a:p>
            <a:pPr marL="742950" lvl="1" indent="-285750"/>
            <a:r>
              <a:rPr lang="en-US" altLang="en-US" dirty="0" smtClean="0"/>
              <a:t>Small clusters are outliers</a:t>
            </a:r>
          </a:p>
          <a:p>
            <a:pPr marL="742950" lvl="1" indent="-285750"/>
            <a:endParaRPr lang="en-US" altLang="en-US" dirty="0"/>
          </a:p>
          <a:p>
            <a:pPr marL="342900" indent="-342900"/>
            <a:r>
              <a:rPr lang="en-US" altLang="en-US" dirty="0"/>
              <a:t>Reconstruction Based</a:t>
            </a:r>
          </a:p>
          <a:p>
            <a:pPr marL="342900" indent="-342900">
              <a:buFont typeface="Monotype Sorts" pitchFamily="-84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Statistical Approaches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990600"/>
            <a:ext cx="8318500" cy="5029200"/>
          </a:xfrm>
        </p:spPr>
        <p:txBody>
          <a:bodyPr/>
          <a:lstStyle/>
          <a:p>
            <a:pPr marL="342900" indent="-342900">
              <a:buFont typeface="Monotype Sorts" pitchFamily="-84" charset="2"/>
              <a:buNone/>
            </a:pPr>
            <a:r>
              <a:rPr lang="en-US" altLang="en-US" sz="2200" b="1"/>
              <a:t>Probabilistic definition of an outlier:</a:t>
            </a:r>
            <a:r>
              <a:rPr lang="en-US" altLang="en-US" sz="2200"/>
              <a:t> An outlier is an object that has a low probability with respect to a probability distribution model of the data. </a:t>
            </a:r>
          </a:p>
          <a:p>
            <a:pPr marL="342900" indent="-342900"/>
            <a:r>
              <a:rPr lang="en-US" altLang="en-US" sz="2200"/>
              <a:t>Usually assume a parametric model describing the distribution of the data (e.g., normal distribution) </a:t>
            </a:r>
          </a:p>
          <a:p>
            <a:pPr marL="342900" indent="-342900"/>
            <a:r>
              <a:rPr lang="en-US" altLang="en-US" sz="2200"/>
              <a:t>Apply a statistical test that depends on</a:t>
            </a:r>
            <a:r>
              <a:rPr lang="en-US" altLang="en-US" sz="2400"/>
              <a:t> </a:t>
            </a:r>
          </a:p>
          <a:p>
            <a:pPr marL="742950" lvl="1" indent="-285750"/>
            <a:r>
              <a:rPr lang="en-US" altLang="en-US" sz="2000"/>
              <a:t>Data distribution</a:t>
            </a:r>
          </a:p>
          <a:p>
            <a:pPr marL="742950" lvl="1" indent="-285750"/>
            <a:r>
              <a:rPr lang="en-US" altLang="en-US" sz="2000"/>
              <a:t>Parameters of distribution (e.g., mean, variance)</a:t>
            </a:r>
          </a:p>
          <a:p>
            <a:pPr marL="742950" lvl="1" indent="-285750"/>
            <a:r>
              <a:rPr lang="en-US" altLang="en-US" sz="2000"/>
              <a:t>Number of expected outliers (confidence limit)</a:t>
            </a:r>
          </a:p>
          <a:p>
            <a:pPr marL="342900" indent="-342900"/>
            <a:r>
              <a:rPr lang="en-US" altLang="en-US" sz="2200"/>
              <a:t>Issues</a:t>
            </a:r>
          </a:p>
          <a:p>
            <a:pPr marL="742950" lvl="1" indent="-285750"/>
            <a:r>
              <a:rPr lang="en-US" altLang="en-US" sz="2000"/>
              <a:t>Identifying the distribution of a data set</a:t>
            </a:r>
          </a:p>
          <a:p>
            <a:pPr marL="1143000" lvl="2" indent="-228600"/>
            <a:r>
              <a:rPr lang="en-US" altLang="en-US"/>
              <a:t>Heavy tailed distribution</a:t>
            </a:r>
          </a:p>
          <a:p>
            <a:pPr marL="742950" lvl="1" indent="-285750"/>
            <a:r>
              <a:rPr lang="en-US" altLang="en-US" sz="2000"/>
              <a:t>Number of attributes</a:t>
            </a:r>
          </a:p>
          <a:p>
            <a:pPr marL="742950" lvl="1" indent="-285750"/>
            <a:r>
              <a:rPr lang="en-US" altLang="en-US" sz="2000"/>
              <a:t>Is the data a mixture of distributions?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   Tan, Steinbach, Karpatne, Kumar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146483873</TotalTime>
  <Pages>3</Pages>
  <Words>2225</Words>
  <Application>Microsoft Office PowerPoint</Application>
  <PresentationFormat>On-screen Show (4:3)</PresentationFormat>
  <Paragraphs>429</Paragraphs>
  <Slides>46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Cambria Math</vt:lpstr>
      <vt:lpstr>Monotype Sorts</vt:lpstr>
      <vt:lpstr>Symbol</vt:lpstr>
      <vt:lpstr>Tahoma</vt:lpstr>
      <vt:lpstr>Times New Roman</vt:lpstr>
      <vt:lpstr>Wingdings</vt:lpstr>
      <vt:lpstr>LC.BRev.FY97</vt:lpstr>
      <vt:lpstr>Equation</vt:lpstr>
      <vt:lpstr>Anomaly Detection</vt:lpstr>
      <vt:lpstr>Anomaly/Outlier Detection</vt:lpstr>
      <vt:lpstr>Importance of Anomaly Detection</vt:lpstr>
      <vt:lpstr>Causes of Anomalies</vt:lpstr>
      <vt:lpstr>Distinction Between Noise and Anomalies</vt:lpstr>
      <vt:lpstr>Model-based vs  Model-free</vt:lpstr>
      <vt:lpstr>General Issues: Label vs Score</vt:lpstr>
      <vt:lpstr> Anomaly Detection Techniques</vt:lpstr>
      <vt:lpstr>Statistical Approaches</vt:lpstr>
      <vt:lpstr>Normal Distributions</vt:lpstr>
      <vt:lpstr>Grubbs’ Test</vt:lpstr>
      <vt:lpstr>Statistically-based – Likelihood Approach</vt:lpstr>
      <vt:lpstr>Statistically-based – Likelihood Approach</vt:lpstr>
      <vt:lpstr>Strengths/Weaknesses of Statistical Approaches </vt:lpstr>
      <vt:lpstr>Distance-Based Approaches</vt:lpstr>
      <vt:lpstr>One Nearest Neighbor - One Outlier</vt:lpstr>
      <vt:lpstr>One Nearest Neighbor - Two Outliers</vt:lpstr>
      <vt:lpstr>Five Nearest Neighbors - Small Cluster</vt:lpstr>
      <vt:lpstr>Five Nearest Neighbors - Differing Density</vt:lpstr>
      <vt:lpstr>Strengths/Weaknesses of Distance-Based Approaches </vt:lpstr>
      <vt:lpstr>Density-Based Approaches</vt:lpstr>
      <vt:lpstr>Relative Density</vt:lpstr>
      <vt:lpstr>Relative Density Outlier Scores</vt:lpstr>
      <vt:lpstr>Relative Density-based: LOF approach</vt:lpstr>
      <vt:lpstr>Strengths/Weaknesses of Density-Based Approaches </vt:lpstr>
      <vt:lpstr>Clustering-Based Approaches</vt:lpstr>
      <vt:lpstr>Distance of Points from Closest Centroids</vt:lpstr>
      <vt:lpstr>Relative Distance of Points from Closest Centroid</vt:lpstr>
      <vt:lpstr>Strengths/Weaknesses of Clustering-Based Approaches </vt:lpstr>
      <vt:lpstr>Reconstruction-Based Approaches</vt:lpstr>
      <vt:lpstr>Reconstruction Error</vt:lpstr>
      <vt:lpstr>Reconstruction of two-dimensional data</vt:lpstr>
      <vt:lpstr>Basic Architecture of an Autoencoder</vt:lpstr>
      <vt:lpstr>Strengths and Weaknesses</vt:lpstr>
      <vt:lpstr>One Class SVM</vt:lpstr>
      <vt:lpstr>How Does One-Class SVM Work?</vt:lpstr>
      <vt:lpstr>Two-dimensional One Class SVM</vt:lpstr>
      <vt:lpstr>Equations for One-Class SVM</vt:lpstr>
      <vt:lpstr>Finding Outliers with a One-Class SVM</vt:lpstr>
      <vt:lpstr>Finding Outliers with a One-Class SVM</vt:lpstr>
      <vt:lpstr>Strengths and Weaknesses</vt:lpstr>
      <vt:lpstr>Information Theoretic Approaches</vt:lpstr>
      <vt:lpstr>Information Theoretic Example</vt:lpstr>
      <vt:lpstr>Strengths and Weaknesses</vt:lpstr>
      <vt:lpstr>Evaluation of Anomaly Detection</vt:lpstr>
      <vt:lpstr>Distribution of Anomaly Scores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kumar001</cp:lastModifiedBy>
  <cp:revision>586</cp:revision>
  <cp:lastPrinted>2001-08-28T17:59:37Z</cp:lastPrinted>
  <dcterms:created xsi:type="dcterms:W3CDTF">1998-03-18T13:44:31Z</dcterms:created>
  <dcterms:modified xsi:type="dcterms:W3CDTF">2021-04-12T20:44:35Z</dcterms:modified>
</cp:coreProperties>
</file>