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15" r:id="rId2"/>
    <p:sldId id="645" r:id="rId3"/>
    <p:sldId id="637" r:id="rId4"/>
    <p:sldId id="638" r:id="rId5"/>
    <p:sldId id="641" r:id="rId6"/>
    <p:sldId id="640" r:id="rId7"/>
    <p:sldId id="642" r:id="rId8"/>
    <p:sldId id="658" r:id="rId9"/>
    <p:sldId id="694" r:id="rId10"/>
    <p:sldId id="666" r:id="rId11"/>
    <p:sldId id="667" r:id="rId12"/>
    <p:sldId id="668" r:id="rId13"/>
    <p:sldId id="669" r:id="rId14"/>
    <p:sldId id="692" r:id="rId15"/>
    <p:sldId id="670" r:id="rId16"/>
    <p:sldId id="671" r:id="rId17"/>
    <p:sldId id="695" r:id="rId18"/>
    <p:sldId id="696" r:id="rId19"/>
    <p:sldId id="672" r:id="rId20"/>
    <p:sldId id="673" r:id="rId21"/>
    <p:sldId id="675" r:id="rId22"/>
    <p:sldId id="693" r:id="rId23"/>
    <p:sldId id="697" r:id="rId24"/>
    <p:sldId id="643" r:id="rId25"/>
    <p:sldId id="563" r:id="rId26"/>
    <p:sldId id="565" r:id="rId27"/>
    <p:sldId id="566" r:id="rId28"/>
    <p:sldId id="567" r:id="rId29"/>
    <p:sldId id="568" r:id="rId30"/>
    <p:sldId id="570" r:id="rId31"/>
    <p:sldId id="644" r:id="rId32"/>
    <p:sldId id="571" r:id="rId33"/>
    <p:sldId id="676" r:id="rId34"/>
    <p:sldId id="677" r:id="rId35"/>
    <p:sldId id="714" r:id="rId36"/>
    <p:sldId id="711" r:id="rId37"/>
    <p:sldId id="685" r:id="rId38"/>
    <p:sldId id="527" r:id="rId39"/>
    <p:sldId id="528" r:id="rId40"/>
    <p:sldId id="530" r:id="rId41"/>
    <p:sldId id="561" r:id="rId42"/>
    <p:sldId id="531" r:id="rId43"/>
    <p:sldId id="573" r:id="rId44"/>
    <p:sldId id="646" r:id="rId45"/>
    <p:sldId id="533" r:id="rId46"/>
    <p:sldId id="534" r:id="rId47"/>
    <p:sldId id="535" r:id="rId48"/>
    <p:sldId id="537" r:id="rId49"/>
    <p:sldId id="538" r:id="rId50"/>
    <p:sldId id="536" r:id="rId51"/>
    <p:sldId id="540" r:id="rId52"/>
    <p:sldId id="541" r:id="rId53"/>
    <p:sldId id="539" r:id="rId54"/>
    <p:sldId id="698" r:id="rId55"/>
    <p:sldId id="709" r:id="rId56"/>
    <p:sldId id="699" r:id="rId57"/>
    <p:sldId id="710" r:id="rId58"/>
    <p:sldId id="702" r:id="rId59"/>
    <p:sldId id="701" r:id="rId60"/>
    <p:sldId id="703" r:id="rId61"/>
    <p:sldId id="704" r:id="rId62"/>
    <p:sldId id="543" r:id="rId63"/>
    <p:sldId id="713" r:id="rId64"/>
    <p:sldId id="547" r:id="rId65"/>
    <p:sldId id="548" r:id="rId66"/>
    <p:sldId id="549" r:id="rId67"/>
    <p:sldId id="550" r:id="rId68"/>
    <p:sldId id="574" r:id="rId69"/>
    <p:sldId id="551" r:id="rId70"/>
    <p:sldId id="552" r:id="rId71"/>
    <p:sldId id="545" r:id="rId72"/>
    <p:sldId id="553" r:id="rId73"/>
    <p:sldId id="554" r:id="rId74"/>
    <p:sldId id="718" r:id="rId75"/>
    <p:sldId id="717" r:id="rId76"/>
    <p:sldId id="648" r:id="rId77"/>
    <p:sldId id="719" r:id="rId78"/>
    <p:sldId id="649" r:id="rId79"/>
    <p:sldId id="659" r:id="rId80"/>
    <p:sldId id="660" r:id="rId81"/>
    <p:sldId id="661" r:id="rId82"/>
    <p:sldId id="662" r:id="rId83"/>
    <p:sldId id="712" r:id="rId84"/>
    <p:sldId id="689" r:id="rId85"/>
    <p:sldId id="690" r:id="rId86"/>
    <p:sldId id="691" r:id="rId87"/>
    <p:sldId id="686" r:id="rId88"/>
    <p:sldId id="687" r:id="rId89"/>
    <p:sldId id="688" r:id="rId9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853" autoAdjust="0"/>
    <p:restoredTop sz="94541" autoAdjust="0"/>
  </p:normalViewPr>
  <p:slideViewPr>
    <p:cSldViewPr>
      <p:cViewPr varScale="1">
        <p:scale>
          <a:sx n="80" d="100"/>
          <a:sy n="80" d="100"/>
        </p:scale>
        <p:origin x="752" y="4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10733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2.xml"/><Relationship Id="rId3" Type="http://schemas.openxmlformats.org/officeDocument/2006/relationships/slide" Target="slides/slide38.xml"/><Relationship Id="rId7" Type="http://schemas.openxmlformats.org/officeDocument/2006/relationships/slide" Target="slides/slide66.xml"/><Relationship Id="rId2" Type="http://schemas.openxmlformats.org/officeDocument/2006/relationships/slide" Target="slides/slide37.xml"/><Relationship Id="rId1" Type="http://schemas.openxmlformats.org/officeDocument/2006/relationships/slide" Target="slides/slide36.xml"/><Relationship Id="rId6" Type="http://schemas.openxmlformats.org/officeDocument/2006/relationships/slide" Target="slides/slide65.xml"/><Relationship Id="rId11" Type="http://schemas.openxmlformats.org/officeDocument/2006/relationships/slide" Target="slides/slide78.xml"/><Relationship Id="rId5" Type="http://schemas.openxmlformats.org/officeDocument/2006/relationships/slide" Target="slides/slide64.xml"/><Relationship Id="rId10" Type="http://schemas.openxmlformats.org/officeDocument/2006/relationships/slide" Target="slides/slide76.xml"/><Relationship Id="rId4" Type="http://schemas.openxmlformats.org/officeDocument/2006/relationships/slide" Target="slides/slide39.xml"/><Relationship Id="rId9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38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91" y="4416098"/>
            <a:ext cx="5143698" cy="4180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11" tIns="48408" rIns="96811" bIns="48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549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09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4" rIns="91577" bIns="45784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584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3738"/>
            <a:ext cx="4614863" cy="346075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6263"/>
            <a:ext cx="5092700" cy="4152900"/>
          </a:xfrm>
        </p:spPr>
        <p:txBody>
          <a:bodyPr lIns="90902" tIns="45450" rIns="90902" bIns="45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72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3738"/>
            <a:ext cx="4614863" cy="3460750"/>
          </a:xfrm>
          <a:ln/>
        </p:spPr>
      </p:sp>
      <p:sp>
        <p:nvSpPr>
          <p:cNvPr id="317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7100" y="4386263"/>
            <a:ext cx="5092700" cy="4152900"/>
          </a:xfrm>
        </p:spPr>
        <p:txBody>
          <a:bodyPr lIns="90902" tIns="45450" rIns="90902" bIns="45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EC78C28B-AEDE-4D72-92B0-D2140C191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3738"/>
            <a:ext cx="4618038" cy="3463925"/>
          </a:xfrm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CE32C921-0E68-49C2-8545-701684E8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389438"/>
            <a:ext cx="5097463" cy="4157662"/>
          </a:xfrm>
        </p:spPr>
        <p:txBody>
          <a:bodyPr lIns="90975" tIns="45486" rIns="90975" bIns="4548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46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1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8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9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22859" y="6400799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3/31/2021</a:t>
            </a:r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Introduction to Data Mining, 2nd Edition   Tan, Steinbach, </a:t>
            </a:r>
            <a:r>
              <a:rPr lang="en-US" dirty="0" err="1" smtClean="0"/>
              <a:t>Karpatne</a:t>
            </a:r>
            <a:r>
              <a:rPr lang="en-US" dirty="0" smtClean="0"/>
              <a:t>, Kumar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wmf"/><Relationship Id="rId5" Type="http://schemas.openxmlformats.org/officeDocument/2006/relationships/image" Target="../media/image71.emf"/><Relationship Id="rId4" Type="http://schemas.openxmlformats.org/officeDocument/2006/relationships/oleObject" Target="../embeddings/oleObject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524000"/>
          </a:xfrm>
          <a:noFill/>
        </p:spPr>
        <p:txBody>
          <a:bodyPr/>
          <a:lstStyle/>
          <a:p>
            <a:pPr algn="ctr"/>
            <a:r>
              <a:rPr lang="en-US" altLang="en-US" smtClean="0"/>
              <a:t>Data Mining</a:t>
            </a:r>
            <a:br>
              <a:rPr lang="en-US" altLang="en-US" smtClean="0"/>
            </a:br>
            <a:r>
              <a:rPr lang="en-US" altLang="en-US" smtClean="0"/>
              <a:t>Cluster Analysis: Advanced Concepts </a:t>
            </a:r>
            <a:br>
              <a:rPr lang="en-US" altLang="en-US" smtClean="0"/>
            </a:br>
            <a:r>
              <a:rPr lang="en-US" altLang="en-US" smtClean="0"/>
              <a:t>and Algorithms</a:t>
            </a:r>
          </a:p>
        </p:txBody>
      </p:sp>
      <p:grpSp>
        <p:nvGrpSpPr>
          <p:cNvPr id="2051" name="Group 2054"/>
          <p:cNvGrpSpPr>
            <a:grpSpLocks/>
          </p:cNvGrpSpPr>
          <p:nvPr/>
        </p:nvGrpSpPr>
        <p:grpSpPr bwMode="auto">
          <a:xfrm>
            <a:off x="304800" y="1524000"/>
            <a:ext cx="8534400" cy="152400"/>
            <a:chOff x="264" y="788"/>
            <a:chExt cx="5232" cy="124"/>
          </a:xfrm>
        </p:grpSpPr>
        <p:sp>
          <p:nvSpPr>
            <p:cNvPr id="2053" name="Rectangle 205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" name="Rectangle 205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52" name="Rectangle 2057"/>
          <p:cNvSpPr>
            <a:spLocks noChangeArrowheads="1"/>
          </p:cNvSpPr>
          <p:nvPr/>
        </p:nvSpPr>
        <p:spPr bwMode="auto">
          <a:xfrm>
            <a:off x="381000" y="2159000"/>
            <a:ext cx="8229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for Chapter </a:t>
            </a:r>
            <a:r>
              <a:rPr lang="en-US" altLang="en-US" sz="3200" b="0" dirty="0" smtClean="0"/>
              <a:t>8</a:t>
            </a:r>
            <a:endParaRPr lang="en-US" altLang="en-US" sz="3200" b="0" dirty="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by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Tan, Steinbach, Kumar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1600" b="0" dirty="0"/>
          </a:p>
          <a:p>
            <a:endParaRPr lang="en-US" altLang="en-US" sz="1600" b="0" dirty="0"/>
          </a:p>
          <a:p>
            <a:endParaRPr lang="en-US" altLang="en-US" sz="1600" b="0" dirty="0"/>
          </a:p>
          <a:p>
            <a:pPr algn="l"/>
            <a:endParaRPr lang="en-US" altLang="en-US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Introduction to Data Mining, 2nd Edition   Tan, Steinbach, </a:t>
            </a:r>
            <a:r>
              <a:rPr lang="en-US" dirty="0" err="1" smtClean="0"/>
              <a:t>Karpatne</a:t>
            </a:r>
            <a:r>
              <a:rPr lang="en-US" dirty="0" smtClean="0"/>
              <a:t>, Kumar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dirty="0" smtClean="0"/>
              <a:t> Clustering Using Mixture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Idea is to model the set of data points as arising from a mixture of distributions</a:t>
            </a:r>
          </a:p>
          <a:p>
            <a:pPr lvl="1"/>
            <a:r>
              <a:rPr lang="en-US" altLang="en-US" sz="2000" dirty="0" smtClean="0"/>
              <a:t>Typically, normal (Gaussian) distribution is used</a:t>
            </a:r>
          </a:p>
          <a:p>
            <a:pPr lvl="1"/>
            <a:r>
              <a:rPr lang="en-US" altLang="en-US" sz="2000" dirty="0" smtClean="0"/>
              <a:t>But other distributions have been very profitably used</a:t>
            </a:r>
          </a:p>
          <a:p>
            <a:pPr lvl="1">
              <a:buFont typeface="Arial" charset="0"/>
              <a:buNone/>
            </a:pPr>
            <a:endParaRPr lang="en-US" altLang="en-US" sz="2000" dirty="0" smtClean="0"/>
          </a:p>
          <a:p>
            <a:r>
              <a:rPr lang="en-US" altLang="en-US" sz="2400" dirty="0" smtClean="0"/>
              <a:t>Clusters are found by estimating the parameters of the statistical distributions using the Expectation-Maximization (EM) algorithm</a:t>
            </a:r>
          </a:p>
          <a:p>
            <a:pPr marL="1146175" lvl="2" indent="-231775"/>
            <a:r>
              <a:rPr lang="en-US" altLang="en-US" sz="1800" dirty="0" smtClean="0"/>
              <a:t> k-means is a special case of this approach</a:t>
            </a:r>
          </a:p>
          <a:p>
            <a:pPr lvl="2"/>
            <a:r>
              <a:rPr lang="en-US" altLang="en-US" sz="1600" dirty="0" smtClean="0"/>
              <a:t>Provides a compact representation of clusters </a:t>
            </a:r>
          </a:p>
          <a:p>
            <a:pPr lvl="2"/>
            <a:r>
              <a:rPr lang="en-US" altLang="en-US" sz="1600" dirty="0" smtClean="0"/>
              <a:t>The probabilities with which point belongs to each cluster provide a functionality similar to fuzzy clustering.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dirty="0" smtClean="0"/>
              <a:t>Probabilistic Clustering: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Informal example</a:t>
            </a:r>
            <a:r>
              <a:rPr lang="en-US" altLang="en-US" sz="2400" dirty="0" smtClean="0"/>
              <a:t>: </a:t>
            </a:r>
            <a:r>
              <a:rPr lang="en-US" altLang="en-US" sz="2000" dirty="0" smtClean="0"/>
              <a:t>consider </a:t>
            </a:r>
            <a:br>
              <a:rPr lang="en-US" altLang="en-US" sz="2000" dirty="0" smtClean="0"/>
            </a:br>
            <a:r>
              <a:rPr lang="en-US" altLang="en-US" sz="2000" dirty="0" smtClean="0"/>
              <a:t>modeling the points that </a:t>
            </a:r>
            <a:br>
              <a:rPr lang="en-US" altLang="en-US" sz="2000" dirty="0" smtClean="0"/>
            </a:br>
            <a:r>
              <a:rPr lang="en-US" altLang="en-US" sz="2000" dirty="0" smtClean="0"/>
              <a:t>generate the following </a:t>
            </a:r>
            <a:br>
              <a:rPr lang="en-US" altLang="en-US" sz="2000" dirty="0" smtClean="0"/>
            </a:br>
            <a:r>
              <a:rPr lang="en-US" altLang="en-US" sz="2000" dirty="0" smtClean="0"/>
              <a:t>histogram.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Looks like a combination of two</a:t>
            </a:r>
            <a:br>
              <a:rPr lang="en-US" altLang="en-US" sz="2000" dirty="0" smtClean="0"/>
            </a:br>
            <a:r>
              <a:rPr lang="en-US" altLang="en-US" sz="2000" dirty="0" smtClean="0"/>
              <a:t>normal (Gaussian) distributions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Suppose we can estimate the </a:t>
            </a:r>
            <a:br>
              <a:rPr lang="en-US" altLang="en-US" sz="2000" dirty="0" smtClean="0"/>
            </a:br>
            <a:r>
              <a:rPr lang="en-US" altLang="en-US" sz="2000" dirty="0" smtClean="0"/>
              <a:t>mean and standard deviation of each normal distribution.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This completely describes the two clusters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We can compute the probabilities with which each point belongs to each cluster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Can assign each point to the </a:t>
            </a:r>
            <a:br>
              <a:rPr lang="en-US" altLang="en-US" sz="1800" dirty="0" smtClean="0"/>
            </a:br>
            <a:r>
              <a:rPr lang="en-US" altLang="en-US" sz="1800" dirty="0" smtClean="0"/>
              <a:t>cluster (distribution) for which it </a:t>
            </a:r>
            <a:br>
              <a:rPr lang="en-US" altLang="en-US" sz="1800" dirty="0" smtClean="0"/>
            </a:br>
            <a:r>
              <a:rPr lang="en-US" altLang="en-US" sz="1800" dirty="0" smtClean="0"/>
              <a:t>is most probable.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5988"/>
            <a:ext cx="38385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5925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smtClean="0"/>
              <a:t>Probabilistic Clustering: EM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7328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 smtClean="0">
                <a:latin typeface="Times New Roman" pitchFamily="18" charset="0"/>
              </a:rPr>
              <a:t>Initialize the parameters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 smtClean="0">
                <a:latin typeface="Times New Roman" pitchFamily="18" charset="0"/>
              </a:rPr>
              <a:t>Repeat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</a:rPr>
              <a:t>For each point, compute its probability under each distribution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</a:rPr>
              <a:t>Using these probabilities, update the parameters of each distribution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 smtClean="0">
                <a:latin typeface="Times New Roman" pitchFamily="18" charset="0"/>
              </a:rPr>
              <a:t>Until</a:t>
            </a:r>
            <a:r>
              <a:rPr lang="en-US" altLang="en-US" sz="2000" dirty="0" smtClean="0">
                <a:latin typeface="Times New Roman" pitchFamily="18" charset="0"/>
              </a:rPr>
              <a:t> there is no change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Very similar to of K-means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Consists of assignment and update steps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Can use random initialization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Problem of local minima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For normal distributions, typically use K-means to initialize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If using normal distributions, can find elliptical as well as spherical shapes.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z="2800" smtClean="0"/>
              <a:t>Probabilistic Clustering: Updating Centroids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7328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 smtClean="0"/>
              <a:t>Update formula for weights assuming an estimate for statistical parameters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Very similar to the fuzzy k-means formula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Weights are 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Weights are not raised to a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Probabilities calculated using Bayes rule: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Need to assign weights to each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Weights may not be equal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Similar to prior probabilities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Can be estimated: 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80932"/>
              </p:ext>
            </p:extLst>
          </p:nvPr>
        </p:nvGraphicFramePr>
        <p:xfrm>
          <a:off x="615950" y="1373188"/>
          <a:ext cx="6450013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Equation" r:id="rId3" imgW="2031840" imgH="431640" progId="Equation.3">
                  <p:embed/>
                </p:oleObj>
              </mc:Choice>
              <mc:Fallback>
                <p:oleObj name="Equation" r:id="rId3" imgW="20318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373188"/>
                        <a:ext cx="6450013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90663"/>
              </p:ext>
            </p:extLst>
          </p:nvPr>
        </p:nvGraphicFramePr>
        <p:xfrm>
          <a:off x="4275138" y="5257800"/>
          <a:ext cx="3148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6" name="Equation" r:id="rId5" imgW="1485720" imgH="431640" progId="Equation.3">
                  <p:embed/>
                </p:oleObj>
              </mc:Choice>
              <mc:Fallback>
                <p:oleObj name="Equation" r:id="rId5" imgW="14857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5257800"/>
                        <a:ext cx="3148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2320" y="1554480"/>
                <a:ext cx="2092406" cy="97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𝑖𝑠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𝑎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𝑑𝑎𝑡𝑎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𝑝𝑜𝑖𝑛𝑡</m:t>
                      </m:r>
                    </m:oMath>
                  </m:oMathPara>
                </a14:m>
                <a:endParaRPr lang="en-US" sz="1800" b="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𝑖𝑠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𝑎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𝑐𝑙𝑢𝑠𝑡𝑒𝑟</m:t>
                      </m:r>
                    </m:oMath>
                  </m:oMathPara>
                </a14:m>
                <a:endParaRPr lang="en-US" sz="1800" b="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𝑖𝑠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𝑎</m:t>
                      </m:r>
                      <m:r>
                        <a:rPr lang="en-US" sz="1800" b="0" i="1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𝑐𝑒𝑛𝑡𝑟𝑜𝑖𝑑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1554480"/>
                <a:ext cx="2092406" cy="975908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2918" y="3794760"/>
                <a:ext cx="3291840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𝒍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18" y="3794760"/>
                <a:ext cx="3291840" cy="7610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Detailed EM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288"/>
            <a:ext cx="91440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altLang="en-US" sz="2800" smtClean="0"/>
              <a:t>Probabilistic Clustering  Applied to Sample Data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85800"/>
            <a:ext cx="10110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altLang="en-US" sz="2400" smtClean="0"/>
              <a:t>Probabilistic Clustering: Dense and Sparse Clusters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609600"/>
            <a:ext cx="10110788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954963" y="16922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497763" y="1235075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97280"/>
            <a:ext cx="8318500" cy="5181600"/>
          </a:xfrm>
        </p:spPr>
        <p:txBody>
          <a:bodyPr/>
          <a:lstStyle/>
          <a:p>
            <a:r>
              <a:rPr lang="en-US" dirty="0" smtClean="0"/>
              <a:t>Convergence can be slow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guarantees finding local maxima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Makes some significant statistical assumptions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Number of parameters for Gaussian distribution grows as O(</a:t>
            </a:r>
            <a:r>
              <a:rPr lang="en-US" i="1" dirty="0" smtClean="0"/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), d the number of dimensions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arameters associated with covariance matrix</a:t>
            </a:r>
          </a:p>
          <a:p>
            <a:pPr lvl="1"/>
            <a:r>
              <a:rPr lang="en-US" dirty="0" smtClean="0"/>
              <a:t>K-means only estimates cluster means, which grow as O(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moments / </a:t>
            </a:r>
            <a:r>
              <a:rPr lang="en-US" dirty="0"/>
              <a:t>Spectral </a:t>
            </a:r>
            <a:r>
              <a:rPr lang="en-US" dirty="0" smtClean="0"/>
              <a:t>methods</a:t>
            </a:r>
          </a:p>
          <a:p>
            <a:endParaRPr lang="en-US" dirty="0"/>
          </a:p>
          <a:p>
            <a:pPr lvl="1"/>
            <a:r>
              <a:rPr lang="en-US" dirty="0" smtClean="0"/>
              <a:t>ICML 2014 workshop bibliography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https://sites.google.com/site/momentsicml2014/bibliography</a:t>
            </a:r>
            <a:endParaRPr lang="en-US" sz="1600" dirty="0" smtClean="0"/>
          </a:p>
          <a:p>
            <a:endParaRPr lang="en-US" dirty="0"/>
          </a:p>
          <a:p>
            <a:r>
              <a:rPr lang="en-US" dirty="0" smtClean="0"/>
              <a:t>Markov chain Monte Carlo (MCMC) </a:t>
            </a:r>
          </a:p>
          <a:p>
            <a:endParaRPr lang="en-US" dirty="0"/>
          </a:p>
          <a:p>
            <a:r>
              <a:rPr lang="en-US" dirty="0" smtClean="0"/>
              <a:t>Other approaches</a:t>
            </a:r>
          </a:p>
        </p:txBody>
      </p:sp>
    </p:spTree>
    <p:extLst>
      <p:ext uri="{BB962C8B-B14F-4D97-AF65-F5344CB8AC3E}">
        <p14:creationId xmlns:p14="http://schemas.microsoft.com/office/powerpoint/2010/main" val="13199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SOM: Self-Organizing Maps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Self-organizing maps (SOM)</a:t>
            </a:r>
          </a:p>
          <a:p>
            <a:pPr lvl="1"/>
            <a:r>
              <a:rPr lang="en-US" altLang="en-US" sz="2000" dirty="0" smtClean="0"/>
              <a:t>Centroid based clustering scheme</a:t>
            </a:r>
          </a:p>
          <a:p>
            <a:pPr lvl="1"/>
            <a:r>
              <a:rPr lang="en-US" altLang="en-US" sz="2000" dirty="0" smtClean="0"/>
              <a:t>Like K-means, a fixed number of clusters are specified</a:t>
            </a:r>
          </a:p>
          <a:p>
            <a:pPr lvl="1"/>
            <a:r>
              <a:rPr lang="en-US" altLang="en-US" sz="2000" dirty="0" smtClean="0"/>
              <a:t>However, the </a:t>
            </a:r>
            <a:r>
              <a:rPr lang="en-US" altLang="en-US" sz="2000" b="1" dirty="0" smtClean="0"/>
              <a:t>spatial relationship 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>of clusters is also specified</a:t>
            </a:r>
            <a:r>
              <a:rPr lang="en-US" altLang="en-US" sz="2000" dirty="0" smtClean="0"/>
              <a:t>, </a:t>
            </a:r>
            <a:br>
              <a:rPr lang="en-US" altLang="en-US" sz="2000" dirty="0" smtClean="0"/>
            </a:br>
            <a:r>
              <a:rPr lang="en-US" altLang="en-US" sz="2000" dirty="0" smtClean="0"/>
              <a:t>typically as a grid </a:t>
            </a:r>
          </a:p>
          <a:p>
            <a:pPr lvl="1"/>
            <a:r>
              <a:rPr lang="en-US" altLang="en-US" sz="2000" dirty="0" smtClean="0"/>
              <a:t>Points are considered one by one</a:t>
            </a:r>
          </a:p>
          <a:p>
            <a:pPr lvl="1"/>
            <a:r>
              <a:rPr lang="en-US" altLang="en-US" sz="2000" dirty="0" smtClean="0"/>
              <a:t>Each point is assigned to the </a:t>
            </a:r>
            <a:br>
              <a:rPr lang="en-US" altLang="en-US" sz="2000" dirty="0" smtClean="0"/>
            </a:br>
            <a:r>
              <a:rPr lang="en-US" altLang="en-US" sz="2000" dirty="0" smtClean="0"/>
              <a:t>closest centroid, and this centroid is updated</a:t>
            </a:r>
          </a:p>
          <a:p>
            <a:pPr lvl="1"/>
            <a:r>
              <a:rPr lang="en-US" altLang="en-US" sz="2000" b="1" dirty="0" smtClean="0"/>
              <a:t>Other centroids are updated based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> on their spatial proximity to the  closest centroid</a:t>
            </a:r>
          </a:p>
          <a:p>
            <a:pPr marL="457200" lvl="1" indent="0">
              <a:buNone/>
            </a:pPr>
            <a:r>
              <a:rPr lang="en-US" sz="1400" dirty="0" err="1"/>
              <a:t>Kohonen</a:t>
            </a:r>
            <a:r>
              <a:rPr lang="en-US" sz="1400" dirty="0"/>
              <a:t>, </a:t>
            </a:r>
            <a:r>
              <a:rPr lang="en-US" sz="1400" dirty="0" err="1"/>
              <a:t>Teuvo</a:t>
            </a:r>
            <a:r>
              <a:rPr lang="en-US" sz="1400" dirty="0"/>
              <a:t>, and Self-Organizing Maps. "Springer series in information sciences." </a:t>
            </a:r>
            <a:r>
              <a:rPr lang="en-US" sz="1400" i="1" dirty="0"/>
              <a:t>Self-organizing maps</a:t>
            </a:r>
            <a:r>
              <a:rPr lang="en-US" sz="1400" dirty="0"/>
              <a:t> 30 (1995).</a:t>
            </a:r>
            <a:endParaRPr lang="en-US" altLang="en-US" sz="1400" dirty="0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42" y="2423160"/>
            <a:ext cx="2751138" cy="24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 smtClean="0"/>
              <a:t>Prototype-based	</a:t>
            </a:r>
          </a:p>
          <a:p>
            <a:pPr lvl="1"/>
            <a:r>
              <a:rPr lang="en-US" altLang="en-US" sz="2000" dirty="0" smtClean="0"/>
              <a:t>Fuzzy c-means</a:t>
            </a:r>
          </a:p>
          <a:p>
            <a:pPr lvl="1"/>
            <a:r>
              <a:rPr lang="en-US" altLang="en-US" sz="2000" dirty="0" smtClean="0"/>
              <a:t>Mixture Model Clustering</a:t>
            </a:r>
          </a:p>
          <a:p>
            <a:pPr lvl="1"/>
            <a:r>
              <a:rPr lang="en-US" altLang="en-US" sz="2000" dirty="0" smtClean="0"/>
              <a:t>Self-Organizing Maps</a:t>
            </a:r>
          </a:p>
          <a:p>
            <a:r>
              <a:rPr lang="en-US" altLang="en-US" sz="2400" dirty="0" smtClean="0"/>
              <a:t>Density-based</a:t>
            </a:r>
          </a:p>
          <a:p>
            <a:pPr lvl="1"/>
            <a:r>
              <a:rPr lang="en-US" altLang="en-US" sz="2000" dirty="0" smtClean="0"/>
              <a:t>Grid-based clustering</a:t>
            </a:r>
          </a:p>
          <a:p>
            <a:pPr lvl="1"/>
            <a:r>
              <a:rPr lang="en-US" altLang="en-US" sz="2000" dirty="0" smtClean="0"/>
              <a:t>Subspace clustering: CLIQUE</a:t>
            </a:r>
          </a:p>
          <a:p>
            <a:pPr lvl="1"/>
            <a:r>
              <a:rPr lang="en-US" altLang="en-US" sz="2000" dirty="0" smtClean="0"/>
              <a:t>Kernel-based: DENCLUE</a:t>
            </a:r>
          </a:p>
          <a:p>
            <a:r>
              <a:rPr lang="en-US" altLang="en-US" sz="2400" dirty="0" smtClean="0"/>
              <a:t>Graph-based </a:t>
            </a:r>
          </a:p>
          <a:p>
            <a:pPr lvl="1"/>
            <a:r>
              <a:rPr lang="en-US" altLang="en-US" sz="2000" dirty="0" smtClean="0"/>
              <a:t>Chameleon</a:t>
            </a:r>
          </a:p>
          <a:p>
            <a:pPr lvl="1"/>
            <a:r>
              <a:rPr lang="en-US" altLang="en-US" sz="2000" dirty="0" smtClean="0"/>
              <a:t>Jarvis-Patrick</a:t>
            </a:r>
          </a:p>
          <a:p>
            <a:pPr lvl="1"/>
            <a:r>
              <a:rPr lang="en-US" altLang="en-US" sz="2000" dirty="0" smtClean="0"/>
              <a:t>Shared Nearest Neighbor (SNN) </a:t>
            </a:r>
          </a:p>
          <a:p>
            <a:r>
              <a:rPr lang="en-US" altLang="en-US" sz="2400" dirty="0" smtClean="0"/>
              <a:t>Characteristics of Clustering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SOM: Self-Organizing Maps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79525"/>
            <a:ext cx="8299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777240"/>
            <a:ext cx="8318500" cy="5181600"/>
          </a:xfrm>
          <a:noFill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2000" dirty="0" smtClean="0"/>
              <a:t>Updates are weighted by distance</a:t>
            </a:r>
          </a:p>
          <a:p>
            <a:pPr lvl="1"/>
            <a:r>
              <a:rPr lang="en-US" altLang="en-US" sz="1600" dirty="0" smtClean="0"/>
              <a:t>Centroids farther away are affected less</a:t>
            </a:r>
          </a:p>
          <a:p>
            <a:r>
              <a:rPr lang="en-US" altLang="en-US" sz="2000" dirty="0" smtClean="0"/>
              <a:t>The impact of the updates decreases with each time</a:t>
            </a:r>
          </a:p>
          <a:p>
            <a:pPr lvl="1"/>
            <a:r>
              <a:rPr lang="en-US" altLang="en-US" sz="1600" dirty="0" smtClean="0"/>
              <a:t>At some point the centroids will not change much</a:t>
            </a:r>
            <a:endParaRPr lang="en-US" altLang="en-US" sz="1800" dirty="0" smtClean="0"/>
          </a:p>
          <a:p>
            <a:pPr>
              <a:tabLst>
                <a:tab pos="7604125" algn="l"/>
              </a:tabLst>
            </a:pPr>
            <a:r>
              <a:rPr lang="en-US" altLang="en-US" sz="1800" dirty="0"/>
              <a:t>SOM can be viewed as a type of dimensionality reduction</a:t>
            </a:r>
          </a:p>
          <a:p>
            <a:pPr lvl="1">
              <a:tabLst>
                <a:tab pos="7604125" algn="l"/>
              </a:tabLst>
            </a:pPr>
            <a:r>
              <a:rPr lang="en-US" altLang="en-US" sz="1400" dirty="0"/>
              <a:t>If a 2D (3D) grid is used, the results can be easily visualized, and it can facilitate the interpretation of clusters</a:t>
            </a:r>
          </a:p>
          <a:p>
            <a:pPr lvl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78875" cy="533400"/>
          </a:xfrm>
        </p:spPr>
        <p:txBody>
          <a:bodyPr/>
          <a:lstStyle/>
          <a:p>
            <a:r>
              <a:rPr lang="en-US" altLang="en-US" smtClean="0"/>
              <a:t>SOM Clusters of LA Times Document Data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37" y="1513839"/>
            <a:ext cx="5402383" cy="42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SOM Example: 2D Points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>
            <a:fillRect/>
          </a:stretch>
        </p:blipFill>
        <p:spPr bwMode="auto">
          <a:xfrm>
            <a:off x="0" y="1050925"/>
            <a:ext cx="91440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computational complexity</a:t>
            </a:r>
          </a:p>
          <a:p>
            <a:r>
              <a:rPr lang="en-US" dirty="0" smtClean="0"/>
              <a:t>No guarantee of convergence</a:t>
            </a:r>
            <a:endParaRPr lang="en-US" dirty="0"/>
          </a:p>
          <a:p>
            <a:r>
              <a:rPr lang="en-US" dirty="0" smtClean="0"/>
              <a:t>Choice of grid and other parameters is somewhat arbitrary</a:t>
            </a:r>
          </a:p>
          <a:p>
            <a:r>
              <a:rPr lang="en-US" dirty="0" smtClean="0"/>
              <a:t>Lack of a specific objective function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Grid-based Clustering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type of density-based clustering</a:t>
            </a:r>
          </a:p>
          <a:p>
            <a:endParaRPr lang="en-US" altLang="en-US" smtClean="0"/>
          </a:p>
        </p:txBody>
      </p:sp>
      <p:pic>
        <p:nvPicPr>
          <p:cNvPr id="2253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505200"/>
            <a:ext cx="6172200" cy="2790825"/>
          </a:xfrm>
          <a:noFill/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47825"/>
            <a:ext cx="89027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Subspace Clustering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96963"/>
            <a:ext cx="8318500" cy="5181600"/>
          </a:xfrm>
        </p:spPr>
        <p:txBody>
          <a:bodyPr/>
          <a:lstStyle/>
          <a:p>
            <a:r>
              <a:rPr lang="en-US" altLang="en-US" sz="2400" dirty="0" smtClean="0"/>
              <a:t>Until now, we found clusters by considering all of the attributes</a:t>
            </a:r>
          </a:p>
          <a:p>
            <a:r>
              <a:rPr lang="en-US" altLang="en-US" sz="2400" dirty="0" smtClean="0"/>
              <a:t>Some clusters may involve only a subset of attributes, i.e., subspaces of the data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/>
          <a:stretch>
            <a:fillRect/>
          </a:stretch>
        </p:blipFill>
        <p:spPr bwMode="auto">
          <a:xfrm>
            <a:off x="3840481" y="2613864"/>
            <a:ext cx="5349239" cy="37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Clusters in subspaces</a:t>
            </a:r>
          </a:p>
        </p:txBody>
      </p:sp>
      <p:pic>
        <p:nvPicPr>
          <p:cNvPr id="2560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1257300"/>
            <a:ext cx="6721475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Clusters in subspaces</a:t>
            </a:r>
            <a:endParaRPr lang="en-US" altLang="en-US" dirty="0" smtClean="0"/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/>
          <a:stretch>
            <a:fillRect/>
          </a:stretch>
        </p:blipFill>
        <p:spPr>
          <a:xfrm>
            <a:off x="1225550" y="1200150"/>
            <a:ext cx="6689725" cy="506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Clusters in subspaces</a:t>
            </a:r>
            <a:endParaRPr lang="en-US" altLang="en-US" dirty="0" smtClean="0"/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143000"/>
            <a:ext cx="7764462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Clique – </a:t>
            </a:r>
            <a:r>
              <a:rPr lang="en-US" altLang="en-US" sz="2800" dirty="0" smtClean="0"/>
              <a:t>A Subspace Clustering Algorithm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grid-based clustering algorithm that methodically finds subspace clusters</a:t>
            </a:r>
          </a:p>
          <a:p>
            <a:pPr lvl="1"/>
            <a:r>
              <a:rPr lang="en-US" altLang="en-US" dirty="0" smtClean="0"/>
              <a:t>Partitions the data space into rectangular units of equal volume in all possible subspaces</a:t>
            </a:r>
          </a:p>
          <a:p>
            <a:pPr lvl="1"/>
            <a:r>
              <a:rPr lang="en-US" altLang="en-US" dirty="0" smtClean="0"/>
              <a:t>Measures the density of each unit by the fraction of points it contains</a:t>
            </a:r>
          </a:p>
          <a:p>
            <a:pPr lvl="1"/>
            <a:r>
              <a:rPr lang="en-US" altLang="en-US" dirty="0" smtClean="0"/>
              <a:t>A unit is dense if the fraction of overall points it contains is above a user specified threshold, </a:t>
            </a:r>
            <a:r>
              <a:rPr lang="en-US" altLang="en-US" dirty="0" smtClean="0">
                <a:sym typeface="Symbol" pitchFamily="18" charset="2"/>
              </a:rPr>
              <a:t>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A cluster is a set of contiguous (touching) dense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 (Crisp) vs Soft (Fuzzy)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Hard (Crisp) vs. Soft (Fuzzy) clustering</a:t>
                </a:r>
              </a:p>
              <a:p>
                <a:pPr lvl="1"/>
                <a:r>
                  <a:rPr lang="en-US" altLang="en-US" dirty="0" smtClean="0"/>
                  <a:t>For soft clustering allow point to belong to more than one cluster </a:t>
                </a:r>
              </a:p>
              <a:p>
                <a:pPr lvl="1"/>
                <a:r>
                  <a:rPr lang="en-US" altLang="en-US" dirty="0" smtClean="0"/>
                  <a:t>For K-means, generalize objective function</a:t>
                </a:r>
              </a:p>
              <a:p>
                <a:pPr lvl="1"/>
                <a:endParaRPr lang="en-US" altLang="en-US" dirty="0" smtClean="0"/>
              </a:p>
              <a:p>
                <a:pPr lvl="1"/>
                <a:endParaRPr lang="en-US" altLang="en-US" dirty="0" smtClean="0"/>
              </a:p>
              <a:p>
                <a:pPr lvl="2">
                  <a:buNone/>
                </a:pPr>
                <a:r>
                  <a:rPr lang="en-US" altLang="en-US" sz="1000" dirty="0" smtClean="0"/>
                  <a:t/>
                </a:r>
                <a:br>
                  <a:rPr lang="en-US" altLang="en-US" sz="1000" dirty="0" smtClean="0"/>
                </a:b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:  weight with which object x</a:t>
                </a:r>
                <a:r>
                  <a:rPr lang="en-US" altLang="en-US" baseline="-25000" dirty="0" smtClean="0">
                    <a:sym typeface="Symbol" pitchFamily="18" charset="2"/>
                  </a:rPr>
                  <a:t>i</a:t>
                </a:r>
                <a:r>
                  <a:rPr lang="en-US" altLang="en-US" dirty="0" smtClean="0">
                    <a:sym typeface="Symbol" pitchFamily="18" charset="2"/>
                  </a:rPr>
                  <a:t> 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 smtClean="0">
                  <a:sym typeface="Symbol" pitchFamily="18" charset="2"/>
                </a:endParaRPr>
              </a:p>
              <a:p>
                <a:pPr lvl="4"/>
                <a:endParaRPr lang="en-US" altLang="en-US" sz="800" dirty="0" smtClean="0">
                  <a:sym typeface="Symbol" pitchFamily="18" charset="2"/>
                </a:endParaRPr>
              </a:p>
              <a:p>
                <a:pPr lvl="1"/>
                <a:r>
                  <a:rPr lang="en-US" altLang="en-US" dirty="0" smtClean="0"/>
                  <a:t>To minimize SSE, repeat the following steps:</a:t>
                </a:r>
              </a:p>
              <a:p>
                <a:pPr lvl="2"/>
                <a:r>
                  <a:rPr lang="en-US" altLang="en-US" dirty="0" smtClean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dirty="0" smtClean="0"/>
                  <a:t>and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(cluster assignment)</a:t>
                </a:r>
              </a:p>
              <a:p>
                <a:pPr lvl="2"/>
                <a:r>
                  <a:rPr lang="en-US" altLang="en-US" dirty="0" smtClean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and </a:t>
                </a:r>
                <a:r>
                  <a:rPr lang="en-US" altLang="en-US" dirty="0" err="1" smtClean="0"/>
                  <a:t>recompute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Hard clustering: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 {0,1}</a:t>
                </a:r>
                <a:r>
                  <a:rPr lang="en-US" altLang="en-US" dirty="0" smtClean="0"/>
                  <a:t>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13" t="-129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98675"/>
              </p:ext>
            </p:extLst>
          </p:nvPr>
        </p:nvGraphicFramePr>
        <p:xfrm>
          <a:off x="5158192" y="2788920"/>
          <a:ext cx="1295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4" imgW="596880" imgH="444240" progId="Equation.3">
                  <p:embed/>
                </p:oleObj>
              </mc:Choice>
              <mc:Fallback>
                <p:oleObj name="Equation" r:id="rId4" imgW="59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192" y="2788920"/>
                        <a:ext cx="12954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76927" y="2788920"/>
                <a:ext cx="3170035" cy="908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𝑆𝑆𝐸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27" y="2788920"/>
                <a:ext cx="3170035" cy="908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"/>
            <a:ext cx="8280400" cy="533400"/>
          </a:xfrm>
        </p:spPr>
        <p:txBody>
          <a:bodyPr/>
          <a:lstStyle/>
          <a:p>
            <a:r>
              <a:rPr lang="en-US" altLang="en-US" smtClean="0"/>
              <a:t>Clique Algorithm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It is impractical to check  volume units in all possible subspaces, since there is  an exponential number of such units</a:t>
            </a:r>
          </a:p>
          <a:p>
            <a:pPr lvl="4">
              <a:lnSpc>
                <a:spcPct val="90000"/>
              </a:lnSpc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Monotone property of density-based clusters</a:t>
            </a:r>
            <a:r>
              <a:rPr lang="en-US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a set of points cannot form a density based cluster in k dimensions, then the same set of points cannot form a density based cluster in all possible supersets of those dimensions</a:t>
            </a:r>
          </a:p>
          <a:p>
            <a:pPr lvl="4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Very similar to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  <a:p>
            <a:pPr lvl="4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Can find overlapping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Clique Algorithm</a:t>
            </a:r>
          </a:p>
        </p:txBody>
      </p:sp>
      <p:pic>
        <p:nvPicPr>
          <p:cNvPr id="307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3" y="1887538"/>
            <a:ext cx="8318500" cy="3692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Clique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Time complexity is exponential in number of dimensions</a:t>
            </a:r>
          </a:p>
          <a:p>
            <a:pPr lvl="1"/>
            <a:r>
              <a:rPr lang="en-US" altLang="en-US" smtClean="0"/>
              <a:t>Especially if “too many” dense units are generated at lower stages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May fail if clusters are of widely differing densities, since the threshold is fixed</a:t>
            </a:r>
          </a:p>
          <a:p>
            <a:pPr lvl="1"/>
            <a:r>
              <a:rPr lang="en-US" altLang="en-US" smtClean="0"/>
              <a:t>Determining appropriate threshold and unit interval length can be challenging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Denclue (DENsity CLUstering)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96963"/>
            <a:ext cx="831850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Based on the notion of kernel-density estimation</a:t>
            </a:r>
          </a:p>
          <a:p>
            <a:pPr lvl="1">
              <a:defRPr/>
            </a:pPr>
            <a:r>
              <a:rPr lang="en-US" dirty="0" smtClean="0"/>
              <a:t>Contribution of each point to the density is given by  an influence or kernel function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Overall density is the sum of the contributions of all points</a:t>
            </a:r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 lvl="4">
              <a:defRPr/>
            </a:pPr>
            <a:endParaRPr lang="en-US" sz="80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336925"/>
            <a:ext cx="4725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332038"/>
            <a:ext cx="31448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717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Formula and plot of Gaussian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Example of Density from Gaussian Kernel</a:t>
            </a:r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0" y="2103438"/>
            <a:ext cx="4324350" cy="3336925"/>
            <a:chOff x="0" y="1325"/>
            <a:chExt cx="2724" cy="2102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5"/>
              <a:ext cx="2724" cy="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547" y="3024"/>
              <a:ext cx="375" cy="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796" name="Group 12"/>
          <p:cNvGrpSpPr>
            <a:grpSpLocks/>
          </p:cNvGrpSpPr>
          <p:nvPr/>
        </p:nvGrpSpPr>
        <p:grpSpPr bwMode="auto">
          <a:xfrm>
            <a:off x="4343400" y="1782763"/>
            <a:ext cx="4441825" cy="3749675"/>
            <a:chOff x="2736" y="1094"/>
            <a:chExt cx="2798" cy="2362"/>
          </a:xfrm>
        </p:grpSpPr>
        <p:pic>
          <p:nvPicPr>
            <p:cNvPr id="3379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094"/>
              <a:ext cx="2798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11"/>
            <p:cNvSpPr>
              <a:spLocks noChangeArrowheads="1"/>
            </p:cNvSpPr>
            <p:nvPr/>
          </p:nvSpPr>
          <p:spPr bwMode="auto">
            <a:xfrm>
              <a:off x="2909" y="3110"/>
              <a:ext cx="345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DENCLUE Algorithm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4003" y="913050"/>
            <a:ext cx="9235757" cy="521343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800" dirty="0" smtClean="0"/>
              <a:t>Find the density function</a:t>
            </a:r>
          </a:p>
          <a:p>
            <a:pPr>
              <a:spcAft>
                <a:spcPts val="1000"/>
              </a:spcAft>
            </a:pPr>
            <a:r>
              <a:rPr lang="en-US" altLang="en-US" sz="1800" dirty="0" smtClean="0"/>
              <a:t>Identify local maxima (density attractors)</a:t>
            </a:r>
          </a:p>
          <a:p>
            <a:pPr>
              <a:spcAft>
                <a:spcPts val="1000"/>
              </a:spcAft>
            </a:pPr>
            <a:r>
              <a:rPr lang="en-US" altLang="en-US" sz="1800" dirty="0" smtClean="0"/>
              <a:t>Assign each point to the density attractor</a:t>
            </a:r>
          </a:p>
          <a:p>
            <a:pPr lvl="1">
              <a:spcAft>
                <a:spcPts val="1000"/>
              </a:spcAft>
            </a:pPr>
            <a:r>
              <a:rPr lang="en-US" altLang="en-US" sz="1600" dirty="0" smtClean="0"/>
              <a:t>Follow direction of maximum increase in density</a:t>
            </a:r>
          </a:p>
          <a:p>
            <a:pPr>
              <a:spcAft>
                <a:spcPts val="1000"/>
              </a:spcAft>
            </a:pPr>
            <a:r>
              <a:rPr lang="en-US" altLang="en-US" sz="1800" dirty="0" smtClean="0"/>
              <a:t>Define clusters as groups consisting of points associated with density attractor</a:t>
            </a:r>
          </a:p>
          <a:p>
            <a:pPr>
              <a:spcAft>
                <a:spcPts val="1000"/>
              </a:spcAft>
            </a:pPr>
            <a:r>
              <a:rPr lang="en-US" altLang="en-US" sz="1800" dirty="0" smtClean="0"/>
              <a:t>Discard clusters whose density attractor has a density less than a user specified minimum, </a:t>
            </a:r>
            <a:r>
              <a:rPr lang="en-US" altLang="en-US" sz="1800" dirty="0" smtClean="0">
                <a:sym typeface="Symbol" pitchFamily="18" charset="2"/>
              </a:rPr>
              <a:t></a:t>
            </a:r>
          </a:p>
          <a:p>
            <a:pPr>
              <a:spcAft>
                <a:spcPts val="1000"/>
              </a:spcAft>
            </a:pPr>
            <a:r>
              <a:rPr lang="en-US" altLang="en-US" sz="1800" dirty="0" smtClean="0"/>
              <a:t>Combine clusters connected by paths of points that are connected by points with density above </a:t>
            </a:r>
            <a:r>
              <a:rPr lang="en-US" altLang="en-US" sz="1800" dirty="0" smtClean="0">
                <a:sym typeface="Symbol" pitchFamily="18" charset="2"/>
              </a:rPr>
              <a:t>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06" y="4148108"/>
            <a:ext cx="6589974" cy="27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52400"/>
            <a:ext cx="8548687" cy="533400"/>
          </a:xfrm>
        </p:spPr>
        <p:txBody>
          <a:bodyPr/>
          <a:lstStyle/>
          <a:p>
            <a:r>
              <a:rPr lang="en-US" altLang="en-US" sz="2800" smtClean="0"/>
              <a:t>Graph-Based Clustering: General Concepts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Graph-Based clustering needs a proximity graph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Each edge between two nodes has a weight which is the proximity between the two points</a:t>
            </a:r>
          </a:p>
          <a:p>
            <a:pPr marL="457200" lvl="1" indent="0">
              <a:buNone/>
            </a:pPr>
            <a:endParaRPr lang="en-US" altLang="en-US" sz="2000" dirty="0" smtClean="0"/>
          </a:p>
          <a:p>
            <a:r>
              <a:rPr lang="en-US" altLang="en-US" sz="2400" dirty="0" smtClean="0"/>
              <a:t>Many hierarchical clustering algorithms can be viewed in graph terms</a:t>
            </a:r>
          </a:p>
          <a:p>
            <a:pPr lvl="1"/>
            <a:r>
              <a:rPr lang="en-US" altLang="en-US" sz="2000" dirty="0" smtClean="0"/>
              <a:t>MIN (single link) merges subgraph pairs connected with a lowest weight edge</a:t>
            </a:r>
          </a:p>
          <a:p>
            <a:pPr lvl="1"/>
            <a:r>
              <a:rPr lang="en-US" altLang="en-US" sz="2000" dirty="0" smtClean="0"/>
              <a:t>Group Average merges subgraph pairs that have high average connectivity</a:t>
            </a:r>
            <a:endParaRPr lang="en-US" altLang="en-US" dirty="0" smtClean="0"/>
          </a:p>
          <a:p>
            <a:r>
              <a:rPr lang="en-US" altLang="en-US" dirty="0" smtClean="0"/>
              <a:t>In the simplest case, clusters are connected components in the graph.</a:t>
            </a:r>
          </a:p>
        </p:txBody>
      </p:sp>
    </p:spTree>
    <p:extLst>
      <p:ext uri="{BB962C8B-B14F-4D97-AF65-F5344CB8AC3E}">
        <p14:creationId xmlns:p14="http://schemas.microsoft.com/office/powerpoint/2010/main" val="4221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Graph-Based Clustering: Chameleon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>
                <a:cs typeface="Times New Roman" pitchFamily="18" charset="0"/>
              </a:rPr>
              <a:t>Based on several key ideas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 smtClean="0"/>
              <a:t>Sparsification</a:t>
            </a:r>
            <a:r>
              <a:rPr lang="en-US" altLang="en-US" dirty="0" smtClean="0"/>
              <a:t> of the proximity graph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Partitioning the data into clusters that are relatively pure </a:t>
            </a:r>
            <a:r>
              <a:rPr lang="en-US" altLang="en-US" dirty="0" err="1" smtClean="0"/>
              <a:t>subclusters</a:t>
            </a:r>
            <a:r>
              <a:rPr lang="en-US" altLang="en-US" dirty="0" smtClean="0"/>
              <a:t> of the “true” clusters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Merging based on preserving characteristics of clusters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/>
          <a:stretch>
            <a:fillRect/>
          </a:stretch>
        </p:blipFill>
        <p:spPr bwMode="auto">
          <a:xfrm>
            <a:off x="136525" y="3862083"/>
            <a:ext cx="8856663" cy="23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Graph-Based Clustering: Sparsification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mtClean="0">
                <a:cs typeface="Times New Roman" pitchFamily="18" charset="0"/>
              </a:rPr>
              <a:t>The amount of data that needs to be processed is drastically reduced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>
                <a:cs typeface="Times New Roman" pitchFamily="18" charset="0"/>
              </a:rPr>
              <a:t>Sparsification can eliminate more than 99% of the entries in a proximity matrix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>
                <a:cs typeface="Times New Roman" pitchFamily="18" charset="0"/>
              </a:rPr>
              <a:t>The amount of time required to cluster the data is drastically reduced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smtClean="0">
                <a:cs typeface="Times New Roman" pitchFamily="18" charset="0"/>
              </a:rPr>
              <a:t>The size of the problems that can be handled is increased</a:t>
            </a:r>
            <a:endParaRPr lang="en-US" altLang="en-US" sz="220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mtClean="0"/>
              <a:t> 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Graph-Based Clustering: Sparsification 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>
                <a:cs typeface="Times New Roman" pitchFamily="18" charset="0"/>
              </a:rPr>
              <a:t>Clustering may work better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err="1" smtClean="0">
                <a:cs typeface="Times New Roman" pitchFamily="18" charset="0"/>
              </a:rPr>
              <a:t>Sparsification</a:t>
            </a:r>
            <a:r>
              <a:rPr lang="en-US" altLang="en-US" sz="2000" dirty="0" smtClean="0">
                <a:cs typeface="Times New Roman" pitchFamily="18" charset="0"/>
              </a:rPr>
              <a:t> techniques keep the connections to the most similar (nearest) neighbors of a point while breaking the connections to less similar points.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>
                <a:cs typeface="Times New Roman" pitchFamily="18" charset="0"/>
              </a:rPr>
              <a:t>This reduces the impact of noise and outliers and sharpens the distinction between clusters.</a:t>
            </a:r>
            <a:r>
              <a:rPr lang="en-US" altLang="en-US" dirty="0" smtClean="0"/>
              <a:t>  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dirty="0" smtClean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 smtClean="0">
                <a:cs typeface="Times New Roman" pitchFamily="18" charset="0"/>
              </a:rPr>
              <a:t>Sparsification</a:t>
            </a:r>
            <a:r>
              <a:rPr lang="en-US" altLang="en-US" dirty="0" smtClean="0">
                <a:cs typeface="Times New Roman" pitchFamily="18" charset="0"/>
              </a:rPr>
              <a:t> facilitates the use of graph partitioning algorithms (or algorithms based on graph partitioning algorithms)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>
                <a:cs typeface="Times New Roman" pitchFamily="18" charset="0"/>
              </a:rPr>
              <a:t>Chameleon  and </a:t>
            </a:r>
            <a:r>
              <a:rPr lang="en-US" altLang="en-US" sz="2000" dirty="0" smtClean="0"/>
              <a:t>Hypergraph-based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Soft (Fuzzy) Clustering: Estimating Weights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295400" y="580644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dirty="0"/>
              <a:t>SSE(x) </a:t>
            </a:r>
            <a:r>
              <a:rPr lang="en-US" altLang="en-US" sz="1800" dirty="0" smtClean="0"/>
              <a:t>has a minimum value of 2.25 </a:t>
            </a:r>
            <a:r>
              <a:rPr lang="en-US" altLang="en-US" sz="1800" dirty="0"/>
              <a:t>when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r>
              <a:rPr lang="en-US" altLang="en-US" sz="1800" dirty="0"/>
              <a:t> = 1,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r>
              <a:rPr lang="en-US" altLang="en-US" sz="1800" dirty="0"/>
              <a:t> = 0</a:t>
            </a:r>
          </a:p>
        </p:txBody>
      </p: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1447800" y="1066803"/>
            <a:ext cx="5791200" cy="1204913"/>
            <a:chOff x="1200" y="2544"/>
            <a:chExt cx="3648" cy="759"/>
          </a:xfrm>
        </p:grpSpPr>
        <p:sp>
          <p:nvSpPr>
            <p:cNvPr id="5127" name="Line 10"/>
            <p:cNvSpPr>
              <a:spLocks noChangeShapeType="1"/>
            </p:cNvSpPr>
            <p:nvPr/>
          </p:nvSpPr>
          <p:spPr bwMode="auto">
            <a:xfrm>
              <a:off x="1296" y="2928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Oval 11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9" name="Oval 12"/>
            <p:cNvSpPr>
              <a:spLocks noChangeArrowheads="1"/>
            </p:cNvSpPr>
            <p:nvPr/>
          </p:nvSpPr>
          <p:spPr bwMode="auto">
            <a:xfrm>
              <a:off x="460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auto">
            <a:xfrm>
              <a:off x="1248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2606" y="3051"/>
              <a:ext cx="4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 smtClean="0"/>
                <a:t>2.5</a:t>
              </a:r>
              <a:endParaRPr lang="en-US" altLang="en-US" sz="2000" dirty="0"/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4560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5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>
              <a:off x="1200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4512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2679" y="2544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>
                  <a:latin typeface="Times" pitchFamily="18" charset="0"/>
                  <a:sym typeface="Symbol" pitchFamily="18" charset="2"/>
                </a:rPr>
                <a:t>x</a:t>
              </a:r>
              <a:endParaRPr lang="en-US" altLang="en-US" sz="2000" baseline="-25000" dirty="0">
                <a:latin typeface="Times" pitchFamily="18" charset="0"/>
              </a:endParaRPr>
            </a:p>
          </p:txBody>
        </p:sp>
        <p:sp>
          <p:nvSpPr>
            <p:cNvPr id="5136" name="Oval 19"/>
            <p:cNvSpPr>
              <a:spLocks noChangeArrowheads="1"/>
            </p:cNvSpPr>
            <p:nvPr/>
          </p:nvSpPr>
          <p:spPr bwMode="auto">
            <a:xfrm>
              <a:off x="2726" y="2899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922" y="2651760"/>
                <a:ext cx="42158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2.5−1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5−2.5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22" y="2651760"/>
                <a:ext cx="4215898" cy="307777"/>
              </a:xfrm>
              <a:prstGeom prst="rect">
                <a:avLst/>
              </a:prstGeom>
              <a:blipFill>
                <a:blip r:embed="rId2"/>
                <a:stretch>
                  <a:fillRect l="-15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7900" y="3121861"/>
                <a:ext cx="2776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6.25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0" y="3121861"/>
                <a:ext cx="2776722" cy="307777"/>
              </a:xfrm>
              <a:prstGeom prst="rect">
                <a:avLst/>
              </a:prstGeom>
              <a:blipFill>
                <a:blip r:embed="rId3"/>
                <a:stretch>
                  <a:fillRect r="-153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45" y="2378077"/>
            <a:ext cx="42782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Limitations of Current Merging Schemes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Existing merging schemes in hierarchical clustering algorithms are static in nature</a:t>
            </a:r>
          </a:p>
          <a:p>
            <a:pPr lvl="1">
              <a:defRPr/>
            </a:pPr>
            <a:r>
              <a:rPr lang="en-US" dirty="0" smtClean="0"/>
              <a:t>MIN: </a:t>
            </a:r>
          </a:p>
          <a:p>
            <a:pPr marL="1143000" lvl="2" indent="-228600">
              <a:defRPr/>
            </a:pPr>
            <a:r>
              <a:rPr lang="en-US" dirty="0" smtClean="0"/>
              <a:t>Merge two clusters based on their </a:t>
            </a:r>
            <a:r>
              <a:rPr lang="en-US" i="1" dirty="0" smtClean="0"/>
              <a:t>closeness</a:t>
            </a:r>
            <a:r>
              <a:rPr lang="en-US" dirty="0" smtClean="0"/>
              <a:t> (or minimum distance)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GROUP-AVERAGE:</a:t>
            </a:r>
          </a:p>
          <a:p>
            <a:pPr lvl="2">
              <a:defRPr/>
            </a:pPr>
            <a:r>
              <a:rPr lang="en-US" dirty="0" smtClean="0"/>
              <a:t> Merge two clusters based on their average </a:t>
            </a:r>
            <a:r>
              <a:rPr lang="en-US" i="1" dirty="0" smtClean="0"/>
              <a:t>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Limitations of Current Merging Schemes</a:t>
            </a:r>
          </a:p>
        </p:txBody>
      </p:sp>
      <p:pic>
        <p:nvPicPr>
          <p:cNvPr id="1694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447800"/>
            <a:ext cx="50720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3954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94726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Closeness schemes will merge (a) and (b)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(a)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(b)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(c)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57200" y="4419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(d)</a:t>
            </a:r>
          </a:p>
        </p:txBody>
      </p:sp>
      <p:sp>
        <p:nvSpPr>
          <p:cNvPr id="1694731" name="Text Box 11"/>
          <p:cNvSpPr txBox="1">
            <a:spLocks noChangeArrowheads="1"/>
          </p:cNvSpPr>
          <p:nvPr/>
        </p:nvSpPr>
        <p:spPr bwMode="auto">
          <a:xfrm>
            <a:off x="5105400" y="5410200"/>
            <a:ext cx="2819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Average connectivity schemes will merge (c) and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726" grpId="0"/>
      <p:bldP spid="16947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smtClean="0"/>
              <a:t>Chameleon: Clustering Using Dynamic Modeling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143000"/>
            <a:ext cx="8178800" cy="4111625"/>
          </a:xfrm>
        </p:spPr>
        <p:txBody>
          <a:bodyPr/>
          <a:lstStyle/>
          <a:p>
            <a:pPr marL="342900" indent="-342900"/>
            <a:r>
              <a:rPr lang="en-US" altLang="en-US" sz="2400" smtClean="0"/>
              <a:t>Adapt to the characteristics of the data set to find the natural clusters</a:t>
            </a:r>
          </a:p>
          <a:p>
            <a:pPr marL="342900" indent="-342900"/>
            <a:r>
              <a:rPr lang="en-US" altLang="en-US" sz="2400" smtClean="0"/>
              <a:t>Use a dynamic model to measure the similarity between clusters</a:t>
            </a:r>
          </a:p>
          <a:p>
            <a:pPr marL="742950" lvl="1" indent="-285750"/>
            <a:r>
              <a:rPr lang="en-US" altLang="en-US" sz="2000" smtClean="0"/>
              <a:t>Main properties are the relative closeness and relative inter-connectivity of the cluster</a:t>
            </a:r>
          </a:p>
          <a:p>
            <a:pPr marL="742950" lvl="1" indent="-285750"/>
            <a:r>
              <a:rPr lang="en-US" altLang="en-US" sz="2000" smtClean="0"/>
              <a:t>Two clusters are combined if the resulting cluster shares certain </a:t>
            </a:r>
            <a:r>
              <a:rPr lang="en-US" altLang="en-US" sz="2000" i="1" smtClean="0">
                <a:solidFill>
                  <a:srgbClr val="FF0000"/>
                </a:solidFill>
              </a:rPr>
              <a:t>properties</a:t>
            </a:r>
            <a:r>
              <a:rPr lang="en-US" altLang="en-US" sz="2000" smtClean="0"/>
              <a:t> with the constituent clusters</a:t>
            </a:r>
          </a:p>
          <a:p>
            <a:pPr marL="742950" lvl="1" indent="-285750"/>
            <a:r>
              <a:rPr lang="en-US" altLang="en-US" sz="2000" smtClean="0"/>
              <a:t>The merging scheme preserves </a:t>
            </a:r>
            <a:r>
              <a:rPr lang="en-US" altLang="en-US" sz="2000" i="1" smtClean="0">
                <a:solidFill>
                  <a:srgbClr val="FF0000"/>
                </a:solidFill>
              </a:rPr>
              <a:t>self-similarity</a:t>
            </a:r>
            <a:endParaRPr lang="en-US" altLang="en-US" smtClean="0"/>
          </a:p>
          <a:p>
            <a:pPr marL="342900" indent="-342900"/>
            <a:endParaRPr lang="en-US" altLang="en-US" sz="3200" smtClean="0"/>
          </a:p>
          <a:p>
            <a:pPr marL="342900" indent="-342900"/>
            <a:endParaRPr lang="en-US" altLang="en-US" sz="1600" smtClean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133600" y="4724400"/>
          <a:ext cx="358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Bitmap Image" r:id="rId3" imgW="5570703" imgH="3795089" progId="Paint.Picture">
                  <p:embed/>
                </p:oleObj>
              </mc:Choice>
              <mc:Fallback>
                <p:oleObj name="Bitmap Image" r:id="rId3" imgW="5570703" imgH="379508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835" b="62024"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358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Relative Interconnectivity</a:t>
            </a:r>
          </a:p>
        </p:txBody>
      </p:sp>
      <p:grpSp>
        <p:nvGrpSpPr>
          <p:cNvPr id="52227" name="Group 15"/>
          <p:cNvGrpSpPr>
            <a:grpSpLocks/>
          </p:cNvGrpSpPr>
          <p:nvPr/>
        </p:nvGrpSpPr>
        <p:grpSpPr bwMode="auto">
          <a:xfrm>
            <a:off x="136525" y="1371600"/>
            <a:ext cx="8504238" cy="4114800"/>
            <a:chOff x="86" y="864"/>
            <a:chExt cx="5357" cy="2592"/>
          </a:xfrm>
        </p:grpSpPr>
        <p:pic>
          <p:nvPicPr>
            <p:cNvPr id="52228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864"/>
              <a:ext cx="5355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Rectangle 13"/>
            <p:cNvSpPr>
              <a:spLocks noChangeArrowheads="1"/>
            </p:cNvSpPr>
            <p:nvPr/>
          </p:nvSpPr>
          <p:spPr bwMode="auto">
            <a:xfrm>
              <a:off x="3514" y="3053"/>
              <a:ext cx="1929" cy="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0" name="Rectangle 14"/>
            <p:cNvSpPr>
              <a:spLocks noChangeArrowheads="1"/>
            </p:cNvSpPr>
            <p:nvPr/>
          </p:nvSpPr>
          <p:spPr bwMode="auto">
            <a:xfrm>
              <a:off x="173" y="3283"/>
              <a:ext cx="524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Relative Closeness</a:t>
            </a:r>
          </a:p>
        </p:txBody>
      </p:sp>
      <p:grpSp>
        <p:nvGrpSpPr>
          <p:cNvPr id="53251" name="Group 11"/>
          <p:cNvGrpSpPr>
            <a:grpSpLocks/>
          </p:cNvGrpSpPr>
          <p:nvPr/>
        </p:nvGrpSpPr>
        <p:grpSpPr bwMode="auto">
          <a:xfrm>
            <a:off x="320675" y="1235075"/>
            <a:ext cx="8366125" cy="4800600"/>
            <a:chOff x="202" y="778"/>
            <a:chExt cx="5270" cy="3024"/>
          </a:xfrm>
        </p:grpSpPr>
        <p:pic>
          <p:nvPicPr>
            <p:cNvPr id="53252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778"/>
              <a:ext cx="519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Rectangle 8"/>
            <p:cNvSpPr>
              <a:spLocks noChangeArrowheads="1"/>
            </p:cNvSpPr>
            <p:nvPr/>
          </p:nvSpPr>
          <p:spPr bwMode="auto">
            <a:xfrm>
              <a:off x="3859" y="3254"/>
              <a:ext cx="1613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54" name="Rectangle 9"/>
            <p:cNvSpPr>
              <a:spLocks noChangeArrowheads="1"/>
            </p:cNvSpPr>
            <p:nvPr/>
          </p:nvSpPr>
          <p:spPr bwMode="auto">
            <a:xfrm>
              <a:off x="259" y="3485"/>
              <a:ext cx="3917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Chameleon:  Steps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7348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Preprocessing Step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/>
              <a:t>Represent the data by a Graph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Given a set of points, construct the k-nearest-neighbor (k-NN) graph to capture the relationship between a point and its k nearest neighbors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Concept of neighborhood is captured dynamically (even if region is sparse)</a:t>
            </a:r>
          </a:p>
          <a:p>
            <a:pPr lvl="4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Phase 1</a:t>
            </a:r>
            <a:r>
              <a:rPr lang="en-US" altLang="en-US" dirty="0" smtClean="0"/>
              <a:t>: Use a multilevel graph partitioning algorithm on the graph to find a large number of clusters of well-connected vertices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Each cluster should contain mostly points from one “true” cluster, i.e., be a sub-cluster of a “real”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Chameleon:  Steps … 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73480"/>
            <a:ext cx="8318500" cy="5181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Phase 2</a:t>
            </a:r>
            <a:r>
              <a:rPr lang="en-US" altLang="en-US" dirty="0" smtClean="0"/>
              <a:t>: Use Hierarchical Agglomerative Clustering to merge sub-clusters</a:t>
            </a:r>
          </a:p>
          <a:p>
            <a:pPr lvl="1"/>
            <a:r>
              <a:rPr lang="en-US" altLang="en-US" sz="2000" dirty="0" smtClean="0"/>
              <a:t>Two clusters are combined if the </a:t>
            </a:r>
            <a:r>
              <a:rPr lang="en-US" altLang="en-US" sz="2000" i="1" dirty="0" smtClean="0"/>
              <a:t>resulting cluster shares certain properties with the constituent clusters</a:t>
            </a:r>
            <a:endParaRPr lang="en-US" altLang="en-US" sz="2000" dirty="0" smtClean="0"/>
          </a:p>
          <a:p>
            <a:pPr lvl="4"/>
            <a:endParaRPr lang="en-US" altLang="en-US" dirty="0" smtClean="0"/>
          </a:p>
          <a:p>
            <a:pPr lvl="1"/>
            <a:r>
              <a:rPr lang="en-US" altLang="en-US" dirty="0" smtClean="0"/>
              <a:t>Two key properties used to model cluster similarity:</a:t>
            </a:r>
          </a:p>
          <a:p>
            <a:pPr marL="1255713" lvl="2" indent="-341313"/>
            <a:r>
              <a:rPr lang="en-US" altLang="en-US" dirty="0" smtClean="0">
                <a:solidFill>
                  <a:srgbClr val="FF0000"/>
                </a:solidFill>
              </a:rPr>
              <a:t>Relative Interconnectivity</a:t>
            </a:r>
            <a:r>
              <a:rPr lang="en-US" altLang="en-US" dirty="0" smtClean="0"/>
              <a:t>: Absolute interconnectivity of two clusters normalized by the internal connectivity of the clusters</a:t>
            </a:r>
          </a:p>
          <a:p>
            <a:pPr marL="1255713" lvl="3" indent="-341313"/>
            <a:endParaRPr lang="en-US" altLang="en-US" sz="800" dirty="0" smtClean="0"/>
          </a:p>
          <a:p>
            <a:pPr marL="1255713" lvl="2" indent="-341313"/>
            <a:r>
              <a:rPr lang="en-US" altLang="en-US" dirty="0" smtClean="0">
                <a:solidFill>
                  <a:srgbClr val="FF0000"/>
                </a:solidFill>
              </a:rPr>
              <a:t>Relative Closeness</a:t>
            </a:r>
            <a:r>
              <a:rPr lang="en-US" altLang="en-US" dirty="0" smtClean="0"/>
              <a:t>: Absolute closeness of two clusters normalized by the internal closeness of the clusters</a:t>
            </a:r>
          </a:p>
          <a:p>
            <a:pPr lvl="3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Experimental Results: </a:t>
            </a:r>
            <a:r>
              <a:rPr lang="en-US" altLang="en-US" smtClean="0">
                <a:latin typeface="Arial Rounded MT Bold" pitchFamily="34" charset="0"/>
              </a:rPr>
              <a:t>CHAMELEON</a:t>
            </a:r>
            <a:endParaRPr lang="en-US" altLang="en-US" smtClean="0"/>
          </a:p>
        </p:txBody>
      </p:sp>
      <p:pic>
        <p:nvPicPr>
          <p:cNvPr id="56323" name="Picture 3" descr="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120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smtClean="0"/>
              <a:t>Experimental Results: </a:t>
            </a:r>
            <a:r>
              <a:rPr lang="en-US" altLang="en-US" sz="2800" smtClean="0">
                <a:latin typeface="Arial Rounded MT Bold" pitchFamily="34" charset="0"/>
              </a:rPr>
              <a:t>CURE (</a:t>
            </a:r>
            <a:r>
              <a:rPr lang="en-US" altLang="en-US" sz="2800" i="1" smtClean="0">
                <a:latin typeface="Arial Rounded MT Bold" pitchFamily="34" charset="0"/>
              </a:rPr>
              <a:t>10 clusters</a:t>
            </a:r>
            <a:r>
              <a:rPr lang="en-US" altLang="en-US" sz="2800" smtClean="0">
                <a:latin typeface="Arial Rounded MT Bold" pitchFamily="34" charset="0"/>
              </a:rPr>
              <a:t>)</a:t>
            </a:r>
            <a:endParaRPr lang="en-US" altLang="en-US" sz="2800" smtClean="0"/>
          </a:p>
        </p:txBody>
      </p:sp>
      <p:pic>
        <p:nvPicPr>
          <p:cNvPr id="57347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64338" cy="475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mtClean="0"/>
              <a:t>Experimental Results: </a:t>
            </a:r>
            <a:r>
              <a:rPr lang="en-US" altLang="en-US" smtClean="0">
                <a:latin typeface="Arial Rounded MT Bold" pitchFamily="34" charset="0"/>
              </a:rPr>
              <a:t>CURE (</a:t>
            </a:r>
            <a:r>
              <a:rPr lang="en-US" altLang="en-US" i="1" smtClean="0">
                <a:latin typeface="Arial Rounded MT Bold" pitchFamily="34" charset="0"/>
              </a:rPr>
              <a:t>15 clusters</a:t>
            </a:r>
            <a:r>
              <a:rPr lang="en-US" altLang="en-US" smtClean="0">
                <a:latin typeface="Arial Rounded MT Bold" pitchFamily="34" charset="0"/>
              </a:rPr>
              <a:t>)</a:t>
            </a:r>
            <a:endParaRPr lang="en-US" altLang="en-US" smtClean="0"/>
          </a:p>
        </p:txBody>
      </p:sp>
      <p:pic>
        <p:nvPicPr>
          <p:cNvPr id="58371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4613"/>
            <a:ext cx="66643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Objective function</a:t>
                </a:r>
              </a:p>
              <a:p>
                <a:pPr lvl="1"/>
                <a:endParaRPr lang="en-US" altLang="en-US" dirty="0" smtClean="0"/>
              </a:p>
              <a:p>
                <a:pPr lvl="1"/>
                <a:endParaRPr lang="en-US" altLang="en-US" dirty="0" smtClean="0"/>
              </a:p>
              <a:p>
                <a:pPr lvl="2">
                  <a:buFont typeface="Wingdings" pitchFamily="2" charset="2"/>
                  <a:buNone/>
                </a:pPr>
                <a:r>
                  <a:rPr lang="en-US" altLang="en-US" dirty="0" smtClean="0"/>
                  <a:t> </a:t>
                </a:r>
              </a:p>
              <a:p>
                <a:pPr marL="1147763" lvl="2" indent="-23336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:  weight with which object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belongs 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147763" lvl="2" indent="-233363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is a power for the weight not a superscript and controls </a:t>
                </a:r>
                <a:r>
                  <a:rPr lang="en-US" altLang="en-US" dirty="0">
                    <a:sym typeface="Symbol" pitchFamily="18" charset="2"/>
                  </a:rPr>
                  <a:t>how “fuzzy” </a:t>
                </a:r>
                <a:r>
                  <a:rPr lang="en-US" altLang="en-US" dirty="0" smtClean="0">
                    <a:sym typeface="Symbol" pitchFamily="18" charset="2"/>
                  </a:rPr>
                  <a:t>the clustering is</a:t>
                </a:r>
              </a:p>
              <a:p>
                <a:pPr lvl="4"/>
                <a:endParaRPr lang="en-US" altLang="en-US" sz="800" dirty="0" smtClean="0">
                  <a:sym typeface="Symbol" pitchFamily="18" charset="2"/>
                </a:endParaRPr>
              </a:p>
              <a:p>
                <a:pPr lvl="1"/>
                <a:r>
                  <a:rPr lang="en-US" altLang="en-US" dirty="0" smtClean="0"/>
                  <a:t>To minimize objective function, repeat the following:</a:t>
                </a:r>
              </a:p>
              <a:p>
                <a:pPr lvl="2"/>
                <a:r>
                  <a:rPr lang="en-US" altLang="en-US" dirty="0" smtClean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/>
                  <a:t>and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lvl="2"/>
                <a:r>
                  <a:rPr lang="en-US" altLang="en-US" dirty="0" smtClean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:r>
                  <a:rPr lang="en-US" altLang="en-US" dirty="0" err="1" smtClean="0"/>
                  <a:t>recompute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𝒄</m:t>
                    </m:r>
                  </m:oMath>
                </a14:m>
                <a:endParaRPr lang="en-US" altLang="en-US" b="1" dirty="0" smtClean="0"/>
              </a:p>
              <a:p>
                <a:pPr lvl="1"/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Fuzzy c-means clustering: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[0,1]</a:t>
                </a:r>
                <a:br>
                  <a:rPr lang="en-US" altLang="en-US" dirty="0" smtClean="0">
                    <a:sym typeface="Symbol" pitchFamily="18" charset="2"/>
                  </a:rPr>
                </a:br>
                <a:endParaRPr lang="en-US" altLang="en-US" dirty="0" smtClean="0">
                  <a:sym typeface="Symbol" pitchFamily="18" charset="2"/>
                </a:endParaRPr>
              </a:p>
              <a:p>
                <a:pPr marL="0" lvl="1" indent="0">
                  <a:buNone/>
                </a:pPr>
                <a:r>
                  <a:rPr lang="en-US" sz="1300" dirty="0" err="1" smtClean="0"/>
                  <a:t>Bezdek</a:t>
                </a:r>
                <a:r>
                  <a:rPr lang="en-US" sz="1300" dirty="0"/>
                  <a:t>, James C. </a:t>
                </a:r>
                <a:r>
                  <a:rPr lang="en-US" sz="1300" i="1" dirty="0"/>
                  <a:t>Pattern recognition with fuzzy objective function algorithms</a:t>
                </a:r>
                <a:r>
                  <a:rPr lang="en-US" sz="1300" dirty="0"/>
                  <a:t>. Kluwer Academic Publishers, 1981.</a:t>
                </a:r>
                <a:r>
                  <a:rPr lang="en-US" altLang="en-US" sz="1300" dirty="0" smtClean="0"/>
                  <a:t> 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40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8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32866456"/>
              </p:ext>
            </p:extLst>
          </p:nvPr>
        </p:nvGraphicFramePr>
        <p:xfrm>
          <a:off x="6172200" y="1691640"/>
          <a:ext cx="1295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4" imgW="596641" imgH="444307" progId="Equation.3">
                  <p:embed/>
                </p:oleObj>
              </mc:Choice>
              <mc:Fallback>
                <p:oleObj name="Equation" r:id="rId4" imgW="596641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91640"/>
                        <a:ext cx="12954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4343400" y="1066800"/>
            <a:ext cx="2057400" cy="457200"/>
          </a:xfrm>
          <a:prstGeom prst="wedgeRoundRectCallout">
            <a:avLst>
              <a:gd name="adj1" fmla="val -50231"/>
              <a:gd name="adj2" fmla="val 143750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p: fuzzifier (p &gt;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86735" y="1691640"/>
                <a:ext cx="3178434" cy="908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𝑆𝑆𝐸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35" y="1691640"/>
                <a:ext cx="3178434" cy="9081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Experimental Results: </a:t>
            </a:r>
            <a:r>
              <a:rPr lang="en-US" altLang="en-US" smtClean="0">
                <a:latin typeface="Arial Rounded MT Bold" pitchFamily="34" charset="0"/>
              </a:rPr>
              <a:t>CHAMELEON</a:t>
            </a:r>
            <a:endParaRPr lang="en-US" altLang="en-US" smtClean="0"/>
          </a:p>
        </p:txBody>
      </p:sp>
      <p:pic>
        <p:nvPicPr>
          <p:cNvPr id="59395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9838"/>
            <a:ext cx="6781800" cy="485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Experimental Results: </a:t>
            </a:r>
            <a:r>
              <a:rPr lang="en-US" altLang="en-US" sz="2800" smtClean="0">
                <a:latin typeface="Arial Rounded MT Bold" pitchFamily="34" charset="0"/>
              </a:rPr>
              <a:t>CURE (</a:t>
            </a:r>
            <a:r>
              <a:rPr lang="en-US" altLang="en-US" sz="2800" i="1" smtClean="0">
                <a:latin typeface="Arial Rounded MT Bold" pitchFamily="34" charset="0"/>
              </a:rPr>
              <a:t>9 clusters</a:t>
            </a:r>
            <a:r>
              <a:rPr lang="en-US" altLang="en-US" sz="2800" smtClean="0">
                <a:latin typeface="Arial Rounded MT Bold" pitchFamily="34" charset="0"/>
              </a:rPr>
              <a:t>)</a:t>
            </a:r>
            <a:endParaRPr lang="en-US" altLang="en-US" sz="2800" smtClean="0"/>
          </a:p>
        </p:txBody>
      </p:sp>
      <p:pic>
        <p:nvPicPr>
          <p:cNvPr id="60419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83388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smtClean="0"/>
              <a:t>Experimental Results: </a:t>
            </a:r>
            <a:r>
              <a:rPr lang="en-US" altLang="en-US" sz="2800" smtClean="0">
                <a:latin typeface="Arial Rounded MT Bold" pitchFamily="34" charset="0"/>
              </a:rPr>
              <a:t>CURE (</a:t>
            </a:r>
            <a:r>
              <a:rPr lang="en-US" altLang="en-US" sz="2800" i="1" smtClean="0">
                <a:latin typeface="Arial Rounded MT Bold" pitchFamily="34" charset="0"/>
              </a:rPr>
              <a:t>15 clusters</a:t>
            </a:r>
            <a:r>
              <a:rPr lang="en-US" altLang="en-US" sz="2800" smtClean="0">
                <a:latin typeface="Arial Rounded MT Bold" pitchFamily="34" charset="0"/>
              </a:rPr>
              <a:t>)</a:t>
            </a:r>
            <a:endParaRPr lang="en-US" altLang="en-US" sz="2800" smtClean="0"/>
          </a:p>
        </p:txBody>
      </p:sp>
      <p:pic>
        <p:nvPicPr>
          <p:cNvPr id="61443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4613"/>
            <a:ext cx="67278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Experimental Results: </a:t>
            </a:r>
            <a:r>
              <a:rPr lang="en-US" altLang="en-US" smtClean="0">
                <a:latin typeface="Arial Rounded MT Bold" pitchFamily="34" charset="0"/>
              </a:rPr>
              <a:t>CHAMELEON</a:t>
            </a:r>
          </a:p>
        </p:txBody>
      </p:sp>
      <p:pic>
        <p:nvPicPr>
          <p:cNvPr id="62467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29438" cy="475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11163" y="1143000"/>
            <a:ext cx="8318500" cy="3291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92100" indent="-2921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 dirty="0" smtClean="0"/>
              <a:t>Spectral clustering is a graph-based clustering approach</a:t>
            </a:r>
          </a:p>
          <a:p>
            <a:pPr lvl="1">
              <a:lnSpc>
                <a:spcPct val="90000"/>
              </a:lnSpc>
            </a:pPr>
            <a:r>
              <a:rPr lang="en-US" altLang="en-US" b="0" kern="0" dirty="0" smtClean="0"/>
              <a:t>Does a graph partitioning of the proximity graph of a data set</a:t>
            </a:r>
          </a:p>
          <a:p>
            <a:pPr lvl="1">
              <a:lnSpc>
                <a:spcPct val="90000"/>
              </a:lnSpc>
            </a:pPr>
            <a:r>
              <a:rPr lang="en-US" altLang="en-US" b="0" kern="0" dirty="0" smtClean="0"/>
              <a:t>Breaks the graph into components, such that </a:t>
            </a:r>
          </a:p>
          <a:p>
            <a:pPr marL="1201738" lvl="2" indent="-287338">
              <a:lnSpc>
                <a:spcPct val="90000"/>
              </a:lnSpc>
            </a:pPr>
            <a:r>
              <a:rPr lang="en-US" altLang="en-US" b="0" kern="0" dirty="0" smtClean="0"/>
              <a:t>The nodes in a component are strongly connected to other nodes in the component</a:t>
            </a:r>
          </a:p>
          <a:p>
            <a:pPr marL="1201738" lvl="2" indent="-287338">
              <a:lnSpc>
                <a:spcPct val="90000"/>
              </a:lnSpc>
            </a:pPr>
            <a:r>
              <a:rPr lang="en-US" altLang="en-US" b="0" kern="0" dirty="0" smtClean="0"/>
              <a:t>The nodes in a component are weakly connected to nodes in other components</a:t>
            </a:r>
          </a:p>
          <a:p>
            <a:pPr marL="1201738" lvl="2" indent="-287338">
              <a:lnSpc>
                <a:spcPct val="90000"/>
              </a:lnSpc>
            </a:pPr>
            <a:r>
              <a:rPr lang="en-US" altLang="en-US" b="0" kern="0" dirty="0" smtClean="0"/>
              <a:t>See simple example below  (</a:t>
            </a:r>
            <a:r>
              <a:rPr lang="en-US" altLang="en-US" kern="0" dirty="0" smtClean="0"/>
              <a:t>W</a:t>
            </a:r>
            <a:r>
              <a:rPr lang="en-US" altLang="en-US" b="0" kern="0" dirty="0" smtClean="0"/>
              <a:t> is the proximity matrix)</a:t>
            </a:r>
          </a:p>
          <a:p>
            <a:pPr lvl="1">
              <a:lnSpc>
                <a:spcPct val="90000"/>
              </a:lnSpc>
            </a:pPr>
            <a:endParaRPr lang="en-US" altLang="en-US" b="0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00"/>
          <a:stretch/>
        </p:blipFill>
        <p:spPr>
          <a:xfrm>
            <a:off x="2016903" y="4343400"/>
            <a:ext cx="51070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7531" y="1234440"/>
            <a:ext cx="8318500" cy="52120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 dirty="0" smtClean="0"/>
              <a:t>For the simple graph below, the proximity matrix can be written as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b="0" kern="0" dirty="0" smtClean="0"/>
          </a:p>
          <a:p>
            <a:pPr>
              <a:lnSpc>
                <a:spcPct val="90000"/>
              </a:lnSpc>
            </a:pPr>
            <a:endParaRPr lang="en-US" altLang="en-US" b="0" kern="0" dirty="0" smtClean="0"/>
          </a:p>
          <a:p>
            <a:pPr>
              <a:lnSpc>
                <a:spcPct val="90000"/>
              </a:lnSpc>
            </a:pPr>
            <a:endParaRPr lang="en-US" altLang="en-US" sz="1200" b="0" kern="0" dirty="0" smtClean="0"/>
          </a:p>
          <a:p>
            <a:pPr lvl="1">
              <a:lnSpc>
                <a:spcPct val="90000"/>
              </a:lnSpc>
            </a:pPr>
            <a:r>
              <a:rPr lang="en-US" altLang="en-US" b="0" kern="0" dirty="0" smtClean="0"/>
              <a:t>Because the graph consists of two connected components finding clusters is easy.</a:t>
            </a:r>
          </a:p>
          <a:p>
            <a:pPr lvl="1">
              <a:lnSpc>
                <a:spcPct val="90000"/>
              </a:lnSpc>
            </a:pPr>
            <a:r>
              <a:rPr lang="en-US" altLang="en-US" b="0" kern="0" dirty="0" smtClean="0"/>
              <a:t>More generally, we need an automated approach</a:t>
            </a:r>
          </a:p>
          <a:p>
            <a:pPr marL="1141413" lvl="2" indent="-227013">
              <a:lnSpc>
                <a:spcPct val="90000"/>
              </a:lnSpc>
            </a:pPr>
            <a:r>
              <a:rPr lang="en-US" altLang="en-US" b="0" kern="0" dirty="0" smtClean="0"/>
              <a:t>Must be able to handle graphs where the components are not completely separate</a:t>
            </a:r>
          </a:p>
          <a:p>
            <a:pPr marL="1141413" lvl="2" indent="-227013">
              <a:lnSpc>
                <a:spcPct val="90000"/>
              </a:lnSpc>
            </a:pPr>
            <a:r>
              <a:rPr lang="en-US" altLang="en-US" b="0" kern="0" dirty="0"/>
              <a:t> </a:t>
            </a:r>
            <a:r>
              <a:rPr lang="en-US" altLang="en-US" b="0" kern="0" dirty="0" smtClean="0"/>
              <a:t>Spectral graph partitioning provides such an approach</a:t>
            </a:r>
          </a:p>
          <a:p>
            <a:pPr marL="1254125" lvl="2" indent="-339725">
              <a:lnSpc>
                <a:spcPct val="90000"/>
              </a:lnSpc>
            </a:pPr>
            <a:r>
              <a:rPr lang="en-US" altLang="en-US" b="0" kern="0" dirty="0" smtClean="0"/>
              <a:t>Based </a:t>
            </a:r>
            <a:r>
              <a:rPr lang="en-US" altLang="en-US" b="0" kern="0" dirty="0"/>
              <a:t>on eigenvalue decomposition of a slight modification of the proximity matrix.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03120"/>
            <a:ext cx="318487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via Spectral Graph Partitioning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 txBox="1">
                <a:spLocks noChangeArrowheads="1"/>
              </p:cNvSpPr>
              <p:nvPr/>
            </p:nvSpPr>
            <p:spPr>
              <a:xfrm>
                <a:off x="457201" y="1143000"/>
                <a:ext cx="8204200" cy="3657600"/>
              </a:xfrm>
              <a:prstGeom prst="rect">
                <a:avLst/>
              </a:prstGeom>
            </p:spPr>
            <p:txBody>
              <a:bodyPr wrap="square">
                <a:normAutofit fontScale="77500" lnSpcReduction="20000"/>
              </a:bodyPr>
              <a:lstStyle>
                <a:lvl1pPr marL="292100" indent="-2921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b="0" kern="0" dirty="0" smtClean="0"/>
                  <a:t>Uses an eigenvalue based approach to do the graph portioning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600" b="0" kern="0" dirty="0" smtClean="0"/>
                  <a:t>Based on the Laplacian matrix (</a:t>
                </a:r>
                <a:r>
                  <a:rPr lang="en-US" altLang="en-US" sz="2600" kern="0" dirty="0" smtClean="0"/>
                  <a:t>L</a:t>
                </a:r>
                <a:r>
                  <a:rPr lang="en-US" altLang="en-US" sz="2600" b="0" kern="0" dirty="0" smtClean="0"/>
                  <a:t>) of a graph, which is derived from the proximity matrix (</a:t>
                </a:r>
                <a:r>
                  <a:rPr lang="en-US" altLang="en-US" sz="2600" kern="0" dirty="0"/>
                  <a:t>W</a:t>
                </a:r>
                <a:r>
                  <a:rPr lang="en-US" altLang="en-US" sz="2600" b="0" kern="0" dirty="0" smtClean="0"/>
                  <a:t>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b="0" kern="0" dirty="0"/>
                  <a:t> </a:t>
                </a:r>
                <a:r>
                  <a:rPr lang="en-US" altLang="en-US" kern="0" dirty="0" smtClean="0"/>
                  <a:t>W</a:t>
                </a:r>
                <a:r>
                  <a:rPr lang="en-US" altLang="en-US" b="0" kern="0" dirty="0" smtClean="0"/>
                  <a:t> is also known as the weighted adjacency matrix</a:t>
                </a:r>
              </a:p>
              <a:p>
                <a:pPr lvl="2">
                  <a:lnSpc>
                    <a:spcPct val="90000"/>
                  </a:lnSpc>
                </a:pPr>
                <a:endParaRPr lang="en-US" altLang="en-US" b="0" kern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en-US" b="0" kern="0" dirty="0"/>
                  <a:t>Define a diagonal matrix </a:t>
                </a:r>
                <a:r>
                  <a:rPr lang="en-US" altLang="en-US" kern="0" dirty="0"/>
                  <a:t>D</a:t>
                </a:r>
                <a:r>
                  <a:rPr lang="en-US" altLang="en-US" b="0" kern="0" dirty="0"/>
                  <a:t>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b="0" i="1" ker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b="0" i="1" ker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b="0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en-US" b="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ker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en-US" b="0" i="1" ker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en-US" b="0" i="1" kern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en-US" b="0" i="1" ker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altLang="en-US" b="0" i="1" kern="0">
                                  <a:latin typeface="Cambria Math" panose="02040503050406030204" pitchFamily="18" charset="0"/>
                                </a:rPr>
                                <m:t>0,         </m:t>
                              </m:r>
                              <m:r>
                                <a:rPr lang="en-US" altLang="en-US" b="0" i="1" ker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b="0" kern="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b="0" i="1" kern="0" dirty="0">
                    <a:latin typeface="Cambria Math" panose="02040503050406030204" pitchFamily="18" charset="0"/>
                  </a:rPr>
                  <a:t>k</a:t>
                </a:r>
                <a:r>
                  <a:rPr lang="en-US" altLang="en-US" sz="2400" b="0" i="1" kern="0" baseline="30000" dirty="0">
                    <a:latin typeface="Cambria Math" panose="02040503050406030204" pitchFamily="18" charset="0"/>
                  </a:rPr>
                  <a:t>th</a:t>
                </a:r>
                <a:r>
                  <a:rPr lang="en-US" altLang="en-US" b="0" kern="0" dirty="0"/>
                  <a:t> diagonal entry of D is the sum of the edges of the </a:t>
                </a:r>
                <a:r>
                  <a:rPr lang="en-US" altLang="en-US" b="0" i="1" kern="0" dirty="0">
                    <a:latin typeface="Cambria Math" panose="02040503050406030204" pitchFamily="18" charset="0"/>
                  </a:rPr>
                  <a:t>k</a:t>
                </a:r>
                <a:r>
                  <a:rPr lang="en-US" altLang="en-US" b="0" i="1" kern="0" baseline="30000" dirty="0">
                    <a:latin typeface="Cambria Math" panose="02040503050406030204" pitchFamily="18" charset="0"/>
                  </a:rPr>
                  <a:t>th</a:t>
                </a:r>
                <a:r>
                  <a:rPr lang="en-US" altLang="en-US" b="0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en-US" b="0" kern="0" dirty="0"/>
                  <a:t>node of </a:t>
                </a:r>
                <a:r>
                  <a:rPr lang="en-US" altLang="en-US" kern="0" dirty="0" smtClean="0"/>
                  <a:t>W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0" kern="0" dirty="0"/>
                  <a:t>See example below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kern="0" dirty="0"/>
              </a:p>
              <a:p>
                <a:pPr lvl="1">
                  <a:lnSpc>
                    <a:spcPct val="90000"/>
                  </a:lnSpc>
                </a:pPr>
                <a:endParaRPr lang="en-US" altLang="en-US" b="0" kern="0" dirty="0"/>
              </a:p>
              <a:p>
                <a:pPr lvl="1">
                  <a:lnSpc>
                    <a:spcPct val="90000"/>
                  </a:lnSpc>
                </a:pPr>
                <a:endParaRPr lang="en-US" altLang="en-US" b="0" kern="0" dirty="0" smtClean="0"/>
              </a:p>
            </p:txBody>
          </p:sp>
        </mc:Choice>
        <mc:Fallback xmlns="">
          <p:sp>
            <p:nvSpPr>
              <p:cNvPr id="3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43000"/>
                <a:ext cx="8204200" cy="3657600"/>
              </a:xfrm>
              <a:prstGeom prst="rect">
                <a:avLst/>
              </a:prstGeom>
              <a:blipFill rotWithShape="0">
                <a:blip r:embed="rId2"/>
                <a:stretch>
                  <a:fillRect l="-297" t="-3667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91891"/>
            <a:ext cx="666961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Clustering via Spectral Graph Partitioning …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 txBox="1">
                <a:spLocks noChangeArrowheads="1"/>
              </p:cNvSpPr>
              <p:nvPr/>
            </p:nvSpPr>
            <p:spPr>
              <a:xfrm>
                <a:off x="457201" y="1143000"/>
                <a:ext cx="8204200" cy="3389198"/>
              </a:xfrm>
              <a:prstGeom prst="rect">
                <a:avLst/>
              </a:prstGeom>
            </p:spPr>
            <p:txBody>
              <a:bodyPr wrap="square">
                <a:normAutofit fontScale="85000" lnSpcReduction="20000"/>
              </a:bodyPr>
              <a:lstStyle>
                <a:lvl1pPr marL="292100" indent="-2921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914400" algn="l" rtl="0" eaLnBrk="0" fontAlgn="base" hangingPunct="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b="0" kern="0" dirty="0" smtClean="0"/>
                  <a:t>Define a matrix called the Laplacian of the graph, </a:t>
                </a:r>
                <a:r>
                  <a:rPr lang="en-US" altLang="en-US" kern="0" dirty="0" smtClean="0"/>
                  <a:t>L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500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b="1" kern="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en-US" b="1" i="0" kern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altLang="en-US" b="1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0" kern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altLang="en-US" b="1" i="0" kern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en-US" b="1" i="0" kern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US" altLang="en-US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500" b="0" kern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en-US" b="0" kern="0" dirty="0" smtClean="0"/>
                  <a:t>L has the following properties: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0" kern="0" dirty="0" smtClean="0"/>
                  <a:t>It is symmetric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kern="0" dirty="0" err="1" smtClean="0"/>
                  <a:t>v</a:t>
                </a:r>
                <a:r>
                  <a:rPr lang="en-US" altLang="en-US" kern="0" baseline="30000" dirty="0" err="1" smtClean="0"/>
                  <a:t>T</a:t>
                </a:r>
                <a:r>
                  <a:rPr lang="en-US" altLang="en-US" kern="0" dirty="0" err="1" smtClean="0"/>
                  <a:t>Lv</a:t>
                </a:r>
                <a:r>
                  <a:rPr lang="en-US" altLang="en-US" kern="0" dirty="0" smtClean="0"/>
                  <a:t> </a:t>
                </a:r>
                <a:r>
                  <a:rPr lang="en-US" altLang="en-US" b="0" kern="0" dirty="0" smtClean="0"/>
                  <a:t>≥ 0</a:t>
                </a:r>
                <a:r>
                  <a:rPr lang="en-US" altLang="en-US" kern="0" dirty="0" smtClean="0"/>
                  <a:t>, </a:t>
                </a:r>
                <a:r>
                  <a:rPr lang="en-US" altLang="en-US" b="0" kern="0" dirty="0" smtClean="0"/>
                  <a:t>i.e., the matrix is positive semi-definite and all eigenvalues are positive.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b="0" kern="0" dirty="0" smtClean="0"/>
                  <a:t>Last eigenvalue is 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b="0" kern="0" dirty="0" smtClean="0"/>
                  <a:t>Can write </a:t>
                </a:r>
                <a:r>
                  <a:rPr lang="en-US" altLang="en-US" kern="0" dirty="0" smtClean="0"/>
                  <a:t>L</a:t>
                </a:r>
                <a:r>
                  <a:rPr lang="en-US" altLang="en-US" b="0" kern="0" dirty="0" smtClean="0"/>
                  <a:t> in terms of its eigenvalue decomposition as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b="1" i="0" kern="0" dirty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altLang="en-US" b="1" i="0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0" kern="0" dirty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en-US" b="1" i="0" kern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kern="0" dirty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en-US" kern="0" dirty="0" smtClean="0"/>
                  <a:t> </a:t>
                </a:r>
                <a:r>
                  <a:rPr lang="en-US" altLang="en-US" b="0" kern="0" dirty="0" smtClean="0"/>
                  <a:t>is a diagonal matrix of the eigenvalues and </a:t>
                </a:r>
                <a14:m>
                  <m:oMath xmlns:m="http://schemas.openxmlformats.org/officeDocument/2006/math">
                    <m:r>
                      <a:rPr lang="en-US" altLang="en-US" kern="0" dirty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eigenvectors</m:t>
                    </m:r>
                    <m:r>
                      <a:rPr lang="en-US" altLang="en-US" b="0" i="0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kern="0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b="0" kern="0" dirty="0"/>
              </a:p>
              <a:p>
                <a:pPr lvl="1">
                  <a:lnSpc>
                    <a:spcPct val="90000"/>
                  </a:lnSpc>
                </a:pPr>
                <a:endParaRPr lang="en-US" altLang="en-US" b="0" kern="0" dirty="0" smtClean="0"/>
              </a:p>
            </p:txBody>
          </p:sp>
        </mc:Choice>
        <mc:Fallback xmlns="">
          <p:sp>
            <p:nvSpPr>
              <p:cNvPr id="3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143000"/>
                <a:ext cx="8204200" cy="3389198"/>
              </a:xfrm>
              <a:prstGeom prst="rect">
                <a:avLst/>
              </a:prstGeom>
              <a:blipFill rotWithShape="0">
                <a:blip r:embed="rId2"/>
                <a:stretch>
                  <a:fillRect l="-446" t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78"/>
            <a:ext cx="9144000" cy="18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More Complicated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068"/>
            <a:ext cx="9144000" cy="40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Graph Clustering Algorithm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3886200"/>
            <a:ext cx="9144000" cy="2228428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1" y="1143000"/>
            <a:ext cx="8204200" cy="36576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92100" indent="-2921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 dirty="0" smtClean="0"/>
              <a:t>Given the Laplacian of a graph, it is easy to define a spectral graph clustering algorithm</a:t>
            </a:r>
          </a:p>
          <a:p>
            <a:pPr>
              <a:lnSpc>
                <a:spcPct val="90000"/>
              </a:lnSpc>
            </a:pPr>
            <a:r>
              <a:rPr lang="en-US" altLang="en-US" b="0" kern="0" dirty="0" smtClean="0"/>
              <a:t>We simply apply k-means to the matrix consisting of the first k </a:t>
            </a:r>
            <a:r>
              <a:rPr lang="en-US" altLang="en-US" b="0" kern="0" dirty="0" err="1" smtClean="0"/>
              <a:t>eignenvectors</a:t>
            </a:r>
            <a:r>
              <a:rPr lang="en-US" altLang="en-US" b="0" kern="0" dirty="0" smtClean="0"/>
              <a:t> of L</a:t>
            </a:r>
          </a:p>
          <a:p>
            <a:pPr>
              <a:lnSpc>
                <a:spcPct val="90000"/>
              </a:lnSpc>
            </a:pPr>
            <a:r>
              <a:rPr lang="en-US" altLang="en-US" b="0" kern="0" dirty="0" smtClean="0"/>
              <a:t>Note that we cluster the rows of that matrix</a:t>
            </a:r>
          </a:p>
        </p:txBody>
      </p:sp>
    </p:spTree>
    <p:extLst>
      <p:ext uri="{BB962C8B-B14F-4D97-AF65-F5344CB8AC3E}">
        <p14:creationId xmlns:p14="http://schemas.microsoft.com/office/powerpoint/2010/main" val="3507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49" y="2496681"/>
                <a:ext cx="4215898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2.5−1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5−2.5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9" y="2496681"/>
                <a:ext cx="4215898" cy="313484"/>
              </a:xfrm>
              <a:prstGeom prst="rect">
                <a:avLst/>
              </a:prstGeom>
              <a:blipFill>
                <a:blip r:embed="rId2"/>
                <a:stretch>
                  <a:fillRect l="-1592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6367" y="2924426"/>
                <a:ext cx="2738250" cy="313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6.25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7" y="2924426"/>
                <a:ext cx="2738250" cy="313484"/>
              </a:xfrm>
              <a:prstGeom prst="rect">
                <a:avLst/>
              </a:prstGeom>
              <a:blipFill>
                <a:blip r:embed="rId3"/>
                <a:stretch>
                  <a:fillRect t="-1961" r="-111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1447800" y="1066803"/>
            <a:ext cx="5791200" cy="1204913"/>
            <a:chOff x="1200" y="2544"/>
            <a:chExt cx="3648" cy="759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296" y="2928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60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248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1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606" y="3051"/>
              <a:ext cx="4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 smtClean="0"/>
                <a:t>2.5</a:t>
              </a:r>
              <a:endParaRPr lang="en-US" altLang="en-US" sz="2000" dirty="0"/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560" y="302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/>
                <a:t>5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200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512" y="25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>
                  <a:sym typeface="Symbol" pitchFamily="18" charset="2"/>
                </a:rPr>
                <a:t>c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679" y="2544"/>
              <a:ext cx="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000" dirty="0">
                  <a:latin typeface="Times" pitchFamily="18" charset="0"/>
                  <a:sym typeface="Symbol" pitchFamily="18" charset="2"/>
                </a:rPr>
                <a:t>x</a:t>
              </a:r>
              <a:endParaRPr lang="en-US" altLang="en-US" sz="2000" baseline="-25000" dirty="0">
                <a:latin typeface="Times" pitchFamily="18" charset="0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2726" y="2899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270759" y="5697974"/>
            <a:ext cx="716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dirty="0"/>
              <a:t>SSE(x) </a:t>
            </a:r>
            <a:r>
              <a:rPr lang="en-US" altLang="en-US" sz="1800" dirty="0" smtClean="0"/>
              <a:t>has a minimum value of 1.654 </a:t>
            </a:r>
            <a:r>
              <a:rPr lang="en-US" altLang="en-US" sz="1800" dirty="0"/>
              <a:t>when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r>
              <a:rPr lang="en-US" altLang="en-US" sz="1800" dirty="0"/>
              <a:t> = </a:t>
            </a:r>
            <a:r>
              <a:rPr lang="en-US" altLang="en-US" sz="1800" dirty="0" smtClean="0"/>
              <a:t>0.74, 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r>
              <a:rPr lang="en-US" altLang="en-US" sz="1800" dirty="0"/>
              <a:t> = </a:t>
            </a:r>
            <a:r>
              <a:rPr lang="en-US" altLang="en-US" sz="1800" dirty="0" smtClean="0"/>
              <a:t>0.36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265" y="2240280"/>
            <a:ext cx="42782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274320"/>
            <a:ext cx="8280400" cy="1036320"/>
          </a:xfrm>
        </p:spPr>
        <p:txBody>
          <a:bodyPr/>
          <a:lstStyle/>
          <a:p>
            <a:r>
              <a:rPr lang="en-US" sz="2000" dirty="0" smtClean="0"/>
              <a:t>Application of K-means and Spectral Clustering to a 2-D Ring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797" b="5341"/>
          <a:stretch/>
        </p:blipFill>
        <p:spPr>
          <a:xfrm>
            <a:off x="1417320" y="1051560"/>
            <a:ext cx="57224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Limitations</a:t>
            </a:r>
            <a:endParaRPr lang="en-U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1" y="1143000"/>
            <a:ext cx="8204200" cy="498348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292100" indent="-2921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14400" algn="l" rtl="0" eaLnBrk="0" fontAlgn="base" hangingPunct="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0" kern="0" dirty="0" smtClean="0"/>
              <a:t>Can detect clusters of different shape and sizes</a:t>
            </a:r>
          </a:p>
          <a:p>
            <a:pPr>
              <a:lnSpc>
                <a:spcPct val="90000"/>
              </a:lnSpc>
            </a:pPr>
            <a:endParaRPr lang="en-US" altLang="en-US" b="0" kern="0" dirty="0" smtClean="0"/>
          </a:p>
          <a:p>
            <a:pPr>
              <a:lnSpc>
                <a:spcPct val="90000"/>
              </a:lnSpc>
            </a:pPr>
            <a:r>
              <a:rPr lang="en-US" altLang="en-US" b="0" kern="0" dirty="0" smtClean="0"/>
              <a:t>Sensitive to how graph is created and </a:t>
            </a:r>
            <a:r>
              <a:rPr lang="en-US" altLang="en-US" b="0" kern="0" dirty="0" err="1" smtClean="0"/>
              <a:t>sparsified</a:t>
            </a:r>
            <a:endParaRPr lang="en-US" altLang="en-US" b="0" kern="0" dirty="0" smtClean="0"/>
          </a:p>
          <a:p>
            <a:pPr>
              <a:lnSpc>
                <a:spcPct val="90000"/>
              </a:lnSpc>
            </a:pPr>
            <a:r>
              <a:rPr lang="en-US" altLang="en-US" b="0" kern="0" dirty="0" smtClean="0"/>
              <a:t>Sensitive to outliers</a:t>
            </a:r>
          </a:p>
          <a:p>
            <a:pPr>
              <a:lnSpc>
                <a:spcPct val="90000"/>
              </a:lnSpc>
            </a:pPr>
            <a:endParaRPr lang="en-US" altLang="en-US" b="0" kern="0" dirty="0" smtClean="0"/>
          </a:p>
          <a:p>
            <a:pPr>
              <a:lnSpc>
                <a:spcPct val="90000"/>
              </a:lnSpc>
            </a:pPr>
            <a:r>
              <a:rPr lang="en-US" altLang="en-US" b="0" kern="0" dirty="0" smtClean="0"/>
              <a:t>Time complexity depends on the sparsity of the data matrix</a:t>
            </a:r>
          </a:p>
          <a:p>
            <a:pPr lvl="1">
              <a:lnSpc>
                <a:spcPct val="90000"/>
              </a:lnSpc>
            </a:pPr>
            <a:r>
              <a:rPr lang="en-US" altLang="en-US" b="0" kern="0" dirty="0" smtClean="0"/>
              <a:t>Improved by </a:t>
            </a:r>
            <a:r>
              <a:rPr lang="en-US" altLang="en-US" b="0" kern="0" dirty="0" err="1" smtClean="0"/>
              <a:t>sparsification</a:t>
            </a:r>
            <a:endParaRPr lang="en-US" alt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3446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838200" y="3429000"/>
            <a:ext cx="2743200" cy="1676400"/>
            <a:chOff x="714" y="2331"/>
            <a:chExt cx="1728" cy="1056"/>
          </a:xfrm>
        </p:grpSpPr>
        <p:sp>
          <p:nvSpPr>
            <p:cNvPr id="63513" name="Oval 3"/>
            <p:cNvSpPr>
              <a:spLocks noChangeArrowheads="1"/>
            </p:cNvSpPr>
            <p:nvPr/>
          </p:nvSpPr>
          <p:spPr bwMode="auto">
            <a:xfrm>
              <a:off x="1242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4" name="Oval 4"/>
            <p:cNvSpPr>
              <a:spLocks noChangeArrowheads="1"/>
            </p:cNvSpPr>
            <p:nvPr/>
          </p:nvSpPr>
          <p:spPr bwMode="auto">
            <a:xfrm>
              <a:off x="1578" y="233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5" name="Oval 5"/>
            <p:cNvSpPr>
              <a:spLocks noChangeArrowheads="1"/>
            </p:cNvSpPr>
            <p:nvPr/>
          </p:nvSpPr>
          <p:spPr bwMode="auto">
            <a:xfrm>
              <a:off x="1578" y="257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6" name="Oval 6"/>
            <p:cNvSpPr>
              <a:spLocks noChangeArrowheads="1"/>
            </p:cNvSpPr>
            <p:nvPr/>
          </p:nvSpPr>
          <p:spPr bwMode="auto">
            <a:xfrm>
              <a:off x="1578" y="2955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7" name="Oval 7"/>
            <p:cNvSpPr>
              <a:spLocks noChangeArrowheads="1"/>
            </p:cNvSpPr>
            <p:nvPr/>
          </p:nvSpPr>
          <p:spPr bwMode="auto">
            <a:xfrm>
              <a:off x="1578" y="324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8" name="Oval 8"/>
            <p:cNvSpPr>
              <a:spLocks noChangeArrowheads="1"/>
            </p:cNvSpPr>
            <p:nvPr/>
          </p:nvSpPr>
          <p:spPr bwMode="auto">
            <a:xfrm>
              <a:off x="1866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9" name="Oval 9"/>
            <p:cNvSpPr>
              <a:spLocks noChangeArrowheads="1"/>
            </p:cNvSpPr>
            <p:nvPr/>
          </p:nvSpPr>
          <p:spPr bwMode="auto">
            <a:xfrm>
              <a:off x="954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0" name="Oval 10"/>
            <p:cNvSpPr>
              <a:spLocks noChangeArrowheads="1"/>
            </p:cNvSpPr>
            <p:nvPr/>
          </p:nvSpPr>
          <p:spPr bwMode="auto">
            <a:xfrm>
              <a:off x="714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1" name="Oval 11"/>
            <p:cNvSpPr>
              <a:spLocks noChangeArrowheads="1"/>
            </p:cNvSpPr>
            <p:nvPr/>
          </p:nvSpPr>
          <p:spPr bwMode="auto">
            <a:xfrm>
              <a:off x="954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2" name="Oval 12"/>
            <p:cNvSpPr>
              <a:spLocks noChangeArrowheads="1"/>
            </p:cNvSpPr>
            <p:nvPr/>
          </p:nvSpPr>
          <p:spPr bwMode="auto">
            <a:xfrm>
              <a:off x="2106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3" name="Oval 13"/>
            <p:cNvSpPr>
              <a:spLocks noChangeArrowheads="1"/>
            </p:cNvSpPr>
            <p:nvPr/>
          </p:nvSpPr>
          <p:spPr bwMode="auto">
            <a:xfrm>
              <a:off x="2058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4" name="Oval 14"/>
            <p:cNvSpPr>
              <a:spLocks noChangeArrowheads="1"/>
            </p:cNvSpPr>
            <p:nvPr/>
          </p:nvSpPr>
          <p:spPr bwMode="auto">
            <a:xfrm>
              <a:off x="2298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5" name="Text Box 15"/>
            <p:cNvSpPr txBox="1">
              <a:spLocks noChangeArrowheads="1"/>
            </p:cNvSpPr>
            <p:nvPr/>
          </p:nvSpPr>
          <p:spPr bwMode="auto">
            <a:xfrm>
              <a:off x="1242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26" name="Text Box 16"/>
            <p:cNvSpPr txBox="1">
              <a:spLocks noChangeArrowheads="1"/>
            </p:cNvSpPr>
            <p:nvPr/>
          </p:nvSpPr>
          <p:spPr bwMode="auto">
            <a:xfrm>
              <a:off x="1866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27" name="Line 17"/>
            <p:cNvSpPr>
              <a:spLocks noChangeShapeType="1"/>
            </p:cNvSpPr>
            <p:nvPr/>
          </p:nvSpPr>
          <p:spPr bwMode="auto">
            <a:xfrm flipV="1">
              <a:off x="1381" y="2675"/>
              <a:ext cx="205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18"/>
            <p:cNvSpPr>
              <a:spLocks noChangeShapeType="1"/>
            </p:cNvSpPr>
            <p:nvPr/>
          </p:nvSpPr>
          <p:spPr bwMode="auto">
            <a:xfrm flipV="1">
              <a:off x="1068" y="2888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19"/>
            <p:cNvSpPr>
              <a:spLocks noChangeShapeType="1"/>
            </p:cNvSpPr>
            <p:nvPr/>
          </p:nvSpPr>
          <p:spPr bwMode="auto">
            <a:xfrm>
              <a:off x="863" y="2838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20"/>
            <p:cNvSpPr>
              <a:spLocks noChangeShapeType="1"/>
            </p:cNvSpPr>
            <p:nvPr/>
          </p:nvSpPr>
          <p:spPr bwMode="auto">
            <a:xfrm>
              <a:off x="1064" y="2520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1"/>
            <p:cNvSpPr>
              <a:spLocks noChangeShapeType="1"/>
            </p:cNvSpPr>
            <p:nvPr/>
          </p:nvSpPr>
          <p:spPr bwMode="auto">
            <a:xfrm>
              <a:off x="1375" y="2866"/>
              <a:ext cx="21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Line 22"/>
            <p:cNvSpPr>
              <a:spLocks noChangeShapeType="1"/>
            </p:cNvSpPr>
            <p:nvPr/>
          </p:nvSpPr>
          <p:spPr bwMode="auto">
            <a:xfrm flipH="1" flipV="1">
              <a:off x="1332" y="2910"/>
              <a:ext cx="27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3"/>
            <p:cNvSpPr>
              <a:spLocks noChangeShapeType="1"/>
            </p:cNvSpPr>
            <p:nvPr/>
          </p:nvSpPr>
          <p:spPr bwMode="auto">
            <a:xfrm flipV="1">
              <a:off x="1349" y="2427"/>
              <a:ext cx="23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24"/>
            <p:cNvSpPr>
              <a:spLocks noChangeShapeType="1"/>
            </p:cNvSpPr>
            <p:nvPr/>
          </p:nvSpPr>
          <p:spPr bwMode="auto">
            <a:xfrm>
              <a:off x="1393" y="2835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25"/>
            <p:cNvSpPr>
              <a:spLocks noChangeShapeType="1"/>
            </p:cNvSpPr>
            <p:nvPr/>
          </p:nvSpPr>
          <p:spPr bwMode="auto">
            <a:xfrm>
              <a:off x="2018" y="2835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26"/>
            <p:cNvSpPr>
              <a:spLocks noChangeShapeType="1"/>
            </p:cNvSpPr>
            <p:nvPr/>
          </p:nvSpPr>
          <p:spPr bwMode="auto">
            <a:xfrm flipV="1">
              <a:off x="1730" y="2894"/>
              <a:ext cx="16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27"/>
            <p:cNvSpPr>
              <a:spLocks noChangeShapeType="1"/>
            </p:cNvSpPr>
            <p:nvPr/>
          </p:nvSpPr>
          <p:spPr bwMode="auto">
            <a:xfrm flipV="1">
              <a:off x="1702" y="2910"/>
              <a:ext cx="2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Line 28"/>
            <p:cNvSpPr>
              <a:spLocks noChangeShapeType="1"/>
            </p:cNvSpPr>
            <p:nvPr/>
          </p:nvSpPr>
          <p:spPr bwMode="auto">
            <a:xfrm flipH="1" flipV="1">
              <a:off x="1979" y="2889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29"/>
            <p:cNvSpPr>
              <a:spLocks noChangeShapeType="1"/>
            </p:cNvSpPr>
            <p:nvPr/>
          </p:nvSpPr>
          <p:spPr bwMode="auto">
            <a:xfrm flipV="1">
              <a:off x="1984" y="2511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30"/>
            <p:cNvSpPr>
              <a:spLocks noChangeShapeType="1"/>
            </p:cNvSpPr>
            <p:nvPr/>
          </p:nvSpPr>
          <p:spPr bwMode="auto">
            <a:xfrm flipH="1" flipV="1">
              <a:off x="1715" y="2693"/>
              <a:ext cx="16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31"/>
            <p:cNvSpPr>
              <a:spLocks noChangeShapeType="1"/>
            </p:cNvSpPr>
            <p:nvPr/>
          </p:nvSpPr>
          <p:spPr bwMode="auto">
            <a:xfrm flipH="1" flipV="1">
              <a:off x="1702" y="2465"/>
              <a:ext cx="21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Text Box 32"/>
            <p:cNvSpPr txBox="1">
              <a:spLocks noChangeArrowheads="1"/>
            </p:cNvSpPr>
            <p:nvPr/>
          </p:nvSpPr>
          <p:spPr bwMode="auto">
            <a:xfrm>
              <a:off x="1555" y="2668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63491" name="Group 33"/>
          <p:cNvGrpSpPr>
            <a:grpSpLocks/>
          </p:cNvGrpSpPr>
          <p:nvPr/>
        </p:nvGrpSpPr>
        <p:grpSpPr bwMode="auto">
          <a:xfrm>
            <a:off x="5029200" y="3559175"/>
            <a:ext cx="2743200" cy="1371600"/>
            <a:chOff x="2928" y="2413"/>
            <a:chExt cx="1728" cy="864"/>
          </a:xfrm>
        </p:grpSpPr>
        <p:sp>
          <p:nvSpPr>
            <p:cNvPr id="63495" name="Oval 34"/>
            <p:cNvSpPr>
              <a:spLocks noChangeArrowheads="1"/>
            </p:cNvSpPr>
            <p:nvPr/>
          </p:nvSpPr>
          <p:spPr bwMode="auto">
            <a:xfrm>
              <a:off x="3456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6" name="Oval 35"/>
            <p:cNvSpPr>
              <a:spLocks noChangeArrowheads="1"/>
            </p:cNvSpPr>
            <p:nvPr/>
          </p:nvSpPr>
          <p:spPr bwMode="auto">
            <a:xfrm>
              <a:off x="4080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7" name="Oval 36"/>
            <p:cNvSpPr>
              <a:spLocks noChangeArrowheads="1"/>
            </p:cNvSpPr>
            <p:nvPr/>
          </p:nvSpPr>
          <p:spPr bwMode="auto">
            <a:xfrm>
              <a:off x="3168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8" name="Oval 37"/>
            <p:cNvSpPr>
              <a:spLocks noChangeArrowheads="1"/>
            </p:cNvSpPr>
            <p:nvPr/>
          </p:nvSpPr>
          <p:spPr bwMode="auto">
            <a:xfrm>
              <a:off x="2928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9" name="Oval 38"/>
            <p:cNvSpPr>
              <a:spLocks noChangeArrowheads="1"/>
            </p:cNvSpPr>
            <p:nvPr/>
          </p:nvSpPr>
          <p:spPr bwMode="auto">
            <a:xfrm>
              <a:off x="3168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0" name="Oval 39"/>
            <p:cNvSpPr>
              <a:spLocks noChangeArrowheads="1"/>
            </p:cNvSpPr>
            <p:nvPr/>
          </p:nvSpPr>
          <p:spPr bwMode="auto">
            <a:xfrm>
              <a:off x="4320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1" name="Oval 40"/>
            <p:cNvSpPr>
              <a:spLocks noChangeArrowheads="1"/>
            </p:cNvSpPr>
            <p:nvPr/>
          </p:nvSpPr>
          <p:spPr bwMode="auto">
            <a:xfrm>
              <a:off x="4272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2" name="Oval 41"/>
            <p:cNvSpPr>
              <a:spLocks noChangeArrowheads="1"/>
            </p:cNvSpPr>
            <p:nvPr/>
          </p:nvSpPr>
          <p:spPr bwMode="auto">
            <a:xfrm>
              <a:off x="4512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3" name="Text Box 42"/>
            <p:cNvSpPr txBox="1">
              <a:spLocks noChangeArrowheads="1"/>
            </p:cNvSpPr>
            <p:nvPr/>
          </p:nvSpPr>
          <p:spPr bwMode="auto">
            <a:xfrm>
              <a:off x="3456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04" name="Text Box 43"/>
            <p:cNvSpPr txBox="1">
              <a:spLocks noChangeArrowheads="1"/>
            </p:cNvSpPr>
            <p:nvPr/>
          </p:nvSpPr>
          <p:spPr bwMode="auto">
            <a:xfrm>
              <a:off x="4080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05" name="Line 44"/>
            <p:cNvSpPr>
              <a:spLocks noChangeShapeType="1"/>
            </p:cNvSpPr>
            <p:nvPr/>
          </p:nvSpPr>
          <p:spPr bwMode="auto">
            <a:xfrm flipV="1">
              <a:off x="3282" y="2922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Line 45"/>
            <p:cNvSpPr>
              <a:spLocks noChangeShapeType="1"/>
            </p:cNvSpPr>
            <p:nvPr/>
          </p:nvSpPr>
          <p:spPr bwMode="auto">
            <a:xfrm>
              <a:off x="3077" y="2872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46"/>
            <p:cNvSpPr>
              <a:spLocks noChangeShapeType="1"/>
            </p:cNvSpPr>
            <p:nvPr/>
          </p:nvSpPr>
          <p:spPr bwMode="auto">
            <a:xfrm>
              <a:off x="3278" y="2554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Line 47"/>
            <p:cNvSpPr>
              <a:spLocks noChangeShapeType="1"/>
            </p:cNvSpPr>
            <p:nvPr/>
          </p:nvSpPr>
          <p:spPr bwMode="auto">
            <a:xfrm>
              <a:off x="3607" y="2869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48"/>
            <p:cNvSpPr>
              <a:spLocks noChangeShapeType="1"/>
            </p:cNvSpPr>
            <p:nvPr/>
          </p:nvSpPr>
          <p:spPr bwMode="auto">
            <a:xfrm>
              <a:off x="4232" y="2869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Line 49"/>
            <p:cNvSpPr>
              <a:spLocks noChangeShapeType="1"/>
            </p:cNvSpPr>
            <p:nvPr/>
          </p:nvSpPr>
          <p:spPr bwMode="auto">
            <a:xfrm flipH="1" flipV="1">
              <a:off x="4193" y="2923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Line 50"/>
            <p:cNvSpPr>
              <a:spLocks noChangeShapeType="1"/>
            </p:cNvSpPr>
            <p:nvPr/>
          </p:nvSpPr>
          <p:spPr bwMode="auto">
            <a:xfrm flipV="1">
              <a:off x="4198" y="2545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Text Box 51"/>
            <p:cNvSpPr txBox="1">
              <a:spLocks noChangeArrowheads="1"/>
            </p:cNvSpPr>
            <p:nvPr/>
          </p:nvSpPr>
          <p:spPr bwMode="auto">
            <a:xfrm>
              <a:off x="3757" y="2659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63492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FF0000"/>
                </a:solidFill>
                <a:latin typeface="Times New Roman" pitchFamily="18" charset="0"/>
              </a:rPr>
              <a:t>Shared Nearest Neighbor (SNN) graph</a:t>
            </a:r>
            <a:r>
              <a:rPr lang="en-US" altLang="en-US" sz="2400" b="0" dirty="0">
                <a:latin typeface="Times New Roman" pitchFamily="18" charset="0"/>
              </a:rPr>
              <a:t>: the weight of an edge is the number of </a:t>
            </a:r>
            <a:r>
              <a:rPr lang="en-US" altLang="en-US" sz="2400" b="0" smtClean="0">
                <a:latin typeface="Times New Roman" pitchFamily="18" charset="0"/>
              </a:rPr>
              <a:t>shared nearest </a:t>
            </a:r>
            <a:r>
              <a:rPr lang="en-US" altLang="en-US" sz="2400" b="0">
                <a:latin typeface="Times New Roman" pitchFamily="18" charset="0"/>
              </a:rPr>
              <a:t>neighbors between vertices given that the vertices are connected</a:t>
            </a:r>
          </a:p>
        </p:txBody>
      </p:sp>
      <p:sp>
        <p:nvSpPr>
          <p:cNvPr id="63493" name="Rectangle 55"/>
          <p:cNvSpPr>
            <a:spLocks noGrp="1" noChangeArrowheads="1"/>
          </p:cNvSpPr>
          <p:nvPr>
            <p:ph type="title"/>
          </p:nvPr>
        </p:nvSpPr>
        <p:spPr>
          <a:xfrm>
            <a:off x="182563" y="152400"/>
            <a:ext cx="8640762" cy="533400"/>
          </a:xfrm>
        </p:spPr>
        <p:txBody>
          <a:bodyPr/>
          <a:lstStyle/>
          <a:p>
            <a:r>
              <a:rPr lang="en-US" altLang="en-US" sz="2800" smtClean="0"/>
              <a:t>Graph-Based Clustering: SNN Approach</a:t>
            </a:r>
          </a:p>
        </p:txBody>
      </p:sp>
      <p:sp>
        <p:nvSpPr>
          <p:cNvPr id="63494" name="AutoShape 54"/>
          <p:cNvSpPr>
            <a:spLocks noChangeArrowheads="1"/>
          </p:cNvSpPr>
          <p:nvPr/>
        </p:nvSpPr>
        <p:spPr bwMode="auto">
          <a:xfrm>
            <a:off x="4038600" y="414813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838200" y="2788920"/>
            <a:ext cx="2743200" cy="1676400"/>
            <a:chOff x="714" y="2331"/>
            <a:chExt cx="1728" cy="1056"/>
          </a:xfrm>
        </p:grpSpPr>
        <p:sp>
          <p:nvSpPr>
            <p:cNvPr id="63513" name="Oval 3"/>
            <p:cNvSpPr>
              <a:spLocks noChangeArrowheads="1"/>
            </p:cNvSpPr>
            <p:nvPr/>
          </p:nvSpPr>
          <p:spPr bwMode="auto">
            <a:xfrm>
              <a:off x="1242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4" name="Oval 4"/>
            <p:cNvSpPr>
              <a:spLocks noChangeArrowheads="1"/>
            </p:cNvSpPr>
            <p:nvPr/>
          </p:nvSpPr>
          <p:spPr bwMode="auto">
            <a:xfrm>
              <a:off x="1578" y="233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5" name="Oval 5"/>
            <p:cNvSpPr>
              <a:spLocks noChangeArrowheads="1"/>
            </p:cNvSpPr>
            <p:nvPr/>
          </p:nvSpPr>
          <p:spPr bwMode="auto">
            <a:xfrm>
              <a:off x="1578" y="257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6" name="Oval 6"/>
            <p:cNvSpPr>
              <a:spLocks noChangeArrowheads="1"/>
            </p:cNvSpPr>
            <p:nvPr/>
          </p:nvSpPr>
          <p:spPr bwMode="auto">
            <a:xfrm>
              <a:off x="1578" y="2955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7" name="Oval 7"/>
            <p:cNvSpPr>
              <a:spLocks noChangeArrowheads="1"/>
            </p:cNvSpPr>
            <p:nvPr/>
          </p:nvSpPr>
          <p:spPr bwMode="auto">
            <a:xfrm>
              <a:off x="1578" y="324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8" name="Oval 8"/>
            <p:cNvSpPr>
              <a:spLocks noChangeArrowheads="1"/>
            </p:cNvSpPr>
            <p:nvPr/>
          </p:nvSpPr>
          <p:spPr bwMode="auto">
            <a:xfrm>
              <a:off x="1866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9" name="Oval 9"/>
            <p:cNvSpPr>
              <a:spLocks noChangeArrowheads="1"/>
            </p:cNvSpPr>
            <p:nvPr/>
          </p:nvSpPr>
          <p:spPr bwMode="auto">
            <a:xfrm>
              <a:off x="954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0" name="Oval 10"/>
            <p:cNvSpPr>
              <a:spLocks noChangeArrowheads="1"/>
            </p:cNvSpPr>
            <p:nvPr/>
          </p:nvSpPr>
          <p:spPr bwMode="auto">
            <a:xfrm>
              <a:off x="714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1" name="Oval 11"/>
            <p:cNvSpPr>
              <a:spLocks noChangeArrowheads="1"/>
            </p:cNvSpPr>
            <p:nvPr/>
          </p:nvSpPr>
          <p:spPr bwMode="auto">
            <a:xfrm>
              <a:off x="954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2" name="Oval 12"/>
            <p:cNvSpPr>
              <a:spLocks noChangeArrowheads="1"/>
            </p:cNvSpPr>
            <p:nvPr/>
          </p:nvSpPr>
          <p:spPr bwMode="auto">
            <a:xfrm>
              <a:off x="2106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3" name="Oval 13"/>
            <p:cNvSpPr>
              <a:spLocks noChangeArrowheads="1"/>
            </p:cNvSpPr>
            <p:nvPr/>
          </p:nvSpPr>
          <p:spPr bwMode="auto">
            <a:xfrm>
              <a:off x="2058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4" name="Oval 14"/>
            <p:cNvSpPr>
              <a:spLocks noChangeArrowheads="1"/>
            </p:cNvSpPr>
            <p:nvPr/>
          </p:nvSpPr>
          <p:spPr bwMode="auto">
            <a:xfrm>
              <a:off x="2298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5" name="Text Box 15"/>
            <p:cNvSpPr txBox="1">
              <a:spLocks noChangeArrowheads="1"/>
            </p:cNvSpPr>
            <p:nvPr/>
          </p:nvSpPr>
          <p:spPr bwMode="auto">
            <a:xfrm>
              <a:off x="1242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26" name="Text Box 16"/>
            <p:cNvSpPr txBox="1">
              <a:spLocks noChangeArrowheads="1"/>
            </p:cNvSpPr>
            <p:nvPr/>
          </p:nvSpPr>
          <p:spPr bwMode="auto">
            <a:xfrm>
              <a:off x="1866" y="2571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27" name="Line 17"/>
            <p:cNvSpPr>
              <a:spLocks noChangeShapeType="1"/>
            </p:cNvSpPr>
            <p:nvPr/>
          </p:nvSpPr>
          <p:spPr bwMode="auto">
            <a:xfrm flipV="1">
              <a:off x="1381" y="2675"/>
              <a:ext cx="205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18"/>
            <p:cNvSpPr>
              <a:spLocks noChangeShapeType="1"/>
            </p:cNvSpPr>
            <p:nvPr/>
          </p:nvSpPr>
          <p:spPr bwMode="auto">
            <a:xfrm flipV="1">
              <a:off x="1068" y="2888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19"/>
            <p:cNvSpPr>
              <a:spLocks noChangeShapeType="1"/>
            </p:cNvSpPr>
            <p:nvPr/>
          </p:nvSpPr>
          <p:spPr bwMode="auto">
            <a:xfrm>
              <a:off x="863" y="2838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20"/>
            <p:cNvSpPr>
              <a:spLocks noChangeShapeType="1"/>
            </p:cNvSpPr>
            <p:nvPr/>
          </p:nvSpPr>
          <p:spPr bwMode="auto">
            <a:xfrm>
              <a:off x="1064" y="2520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1"/>
            <p:cNvSpPr>
              <a:spLocks noChangeShapeType="1"/>
            </p:cNvSpPr>
            <p:nvPr/>
          </p:nvSpPr>
          <p:spPr bwMode="auto">
            <a:xfrm>
              <a:off x="1375" y="2866"/>
              <a:ext cx="21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Line 22"/>
            <p:cNvSpPr>
              <a:spLocks noChangeShapeType="1"/>
            </p:cNvSpPr>
            <p:nvPr/>
          </p:nvSpPr>
          <p:spPr bwMode="auto">
            <a:xfrm flipH="1" flipV="1">
              <a:off x="1332" y="2910"/>
              <a:ext cx="27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3"/>
            <p:cNvSpPr>
              <a:spLocks noChangeShapeType="1"/>
            </p:cNvSpPr>
            <p:nvPr/>
          </p:nvSpPr>
          <p:spPr bwMode="auto">
            <a:xfrm flipV="1">
              <a:off x="1349" y="2427"/>
              <a:ext cx="23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24"/>
            <p:cNvSpPr>
              <a:spLocks noChangeShapeType="1"/>
            </p:cNvSpPr>
            <p:nvPr/>
          </p:nvSpPr>
          <p:spPr bwMode="auto">
            <a:xfrm>
              <a:off x="1393" y="2835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25"/>
            <p:cNvSpPr>
              <a:spLocks noChangeShapeType="1"/>
            </p:cNvSpPr>
            <p:nvPr/>
          </p:nvSpPr>
          <p:spPr bwMode="auto">
            <a:xfrm>
              <a:off x="2018" y="2835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26"/>
            <p:cNvSpPr>
              <a:spLocks noChangeShapeType="1"/>
            </p:cNvSpPr>
            <p:nvPr/>
          </p:nvSpPr>
          <p:spPr bwMode="auto">
            <a:xfrm flipV="1">
              <a:off x="1730" y="2894"/>
              <a:ext cx="16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27"/>
            <p:cNvSpPr>
              <a:spLocks noChangeShapeType="1"/>
            </p:cNvSpPr>
            <p:nvPr/>
          </p:nvSpPr>
          <p:spPr bwMode="auto">
            <a:xfrm flipV="1">
              <a:off x="1702" y="2910"/>
              <a:ext cx="2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Line 28"/>
            <p:cNvSpPr>
              <a:spLocks noChangeShapeType="1"/>
            </p:cNvSpPr>
            <p:nvPr/>
          </p:nvSpPr>
          <p:spPr bwMode="auto">
            <a:xfrm flipH="1" flipV="1">
              <a:off x="1979" y="2889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29"/>
            <p:cNvSpPr>
              <a:spLocks noChangeShapeType="1"/>
            </p:cNvSpPr>
            <p:nvPr/>
          </p:nvSpPr>
          <p:spPr bwMode="auto">
            <a:xfrm flipV="1">
              <a:off x="1984" y="2511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30"/>
            <p:cNvSpPr>
              <a:spLocks noChangeShapeType="1"/>
            </p:cNvSpPr>
            <p:nvPr/>
          </p:nvSpPr>
          <p:spPr bwMode="auto">
            <a:xfrm flipH="1" flipV="1">
              <a:off x="1715" y="2693"/>
              <a:ext cx="16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31"/>
            <p:cNvSpPr>
              <a:spLocks noChangeShapeType="1"/>
            </p:cNvSpPr>
            <p:nvPr/>
          </p:nvSpPr>
          <p:spPr bwMode="auto">
            <a:xfrm flipH="1" flipV="1">
              <a:off x="1702" y="2465"/>
              <a:ext cx="21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Text Box 32"/>
            <p:cNvSpPr txBox="1">
              <a:spLocks noChangeArrowheads="1"/>
            </p:cNvSpPr>
            <p:nvPr/>
          </p:nvSpPr>
          <p:spPr bwMode="auto">
            <a:xfrm>
              <a:off x="1555" y="2668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63491" name="Group 33"/>
          <p:cNvGrpSpPr>
            <a:grpSpLocks/>
          </p:cNvGrpSpPr>
          <p:nvPr/>
        </p:nvGrpSpPr>
        <p:grpSpPr bwMode="auto">
          <a:xfrm>
            <a:off x="5029200" y="2919095"/>
            <a:ext cx="2743200" cy="1371600"/>
            <a:chOff x="2928" y="2413"/>
            <a:chExt cx="1728" cy="864"/>
          </a:xfrm>
        </p:grpSpPr>
        <p:sp>
          <p:nvSpPr>
            <p:cNvPr id="63495" name="Oval 34"/>
            <p:cNvSpPr>
              <a:spLocks noChangeArrowheads="1"/>
            </p:cNvSpPr>
            <p:nvPr/>
          </p:nvSpPr>
          <p:spPr bwMode="auto">
            <a:xfrm>
              <a:off x="3456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6" name="Oval 35"/>
            <p:cNvSpPr>
              <a:spLocks noChangeArrowheads="1"/>
            </p:cNvSpPr>
            <p:nvPr/>
          </p:nvSpPr>
          <p:spPr bwMode="auto">
            <a:xfrm>
              <a:off x="4080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7" name="Oval 36"/>
            <p:cNvSpPr>
              <a:spLocks noChangeArrowheads="1"/>
            </p:cNvSpPr>
            <p:nvPr/>
          </p:nvSpPr>
          <p:spPr bwMode="auto">
            <a:xfrm>
              <a:off x="3168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8" name="Oval 37"/>
            <p:cNvSpPr>
              <a:spLocks noChangeArrowheads="1"/>
            </p:cNvSpPr>
            <p:nvPr/>
          </p:nvSpPr>
          <p:spPr bwMode="auto">
            <a:xfrm>
              <a:off x="2928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9" name="Oval 38"/>
            <p:cNvSpPr>
              <a:spLocks noChangeArrowheads="1"/>
            </p:cNvSpPr>
            <p:nvPr/>
          </p:nvSpPr>
          <p:spPr bwMode="auto">
            <a:xfrm>
              <a:off x="3168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0" name="Oval 39"/>
            <p:cNvSpPr>
              <a:spLocks noChangeArrowheads="1"/>
            </p:cNvSpPr>
            <p:nvPr/>
          </p:nvSpPr>
          <p:spPr bwMode="auto">
            <a:xfrm>
              <a:off x="4320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1" name="Oval 40"/>
            <p:cNvSpPr>
              <a:spLocks noChangeArrowheads="1"/>
            </p:cNvSpPr>
            <p:nvPr/>
          </p:nvSpPr>
          <p:spPr bwMode="auto">
            <a:xfrm>
              <a:off x="4272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2" name="Oval 41"/>
            <p:cNvSpPr>
              <a:spLocks noChangeArrowheads="1"/>
            </p:cNvSpPr>
            <p:nvPr/>
          </p:nvSpPr>
          <p:spPr bwMode="auto">
            <a:xfrm>
              <a:off x="4512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3" name="Text Box 42"/>
            <p:cNvSpPr txBox="1">
              <a:spLocks noChangeArrowheads="1"/>
            </p:cNvSpPr>
            <p:nvPr/>
          </p:nvSpPr>
          <p:spPr bwMode="auto">
            <a:xfrm>
              <a:off x="3456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3504" name="Text Box 43"/>
            <p:cNvSpPr txBox="1">
              <a:spLocks noChangeArrowheads="1"/>
            </p:cNvSpPr>
            <p:nvPr/>
          </p:nvSpPr>
          <p:spPr bwMode="auto">
            <a:xfrm>
              <a:off x="4080" y="26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63505" name="Line 44"/>
            <p:cNvSpPr>
              <a:spLocks noChangeShapeType="1"/>
            </p:cNvSpPr>
            <p:nvPr/>
          </p:nvSpPr>
          <p:spPr bwMode="auto">
            <a:xfrm flipV="1">
              <a:off x="3282" y="2922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Line 45"/>
            <p:cNvSpPr>
              <a:spLocks noChangeShapeType="1"/>
            </p:cNvSpPr>
            <p:nvPr/>
          </p:nvSpPr>
          <p:spPr bwMode="auto">
            <a:xfrm>
              <a:off x="3077" y="2872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46"/>
            <p:cNvSpPr>
              <a:spLocks noChangeShapeType="1"/>
            </p:cNvSpPr>
            <p:nvPr/>
          </p:nvSpPr>
          <p:spPr bwMode="auto">
            <a:xfrm>
              <a:off x="3278" y="2554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Line 47"/>
            <p:cNvSpPr>
              <a:spLocks noChangeShapeType="1"/>
            </p:cNvSpPr>
            <p:nvPr/>
          </p:nvSpPr>
          <p:spPr bwMode="auto">
            <a:xfrm>
              <a:off x="3607" y="2869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48"/>
            <p:cNvSpPr>
              <a:spLocks noChangeShapeType="1"/>
            </p:cNvSpPr>
            <p:nvPr/>
          </p:nvSpPr>
          <p:spPr bwMode="auto">
            <a:xfrm>
              <a:off x="4232" y="2869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Line 49"/>
            <p:cNvSpPr>
              <a:spLocks noChangeShapeType="1"/>
            </p:cNvSpPr>
            <p:nvPr/>
          </p:nvSpPr>
          <p:spPr bwMode="auto">
            <a:xfrm flipH="1" flipV="1">
              <a:off x="4193" y="2923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Line 50"/>
            <p:cNvSpPr>
              <a:spLocks noChangeShapeType="1"/>
            </p:cNvSpPr>
            <p:nvPr/>
          </p:nvSpPr>
          <p:spPr bwMode="auto">
            <a:xfrm flipV="1">
              <a:off x="4198" y="2545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Text Box 51"/>
            <p:cNvSpPr txBox="1">
              <a:spLocks noChangeArrowheads="1"/>
            </p:cNvSpPr>
            <p:nvPr/>
          </p:nvSpPr>
          <p:spPr bwMode="auto">
            <a:xfrm>
              <a:off x="3757" y="2659"/>
              <a:ext cx="2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63492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itchFamily="18" charset="0"/>
              </a:rPr>
              <a:t>Shared Nearest Neighbor (SNN) graph</a:t>
            </a:r>
            <a:r>
              <a:rPr lang="en-US" altLang="en-US" sz="2400" b="0">
                <a:latin typeface="Times New Roman" pitchFamily="18" charset="0"/>
              </a:rPr>
              <a:t>: the weight of an edge is the number of shared neighbors between vertices given that the vertices are connected</a:t>
            </a:r>
          </a:p>
        </p:txBody>
      </p:sp>
      <p:sp>
        <p:nvSpPr>
          <p:cNvPr id="63493" name="Rectangle 55"/>
          <p:cNvSpPr>
            <a:spLocks noGrp="1" noChangeArrowheads="1"/>
          </p:cNvSpPr>
          <p:nvPr>
            <p:ph type="title"/>
          </p:nvPr>
        </p:nvSpPr>
        <p:spPr>
          <a:xfrm>
            <a:off x="182563" y="152400"/>
            <a:ext cx="8640762" cy="533400"/>
          </a:xfrm>
        </p:spPr>
        <p:txBody>
          <a:bodyPr/>
          <a:lstStyle/>
          <a:p>
            <a:r>
              <a:rPr lang="en-US" altLang="en-US" sz="2800" smtClean="0"/>
              <a:t>Graph-Based Clustering: SNN Approach</a:t>
            </a:r>
          </a:p>
        </p:txBody>
      </p:sp>
      <p:sp>
        <p:nvSpPr>
          <p:cNvPr id="63494" name="AutoShape 54"/>
          <p:cNvSpPr>
            <a:spLocks noChangeArrowheads="1"/>
          </p:cNvSpPr>
          <p:nvPr/>
        </p:nvSpPr>
        <p:spPr bwMode="auto">
          <a:xfrm>
            <a:off x="4038600" y="350805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5159216"/>
            <a:ext cx="5915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two points are similar to many of the same points, then they are likely similar to one another, even if a direct measurement of similarity does not indicate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Creating the SNN Graph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4552950"/>
            <a:ext cx="350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Sparse Graph</a:t>
            </a:r>
          </a:p>
          <a:p>
            <a:pPr algn="l">
              <a:spcBef>
                <a:spcPct val="50000"/>
              </a:spcBef>
            </a:pPr>
            <a:endParaRPr lang="en-US" altLang="en-US" sz="1800"/>
          </a:p>
          <a:p>
            <a:pPr algn="l">
              <a:spcBef>
                <a:spcPct val="50000"/>
              </a:spcBef>
            </a:pPr>
            <a:r>
              <a:rPr lang="en-US" altLang="en-US" sz="1800"/>
              <a:t>Link weights are similarities between neighboring points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876800" y="4572000"/>
            <a:ext cx="3810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Shared Near Neighbor Graph</a:t>
            </a:r>
          </a:p>
          <a:p>
            <a:pPr algn="l">
              <a:spcBef>
                <a:spcPct val="50000"/>
              </a:spcBef>
            </a:pPr>
            <a:endParaRPr lang="en-US" altLang="en-US" sz="1800"/>
          </a:p>
          <a:p>
            <a:pPr algn="l">
              <a:spcBef>
                <a:spcPct val="50000"/>
              </a:spcBef>
            </a:pPr>
            <a:r>
              <a:rPr lang="en-US" altLang="en-US" sz="1800"/>
              <a:t>Link weights are number of Shared Nearest Neighbors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521" name="Picture 9" descr="knn-conne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40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4523" name="Group 14"/>
          <p:cNvGrpSpPr>
            <a:grpSpLocks/>
          </p:cNvGrpSpPr>
          <p:nvPr/>
        </p:nvGrpSpPr>
        <p:grpSpPr bwMode="auto">
          <a:xfrm>
            <a:off x="4822825" y="1524000"/>
            <a:ext cx="4016375" cy="2819400"/>
            <a:chOff x="3038" y="960"/>
            <a:chExt cx="2530" cy="1776"/>
          </a:xfrm>
        </p:grpSpPr>
        <p:pic>
          <p:nvPicPr>
            <p:cNvPr id="64524" name="Picture 11" descr="knn-connectivit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960"/>
              <a:ext cx="253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H="1">
              <a:off x="3600" y="1872"/>
              <a:ext cx="96" cy="288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Jarvis-Patrick Clustering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First, the k-nearest neighbors of all points are found  </a:t>
            </a:r>
          </a:p>
          <a:p>
            <a:pPr lvl="1"/>
            <a:r>
              <a:rPr lang="en-US" altLang="en-US" sz="2000" smtClean="0"/>
              <a:t>In graph terms this can be regarded as breaking all but the k strongest links from a point to other points in the proximity graph</a:t>
            </a:r>
          </a:p>
          <a:p>
            <a:pPr lvl="4">
              <a:buFontTx/>
              <a:buNone/>
            </a:pPr>
            <a:r>
              <a:rPr lang="en-US" altLang="en-US" sz="1800" smtClean="0"/>
              <a:t> </a:t>
            </a:r>
          </a:p>
          <a:p>
            <a:r>
              <a:rPr lang="en-US" altLang="en-US" sz="2400" smtClean="0"/>
              <a:t>A pair of points is put in the same cluster if </a:t>
            </a:r>
          </a:p>
          <a:p>
            <a:pPr lvl="1"/>
            <a:r>
              <a:rPr lang="en-US" altLang="en-US" sz="2000" smtClean="0"/>
              <a:t>any two points share more than T neighbors and </a:t>
            </a:r>
          </a:p>
          <a:p>
            <a:pPr lvl="1"/>
            <a:r>
              <a:rPr lang="en-US" altLang="en-US" sz="2000" smtClean="0"/>
              <a:t>the two points are in each others k nearest neighbor list</a:t>
            </a:r>
          </a:p>
          <a:p>
            <a:pPr lvl="4"/>
            <a:endParaRPr lang="en-US" altLang="en-US" sz="1800" smtClean="0"/>
          </a:p>
          <a:p>
            <a:r>
              <a:rPr lang="en-US" altLang="en-US" sz="2400" smtClean="0"/>
              <a:t>For instance, we might choose a nearest neighbor list of size 20 and put points in the same cluster if they share more than 10 near neighbors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Jarvis-Patrick clustering is too brittle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smtClean="0"/>
              <a:t>When Jarvis-Patrick Works Reasonably Well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6565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36725"/>
            <a:ext cx="405923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371600"/>
            <a:ext cx="4881562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572000" y="4953000"/>
            <a:ext cx="4114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Jarvis Patrick Clustering</a:t>
            </a:r>
          </a:p>
          <a:p>
            <a:pPr algn="l">
              <a:spcBef>
                <a:spcPct val="50000"/>
              </a:spcBef>
            </a:pPr>
            <a:r>
              <a:rPr lang="en-US" altLang="en-US" sz="1800"/>
              <a:t>6 shared neighbors out of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990600" y="4800600"/>
            <a:ext cx="2781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>
                <a:latin typeface="Times New Roman" pitchFamily="18" charset="0"/>
              </a:rPr>
              <a:t>Smallest threshold, T, that does not merge clusters.</a:t>
            </a:r>
            <a:endParaRPr lang="en-US" altLang="en-US" sz="2000" b="0">
              <a:latin typeface="Times New Roman" pitchFamily="18" charset="0"/>
            </a:endParaRPr>
          </a:p>
        </p:txBody>
      </p:sp>
      <p:pic>
        <p:nvPicPr>
          <p:cNvPr id="67587" name="Picture 3" descr="jp_40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2413"/>
            <a:ext cx="4114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jp_39_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148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448300" y="4800600"/>
            <a:ext cx="232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>
                <a:latin typeface="Times New Roman" pitchFamily="18" charset="0"/>
              </a:rPr>
              <a:t>Threshold of T - 1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  <a:noFill/>
        </p:spPr>
        <p:txBody>
          <a:bodyPr/>
          <a:lstStyle/>
          <a:p>
            <a:r>
              <a:rPr lang="en-US" altLang="en-US" sz="2800" smtClean="0"/>
              <a:t>When Jarvis-Patrick Does NOT Work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SNN Density-Based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Combines:</a:t>
            </a:r>
          </a:p>
          <a:p>
            <a:pPr lvl="1"/>
            <a:r>
              <a:rPr lang="en-US" altLang="en-US" smtClean="0"/>
              <a:t>Graph based clustering (similarity definition based on number of shared nearest neighbors)</a:t>
            </a:r>
          </a:p>
          <a:p>
            <a:pPr lvl="1"/>
            <a:r>
              <a:rPr lang="en-US" altLang="en-US" smtClean="0"/>
              <a:t>Density based clustering (DBScan-like approach)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SNN density measures whether a point is surrounded by similar points (with respect to its nearest neighbors)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SNN Clustering Algorithm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 smtClean="0"/>
              <a:t>Compute the similarity matrix</a:t>
            </a:r>
            <a:br>
              <a:rPr lang="en-US" altLang="en-US" sz="2000" b="1" smtClean="0"/>
            </a:br>
            <a:r>
              <a:rPr lang="en-US" altLang="en-US" sz="2000" smtClean="0"/>
              <a:t>This corresponds to a similarity graph with data points for nodes and edges whose weights are the similarities between data points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 smtClean="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 smtClean="0"/>
              <a:t>Sparsify the similarity matrix by keeping only the </a:t>
            </a:r>
            <a:r>
              <a:rPr lang="en-US" altLang="en-US" sz="2000" b="1" i="1" smtClean="0"/>
              <a:t>k</a:t>
            </a:r>
            <a:r>
              <a:rPr lang="en-US" altLang="en-US" sz="2000" b="1" smtClean="0"/>
              <a:t> most similar neighbors</a:t>
            </a:r>
            <a:br>
              <a:rPr lang="en-US" altLang="en-US" sz="2000" b="1" smtClean="0"/>
            </a:br>
            <a:r>
              <a:rPr lang="en-US" altLang="en-US" sz="2000" smtClean="0"/>
              <a:t>This corresponds to only keeping the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strongest links of the similarity graph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 smtClean="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 smtClean="0"/>
              <a:t>Construct the shared nearest neighbor graph from the sparsified similarity matrix. </a:t>
            </a:r>
            <a:br>
              <a:rPr lang="en-US" altLang="en-US" sz="2000" b="1" smtClean="0"/>
            </a:br>
            <a:r>
              <a:rPr lang="en-US" altLang="en-US" sz="2000" smtClean="0"/>
              <a:t>At this point, we could apply a similarity threshold and find the connected components to obtain the clusters (Jarvis-Patrick algorithm)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 smtClean="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 smtClean="0"/>
              <a:t>Find the SNN density of each Point.</a:t>
            </a:r>
            <a:br>
              <a:rPr lang="en-US" altLang="en-US" sz="2000" b="1" smtClean="0"/>
            </a:br>
            <a:r>
              <a:rPr lang="en-US" altLang="en-US" sz="2000" smtClean="0"/>
              <a:t>Using a user specified parameters,</a:t>
            </a:r>
            <a:r>
              <a:rPr lang="en-US" altLang="en-US" sz="2000" b="1" smtClean="0"/>
              <a:t> </a:t>
            </a:r>
            <a:r>
              <a:rPr lang="en-US" altLang="en-US" sz="2000" i="1" smtClean="0"/>
              <a:t>Eps</a:t>
            </a:r>
            <a:r>
              <a:rPr lang="en-US" altLang="en-US" sz="2000" smtClean="0"/>
              <a:t>, find the number points that  have an SNN similarity of </a:t>
            </a:r>
            <a:r>
              <a:rPr lang="en-US" altLang="en-US" sz="2000" i="1" smtClean="0"/>
              <a:t>Eps</a:t>
            </a:r>
            <a:r>
              <a:rPr lang="en-US" altLang="en-US" sz="2000" smtClean="0"/>
              <a:t> or greater to each point. This is the SNN density of the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Fuzzy C-means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142999"/>
                <a:ext cx="8318500" cy="5249797"/>
              </a:xfrm>
            </p:spPr>
            <p:txBody>
              <a:bodyPr/>
              <a:lstStyle/>
              <a:p>
                <a:r>
                  <a:rPr lang="en-US" altLang="en-US" dirty="0" smtClean="0"/>
                  <a:t>Objective function: </a:t>
                </a:r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altLang="en-US" sz="2400" dirty="0" smtClean="0"/>
                  <a:t>Initialization: choose the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randomly subject to the constraint that  </a:t>
                </a:r>
              </a:p>
              <a:p>
                <a:pPr lvl="4"/>
                <a:endParaRPr lang="en-US" altLang="en-US" sz="1000" dirty="0" smtClean="0"/>
              </a:p>
              <a:p>
                <a:r>
                  <a:rPr lang="en-US" altLang="en-US" dirty="0" smtClean="0"/>
                  <a:t>Repeat:</a:t>
                </a:r>
              </a:p>
              <a:p>
                <a:pPr lvl="1"/>
                <a:r>
                  <a:rPr lang="en-US" altLang="en-US" dirty="0" smtClean="0"/>
                  <a:t>Update centroids:</a:t>
                </a:r>
              </a:p>
              <a:p>
                <a:pPr lvl="1"/>
                <a:endParaRPr lang="en-US" altLang="en-US" sz="1600" dirty="0" smtClean="0"/>
              </a:p>
              <a:p>
                <a:pPr lvl="1"/>
                <a:r>
                  <a:rPr lang="en-US" altLang="en-US" sz="2000" dirty="0" smtClean="0"/>
                  <a:t>Update weights:</a:t>
                </a:r>
              </a:p>
              <a:p>
                <a:pPr lvl="1"/>
                <a:endParaRPr lang="en-US" altLang="en-US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142999"/>
                <a:ext cx="8318500" cy="5249797"/>
              </a:xfrm>
              <a:blipFill>
                <a:blip r:embed="rId3"/>
                <a:stretch>
                  <a:fillRect l="-73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64056"/>
              </p:ext>
            </p:extLst>
          </p:nvPr>
        </p:nvGraphicFramePr>
        <p:xfrm>
          <a:off x="4459038" y="1691640"/>
          <a:ext cx="1190307" cy="88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4" imgW="596641" imgH="444307" progId="Equation.3">
                  <p:embed/>
                </p:oleObj>
              </mc:Choice>
              <mc:Fallback>
                <p:oleObj name="Equation" r:id="rId4" imgW="596641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038" y="1691640"/>
                        <a:ext cx="1190307" cy="88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4206240" y="1143000"/>
            <a:ext cx="2057400" cy="457200"/>
          </a:xfrm>
          <a:prstGeom prst="wedgeRoundRectCallout">
            <a:avLst>
              <a:gd name="adj1" fmla="val -48843"/>
              <a:gd name="adj2" fmla="val 119097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p: fuzzifier (p &gt;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8960" y="5166360"/>
                <a:ext cx="5879109" cy="997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(1/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  <m:r>
                        <a:rPr lang="en-US" sz="2000" b="0">
                          <a:latin typeface="Cambria Math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(1/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𝑑𝑖𝑠𝑡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0" y="5166360"/>
                <a:ext cx="5879109" cy="997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4480560"/>
                <a:ext cx="247343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 /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80560"/>
                <a:ext cx="2473434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520" y="1691640"/>
                <a:ext cx="3082832" cy="817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𝑆𝑆𝐸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𝑑𝑖𝑠𝑡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691640"/>
                <a:ext cx="3082832" cy="817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72719"/>
              </p:ext>
            </p:extLst>
          </p:nvPr>
        </p:nvGraphicFramePr>
        <p:xfrm>
          <a:off x="3330893" y="3205703"/>
          <a:ext cx="1190307" cy="88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Equation" r:id="rId9" imgW="596641" imgH="444307" progId="Equation.3">
                  <p:embed/>
                </p:oleObj>
              </mc:Choice>
              <mc:Fallback>
                <p:oleObj name="Equation" r:id="rId9" imgW="596641" imgH="444307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893" y="3205703"/>
                        <a:ext cx="1190307" cy="88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SNN Clustering Algorithm  …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 smtClean="0"/>
              <a:t>Find the core points</a:t>
            </a:r>
            <a:br>
              <a:rPr lang="en-US" altLang="en-US" sz="2400" b="1" dirty="0" smtClean="0"/>
            </a:br>
            <a:r>
              <a:rPr lang="en-US" altLang="en-US" sz="2400" dirty="0" smtClean="0"/>
              <a:t>Using a user specified parameter, </a:t>
            </a:r>
            <a:r>
              <a:rPr lang="en-US" altLang="en-US" sz="2400" i="1" dirty="0" err="1" smtClean="0"/>
              <a:t>MinPts</a:t>
            </a:r>
            <a:r>
              <a:rPr lang="en-US" altLang="en-US" sz="2400" dirty="0" smtClean="0"/>
              <a:t>, find the core points, i.e., all points that have an SNN density greater than </a:t>
            </a:r>
            <a:r>
              <a:rPr lang="en-US" altLang="en-US" sz="2400" i="1" dirty="0" err="1" smtClean="0"/>
              <a:t>MinPts</a:t>
            </a:r>
            <a:endParaRPr lang="en-US" altLang="en-US" sz="2400" i="1" dirty="0" smtClean="0"/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800" dirty="0" smtClean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 smtClean="0"/>
              <a:t>Form clusters from the core points  </a:t>
            </a:r>
            <a:br>
              <a:rPr lang="en-US" altLang="en-US" sz="2400" b="1" dirty="0" smtClean="0"/>
            </a:br>
            <a:r>
              <a:rPr lang="en-US" altLang="en-US" sz="2400" dirty="0" smtClean="0"/>
              <a:t>If two core points are within a “radius”, </a:t>
            </a:r>
            <a:r>
              <a:rPr lang="en-US" altLang="en-US" sz="2400" i="1" dirty="0" err="1" smtClean="0"/>
              <a:t>Eps</a:t>
            </a:r>
            <a:r>
              <a:rPr lang="en-US" altLang="en-US" sz="2400" dirty="0" smtClean="0"/>
              <a:t>, of each other they are placed in the same cluster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 dirty="0" smtClean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 smtClean="0"/>
              <a:t>Discard all noise points</a:t>
            </a:r>
            <a:br>
              <a:rPr lang="en-US" altLang="en-US" sz="2400" b="1" dirty="0" smtClean="0"/>
            </a:br>
            <a:r>
              <a:rPr lang="en-US" altLang="en-US" sz="2400" dirty="0" smtClean="0"/>
              <a:t>All non-core points that are not within a “radius” of</a:t>
            </a:r>
            <a:r>
              <a:rPr lang="en-US" altLang="en-US" sz="2400" b="1" dirty="0" smtClean="0"/>
              <a:t> </a:t>
            </a:r>
            <a:r>
              <a:rPr lang="en-US" altLang="en-US" sz="2400" i="1" dirty="0" err="1" smtClean="0"/>
              <a:t>Eps</a:t>
            </a:r>
            <a:r>
              <a:rPr lang="en-US" altLang="en-US" sz="2400" dirty="0" smtClean="0"/>
              <a:t> of a core point are discarded</a:t>
            </a:r>
            <a:r>
              <a:rPr lang="en-US" altLang="en-US" sz="2400" b="1" dirty="0" smtClean="0"/>
              <a:t>  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 dirty="0" smtClean="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 dirty="0" smtClean="0"/>
              <a:t>Assign all non-noise, non-core points to clusters </a:t>
            </a:r>
            <a:br>
              <a:rPr lang="en-US" altLang="en-US" sz="2400" b="1" dirty="0" smtClean="0"/>
            </a:br>
            <a:r>
              <a:rPr lang="en-US" altLang="en-US" sz="2400" dirty="0" smtClean="0"/>
              <a:t>This can be done by assigning such points to the nearest core point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2000" dirty="0" smtClean="0"/>
              <a:t>(Note that steps 4-8 are DBSCAN)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SNN Density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71687" name="Group 17"/>
          <p:cNvGrpSpPr>
            <a:grpSpLocks/>
          </p:cNvGrpSpPr>
          <p:nvPr/>
        </p:nvGrpSpPr>
        <p:grpSpPr bwMode="auto">
          <a:xfrm>
            <a:off x="1600200" y="3657600"/>
            <a:ext cx="5791200" cy="2193925"/>
            <a:chOff x="2784" y="1776"/>
            <a:chExt cx="2620" cy="868"/>
          </a:xfrm>
        </p:grpSpPr>
        <p:pic>
          <p:nvPicPr>
            <p:cNvPr id="71693" name="Picture 9" descr="points_noi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1779"/>
              <a:ext cx="131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4" name="Picture 10" descr="points_b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8" name="Group 16"/>
          <p:cNvGrpSpPr>
            <a:grpSpLocks/>
          </p:cNvGrpSpPr>
          <p:nvPr/>
        </p:nvGrpSpPr>
        <p:grpSpPr bwMode="auto">
          <a:xfrm>
            <a:off x="1600200" y="1066800"/>
            <a:ext cx="5791200" cy="2117725"/>
            <a:chOff x="144" y="1779"/>
            <a:chExt cx="2648" cy="867"/>
          </a:xfrm>
        </p:grpSpPr>
        <p:pic>
          <p:nvPicPr>
            <p:cNvPr id="71691" name="Picture 11" descr="points_co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779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2" name="Picture 12" descr="points_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9"/>
              <a:ext cx="1324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9" name="Rectangle 13"/>
          <p:cNvSpPr>
            <a:spLocks noChangeArrowheads="1"/>
          </p:cNvSpPr>
          <p:nvPr/>
        </p:nvSpPr>
        <p:spPr bwMode="auto">
          <a:xfrm>
            <a:off x="2209800" y="3184525"/>
            <a:ext cx="495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   a) All Points                                   b) High SNN Density</a:t>
            </a:r>
            <a:endParaRPr lang="en-US" altLang="en-US" sz="1500" b="0">
              <a:latin typeface="Times New Roman" pitchFamily="18" charset="0"/>
            </a:endParaRPr>
          </a:p>
        </p:txBody>
      </p:sp>
      <p:sp>
        <p:nvSpPr>
          <p:cNvPr id="71690" name="Rectangle 21"/>
          <p:cNvSpPr>
            <a:spLocks noChangeArrowheads="1"/>
          </p:cNvSpPr>
          <p:nvPr/>
        </p:nvSpPr>
        <p:spPr bwMode="auto">
          <a:xfrm>
            <a:off x="1981200" y="5851525"/>
            <a:ext cx="4876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c) Medium SNN Density                      d) Low SNN Density</a:t>
            </a:r>
            <a:endParaRPr lang="en-US" altLang="en-US" sz="15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 smtClean="0"/>
              <a:t>SNN Clustering Can Handle Differing Densities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270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40671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572000" y="5027613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SNN Clustering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4208463" y="1782763"/>
          <a:ext cx="4891087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0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70" t="2303" r="975" b="3453"/>
                      <a:stretch>
                        <a:fillRect/>
                      </a:stretch>
                    </p:blipFill>
                    <p:spPr bwMode="auto">
                      <a:xfrm>
                        <a:off x="4208463" y="1782763"/>
                        <a:ext cx="4891087" cy="319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 smtClean="0"/>
              <a:t>SNN Clustering Can Handle Other Difficult Situations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3735" name="Picture 7" descr="t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957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ds1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057400"/>
            <a:ext cx="4049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" y="352213"/>
            <a:ext cx="9418320" cy="516467"/>
          </a:xfrm>
        </p:spPr>
        <p:txBody>
          <a:bodyPr/>
          <a:lstStyle/>
          <a:p>
            <a:r>
              <a:rPr lang="en-US" altLang="en-US" sz="2000" dirty="0" smtClean="0"/>
              <a:t>SNN </a:t>
            </a:r>
            <a:r>
              <a:rPr lang="en-US" altLang="en-US" sz="2000" dirty="0"/>
              <a:t>Clusters </a:t>
            </a:r>
            <a:r>
              <a:rPr lang="en-US" altLang="en-US" sz="2000" dirty="0" smtClean="0"/>
              <a:t>in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Sea-Surface Temperature (SST) Time-series Data </a:t>
            </a:r>
            <a:r>
              <a:rPr lang="en-US" altLang="en-US" sz="1400" dirty="0"/>
              <a:t>Steinbach, et al (KDD 2003)</a:t>
            </a:r>
          </a:p>
        </p:txBody>
      </p:sp>
      <p:pic>
        <p:nvPicPr>
          <p:cNvPr id="377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7978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5280"/>
            <a:ext cx="8382000" cy="533400"/>
          </a:xfrm>
        </p:spPr>
        <p:txBody>
          <a:bodyPr/>
          <a:lstStyle/>
          <a:p>
            <a:r>
              <a:rPr lang="en-US" altLang="en-US" sz="2000" dirty="0"/>
              <a:t>SST Clusters that Correspond to El Nino Climate Indices</a:t>
            </a:r>
            <a:br>
              <a:rPr lang="en-US" altLang="en-US" sz="2000" dirty="0"/>
            </a:br>
            <a:r>
              <a:rPr lang="en-US" altLang="en-US" sz="1400" dirty="0"/>
              <a:t>Steinbach, et al (KDD 2003) </a:t>
            </a:r>
            <a:r>
              <a:rPr lang="en-US" altLang="en-US" sz="1200" dirty="0" smtClean="0"/>
              <a:t> </a:t>
            </a:r>
            <a:endParaRPr lang="en-US" altLang="en-US" sz="2000" dirty="0"/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914400" y="5638800"/>
            <a:ext cx="495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b="0"/>
              <a:t>SNN clusters of SST that are highly correlated with El Nino indices, ~ 0.93 correlation.</a:t>
            </a:r>
          </a:p>
        </p:txBody>
      </p:sp>
      <p:sp>
        <p:nvSpPr>
          <p:cNvPr id="316523" name="Rectangle 107"/>
          <p:cNvSpPr>
            <a:spLocks noChangeArrowheads="1"/>
          </p:cNvSpPr>
          <p:nvPr/>
        </p:nvSpPr>
        <p:spPr bwMode="auto">
          <a:xfrm>
            <a:off x="5943600" y="3352800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/>
              <a:t>El Nino Regions Defined by Earth Scientists</a:t>
            </a:r>
          </a:p>
        </p:txBody>
      </p:sp>
      <p:graphicFrame>
        <p:nvGraphicFramePr>
          <p:cNvPr id="316525" name="Object 109"/>
          <p:cNvGraphicFramePr>
            <a:graphicFrameLocks noChangeAspect="1"/>
          </p:cNvGraphicFramePr>
          <p:nvPr/>
        </p:nvGraphicFramePr>
        <p:xfrm>
          <a:off x="5943600" y="1447800"/>
          <a:ext cx="304800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Worksheet" r:id="rId4" imgW="3048305" imgH="1684447" progId="Excel.Sheet.8">
                  <p:embed/>
                </p:oleObj>
              </mc:Choice>
              <mc:Fallback>
                <p:oleObj name="Worksheet" r:id="rId4" imgW="3048305" imgH="1684447" progId="Excel.Sheet.8">
                  <p:embed/>
                  <p:pic>
                    <p:nvPicPr>
                      <p:cNvPr id="316525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47800"/>
                        <a:ext cx="3048000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526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5171"/>
          <a:stretch>
            <a:fillRect/>
          </a:stretch>
        </p:blipFill>
        <p:spPr bwMode="auto">
          <a:xfrm>
            <a:off x="0" y="990600"/>
            <a:ext cx="57912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527" name="Text Box 111"/>
          <p:cNvSpPr txBox="1">
            <a:spLocks noChangeArrowheads="1"/>
          </p:cNvSpPr>
          <p:nvPr/>
        </p:nvSpPr>
        <p:spPr bwMode="auto">
          <a:xfrm>
            <a:off x="533400" y="29718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75      78  67  94</a:t>
            </a:r>
          </a:p>
        </p:txBody>
      </p:sp>
    </p:spTree>
    <p:extLst>
      <p:ext uri="{BB962C8B-B14F-4D97-AF65-F5344CB8AC3E}">
        <p14:creationId xmlns:p14="http://schemas.microsoft.com/office/powerpoint/2010/main" val="813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" y="365760"/>
            <a:ext cx="9555480" cy="516467"/>
          </a:xfrm>
        </p:spPr>
        <p:txBody>
          <a:bodyPr/>
          <a:lstStyle/>
          <a:p>
            <a:r>
              <a:rPr lang="en-US" altLang="en-US" sz="2000" dirty="0"/>
              <a:t>SNN Clusters in </a:t>
            </a:r>
            <a:r>
              <a:rPr lang="en-US" altLang="en-US" sz="2000" dirty="0" smtClean="0"/>
              <a:t>Sea-Level-Pressure </a:t>
            </a:r>
            <a:r>
              <a:rPr lang="en-US" altLang="en-US" sz="2000" dirty="0"/>
              <a:t>(</a:t>
            </a:r>
            <a:r>
              <a:rPr lang="en-US" altLang="en-US" sz="2000" dirty="0" smtClean="0"/>
              <a:t>SLP) Time-series Data</a:t>
            </a:r>
            <a:br>
              <a:rPr lang="en-US" altLang="en-US" sz="2000" dirty="0" smtClean="0"/>
            </a:br>
            <a:r>
              <a:rPr lang="en-US" altLang="en-US" sz="1400" dirty="0" smtClean="0"/>
              <a:t>Steinbach, et al (KDD 2003)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2803"/>
          <a:stretch>
            <a:fillRect/>
          </a:stretch>
        </p:blipFill>
        <p:spPr bwMode="auto">
          <a:xfrm>
            <a:off x="0" y="1600200"/>
            <a:ext cx="4495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066800" y="4953000"/>
            <a:ext cx="2638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AU" altLang="en-US" sz="1800">
                <a:latin typeface="Times New Roman" pitchFamily="18" charset="0"/>
              </a:rPr>
              <a:t>SNN Clusters of SLP.</a:t>
            </a:r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4240"/>
          <a:stretch>
            <a:fillRect/>
          </a:stretch>
        </p:blipFill>
        <p:spPr bwMode="auto">
          <a:xfrm>
            <a:off x="4572000" y="1525588"/>
            <a:ext cx="4267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411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AU" altLang="en-US" sz="1800">
                <a:latin typeface="Times New Roman" pitchFamily="18" charset="0"/>
              </a:rPr>
              <a:t>SNN Density of  Points on the Globe.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7B48E9B5-0199-447B-937F-9CF74826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533400"/>
          </a:xfrm>
        </p:spPr>
        <p:txBody>
          <a:bodyPr/>
          <a:lstStyle/>
          <a:p>
            <a:r>
              <a:rPr lang="en-US" altLang="en-US" sz="2400" dirty="0"/>
              <a:t>Pairs of SLP Clusters that Correspond </a:t>
            </a:r>
            <a:r>
              <a:rPr lang="en-US" altLang="en-US" sz="2400" dirty="0" smtClean="0"/>
              <a:t>to El-Nino </a:t>
            </a:r>
            <a:r>
              <a:rPr lang="en-US" altLang="en-US" sz="2400" dirty="0"/>
              <a:t>SOI</a:t>
            </a:r>
            <a:r>
              <a:rPr lang="en-US" altLang="en-US" sz="2000" dirty="0"/>
              <a:t> </a:t>
            </a:r>
            <a:endParaRPr lang="en-US" altLang="en-US" sz="2400" dirty="0"/>
          </a:p>
        </p:txBody>
      </p:sp>
      <p:graphicFrame>
        <p:nvGraphicFramePr>
          <p:cNvPr id="284675" name="Object 3">
            <a:extLst>
              <a:ext uri="{FF2B5EF4-FFF2-40B4-BE49-F238E27FC236}">
                <a16:creationId xmlns:a16="http://schemas.microsoft.com/office/drawing/2014/main" id="{EA24AA73-0D84-4048-8586-0C812DC1C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24000"/>
          <a:ext cx="4433888" cy="36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Picture" r:id="rId4" imgW="3886920" imgH="2736360" progId="Word.Picture.8">
                  <p:embed/>
                </p:oleObj>
              </mc:Choice>
              <mc:Fallback>
                <p:oleObj name="Picture" r:id="rId4" imgW="3886920" imgH="2736360" progId="Word.Picture.8">
                  <p:embed/>
                  <p:pic>
                    <p:nvPicPr>
                      <p:cNvPr id="284675" name="Object 3">
                        <a:extLst>
                          <a:ext uri="{FF2B5EF4-FFF2-40B4-BE49-F238E27FC236}">
                            <a16:creationId xmlns:a16="http://schemas.microsoft.com/office/drawing/2014/main" id="{EA24AA73-0D84-4048-8586-0C812DC1C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15" r="4704"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4433888" cy="365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6" name="Text Box 4">
            <a:extLst>
              <a:ext uri="{FF2B5EF4-FFF2-40B4-BE49-F238E27FC236}">
                <a16:creationId xmlns:a16="http://schemas.microsoft.com/office/drawing/2014/main" id="{8F746513-CE3C-475E-8416-3CCD7709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42672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b="0">
                <a:latin typeface="Times New Roman" panose="02020603050405020304" pitchFamily="18" charset="0"/>
              </a:rPr>
              <a:t>Centroids of SLP clusters 15 and 20 </a:t>
            </a:r>
          </a:p>
          <a:p>
            <a:r>
              <a:rPr lang="en-US" altLang="en-US" sz="1700" b="0">
                <a:latin typeface="Times New Roman" panose="02020603050405020304" pitchFamily="18" charset="0"/>
              </a:rPr>
              <a:t>(near Darwin, Australia and Tahiti)</a:t>
            </a:r>
          </a:p>
          <a:p>
            <a:r>
              <a:rPr lang="en-US" altLang="en-US" sz="1700" b="0">
                <a:latin typeface="Times New Roman" panose="02020603050405020304" pitchFamily="18" charset="0"/>
              </a:rPr>
              <a:t>1982-1993.</a:t>
            </a:r>
          </a:p>
        </p:txBody>
      </p:sp>
      <p:pic>
        <p:nvPicPr>
          <p:cNvPr id="284677" name="Picture 5">
            <a:extLst>
              <a:ext uri="{FF2B5EF4-FFF2-40B4-BE49-F238E27FC236}">
                <a16:creationId xmlns:a16="http://schemas.microsoft.com/office/drawing/2014/main" id="{C1539910-D48F-4144-BE6A-71B3C759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4379"/>
          <a:stretch>
            <a:fillRect/>
          </a:stretch>
        </p:blipFill>
        <p:spPr bwMode="auto">
          <a:xfrm>
            <a:off x="4572000" y="1524000"/>
            <a:ext cx="443388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8" name="Text Box 6">
            <a:extLst>
              <a:ext uri="{FF2B5EF4-FFF2-40B4-BE49-F238E27FC236}">
                <a16:creationId xmlns:a16="http://schemas.microsoft.com/office/drawing/2014/main" id="{189F4F59-F438-4D7B-A6E7-ABD316D5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4419600" cy="67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b="0">
                <a:latin typeface="Times New Roman" panose="02020603050405020304" pitchFamily="18" charset="0"/>
              </a:rPr>
              <a:t>Centroid of cluster 20 – Centroid of cluster 15</a:t>
            </a:r>
          </a:p>
          <a:p>
            <a:r>
              <a:rPr lang="en-US" altLang="en-US" sz="1700" b="0">
                <a:latin typeface="Times New Roman" panose="02020603050405020304" pitchFamily="18" charset="0"/>
              </a:rPr>
              <a:t>versus SOI</a:t>
            </a:r>
          </a:p>
        </p:txBody>
      </p:sp>
    </p:spTree>
    <p:extLst>
      <p:ext uri="{BB962C8B-B14F-4D97-AF65-F5344CB8AC3E}">
        <p14:creationId xmlns:p14="http://schemas.microsoft.com/office/powerpoint/2010/main" val="2070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dirty="0" smtClean="0"/>
              <a:t>Limitations of SNN Clustering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US" altLang="en-US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Complexity of SNN Clustering is high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O( n * time to find numbers of neighbor within </a:t>
            </a:r>
            <a:r>
              <a:rPr lang="en-US" altLang="en-US" sz="2000" i="1" dirty="0" err="1" smtClean="0"/>
              <a:t>Eps</a:t>
            </a:r>
            <a:r>
              <a:rPr lang="en-US" altLang="en-US" sz="2000" dirty="0" smtClean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In worst case, this is O(n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For lower dimensions, there are more efficient ways to find the nearest neighbors</a:t>
            </a:r>
          </a:p>
          <a:p>
            <a:pPr marL="1295400" lvl="2" indent="-381000"/>
            <a:r>
              <a:rPr lang="en-US" altLang="en-US" sz="1800" dirty="0" smtClean="0"/>
              <a:t>R* Tree</a:t>
            </a:r>
          </a:p>
          <a:p>
            <a:pPr marL="1295400" lvl="2" indent="-381000"/>
            <a:r>
              <a:rPr lang="en-US" altLang="en-US" sz="1800" dirty="0" smtClean="0"/>
              <a:t>k-d Trees</a:t>
            </a:r>
          </a:p>
          <a:p>
            <a:pPr marL="1295400" lvl="2" indent="-381000"/>
            <a:endParaRPr lang="en-US" altLang="en-US" sz="1800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smtClean="0"/>
              <a:t>Parameterization </a:t>
            </a:r>
            <a:r>
              <a:rPr lang="en-US" altLang="en-US" dirty="0"/>
              <a:t>is not easy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/>
          <a:lstStyle/>
          <a:p>
            <a:r>
              <a:rPr lang="en-US" altLang="en-US" sz="2800" smtClean="0"/>
              <a:t>Characteristics of Data, Clusters, and </a:t>
            </a:r>
            <a:br>
              <a:rPr lang="en-US" altLang="en-US" sz="2800" smtClean="0"/>
            </a:br>
            <a:r>
              <a:rPr lang="en-US" altLang="en-US" sz="2800" smtClean="0"/>
              <a:t>Clustering Algorithms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cluster analysis is affected by characteristics of </a:t>
            </a:r>
          </a:p>
          <a:p>
            <a:pPr lvl="1"/>
            <a:r>
              <a:rPr lang="en-US" altLang="en-US" smtClean="0"/>
              <a:t>Data</a:t>
            </a:r>
          </a:p>
          <a:p>
            <a:pPr lvl="1"/>
            <a:r>
              <a:rPr lang="en-US" altLang="en-US" smtClean="0"/>
              <a:t>Clusters</a:t>
            </a:r>
          </a:p>
          <a:p>
            <a:pPr lvl="1"/>
            <a:r>
              <a:rPr lang="en-US" altLang="en-US" smtClean="0"/>
              <a:t>Clustering algorithms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Looking at these characteristics gives us a number of dimensions that you can use to describe clustering algorithms and the results that they produce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76808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09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76806" name="Rectangle 8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07" name="Rectangle 9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4/13/2006               </a:t>
              </a:r>
              <a:fld id="{877CEC0E-5CE6-4875-ADAC-A44D3BB3019B}" type="slidenum">
                <a:rPr lang="en-US" altLang="en-US" sz="1200" b="0"/>
                <a:pPr algn="l">
                  <a:lnSpc>
                    <a:spcPts val="2000"/>
                  </a:lnSpc>
                </a:pPr>
                <a:t>79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Fuzzy K-means Applied to Sample Data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788" y="685800"/>
            <a:ext cx="10110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868680"/>
            <a:ext cx="8318500" cy="5181600"/>
          </a:xfrm>
        </p:spPr>
        <p:txBody>
          <a:bodyPr/>
          <a:lstStyle/>
          <a:p>
            <a:r>
              <a:rPr lang="en-US" altLang="en-US" dirty="0" smtClean="0"/>
              <a:t>High dimensionality</a:t>
            </a:r>
          </a:p>
          <a:p>
            <a:pPr lvl="1"/>
            <a:r>
              <a:rPr lang="en-US" altLang="en-US" sz="2000" dirty="0" smtClean="0"/>
              <a:t>Dimensionality reduction</a:t>
            </a:r>
          </a:p>
          <a:p>
            <a:r>
              <a:rPr lang="en-US" altLang="en-US" dirty="0" smtClean="0"/>
              <a:t>Types of attributes </a:t>
            </a:r>
          </a:p>
          <a:p>
            <a:pPr lvl="1"/>
            <a:r>
              <a:rPr lang="en-US" altLang="en-US" sz="2000" dirty="0" smtClean="0"/>
              <a:t>Binary, discrete, continuous, asymmetric</a:t>
            </a:r>
          </a:p>
          <a:p>
            <a:pPr lvl="1"/>
            <a:r>
              <a:rPr lang="en-US" altLang="en-US" sz="2000" dirty="0" smtClean="0"/>
              <a:t>Mixed attribute types (e.g., some are continuous, others nominal)</a:t>
            </a:r>
          </a:p>
          <a:p>
            <a:r>
              <a:rPr lang="en-US" altLang="en-US" dirty="0" smtClean="0"/>
              <a:t>Differences in attribute </a:t>
            </a:r>
            <a:r>
              <a:rPr lang="en-US" altLang="en-US" dirty="0"/>
              <a:t>scales </a:t>
            </a:r>
            <a:endParaRPr lang="en-US" altLang="en-US" dirty="0" smtClean="0"/>
          </a:p>
          <a:p>
            <a:pPr lvl="1"/>
            <a:r>
              <a:rPr lang="en-US" altLang="en-US" sz="2000" dirty="0" smtClean="0"/>
              <a:t>Normalization techniques</a:t>
            </a:r>
          </a:p>
          <a:p>
            <a:r>
              <a:rPr lang="en-US" altLang="en-US" dirty="0" smtClean="0"/>
              <a:t>Size </a:t>
            </a:r>
            <a:r>
              <a:rPr lang="en-US" altLang="en-US" dirty="0"/>
              <a:t>of data set</a:t>
            </a:r>
          </a:p>
          <a:p>
            <a:r>
              <a:rPr lang="en-US" altLang="en-US" dirty="0"/>
              <a:t>Noise and </a:t>
            </a:r>
            <a:r>
              <a:rPr lang="en-US" altLang="en-US" dirty="0" smtClean="0"/>
              <a:t>Outliers</a:t>
            </a:r>
          </a:p>
          <a:p>
            <a:r>
              <a:rPr lang="en-US" altLang="en-US" dirty="0" smtClean="0"/>
              <a:t>Properties of the data space</a:t>
            </a:r>
          </a:p>
          <a:p>
            <a:pPr lvl="1"/>
            <a:r>
              <a:rPr lang="en-US" altLang="en-US" sz="2000" dirty="0" smtClean="0"/>
              <a:t>Can you define a meaningful centroid or  a meaningful notion of density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Data distribution</a:t>
            </a:r>
          </a:p>
          <a:p>
            <a:pPr lvl="1"/>
            <a:r>
              <a:rPr lang="en-US" altLang="en-US" sz="1600" dirty="0" smtClean="0"/>
              <a:t>Parametric models</a:t>
            </a:r>
          </a:p>
          <a:p>
            <a:r>
              <a:rPr lang="en-US" altLang="en-US" dirty="0" smtClean="0"/>
              <a:t>Shape</a:t>
            </a:r>
          </a:p>
          <a:p>
            <a:pPr lvl="1"/>
            <a:r>
              <a:rPr lang="en-US" altLang="en-US" sz="1600" dirty="0" smtClean="0"/>
              <a:t>Globular or arbitrary shape</a:t>
            </a:r>
          </a:p>
          <a:p>
            <a:r>
              <a:rPr lang="en-US" altLang="en-US" dirty="0" smtClean="0"/>
              <a:t>Differing sizes</a:t>
            </a:r>
          </a:p>
          <a:p>
            <a:r>
              <a:rPr lang="en-US" altLang="en-US" dirty="0" smtClean="0"/>
              <a:t>Differing densities</a:t>
            </a:r>
          </a:p>
          <a:p>
            <a:r>
              <a:rPr lang="en-US" altLang="en-US" dirty="0" smtClean="0"/>
              <a:t>Level of separation among clusters</a:t>
            </a:r>
          </a:p>
          <a:p>
            <a:r>
              <a:rPr lang="en-US" altLang="en-US" dirty="0" smtClean="0"/>
              <a:t>Relationship among clusters </a:t>
            </a:r>
          </a:p>
          <a:p>
            <a:r>
              <a:rPr lang="en-US" altLang="en-US" dirty="0" smtClean="0"/>
              <a:t>Subspace clusters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Order dependence</a:t>
            </a:r>
          </a:p>
          <a:p>
            <a:r>
              <a:rPr lang="en-US" altLang="en-US" dirty="0" smtClean="0"/>
              <a:t>Non-determinism</a:t>
            </a:r>
          </a:p>
          <a:p>
            <a:r>
              <a:rPr lang="en-US" altLang="en-US" dirty="0" smtClean="0"/>
              <a:t>Scalability</a:t>
            </a:r>
          </a:p>
          <a:p>
            <a:r>
              <a:rPr lang="en-US" altLang="en-US" dirty="0" smtClean="0"/>
              <a:t>Number of parameters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Characteristics of Clustering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Type of Clustering</a:t>
            </a:r>
          </a:p>
          <a:p>
            <a:pPr lvl="1"/>
            <a:r>
              <a:rPr lang="en-US" altLang="en-US" sz="1600" dirty="0" smtClean="0"/>
              <a:t>Taxonomy vs flat</a:t>
            </a:r>
          </a:p>
          <a:p>
            <a:r>
              <a:rPr lang="en-US" altLang="en-US" dirty="0" smtClean="0"/>
              <a:t>Type of Cluster</a:t>
            </a:r>
          </a:p>
          <a:p>
            <a:pPr lvl="1"/>
            <a:r>
              <a:rPr lang="en-US" altLang="en-US" sz="1600" dirty="0" smtClean="0"/>
              <a:t>Prototype vs connected </a:t>
            </a:r>
            <a:r>
              <a:rPr lang="en-US" altLang="en-US" sz="1600" dirty="0" err="1" smtClean="0"/>
              <a:t>reguions</a:t>
            </a:r>
            <a:r>
              <a:rPr lang="en-US" altLang="en-US" sz="1600" dirty="0" smtClean="0"/>
              <a:t> vs density-based</a:t>
            </a:r>
          </a:p>
          <a:p>
            <a:r>
              <a:rPr lang="en-US" altLang="en-US" dirty="0" smtClean="0"/>
              <a:t>Characteristics of Clusters</a:t>
            </a:r>
          </a:p>
          <a:p>
            <a:pPr lvl="1"/>
            <a:r>
              <a:rPr lang="en-US" altLang="en-US" sz="1600" dirty="0" smtClean="0"/>
              <a:t>Subspace clusters, spatial inter-relationships</a:t>
            </a:r>
          </a:p>
          <a:p>
            <a:r>
              <a:rPr lang="en-US" altLang="en-US" dirty="0" smtClean="0"/>
              <a:t>Characteristics of Data Sets and Attributes</a:t>
            </a:r>
          </a:p>
          <a:p>
            <a:r>
              <a:rPr lang="en-US" altLang="en-US" dirty="0" smtClean="0"/>
              <a:t>Noise and Outliers</a:t>
            </a:r>
          </a:p>
          <a:p>
            <a:r>
              <a:rPr lang="en-US" altLang="en-US" dirty="0" smtClean="0"/>
              <a:t>Number of Data Objects</a:t>
            </a:r>
          </a:p>
          <a:p>
            <a:r>
              <a:rPr lang="en-US" altLang="en-US" dirty="0" smtClean="0"/>
              <a:t>Number of Attributes</a:t>
            </a:r>
          </a:p>
          <a:p>
            <a:r>
              <a:rPr lang="en-US" altLang="en-US" dirty="0" smtClean="0"/>
              <a:t>Algorithmic Considerations</a:t>
            </a:r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dirty="0" smtClean="0"/>
              <a:t>Which Clustering Algorithm?</a:t>
            </a:r>
          </a:p>
        </p:txBody>
      </p:sp>
    </p:spTree>
    <p:extLst>
      <p:ext uri="{BB962C8B-B14F-4D97-AF65-F5344CB8AC3E}">
        <p14:creationId xmlns:p14="http://schemas.microsoft.com/office/powerpoint/2010/main" val="14909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525" y="1050925"/>
            <a:ext cx="9007475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i="1" smtClean="0"/>
              <a:t>We assume EM clustering using the Gaussian (normal) distribution.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is hierarchical, EM clustering is partitional.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Both MIN and EM clustering are complete.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has a graph-based (contiguity-based) notion of a cluster, while EM clustering has a prototype (or model-based) notion of a cluster.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will not be able to distinguish poorly separated clusters, but EM can manage this in many situations.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can find clusters of different shapes and sizes; EM clustering prefers globular clusters and can have trouble with clusters of different sizes.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has trouble with clusters of different densities, while EM can often handle this.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Neither MIN nor EM clustering finds subspace clusters.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MIN and EM-Clustering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1143000"/>
            <a:ext cx="8732838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can handle outliers, but noise can join clusters; EM clustering can tolerate noise, but can be strongly affected by outliers.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EM can only be applied to data for which a centroid is meaningful; MIN only requires a meaningful definition of proximity.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EM will have trouble as dimensionality increases and the number of its parameters (the number of entries in the covariance matrix) increases as the square of the number of dimensions; MIN can work well with a suitable definition of proximity.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EM is designed for Euclidean data, although versions of EM clustering have been developed for other types of data. MIN is shielded from the data type by the fact that it uses a similarity matrix.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smtClean="0"/>
              <a:t>MIN makes no distribution assumptions; the version of EM we are considering assumes Gaussian distributions.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MIN and EM-Clustering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EM has an O(n) time complexity; MIN is O(n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log(n)).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Because of random initialization, the clusters found by EM can vary from one run to another; MIN produces the same clusters unless there are ties in the similarity matrix.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Neither MIN nor EM automatically determine the number of clusters. </a:t>
            </a:r>
            <a:endParaRPr lang="en-US" altLang="en-US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MIN does not have any user-specified parameters; EM has the number of clusters and possibly the weights of the clusters.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EM clustering can be viewed as an optimization problem; MIN uses a graph model of the data.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Neither EM or MIN are order dependent. </a:t>
            </a:r>
            <a:endParaRPr lang="en-US" alt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MIN and EM-Clustering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Both are partitional.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is complete; DBSCAN is not.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has a prototype-based notion of a cluster; DB uses a density-based notion.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can find clusters that are not well-separated. DBSCAN will merge clusters that touch.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DBSCAN handles clusters of different shapes and sizes; K-means prefers globular clusters.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DBSCAN and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DBSCAN can handle noise and outliers; K-means performs poorly in the presence of outliers</a:t>
            </a:r>
            <a:endParaRPr lang="en-US" altLang="en-US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can only be applied to data for which a centroid is meaningful; DBSCAN requires a meaningful definition of density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DBSCAN works poorly on high-dimensional data; K-means works well for some types of high-dimensional data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Both techniques were designed for Euclidean data, but extended to other types of data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DBSCAN makes no distribution assumptions; K-means is really assuming spherical Gaussian distributions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DBSCAN and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has an O(n) time complexity; DBSCAN is O(n^2)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Because of random initialization, the clusters found by K-means can vary from one run to another; DBSCAN always produces the same clusters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DBSCAN automatically determines the number of clusters; K-means does not</a:t>
            </a:r>
            <a:endParaRPr lang="en-US" altLang="en-US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has only one parameter, DBSCAN has two.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/>
              <a:t>K-means clustering can be viewed as an optimization problem and as a special case of EM clustering; DBSCAN is not based on a formal model.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en-US" smtClean="0"/>
              <a:t>Comparison of DBSCAN and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An Example Application: Image Segmentation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versions of fuzzy c-means have been used for image segmentation</a:t>
            </a:r>
          </a:p>
          <a:p>
            <a:pPr lvl="1"/>
            <a:r>
              <a:rPr lang="en-US" dirty="0" smtClean="0"/>
              <a:t>Especially fMRI images (functional magnetic resonance images)</a:t>
            </a:r>
          </a:p>
          <a:p>
            <a:r>
              <a:rPr lang="en-US" dirty="0" smtClean="0"/>
              <a:t>References	</a:t>
            </a:r>
          </a:p>
          <a:p>
            <a:pPr lvl="1"/>
            <a:r>
              <a:rPr lang="en-US" sz="1200" dirty="0"/>
              <a:t>Gong, </a:t>
            </a:r>
            <a:r>
              <a:rPr lang="en-US" sz="1200" dirty="0" err="1"/>
              <a:t>Maoguo</a:t>
            </a:r>
            <a:r>
              <a:rPr lang="en-US" sz="1200" dirty="0"/>
              <a:t>, Yan Liang, Jiao Shi, </a:t>
            </a:r>
            <a:r>
              <a:rPr lang="en-US" sz="1200" dirty="0" err="1"/>
              <a:t>Wenping</a:t>
            </a:r>
            <a:r>
              <a:rPr lang="en-US" sz="1200" dirty="0"/>
              <a:t> Ma, and </a:t>
            </a:r>
            <a:r>
              <a:rPr lang="en-US" sz="1200" dirty="0" err="1"/>
              <a:t>Jingjing</a:t>
            </a:r>
            <a:r>
              <a:rPr lang="en-US" sz="1200" dirty="0"/>
              <a:t> Ma. "Fuzzy c-means clustering with local information and kernel metric for image segmentation." </a:t>
            </a:r>
            <a:r>
              <a:rPr lang="en-US" sz="1200" i="1" dirty="0"/>
              <a:t>Image Processing, IEEE Transactions on</a:t>
            </a:r>
            <a:r>
              <a:rPr lang="en-US" sz="1200" dirty="0"/>
              <a:t> 22, no. 2 (2013): 573-584</a:t>
            </a:r>
            <a:r>
              <a:rPr lang="en-US" sz="1200" dirty="0" smtClean="0"/>
              <a:t>.</a:t>
            </a:r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marL="457200" lvl="1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            From left to right: original images, fuzzy c-means, EM, BCFCM</a:t>
            </a:r>
          </a:p>
          <a:p>
            <a:pPr lvl="1"/>
            <a:r>
              <a:rPr lang="en-US" sz="1200" dirty="0"/>
              <a:t>Ahmed, Mohamed N., </a:t>
            </a:r>
            <a:r>
              <a:rPr lang="en-US" sz="1200" dirty="0" err="1"/>
              <a:t>Sameh</a:t>
            </a:r>
            <a:r>
              <a:rPr lang="en-US" sz="1200" dirty="0"/>
              <a:t> M. </a:t>
            </a:r>
            <a:r>
              <a:rPr lang="en-US" sz="1200" dirty="0" err="1"/>
              <a:t>Yamany</a:t>
            </a:r>
            <a:r>
              <a:rPr lang="en-US" sz="1200" dirty="0"/>
              <a:t>, </a:t>
            </a:r>
            <a:r>
              <a:rPr lang="en-US" sz="1200" dirty="0" err="1"/>
              <a:t>Nevin</a:t>
            </a:r>
            <a:r>
              <a:rPr lang="en-US" sz="1200" dirty="0"/>
              <a:t> Mohamed, Aly A. </a:t>
            </a:r>
            <a:r>
              <a:rPr lang="en-US" sz="1200" dirty="0" err="1"/>
              <a:t>Farag</a:t>
            </a:r>
            <a:r>
              <a:rPr lang="en-US" sz="1200" dirty="0"/>
              <a:t>, and Thomas Moriarty. "A modified fuzzy c-means algorithm for bias field estimation and segmentation of MRI data." </a:t>
            </a:r>
            <a:r>
              <a:rPr lang="en-US" sz="1200" i="1" dirty="0"/>
              <a:t>Medical Imaging, IEEE Transactions on</a:t>
            </a:r>
            <a:r>
              <a:rPr lang="en-US" sz="1200" dirty="0"/>
              <a:t> 21, no. 3 (2002): 193-199.</a:t>
            </a:r>
            <a:endParaRPr lang="en-US" sz="1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3977640"/>
            <a:ext cx="3931920" cy="1097280"/>
            <a:chOff x="2011680" y="4297680"/>
            <a:chExt cx="3931920" cy="1097280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4297680"/>
              <a:ext cx="192024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360" y="4297680"/>
              <a:ext cx="192024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2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146488780</TotalTime>
  <Pages>3</Pages>
  <Words>3151</Words>
  <Application>Microsoft Office PowerPoint</Application>
  <PresentationFormat>On-screen Show (4:3)</PresentationFormat>
  <Paragraphs>548</Paragraphs>
  <Slides>89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89</vt:i4>
      </vt:variant>
    </vt:vector>
  </HeadingPairs>
  <TitlesOfParts>
    <vt:vector size="105" baseType="lpstr">
      <vt:lpstr>Arial</vt:lpstr>
      <vt:lpstr>Arial Rounded MT Bold</vt:lpstr>
      <vt:lpstr>Cambria Math</vt:lpstr>
      <vt:lpstr>Courier New</vt:lpstr>
      <vt:lpstr>Monotype Sorts</vt:lpstr>
      <vt:lpstr>Symbol</vt:lpstr>
      <vt:lpstr>Tahoma</vt:lpstr>
      <vt:lpstr>Times</vt:lpstr>
      <vt:lpstr>Times New Roman</vt:lpstr>
      <vt:lpstr>Wingdings</vt:lpstr>
      <vt:lpstr>LC.BRev.FY97</vt:lpstr>
      <vt:lpstr>Equation</vt:lpstr>
      <vt:lpstr>Bitmap Image</vt:lpstr>
      <vt:lpstr>MSPhotoEd.3</vt:lpstr>
      <vt:lpstr>Worksheet</vt:lpstr>
      <vt:lpstr>Picture</vt:lpstr>
      <vt:lpstr>Data Mining Cluster Analysis: Advanced Concepts  and Algorithms</vt:lpstr>
      <vt:lpstr>Outline</vt:lpstr>
      <vt:lpstr>Hard (Crisp) vs Soft (Fuzzy) Clustering</vt:lpstr>
      <vt:lpstr>Soft (Fuzzy) Clustering: Estimating Weights</vt:lpstr>
      <vt:lpstr>Fuzzy C-means</vt:lpstr>
      <vt:lpstr>Fuzzy C-means</vt:lpstr>
      <vt:lpstr>Fuzzy C-means</vt:lpstr>
      <vt:lpstr>Fuzzy K-means Applied to Sample Data</vt:lpstr>
      <vt:lpstr>An Example Application: Image Segmentation</vt:lpstr>
      <vt:lpstr> Clustering Using Mixture Models</vt:lpstr>
      <vt:lpstr>Probabilistic Clustering: Example</vt:lpstr>
      <vt:lpstr>Probabilistic Clustering: EM Algorithm</vt:lpstr>
      <vt:lpstr>Probabilistic Clustering: Updating Centroids</vt:lpstr>
      <vt:lpstr>More Detailed EM Algorithm</vt:lpstr>
      <vt:lpstr>Probabilistic Clustering  Applied to Sample Data</vt:lpstr>
      <vt:lpstr>Probabilistic Clustering: Dense and Sparse Clusters</vt:lpstr>
      <vt:lpstr>Problems with EM </vt:lpstr>
      <vt:lpstr>Alternatives to EM</vt:lpstr>
      <vt:lpstr>SOM: Self-Organizing Maps</vt:lpstr>
      <vt:lpstr>SOM: Self-Organizing Maps</vt:lpstr>
      <vt:lpstr>SOM Clusters of LA Times Document Data</vt:lpstr>
      <vt:lpstr>Another SOM Example: 2D Points</vt:lpstr>
      <vt:lpstr>Issues with SOM</vt:lpstr>
      <vt:lpstr>Grid-based Clustering</vt:lpstr>
      <vt:lpstr>Subspace Clustering</vt:lpstr>
      <vt:lpstr>Clusters in subspaces</vt:lpstr>
      <vt:lpstr>Clusters in subspaces</vt:lpstr>
      <vt:lpstr>Clusters in subspaces</vt:lpstr>
      <vt:lpstr>Clique – A Subspace Clustering Algorithm </vt:lpstr>
      <vt:lpstr>Clique Algorithm</vt:lpstr>
      <vt:lpstr>Clique Algorithm</vt:lpstr>
      <vt:lpstr>Limitations of Clique</vt:lpstr>
      <vt:lpstr>Denclue (DENsity CLUstering)</vt:lpstr>
      <vt:lpstr>Example of Density from Gaussian Kernel</vt:lpstr>
      <vt:lpstr>DENCLUE Algorithm</vt:lpstr>
      <vt:lpstr>Graph-Based Clustering: General Concepts</vt:lpstr>
      <vt:lpstr>Graph-Based Clustering: Chameleon</vt:lpstr>
      <vt:lpstr>Graph-Based Clustering: Sparsification</vt:lpstr>
      <vt:lpstr>Graph-Based Clustering: Sparsification …</vt:lpstr>
      <vt:lpstr>Limitations of Current Merging Schemes</vt:lpstr>
      <vt:lpstr>Limitations of Current Merging Schemes</vt:lpstr>
      <vt:lpstr>Chameleon: Clustering Using Dynamic Modeling</vt:lpstr>
      <vt:lpstr>Relative Interconnectivity</vt:lpstr>
      <vt:lpstr>Relative Closeness</vt:lpstr>
      <vt:lpstr>Chameleon:  Steps</vt:lpstr>
      <vt:lpstr>Chameleon:  Steps … </vt:lpstr>
      <vt:lpstr>Experimental Results: CHAMELEON</vt:lpstr>
      <vt:lpstr>Experimental Results: CURE (10 clusters)</vt:lpstr>
      <vt:lpstr>Experimental Results: CURE (15 clusters)</vt:lpstr>
      <vt:lpstr>Experimental Results: CHAMELEON</vt:lpstr>
      <vt:lpstr>Experimental Results: CURE (9 clusters)</vt:lpstr>
      <vt:lpstr>Experimental Results: CURE (15 clusters)</vt:lpstr>
      <vt:lpstr>Experimental Results: CHAMELEON</vt:lpstr>
      <vt:lpstr>Spectral Clustering</vt:lpstr>
      <vt:lpstr>Spectral Clustering</vt:lpstr>
      <vt:lpstr>Clustering via Spectral Graph Partitioning </vt:lpstr>
      <vt:lpstr>Clustering via Spectral Graph Partitioning …</vt:lpstr>
      <vt:lpstr>A Slightly More Complicated Example</vt:lpstr>
      <vt:lpstr>Spectral Graph Clustering Algorithm</vt:lpstr>
      <vt:lpstr>Application of K-means and Spectral Clustering to a 2-D Ring</vt:lpstr>
      <vt:lpstr>Strengths and Limitations</vt:lpstr>
      <vt:lpstr>Graph-Based Clustering: SNN Approach</vt:lpstr>
      <vt:lpstr>Graph-Based Clustering: SNN Approach</vt:lpstr>
      <vt:lpstr>Creating the SNN Graph</vt:lpstr>
      <vt:lpstr>Jarvis-Patrick Clustering</vt:lpstr>
      <vt:lpstr>When Jarvis-Patrick Works Reasonably Well</vt:lpstr>
      <vt:lpstr>When Jarvis-Patrick Does NOT Work Well</vt:lpstr>
      <vt:lpstr>SNN Density-Based Clustering</vt:lpstr>
      <vt:lpstr>SNN Clustering Algorithm</vt:lpstr>
      <vt:lpstr>SNN Clustering Algorithm  …</vt:lpstr>
      <vt:lpstr>SNN Density</vt:lpstr>
      <vt:lpstr>SNN Clustering Can Handle Differing Densities</vt:lpstr>
      <vt:lpstr>SNN Clustering Can Handle Other Difficult Situations</vt:lpstr>
      <vt:lpstr>SNN Clusters in Sea-Surface Temperature (SST) Time-series Data Steinbach, et al (KDD 2003)</vt:lpstr>
      <vt:lpstr>SST Clusters that Correspond to El Nino Climate Indices Steinbach, et al (KDD 2003)  </vt:lpstr>
      <vt:lpstr>SNN Clusters in Sea-Level-Pressure (SLP) Time-series Data Steinbach, et al (KDD 2003)</vt:lpstr>
      <vt:lpstr>Pairs of SLP Clusters that Correspond to El-Nino SOI </vt:lpstr>
      <vt:lpstr>Limitations of SNN Clustering</vt:lpstr>
      <vt:lpstr>Characteristics of Data, Clusters, and  Clustering Algorithms</vt:lpstr>
      <vt:lpstr>Characteristics of Data</vt:lpstr>
      <vt:lpstr>Characteristics of Clusters</vt:lpstr>
      <vt:lpstr>Characteristics of Clustering Algorithms</vt:lpstr>
      <vt:lpstr>Which Clustering Algorithm?</vt:lpstr>
      <vt:lpstr>Comparison of MIN and EM-Clustering</vt:lpstr>
      <vt:lpstr>Comparison of MIN and EM-Clustering</vt:lpstr>
      <vt:lpstr>Comparison of MIN and EM-Clustering</vt:lpstr>
      <vt:lpstr>Comparison of DBSCAN and K-means</vt:lpstr>
      <vt:lpstr>Comparison of DBSCAN and K-means</vt:lpstr>
      <vt:lpstr>Comparison of DBSCAN and K-means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kumar001</cp:lastModifiedBy>
  <cp:revision>697</cp:revision>
  <cp:lastPrinted>2017-04-04T18:06:49Z</cp:lastPrinted>
  <dcterms:created xsi:type="dcterms:W3CDTF">1998-03-18T13:44:31Z</dcterms:created>
  <dcterms:modified xsi:type="dcterms:W3CDTF">2021-03-31T19:13:02Z</dcterms:modified>
</cp:coreProperties>
</file>