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590" r:id="rId2"/>
    <p:sldId id="582" r:id="rId3"/>
    <p:sldId id="567" r:id="rId4"/>
    <p:sldId id="568" r:id="rId5"/>
    <p:sldId id="604" r:id="rId6"/>
    <p:sldId id="606" r:id="rId7"/>
    <p:sldId id="609" r:id="rId8"/>
    <p:sldId id="570" r:id="rId9"/>
    <p:sldId id="593" r:id="rId10"/>
    <p:sldId id="594" r:id="rId11"/>
    <p:sldId id="596" r:id="rId12"/>
    <p:sldId id="591" r:id="rId13"/>
    <p:sldId id="597" r:id="rId14"/>
    <p:sldId id="598" r:id="rId15"/>
    <p:sldId id="571" r:id="rId16"/>
    <p:sldId id="586" r:id="rId17"/>
    <p:sldId id="585" r:id="rId18"/>
    <p:sldId id="572" r:id="rId19"/>
    <p:sldId id="573" r:id="rId20"/>
    <p:sldId id="574" r:id="rId21"/>
    <p:sldId id="577" r:id="rId22"/>
    <p:sldId id="578" r:id="rId23"/>
    <p:sldId id="619" r:id="rId24"/>
    <p:sldId id="620" r:id="rId25"/>
    <p:sldId id="616" r:id="rId26"/>
    <p:sldId id="617" r:id="rId27"/>
    <p:sldId id="618" r:id="rId28"/>
    <p:sldId id="621" r:id="rId29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8487"/>
    <a:srgbClr val="1C5A61"/>
    <a:srgbClr val="0C6D9C"/>
    <a:srgbClr val="FF0000"/>
    <a:srgbClr val="CC3300"/>
    <a:srgbClr val="F5F5F5"/>
    <a:srgbClr val="F4F4F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02" autoAdjust="0"/>
    <p:restoredTop sz="94551" autoAdjust="0"/>
  </p:normalViewPr>
  <p:slideViewPr>
    <p:cSldViewPr>
      <p:cViewPr varScale="1">
        <p:scale>
          <a:sx n="66" d="100"/>
          <a:sy n="66" d="100"/>
        </p:scale>
        <p:origin x="744" y="48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840" y="-66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3869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60889"/>
            <a:ext cx="5367337" cy="431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100422" tIns="50214" rIns="100422" bIns="502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0000" y="728663"/>
            <a:ext cx="4778375" cy="3584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5931626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2313"/>
            <a:ext cx="4795837" cy="3597275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60889"/>
            <a:ext cx="5365750" cy="43180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93" tIns="47492" rIns="94993" bIns="47492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8152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70000" y="728663"/>
            <a:ext cx="4778375" cy="3584575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3375" y="9120189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33" tIns="47866" rIns="95733" bIns="47866"/>
          <a:lstStyle>
            <a:lvl1pPr>
              <a:defRPr sz="1300" b="1">
                <a:solidFill>
                  <a:schemeClr val="tx1"/>
                </a:solidFill>
                <a:latin typeface="Arial" charset="0"/>
              </a:defRPr>
            </a:lvl1pPr>
            <a:lvl2pPr marL="742842" indent="-285708">
              <a:defRPr sz="1300" b="1">
                <a:solidFill>
                  <a:schemeClr val="tx1"/>
                </a:solidFill>
                <a:latin typeface="Arial" charset="0"/>
              </a:defRPr>
            </a:lvl2pPr>
            <a:lvl3pPr marL="1142833" indent="-228567">
              <a:defRPr sz="1300" b="1">
                <a:solidFill>
                  <a:schemeClr val="tx1"/>
                </a:solidFill>
                <a:latin typeface="Arial" charset="0"/>
              </a:defRPr>
            </a:lvl3pPr>
            <a:lvl4pPr marL="1599966" indent="-228567">
              <a:defRPr sz="1300" b="1">
                <a:solidFill>
                  <a:schemeClr val="tx1"/>
                </a:solidFill>
                <a:latin typeface="Arial" charset="0"/>
              </a:defRPr>
            </a:lvl4pPr>
            <a:lvl5pPr marL="2057099" indent="-228567">
              <a:defRPr sz="1300" b="1">
                <a:solidFill>
                  <a:schemeClr val="tx1"/>
                </a:solidFill>
                <a:latin typeface="Arial" charset="0"/>
              </a:defRPr>
            </a:lvl5pPr>
            <a:lvl6pPr marL="2514232" indent="-228567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</a:defRPr>
            </a:lvl6pPr>
            <a:lvl7pPr marL="2971365" indent="-228567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</a:defRPr>
            </a:lvl7pPr>
            <a:lvl8pPr marL="3428497" indent="-228567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</a:defRPr>
            </a:lvl8pPr>
            <a:lvl9pPr marL="3885630" indent="-228567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342238-4519-4CD6-8380-134D011DDBF5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3910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8470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7430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3954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11163" y="1143000"/>
            <a:ext cx="8318500" cy="5181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568136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143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810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594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208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947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9960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5120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50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40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688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20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 Third Level</a:t>
            </a:r>
          </a:p>
        </p:txBody>
      </p:sp>
      <p:grpSp>
        <p:nvGrpSpPr>
          <p:cNvPr id="1028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30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1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029" name="Text Box 10"/>
          <p:cNvSpPr txBox="1">
            <a:spLocks noChangeArrowheads="1"/>
          </p:cNvSpPr>
          <p:nvPr userDrawn="1"/>
        </p:nvSpPr>
        <p:spPr bwMode="auto">
          <a:xfrm>
            <a:off x="457200" y="6400800"/>
            <a:ext cx="8534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dirty="0" smtClean="0"/>
              <a:t>2/15/2021</a:t>
            </a:r>
            <a:r>
              <a:rPr lang="en-US" dirty="0">
                <a:latin typeface="Arial" pitchFamily="34" charset="0"/>
              </a:rPr>
              <a:t>	</a:t>
            </a:r>
            <a:r>
              <a:rPr lang="en-US" baseline="0" dirty="0">
                <a:latin typeface="Arial" pitchFamily="34" charset="0"/>
              </a:rPr>
              <a:t>     </a:t>
            </a:r>
            <a:r>
              <a:rPr lang="en-US" dirty="0">
                <a:latin typeface="Arial" pitchFamily="34" charset="0"/>
              </a:rPr>
              <a:t>Introduction to Data Mining,</a:t>
            </a:r>
            <a:r>
              <a:rPr lang="en-US" baseline="0" dirty="0">
                <a:latin typeface="Arial" pitchFamily="34" charset="0"/>
              </a:rPr>
              <a:t> 2</a:t>
            </a:r>
            <a:r>
              <a:rPr lang="en-US" baseline="30000" dirty="0">
                <a:latin typeface="Arial" pitchFamily="34" charset="0"/>
              </a:rPr>
              <a:t>nd</a:t>
            </a:r>
            <a:r>
              <a:rPr lang="en-US" baseline="0" dirty="0">
                <a:latin typeface="Arial" pitchFamily="34" charset="0"/>
              </a:rPr>
              <a:t> Edition</a:t>
            </a:r>
            <a:r>
              <a:rPr lang="en-US" dirty="0">
                <a:latin typeface="Arial" pitchFamily="34" charset="0"/>
              </a:rPr>
              <a:t> </a:t>
            </a:r>
            <a:r>
              <a:rPr lang="en-US" dirty="0"/>
              <a:t> 		                         </a:t>
            </a:r>
            <a:fld id="{C1D72F0C-2BC5-41DC-B889-262B17F3F967}" type="slidenum">
              <a:rPr lang="en-US" smtClean="0"/>
              <a:pPr>
                <a:spcBef>
                  <a:spcPct val="50000"/>
                </a:spcBef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1.png"/><Relationship Id="rId7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2.png"/><Relationship Id="rId4" Type="http://schemas.openxmlformats.org/officeDocument/2006/relationships/image" Target="../media/image21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9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5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41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81000" y="2227105"/>
            <a:ext cx="8229600" cy="325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0" dirty="0"/>
              <a:t>Imbalanced Class Problem</a:t>
            </a:r>
          </a:p>
          <a:p>
            <a:pPr lvl="0" algn="ctr" eaLnBrk="1" hangingPunct="1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60000"/>
              <a:buNone/>
            </a:pPr>
            <a:endParaRPr lang="en-US" altLang="en-US" sz="3200" b="0" dirty="0">
              <a:solidFill>
                <a:srgbClr val="000000"/>
              </a:solidFill>
              <a:latin typeface="Arial" pitchFamily="34" charset="0"/>
            </a:endParaRPr>
          </a:p>
          <a:p>
            <a:pPr lvl="0" algn="ctr" eaLnBrk="1" hangingPunct="1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60000"/>
              <a:buNone/>
            </a:pPr>
            <a:r>
              <a:rPr lang="en-US" altLang="en-US" sz="3200" b="0" dirty="0">
                <a:solidFill>
                  <a:srgbClr val="000000"/>
                </a:solidFill>
                <a:latin typeface="Arial" pitchFamily="34" charset="0"/>
              </a:rPr>
              <a:t>Introduction to Data Mining, 2</a:t>
            </a:r>
            <a:r>
              <a:rPr lang="en-US" altLang="en-US" sz="3200" b="0" baseline="30000" dirty="0">
                <a:solidFill>
                  <a:srgbClr val="000000"/>
                </a:solidFill>
                <a:latin typeface="Arial" pitchFamily="34" charset="0"/>
              </a:rPr>
              <a:t>nd</a:t>
            </a:r>
            <a:r>
              <a:rPr lang="en-US" altLang="en-US" sz="3200" b="0" dirty="0">
                <a:solidFill>
                  <a:srgbClr val="000000"/>
                </a:solidFill>
                <a:latin typeface="Arial" pitchFamily="34" charset="0"/>
              </a:rPr>
              <a:t> Edition</a:t>
            </a:r>
          </a:p>
          <a:p>
            <a:pPr lvl="0" algn="ctr" eaLnBrk="1" hangingPunct="1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60000"/>
              <a:buNone/>
            </a:pPr>
            <a:r>
              <a:rPr lang="en-US" altLang="en-US" sz="3200" b="0" dirty="0">
                <a:solidFill>
                  <a:srgbClr val="000000"/>
                </a:solidFill>
                <a:latin typeface="Arial" pitchFamily="34" charset="0"/>
              </a:rPr>
              <a:t>by</a:t>
            </a:r>
          </a:p>
          <a:p>
            <a:pPr lvl="0" algn="ctr" eaLnBrk="1" hangingPunct="1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60000"/>
              <a:buNone/>
            </a:pPr>
            <a:r>
              <a:rPr lang="en-US" altLang="en-US" sz="3200" b="0" dirty="0">
                <a:solidFill>
                  <a:srgbClr val="000000"/>
                </a:solidFill>
                <a:latin typeface="Arial" pitchFamily="34" charset="0"/>
              </a:rPr>
              <a:t>Tan, Steinbach, Karpatne, Kumar</a:t>
            </a:r>
            <a:endParaRPr lang="en-US" altLang="en-US" sz="1600" b="0" dirty="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000" b="0" dirty="0"/>
          </a:p>
        </p:txBody>
      </p:sp>
      <p:grpSp>
        <p:nvGrpSpPr>
          <p:cNvPr id="2051" name="Group 7"/>
          <p:cNvGrpSpPr>
            <a:grpSpLocks/>
          </p:cNvGrpSpPr>
          <p:nvPr/>
        </p:nvGrpSpPr>
        <p:grpSpPr bwMode="auto">
          <a:xfrm>
            <a:off x="304800" y="1066800"/>
            <a:ext cx="8534400" cy="152400"/>
            <a:chOff x="264" y="788"/>
            <a:chExt cx="5232" cy="124"/>
          </a:xfrm>
        </p:grpSpPr>
        <p:sp>
          <p:nvSpPr>
            <p:cNvPr id="2053" name="Rectangle 8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2054" name="Rectangle 9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</p:grpSp>
      <p:sp>
        <p:nvSpPr>
          <p:cNvPr id="2052" name="Rectangle 11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838200"/>
          </a:xfrm>
          <a:noFill/>
        </p:spPr>
        <p:txBody>
          <a:bodyPr/>
          <a:lstStyle/>
          <a:p>
            <a:pPr algn="ctr"/>
            <a:r>
              <a:rPr lang="en-US" altLang="en-US"/>
              <a:t>Data Mining </a:t>
            </a:r>
            <a:br>
              <a:rPr lang="en-US" altLang="en-US"/>
            </a:br>
            <a:r>
              <a:rPr lang="en-US" altLang="en-US"/>
              <a:t>Classification: Alternative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Alternative Measures</a:t>
            </a: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885538"/>
              </p:ext>
            </p:extLst>
          </p:nvPr>
        </p:nvGraphicFramePr>
        <p:xfrm>
          <a:off x="5645150" y="1103313"/>
          <a:ext cx="2989263" cy="236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9" name="Equation" r:id="rId3" imgW="2057400" imgH="1625400" progId="Equation.3">
                  <p:embed/>
                </p:oleObj>
              </mc:Choice>
              <mc:Fallback>
                <p:oleObj name="Equation" r:id="rId3" imgW="2057400" imgH="1625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5150" y="1103313"/>
                        <a:ext cx="2989263" cy="236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5060" name="Group 4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4953000" cy="1904999"/>
        </p:xfrm>
        <a:graphic>
          <a:graphicData uri="http://schemas.openxmlformats.org/drawingml/2006/table">
            <a:tbl>
              <a:tblPr/>
              <a:tblGrid>
                <a:gridCol w="1237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7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7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88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3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7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980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Group 4"/>
          <p:cNvGraphicFramePr>
            <a:graphicFrameLocks/>
          </p:cNvGraphicFramePr>
          <p:nvPr/>
        </p:nvGraphicFramePr>
        <p:xfrm>
          <a:off x="304800" y="3962400"/>
          <a:ext cx="4953000" cy="1904999"/>
        </p:xfrm>
        <a:graphic>
          <a:graphicData uri="http://schemas.openxmlformats.org/drawingml/2006/table">
            <a:tbl>
              <a:tblPr/>
              <a:tblGrid>
                <a:gridCol w="1237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7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7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88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3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7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990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31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71030"/>
              </p:ext>
            </p:extLst>
          </p:nvPr>
        </p:nvGraphicFramePr>
        <p:xfrm>
          <a:off x="5648325" y="3962400"/>
          <a:ext cx="2970213" cy="236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0" name="Equation" r:id="rId5" imgW="2044440" imgH="1625400" progId="Equation.3">
                  <p:embed/>
                </p:oleObj>
              </mc:Choice>
              <mc:Fallback>
                <p:oleObj name="Equation" r:id="rId5" imgW="2044440" imgH="1625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8325" y="3962400"/>
                        <a:ext cx="2970213" cy="236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Which of these classifiers is better?</a:t>
            </a:r>
            <a:endParaRPr lang="en-US" altLang="en-US" dirty="0"/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6207125" y="1638300"/>
          <a:ext cx="1863725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7" name="Equation" r:id="rId3" imgW="1282700" imgH="889000" progId="Equation.3">
                  <p:embed/>
                </p:oleObj>
              </mc:Choice>
              <mc:Fallback>
                <p:oleObj name="Equation" r:id="rId3" imgW="1282700" imgH="889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25" y="1638300"/>
                        <a:ext cx="1863725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5060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3074945"/>
              </p:ext>
            </p:extLst>
          </p:nvPr>
        </p:nvGraphicFramePr>
        <p:xfrm>
          <a:off x="914400" y="1295400"/>
          <a:ext cx="4953000" cy="1904999"/>
        </p:xfrm>
        <a:graphic>
          <a:graphicData uri="http://schemas.openxmlformats.org/drawingml/2006/table">
            <a:tbl>
              <a:tblPr/>
              <a:tblGrid>
                <a:gridCol w="1237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7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7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88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3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7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1681268"/>
              </p:ext>
            </p:extLst>
          </p:nvPr>
        </p:nvGraphicFramePr>
        <p:xfrm>
          <a:off x="914400" y="3962400"/>
          <a:ext cx="4953000" cy="1904999"/>
        </p:xfrm>
        <a:graphic>
          <a:graphicData uri="http://schemas.openxmlformats.org/drawingml/2006/table">
            <a:tbl>
              <a:tblPr/>
              <a:tblGrid>
                <a:gridCol w="1237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7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7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88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3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7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36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230510"/>
              </p:ext>
            </p:extLst>
          </p:nvPr>
        </p:nvGraphicFramePr>
        <p:xfrm>
          <a:off x="6081713" y="4497388"/>
          <a:ext cx="2103437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8" name="Equation" r:id="rId5" imgW="1447560" imgH="888840" progId="Equation.3">
                  <p:embed/>
                </p:oleObj>
              </mc:Choice>
              <mc:Fallback>
                <p:oleObj name="Equation" r:id="rId5" imgW="1447560" imgH="8888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1713" y="4497388"/>
                        <a:ext cx="2103437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" y="163830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1801092"/>
            <a:ext cx="455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8655" y="4078069"/>
            <a:ext cx="381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715963"/>
          </a:xfrm>
        </p:spPr>
        <p:txBody>
          <a:bodyPr/>
          <a:lstStyle/>
          <a:p>
            <a:pPr eaLnBrk="1" hangingPunct="1"/>
            <a:r>
              <a:rPr lang="en-US" altLang="en-US"/>
              <a:t>Measures of Classification Performance</a:t>
            </a:r>
          </a:p>
        </p:txBody>
      </p:sp>
      <p:graphicFrame>
        <p:nvGraphicFramePr>
          <p:cNvPr id="763908" name="Group 4"/>
          <p:cNvGraphicFramePr>
            <a:graphicFrameLocks noGrp="1"/>
          </p:cNvGraphicFramePr>
          <p:nvPr/>
        </p:nvGraphicFramePr>
        <p:xfrm>
          <a:off x="63500" y="1676400"/>
          <a:ext cx="3149600" cy="1387476"/>
        </p:xfrm>
        <a:graphic>
          <a:graphicData uri="http://schemas.openxmlformats.org/drawingml/2006/table">
            <a:tbl>
              <a:tblPr/>
              <a:tblGrid>
                <a:gridCol w="982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3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4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97" marR="91397"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marL="91397" marR="91397"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174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marL="91397" marR="91397"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97" marR="91397"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marL="91397" marR="91397"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marL="91397" marR="91397"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4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marL="91397" marR="91397"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TP</a:t>
                      </a:r>
                    </a:p>
                  </a:txBody>
                  <a:tcPr marL="91397" marR="91397"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FN</a:t>
                      </a:r>
                    </a:p>
                  </a:txBody>
                  <a:tcPr marL="91397" marR="91397"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4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marL="91397" marR="91397"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FP</a:t>
                      </a:r>
                    </a:p>
                  </a:txBody>
                  <a:tcPr marL="91397" marR="91397"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TN</a:t>
                      </a:r>
                    </a:p>
                  </a:txBody>
                  <a:tcPr marL="91397" marR="91397"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81400" y="1295400"/>
            <a:ext cx="5562600" cy="5099088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4363" name="TextBox 15"/>
          <p:cNvSpPr txBox="1">
            <a:spLocks noChangeArrowheads="1"/>
          </p:cNvSpPr>
          <p:nvPr/>
        </p:nvSpPr>
        <p:spPr bwMode="auto">
          <a:xfrm>
            <a:off x="152400" y="3276600"/>
            <a:ext cx="29718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sym typeface="Symbol" pitchFamily="18" charset="2"/>
              </a:rPr>
              <a:t></a:t>
            </a:r>
            <a:r>
              <a:rPr lang="en-US" altLang="en-US" sz="1400" dirty="0"/>
              <a:t> is the probability that we reject the null hypothesis when it is true. This is a Type I error or a false positive (FP).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sym typeface="Symbol" pitchFamily="18" charset="2"/>
              </a:rPr>
              <a:t></a:t>
            </a:r>
            <a:r>
              <a:rPr lang="en-US" altLang="en-US" sz="1400" dirty="0"/>
              <a:t> is the probability that we accept the null hypothesis when it is false. This is a Type II error or a false negative (FN).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Alternative Measures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3" name="Object 3"/>
              <p:cNvSpPr txBox="1"/>
              <p:nvPr/>
            </p:nvSpPr>
            <p:spPr bwMode="auto">
              <a:xfrm>
                <a:off x="6132512" y="1306513"/>
                <a:ext cx="2528887" cy="19573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>
                  <a:spcBef>
                    <a:spcPts val="3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Precision</m:t>
                      </m:r>
                      <m:r>
                        <m:rPr>
                          <m:nor/>
                        </m:rPr>
                        <a:rPr lang="en-US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16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en-US" sz="1600" b="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16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=0.8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en-US" sz="16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TPR</m:t>
                      </m:r>
                      <m:r>
                        <m:rPr>
                          <m:nor/>
                        </m:rPr>
                        <a:rPr lang="en-US" sz="16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16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6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Recall</m:t>
                      </m:r>
                      <m:r>
                        <m:rPr>
                          <m:nor/>
                        </m:rPr>
                        <a:rPr lang="en-US" sz="16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16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US" sz="1600" b="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)=0.8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en-US" sz="16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FPR</m:t>
                      </m:r>
                      <m:r>
                        <m:rPr>
                          <m:nor/>
                        </m:rPr>
                        <a:rPr lang="en-US" sz="16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=0.2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en-US" sz="16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m:rPr>
                          <m:nor/>
                        </m:rPr>
                        <a:rPr lang="en-US" sz="16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US" sz="16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measure</m:t>
                      </m:r>
                      <m:r>
                        <m:rPr>
                          <m:nor/>
                        </m:rPr>
                        <a:rPr lang="en-US" sz="16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16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en-US" sz="1600" b="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)=0.8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en-US" sz="16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Accuracy</m:t>
                      </m:r>
                      <m:r>
                        <m:rPr>
                          <m:nor/>
                        </m:rPr>
                        <a:rPr lang="en-US" sz="16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=0.8</m:t>
                      </m:r>
                    </m:oMath>
                  </m:oMathPara>
                </a14:m>
                <a:r>
                  <a:rPr lang="en-US" dirty="0">
                    <a:solidFill>
                      <a:srgbClr val="000000"/>
                    </a:solidFill>
                  </a:rPr>
                  <a:t/>
                </a:r>
                <a:br>
                  <a:rPr lang="en-US" dirty="0">
                    <a:solidFill>
                      <a:srgbClr val="000000"/>
                    </a:solidFill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1536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32512" y="1306513"/>
                <a:ext cx="2528887" cy="19573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25060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639839"/>
              </p:ext>
            </p:extLst>
          </p:nvPr>
        </p:nvGraphicFramePr>
        <p:xfrm>
          <a:off x="304800" y="1295400"/>
          <a:ext cx="4953000" cy="1904999"/>
        </p:xfrm>
        <a:graphic>
          <a:graphicData uri="http://schemas.openxmlformats.org/drawingml/2006/table">
            <a:tbl>
              <a:tblPr/>
              <a:tblGrid>
                <a:gridCol w="1237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7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7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88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3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7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2197603"/>
              </p:ext>
            </p:extLst>
          </p:nvPr>
        </p:nvGraphicFramePr>
        <p:xfrm>
          <a:off x="304800" y="3962400"/>
          <a:ext cx="4953000" cy="1904999"/>
        </p:xfrm>
        <a:graphic>
          <a:graphicData uri="http://schemas.openxmlformats.org/drawingml/2006/table">
            <a:tbl>
              <a:tblPr/>
              <a:tblGrid>
                <a:gridCol w="1237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7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7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88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3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7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410" name="Object 1"/>
              <p:cNvSpPr txBox="1"/>
              <p:nvPr/>
            </p:nvSpPr>
            <p:spPr bwMode="auto">
              <a:xfrm>
                <a:off x="6081713" y="3962400"/>
                <a:ext cx="2681287" cy="162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Precision</m:t>
                      </m:r>
                      <m:r>
                        <m:rPr>
                          <m:nor/>
                        </m:rPr>
                        <a:rPr lang="en-US" sz="16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16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en-US" sz="1600" b="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16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=0.0</m:t>
                      </m:r>
                      <m:r>
                        <a:rPr lang="en-US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38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en-US" sz="16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TPR</m:t>
                      </m:r>
                      <m:r>
                        <m:rPr>
                          <m:nor/>
                        </m:rPr>
                        <a:rPr lang="en-US" sz="16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16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6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Recall</m:t>
                      </m:r>
                      <m:r>
                        <m:rPr>
                          <m:nor/>
                        </m:rPr>
                        <a:rPr lang="en-US" sz="16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16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US" sz="1600" b="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)=0.8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en-US" sz="16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FPR</m:t>
                      </m:r>
                      <m:r>
                        <m:rPr>
                          <m:nor/>
                        </m:rPr>
                        <a:rPr lang="en-US" sz="16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16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0.2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en-US" sz="16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m:rPr>
                          <m:nor/>
                        </m:rPr>
                        <a:rPr lang="en-US" sz="16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US" sz="16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measure</m:t>
                      </m:r>
                      <m:r>
                        <m:rPr>
                          <m:nor/>
                        </m:rPr>
                        <a:rPr lang="en-US" sz="16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16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en-US" sz="1600" b="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)=0.0</m:t>
                      </m:r>
                      <m:r>
                        <a:rPr lang="en-US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en-US" sz="16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Accuracy</m:t>
                      </m:r>
                      <m:r>
                        <m:rPr>
                          <m:nor/>
                        </m:rPr>
                        <a:rPr lang="en-US" sz="16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=0.8</m:t>
                      </m:r>
                    </m:oMath>
                  </m:oMathPara>
                </a14:m>
                <a:endParaRPr lang="en-US" sz="1600" b="0" dirty="0"/>
              </a:p>
            </p:txBody>
          </p:sp>
        </mc:Choice>
        <mc:Fallback xmlns="">
          <p:sp>
            <p:nvSpPr>
              <p:cNvPr id="15410" name="Object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81713" y="3962400"/>
                <a:ext cx="2681287" cy="16256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32513" y="2999446"/>
                <a:ext cx="800091" cy="4594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TPR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FPR</m:t>
                          </m:r>
                        </m:den>
                      </m:f>
                      <m:r>
                        <a:rPr lang="en-US" sz="1600" b="0" i="0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16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2513" y="2999446"/>
                <a:ext cx="800091" cy="45942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132513" y="5666446"/>
                <a:ext cx="800091" cy="4594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TPR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FPR</m:t>
                          </m:r>
                        </m:den>
                      </m:f>
                      <m:r>
                        <a:rPr lang="en-US" sz="1600" b="0" i="0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16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2513" y="5666446"/>
                <a:ext cx="800091" cy="45942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Which of these classifiers is better?</a:t>
            </a:r>
            <a:endParaRPr lang="en-US" altLang="en-US" dirty="0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299901"/>
              </p:ext>
            </p:extLst>
          </p:nvPr>
        </p:nvGraphicFramePr>
        <p:xfrm>
          <a:off x="5778500" y="1536700"/>
          <a:ext cx="242093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12" name="Equation" r:id="rId3" imgW="1384300" imgH="635000" progId="Equation.3">
                  <p:embed/>
                </p:oleObj>
              </mc:Choice>
              <mc:Fallback>
                <p:oleObj name="Equation" r:id="rId3" imgW="1384300" imgH="635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0" y="1536700"/>
                        <a:ext cx="2420938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5060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4102169"/>
              </p:ext>
            </p:extLst>
          </p:nvPr>
        </p:nvGraphicFramePr>
        <p:xfrm>
          <a:off x="762000" y="1328286"/>
          <a:ext cx="4876800" cy="1338713"/>
        </p:xfrm>
        <a:graphic>
          <a:graphicData uri="http://schemas.openxmlformats.org/drawingml/2006/table">
            <a:tbl>
              <a:tblPr/>
              <a:tblGrid>
                <a:gridCol w="1218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0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8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8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66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380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5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5361635"/>
              </p:ext>
            </p:extLst>
          </p:nvPr>
        </p:nvGraphicFramePr>
        <p:xfrm>
          <a:off x="762000" y="3126288"/>
          <a:ext cx="4876800" cy="1321888"/>
        </p:xfrm>
        <a:graphic>
          <a:graphicData uri="http://schemas.openxmlformats.org/drawingml/2006/table">
            <a:tbl>
              <a:tblPr/>
              <a:tblGrid>
                <a:gridCol w="1218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0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8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8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9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586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8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4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25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2669475"/>
              </p:ext>
            </p:extLst>
          </p:nvPr>
        </p:nvGraphicFramePr>
        <p:xfrm>
          <a:off x="838200" y="4947386"/>
          <a:ext cx="4876800" cy="1377214"/>
        </p:xfrm>
        <a:graphic>
          <a:graphicData uri="http://schemas.openxmlformats.org/drawingml/2006/table">
            <a:tbl>
              <a:tblPr/>
              <a:tblGrid>
                <a:gridCol w="1218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0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8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8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7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824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3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2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45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541135"/>
              </p:ext>
            </p:extLst>
          </p:nvPr>
        </p:nvGraphicFramePr>
        <p:xfrm>
          <a:off x="5778500" y="3276600"/>
          <a:ext cx="24542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13" name="Equation" r:id="rId5" imgW="1384300" imgH="635000" progId="Equation.3">
                  <p:embed/>
                </p:oleObj>
              </mc:Choice>
              <mc:Fallback>
                <p:oleObj name="Equation" r:id="rId5" imgW="1384300" imgH="635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0" y="3276600"/>
                        <a:ext cx="24542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5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13252"/>
              </p:ext>
            </p:extLst>
          </p:nvPr>
        </p:nvGraphicFramePr>
        <p:xfrm>
          <a:off x="5778500" y="5029200"/>
          <a:ext cx="26590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14" name="Equation" r:id="rId7" imgW="1384300" imgH="635000" progId="Equation.3">
                  <p:embed/>
                </p:oleObj>
              </mc:Choice>
              <mc:Fallback>
                <p:oleObj name="Equation" r:id="rId7" imgW="1384300" imgH="635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0" y="5029200"/>
                        <a:ext cx="265906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945112"/>
              </p:ext>
            </p:extLst>
          </p:nvPr>
        </p:nvGraphicFramePr>
        <p:xfrm>
          <a:off x="5724525" y="2438400"/>
          <a:ext cx="1957388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15" name="Equation" r:id="rId9" imgW="1015920" imgH="152280" progId="Equation.3">
                  <p:embed/>
                </p:oleObj>
              </mc:Choice>
              <mc:Fallback>
                <p:oleObj name="Equation" r:id="rId9" imgW="101592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24525" y="2438400"/>
                        <a:ext cx="1957388" cy="293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874908"/>
              </p:ext>
            </p:extLst>
          </p:nvPr>
        </p:nvGraphicFramePr>
        <p:xfrm>
          <a:off x="5777456" y="4217618"/>
          <a:ext cx="1835150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16" name="Equation" r:id="rId11" imgW="952200" imgH="152280" progId="Equation.3">
                  <p:embed/>
                </p:oleObj>
              </mc:Choice>
              <mc:Fallback>
                <p:oleObj name="Equation" r:id="rId11" imgW="952200" imgH="152280" progId="Equation.3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777456" y="4217618"/>
                        <a:ext cx="1835150" cy="293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1354163"/>
              </p:ext>
            </p:extLst>
          </p:nvPr>
        </p:nvGraphicFramePr>
        <p:xfrm>
          <a:off x="5724525" y="6091238"/>
          <a:ext cx="1957388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17" name="Equation" r:id="rId13" imgW="1015920" imgH="152280" progId="Equation.3">
                  <p:embed/>
                </p:oleObj>
              </mc:Choice>
              <mc:Fallback>
                <p:oleObj name="Equation" r:id="rId13" imgW="1015920" imgH="152280" progId="Equation.3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724525" y="6091238"/>
                        <a:ext cx="1957388" cy="293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52400" y="1752600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" y="5464314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3483114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610600" cy="533400"/>
          </a:xfrm>
        </p:spPr>
        <p:txBody>
          <a:bodyPr/>
          <a:lstStyle/>
          <a:p>
            <a:r>
              <a:rPr lang="en-US" altLang="en-US"/>
              <a:t>ROC (Receiver Operating Characteristic)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 graphical approach for displaying trade-off between detection rate and false alarm rate</a:t>
            </a:r>
          </a:p>
          <a:p>
            <a:r>
              <a:rPr lang="en-US" altLang="en-US" dirty="0"/>
              <a:t>Developed in 1950s for signal detection theory to analyze noisy signals </a:t>
            </a:r>
          </a:p>
          <a:p>
            <a:r>
              <a:rPr lang="en-US" altLang="en-US" dirty="0"/>
              <a:t>ROC curve plots TPR against FPR</a:t>
            </a:r>
          </a:p>
          <a:p>
            <a:pPr lvl="1"/>
            <a:r>
              <a:rPr lang="en-US" altLang="en-US" sz="2400" dirty="0"/>
              <a:t>Performance of a model represented as a point in an ROC </a:t>
            </a:r>
            <a:r>
              <a:rPr lang="en-US" altLang="en-US" sz="2400" dirty="0" smtClean="0"/>
              <a:t>curve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ROC Curve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4343400" cy="51816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400" dirty="0"/>
              <a:t>(TPR,FPR):</a:t>
            </a:r>
          </a:p>
          <a:p>
            <a:r>
              <a:rPr lang="en-US" altLang="en-US" sz="2400" dirty="0"/>
              <a:t>(0,0): declare everything</a:t>
            </a:r>
            <a:br>
              <a:rPr lang="en-US" altLang="en-US" sz="2400" dirty="0"/>
            </a:br>
            <a:r>
              <a:rPr lang="en-US" altLang="en-US" sz="2400" dirty="0"/>
              <a:t>          to be negative class</a:t>
            </a:r>
          </a:p>
          <a:p>
            <a:r>
              <a:rPr lang="en-US" altLang="en-US" sz="2400" dirty="0"/>
              <a:t>(1,1): declare everything</a:t>
            </a:r>
            <a:br>
              <a:rPr lang="en-US" altLang="en-US" sz="2400" dirty="0"/>
            </a:br>
            <a:r>
              <a:rPr lang="en-US" altLang="en-US" sz="2400" dirty="0"/>
              <a:t>         to be positive class</a:t>
            </a:r>
          </a:p>
          <a:p>
            <a:r>
              <a:rPr lang="en-US" altLang="en-US" sz="2400" dirty="0"/>
              <a:t>(1,0): ideal</a:t>
            </a:r>
          </a:p>
          <a:p>
            <a:pPr>
              <a:buFont typeface="Monotype Sorts" pitchFamily="2" charset="2"/>
              <a:buNone/>
            </a:pPr>
            <a:endParaRPr lang="en-US" altLang="en-US" sz="2400" dirty="0"/>
          </a:p>
          <a:p>
            <a:r>
              <a:rPr lang="en-US" altLang="en-US" sz="2400" dirty="0"/>
              <a:t>Diagonal line:</a:t>
            </a:r>
          </a:p>
          <a:p>
            <a:pPr lvl="1"/>
            <a:r>
              <a:rPr lang="en-US" altLang="en-US" sz="2400" dirty="0"/>
              <a:t>Random guessing</a:t>
            </a:r>
          </a:p>
          <a:p>
            <a:pPr lvl="1"/>
            <a:r>
              <a:rPr lang="en-US" altLang="en-US" sz="2400" dirty="0"/>
              <a:t>Below diagonal line:</a:t>
            </a:r>
          </a:p>
          <a:p>
            <a:pPr marL="1255713" lvl="2" indent="-341313"/>
            <a:r>
              <a:rPr lang="en-US" altLang="en-US" sz="2000" dirty="0"/>
              <a:t>prediction is opposite </a:t>
            </a:r>
            <a:br>
              <a:rPr lang="en-US" altLang="en-US" sz="2000" dirty="0"/>
            </a:br>
            <a:r>
              <a:rPr lang="en-US" altLang="en-US" sz="2000" dirty="0"/>
              <a:t>of the true class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9" r="6557"/>
          <a:stretch>
            <a:fillRect/>
          </a:stretch>
        </p:blipFill>
        <p:spPr bwMode="auto">
          <a:xfrm>
            <a:off x="4267200" y="1143000"/>
            <a:ext cx="4800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533400"/>
          </a:xfrm>
        </p:spPr>
        <p:txBody>
          <a:bodyPr/>
          <a:lstStyle/>
          <a:p>
            <a:r>
              <a:rPr lang="en-US" altLang="en-US"/>
              <a:t>ROC (Receiver Operating Characteristic)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To draw ROC curve, classifier must produce continuous-valued output </a:t>
            </a:r>
          </a:p>
          <a:p>
            <a:pPr lvl="1"/>
            <a:r>
              <a:rPr lang="en-US" altLang="en-US" sz="2000" dirty="0"/>
              <a:t>Outputs are used to rank test records, from the most likely positive class record to the least likely positive class </a:t>
            </a:r>
            <a:r>
              <a:rPr lang="en-US" altLang="en-US" sz="2000" dirty="0" smtClean="0"/>
              <a:t>record</a:t>
            </a:r>
          </a:p>
          <a:p>
            <a:pPr lvl="1"/>
            <a:r>
              <a:rPr lang="en-US" altLang="en-US" sz="2000" dirty="0" smtClean="0"/>
              <a:t>By using different thresholds on this value, we can  </a:t>
            </a:r>
            <a:r>
              <a:rPr lang="en-US" altLang="en-US" sz="2000" dirty="0"/>
              <a:t>create different variations </a:t>
            </a:r>
            <a:r>
              <a:rPr lang="en-US" altLang="en-US" sz="2000" dirty="0" smtClean="0"/>
              <a:t>of the classifier with </a:t>
            </a:r>
            <a:r>
              <a:rPr lang="en-US" altLang="en-US" sz="2000" dirty="0"/>
              <a:t>TPR/FPR tradeoffs  </a:t>
            </a:r>
          </a:p>
          <a:p>
            <a:r>
              <a:rPr lang="en-US" altLang="en-US" sz="2400" dirty="0"/>
              <a:t>Many classifiers produce only discrete outputs (i.e., predicted class)</a:t>
            </a:r>
          </a:p>
          <a:p>
            <a:pPr lvl="1"/>
            <a:r>
              <a:rPr lang="en-US" altLang="en-US" sz="2400" dirty="0"/>
              <a:t>How to get continuous-valued outputs?</a:t>
            </a:r>
          </a:p>
          <a:p>
            <a:pPr marL="1255713" lvl="2" indent="-341313"/>
            <a:r>
              <a:rPr lang="en-US" altLang="en-US" sz="2000" dirty="0"/>
              <a:t>Decision trees, rule-based classifiers, neural networks, Bayesian classifiers, k-nearest neighbors, SVM</a:t>
            </a:r>
          </a:p>
          <a:p>
            <a:pPr lvl="1"/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Decision Trees</a:t>
            </a:r>
          </a:p>
        </p:txBody>
      </p:sp>
      <p:graphicFrame>
        <p:nvGraphicFramePr>
          <p:cNvPr id="20483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648200" y="2771775"/>
          <a:ext cx="4495800" cy="345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2" name="Visio" r:id="rId3" imgW="8039049" imgH="5411111" progId="Visio.Drawing.6">
                  <p:embed/>
                </p:oleObj>
              </mc:Choice>
              <mc:Fallback>
                <p:oleObj name="Visio" r:id="rId3" imgW="8039049" imgH="5411111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771775"/>
                        <a:ext cx="4495800" cy="345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52400" y="1722438"/>
          <a:ext cx="4191000" cy="307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3" name="Visio" r:id="rId5" imgW="8039049" imgH="5369367" progId="Visio.Drawing.6">
                  <p:embed/>
                </p:oleObj>
              </mc:Choice>
              <mc:Fallback>
                <p:oleObj name="Visio" r:id="rId5" imgW="8039049" imgH="5369367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722438"/>
                        <a:ext cx="4191000" cy="307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066800" y="1066800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Decision Tree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105400" y="2133600"/>
            <a:ext cx="358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Continuous-valued outputs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3505200" y="1524000"/>
            <a:ext cx="1219200" cy="5334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ROC Curve Example</a:t>
            </a:r>
          </a:p>
        </p:txBody>
      </p:sp>
      <p:graphicFrame>
        <p:nvGraphicFramePr>
          <p:cNvPr id="21507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152400" y="1295400"/>
          <a:ext cx="5334000" cy="359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3" name="Visio" r:id="rId3" imgW="8039049" imgH="5411111" progId="Visio.Drawing.6">
                  <p:embed/>
                </p:oleObj>
              </mc:Choice>
              <mc:Fallback>
                <p:oleObj name="Visio" r:id="rId3" imgW="8039049" imgH="5411111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95400"/>
                        <a:ext cx="5334000" cy="359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08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5105400"/>
            <a:ext cx="8001000" cy="1085850"/>
          </a:xfrm>
          <a:noFill/>
        </p:spPr>
      </p:pic>
      <p:pic>
        <p:nvPicPr>
          <p:cNvPr id="21509" name="Picture 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7" r="6410"/>
          <a:stretch>
            <a:fillRect/>
          </a:stretch>
        </p:blipFill>
        <p:spPr>
          <a:xfrm>
            <a:off x="5181600" y="990600"/>
            <a:ext cx="3886200" cy="29146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Imbalance Problem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Lots of classification problems where the classes are skewed (more records from one class than another)</a:t>
            </a:r>
          </a:p>
          <a:p>
            <a:pPr lvl="1"/>
            <a:r>
              <a:rPr lang="en-US" altLang="en-US" sz="2000" dirty="0"/>
              <a:t>Credit card fraud</a:t>
            </a:r>
          </a:p>
          <a:p>
            <a:pPr lvl="1"/>
            <a:r>
              <a:rPr lang="en-US" altLang="en-US" sz="2000" dirty="0"/>
              <a:t>Intrusion detection</a:t>
            </a:r>
          </a:p>
          <a:p>
            <a:pPr lvl="1"/>
            <a:r>
              <a:rPr lang="en-US" altLang="en-US" sz="2000" dirty="0"/>
              <a:t>Defective products in manufacturing assembly line</a:t>
            </a:r>
          </a:p>
          <a:p>
            <a:pPr lvl="1"/>
            <a:r>
              <a:rPr lang="en-US" altLang="en-US" sz="2000" dirty="0"/>
              <a:t>COVID-19 test results on a random </a:t>
            </a:r>
            <a:r>
              <a:rPr lang="en-US" altLang="en-US" sz="2000" dirty="0" smtClean="0"/>
              <a:t>sample</a:t>
            </a:r>
          </a:p>
          <a:p>
            <a:pPr marL="457200" lvl="1" indent="0">
              <a:buNone/>
            </a:pPr>
            <a:endParaRPr lang="en-US" altLang="en-US" sz="2000" dirty="0" smtClean="0"/>
          </a:p>
          <a:p>
            <a:r>
              <a:rPr lang="en-US" altLang="en-US" b="1" dirty="0" smtClean="0"/>
              <a:t>Key Challenge</a:t>
            </a:r>
            <a:r>
              <a:rPr lang="en-US" altLang="en-US" sz="2400" dirty="0" smtClean="0"/>
              <a:t>: </a:t>
            </a:r>
          </a:p>
          <a:p>
            <a:pPr lvl="1"/>
            <a:r>
              <a:rPr lang="en-US" altLang="en-US" sz="2400" dirty="0" smtClean="0"/>
              <a:t>Evaluation </a:t>
            </a:r>
            <a:r>
              <a:rPr lang="en-US" altLang="en-US" sz="2400" dirty="0"/>
              <a:t>measures such as accuracy are not well-suited for imbalanced class</a:t>
            </a:r>
          </a:p>
          <a:p>
            <a:endParaRPr lang="en-US" altLang="en-US" sz="2000" dirty="0"/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ROC Curve Example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6" r="5714"/>
          <a:stretch>
            <a:fillRect/>
          </a:stretch>
        </p:blipFill>
        <p:spPr bwMode="auto">
          <a:xfrm>
            <a:off x="0" y="1828800"/>
            <a:ext cx="434340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5273675" y="3886200"/>
            <a:ext cx="76200" cy="762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0" y="1752600"/>
            <a:ext cx="8534400" cy="4648200"/>
            <a:chOff x="288" y="1056"/>
            <a:chExt cx="5376" cy="2928"/>
          </a:xfrm>
        </p:grpSpPr>
        <p:pic>
          <p:nvPicPr>
            <p:cNvPr id="22535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9" r="6557"/>
            <a:stretch>
              <a:fillRect/>
            </a:stretch>
          </p:blipFill>
          <p:spPr bwMode="auto">
            <a:xfrm>
              <a:off x="2736" y="1056"/>
              <a:ext cx="2928" cy="2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6" name="Text Box 7"/>
            <p:cNvSpPr txBox="1">
              <a:spLocks noChangeArrowheads="1"/>
            </p:cNvSpPr>
            <p:nvPr/>
          </p:nvSpPr>
          <p:spPr bwMode="auto">
            <a:xfrm>
              <a:off x="288" y="3408"/>
              <a:ext cx="3360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2000" dirty="0"/>
                <a:t>At threshold t:</a:t>
              </a:r>
            </a:p>
            <a:p>
              <a:pPr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2000" dirty="0"/>
                <a:t>TPR=0.5, FNR=0.5, FPR=0.12, TNR=0.88</a:t>
              </a:r>
            </a:p>
          </p:txBody>
        </p:sp>
        <p:sp>
          <p:nvSpPr>
            <p:cNvPr id="22537" name="Line 8"/>
            <p:cNvSpPr>
              <a:spLocks noChangeShapeType="1"/>
            </p:cNvSpPr>
            <p:nvPr/>
          </p:nvSpPr>
          <p:spPr bwMode="auto">
            <a:xfrm flipV="1">
              <a:off x="2160" y="2544"/>
              <a:ext cx="1104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34" name="Text Box 9"/>
          <p:cNvSpPr txBox="1">
            <a:spLocks noChangeArrowheads="1"/>
          </p:cNvSpPr>
          <p:nvPr/>
        </p:nvSpPr>
        <p:spPr bwMode="auto">
          <a:xfrm>
            <a:off x="228600" y="1066800"/>
            <a:ext cx="82296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- 1-dimensional data set containing 2 classes (positive and negative)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- Any points located at x &gt; t is classified as positive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to Construct an ROC curve</a:t>
            </a:r>
          </a:p>
        </p:txBody>
      </p:sp>
      <p:graphicFrame>
        <p:nvGraphicFramePr>
          <p:cNvPr id="133222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621816"/>
              </p:ext>
            </p:extLst>
          </p:nvPr>
        </p:nvGraphicFramePr>
        <p:xfrm>
          <a:off x="381000" y="1295400"/>
          <a:ext cx="3886200" cy="4064004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4629" name="Text Box 53"/>
          <p:cNvSpPr txBox="1">
            <a:spLocks noChangeArrowheads="1"/>
          </p:cNvSpPr>
          <p:nvPr/>
        </p:nvSpPr>
        <p:spPr bwMode="auto">
          <a:xfrm>
            <a:off x="4419600" y="1066800"/>
            <a:ext cx="4648200" cy="506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7663" indent="-347663">
              <a:spcBef>
                <a:spcPts val="5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sz="2200" b="0" dirty="0"/>
              <a:t>Use a classifier that produces a continuous-valued score for each instance</a:t>
            </a:r>
          </a:p>
          <a:p>
            <a:pPr marL="804863" lvl="1" indent="-347663">
              <a:spcBef>
                <a:spcPts val="5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sz="2000" b="0" dirty="0"/>
              <a:t>The more likely it is for the instance to be in the + class, the higher the score</a:t>
            </a:r>
          </a:p>
          <a:p>
            <a:pPr marL="347663" indent="-347663">
              <a:spcBef>
                <a:spcPts val="5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sz="2200" b="0" dirty="0"/>
              <a:t>Sort the instances in decreasing order according to the score </a:t>
            </a:r>
          </a:p>
          <a:p>
            <a:pPr marL="347663" indent="-347663">
              <a:spcBef>
                <a:spcPts val="5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sz="2200" b="0"/>
              <a:t>Apply a threshold </a:t>
            </a:r>
            <a:r>
              <a:rPr lang="en-US" altLang="en-US" sz="2200" b="0" dirty="0"/>
              <a:t>at each unique value of the score</a:t>
            </a:r>
          </a:p>
          <a:p>
            <a:pPr marL="347663" indent="-347663">
              <a:spcBef>
                <a:spcPts val="5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sz="2200" b="0" dirty="0"/>
              <a:t>Count the number of TP, FP, </a:t>
            </a:r>
            <a:br>
              <a:rPr lang="en-US" altLang="en-US" sz="2200" b="0" dirty="0"/>
            </a:br>
            <a:r>
              <a:rPr lang="en-US" altLang="en-US" sz="2200" b="0" dirty="0"/>
              <a:t>TN, FN at each threshold</a:t>
            </a:r>
          </a:p>
          <a:p>
            <a:pPr marL="685800" lvl="1" indent="-228600">
              <a:spcBef>
                <a:spcPts val="5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sz="2000" b="0" dirty="0"/>
              <a:t>TPR = TP/(TP+FN)</a:t>
            </a:r>
          </a:p>
          <a:p>
            <a:pPr marL="685800" lvl="1" indent="-228600">
              <a:spcBef>
                <a:spcPts val="5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sz="2000" b="0" dirty="0"/>
              <a:t>FPR = FP/(FP + TN)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to construct an ROC curve</a:t>
            </a:r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741672"/>
              </p:ext>
            </p:extLst>
          </p:nvPr>
        </p:nvGraphicFramePr>
        <p:xfrm>
          <a:off x="1390650" y="1066800"/>
          <a:ext cx="6457950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2" name="Document" r:id="rId3" imgW="10594848" imgH="3913632" progId="Word.Document.8">
                  <p:embed/>
                </p:oleObj>
              </mc:Choice>
              <mc:Fallback>
                <p:oleObj name="Document" r:id="rId3" imgW="10594848" imgH="3913632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1066800"/>
                        <a:ext cx="6457950" cy="238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9" t="5128" r="3847" b="5128"/>
          <a:stretch>
            <a:fillRect/>
          </a:stretch>
        </p:blipFill>
        <p:spPr bwMode="auto">
          <a:xfrm>
            <a:off x="2819400" y="3449638"/>
            <a:ext cx="3962400" cy="29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09600" y="1399401"/>
            <a:ext cx="12954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/>
              <a:t>Threshold &gt;= 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990600" y="4572000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ROC Curve: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1066800" y="2895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1066800" y="32004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ROC for Model Comparison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2" r="8220"/>
          <a:stretch>
            <a:fillRect/>
          </a:stretch>
        </p:blipFill>
        <p:spPr bwMode="auto">
          <a:xfrm>
            <a:off x="76200" y="1219200"/>
            <a:ext cx="5257800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5410200" y="1143000"/>
            <a:ext cx="3581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292100" indent="-2921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 b="0" dirty="0"/>
              <a:t>No model consistently outperforms the other</a:t>
            </a:r>
          </a:p>
          <a:p>
            <a:pPr lvl="1">
              <a:buSzPct val="75000"/>
              <a:buFont typeface="Monotype Sorts" pitchFamily="2" charset="2"/>
              <a:buChar char="l"/>
            </a:pPr>
            <a:r>
              <a:rPr lang="en-US" altLang="en-US" sz="2400" b="0" dirty="0"/>
              <a:t>M</a:t>
            </a:r>
            <a:r>
              <a:rPr lang="en-US" altLang="en-US" sz="2400" b="0" baseline="-25000" dirty="0"/>
              <a:t>1</a:t>
            </a:r>
            <a:r>
              <a:rPr lang="en-US" altLang="en-US" sz="2400" b="0" dirty="0"/>
              <a:t> is better for small FPR</a:t>
            </a:r>
          </a:p>
          <a:p>
            <a:pPr lvl="1">
              <a:buSzPct val="75000"/>
              <a:buFont typeface="Monotype Sorts" pitchFamily="2" charset="2"/>
              <a:buChar char="l"/>
            </a:pPr>
            <a:r>
              <a:rPr lang="en-US" altLang="en-US" sz="2400" b="0" dirty="0"/>
              <a:t>M</a:t>
            </a:r>
            <a:r>
              <a:rPr lang="en-US" altLang="en-US" sz="2400" b="0" baseline="-25000" dirty="0"/>
              <a:t>2</a:t>
            </a:r>
            <a:r>
              <a:rPr lang="en-US" altLang="en-US" sz="2400" b="0" dirty="0"/>
              <a:t> is better for large FPR</a:t>
            </a:r>
          </a:p>
          <a:p>
            <a:pPr lvl="1">
              <a:buSzPct val="75000"/>
              <a:buFont typeface="Monotype Sorts" pitchFamily="2" charset="2"/>
              <a:buNone/>
            </a:pPr>
            <a:endParaRPr lang="en-US" altLang="en-US" sz="1000" b="0" dirty="0"/>
          </a:p>
          <a:p>
            <a:r>
              <a:rPr lang="en-US" altLang="en-US" sz="2400" b="0" dirty="0"/>
              <a:t>Area Under the ROC </a:t>
            </a:r>
            <a:r>
              <a:rPr lang="en-US" altLang="en-US" sz="2400" b="0" dirty="0" smtClean="0"/>
              <a:t>curve (AUC)</a:t>
            </a:r>
            <a:endParaRPr lang="en-US" altLang="en-US" sz="2400" b="0" dirty="0"/>
          </a:p>
          <a:p>
            <a:pPr lvl="1">
              <a:buSzPct val="75000"/>
              <a:buFont typeface="Monotype Sorts" pitchFamily="2" charset="2"/>
              <a:buChar char="l"/>
            </a:pPr>
            <a:r>
              <a:rPr lang="en-US" altLang="en-US" sz="1800" b="0" dirty="0"/>
              <a:t>Ideal: </a:t>
            </a:r>
          </a:p>
          <a:p>
            <a:pPr lvl="2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altLang="en-US" sz="1800" b="0" dirty="0"/>
              <a:t> Area = 1</a:t>
            </a:r>
          </a:p>
          <a:p>
            <a:pPr lvl="1">
              <a:buSzPct val="75000"/>
              <a:buFont typeface="Monotype Sorts" pitchFamily="2" charset="2"/>
              <a:buChar char="l"/>
            </a:pPr>
            <a:r>
              <a:rPr lang="en-US" altLang="en-US" sz="1800" b="0" dirty="0"/>
              <a:t>Random guess:</a:t>
            </a:r>
          </a:p>
          <a:p>
            <a:pPr lvl="2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altLang="en-US" sz="1800" b="0" dirty="0"/>
              <a:t> Area = 0.5</a:t>
            </a:r>
          </a:p>
        </p:txBody>
      </p:sp>
    </p:spTree>
    <p:extLst>
      <p:ext uri="{BB962C8B-B14F-4D97-AF65-F5344CB8AC3E}">
        <p14:creationId xmlns:p14="http://schemas.microsoft.com/office/powerpoint/2010/main" val="168167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Dealing with Imbalanced </a:t>
            </a:r>
            <a:r>
              <a:rPr lang="en-US" altLang="en-US" sz="2400" dirty="0" smtClean="0"/>
              <a:t>Classes - Summary</a:t>
            </a:r>
            <a:endParaRPr lang="en-US" altLang="en-US" sz="2400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 smtClean="0"/>
              <a:t>Many measures exists, but none of them may be </a:t>
            </a:r>
            <a:r>
              <a:rPr lang="en-US" altLang="en-US" sz="2400" dirty="0" smtClean="0"/>
              <a:t>ideal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in all situations</a:t>
            </a:r>
          </a:p>
          <a:p>
            <a:pPr lvl="1"/>
            <a:r>
              <a:rPr lang="en-US" altLang="en-US" sz="1800" dirty="0" smtClean="0"/>
              <a:t>Random classifiers can have high value for many of these measures</a:t>
            </a:r>
          </a:p>
          <a:p>
            <a:pPr lvl="1"/>
            <a:r>
              <a:rPr lang="en-US" altLang="en-US" sz="1800" dirty="0" smtClean="0"/>
              <a:t>TPR/FPR provides important information but may not be sufficient by itself in many practical scenarios</a:t>
            </a:r>
            <a:endParaRPr lang="en-US" altLang="en-US" sz="1800" dirty="0"/>
          </a:p>
          <a:p>
            <a:pPr lvl="1"/>
            <a:r>
              <a:rPr lang="en-US" altLang="en-US" sz="2000" dirty="0" smtClean="0"/>
              <a:t>Given two classifiers, sometimes you can tell that one of them is strictly better than the other</a:t>
            </a:r>
          </a:p>
          <a:p>
            <a:pPr lvl="2"/>
            <a:r>
              <a:rPr lang="en-US" altLang="en-US" sz="1400" dirty="0" smtClean="0"/>
              <a:t>C1 is strictly better than C2 if C1 has strictly better TPR and FPR relative to C2 (or same TPR and better FPR, </a:t>
            </a:r>
            <a:r>
              <a:rPr lang="en-US" altLang="en-US" sz="1400" dirty="0" smtClean="0"/>
              <a:t>and</a:t>
            </a:r>
            <a:r>
              <a:rPr lang="en-US" altLang="en-US" sz="1400" dirty="0" smtClean="0"/>
              <a:t> </a:t>
            </a:r>
            <a:r>
              <a:rPr lang="en-US" altLang="en-US" sz="1400" dirty="0" smtClean="0"/>
              <a:t>vice versa)</a:t>
            </a:r>
          </a:p>
          <a:p>
            <a:pPr lvl="1"/>
            <a:r>
              <a:rPr lang="en-US" altLang="en-US" sz="1800" dirty="0" smtClean="0"/>
              <a:t>Even if C1 is strictly better than C2, C1’s F-value can be worse than C2’s if they are evaluated on data sets with different </a:t>
            </a:r>
            <a:r>
              <a:rPr lang="en-US" altLang="en-US" sz="1800" dirty="0" smtClean="0"/>
              <a:t>imbalances</a:t>
            </a:r>
            <a:endParaRPr lang="en-US" altLang="en-US" sz="1800" dirty="0" smtClean="0"/>
          </a:p>
          <a:p>
            <a:pPr lvl="1"/>
            <a:r>
              <a:rPr lang="en-US" altLang="en-US" sz="1800" dirty="0" smtClean="0"/>
              <a:t>Classifier C1 can be better or worse than C2 depending on the scenario at hand </a:t>
            </a:r>
            <a:r>
              <a:rPr lang="en-US" altLang="en-US" sz="1800" dirty="0" smtClean="0"/>
              <a:t>(class imbalance, importance </a:t>
            </a:r>
            <a:r>
              <a:rPr lang="en-US" altLang="en-US" sz="1800" dirty="0" smtClean="0"/>
              <a:t>of TP vs </a:t>
            </a:r>
            <a:r>
              <a:rPr lang="en-US" altLang="en-US" sz="1800" smtClean="0"/>
              <a:t>FP</a:t>
            </a:r>
            <a:r>
              <a:rPr lang="en-US" altLang="en-US" sz="1800" smtClean="0"/>
              <a:t>, </a:t>
            </a:r>
            <a:r>
              <a:rPr lang="en-US" altLang="en-US" sz="1800" dirty="0" smtClean="0"/>
              <a:t>cost/time tradeoffs)</a:t>
            </a:r>
          </a:p>
          <a:p>
            <a:pPr marL="457200" lvl="1" indent="0">
              <a:buNone/>
            </a:pPr>
            <a:endParaRPr lang="en-US" altLang="en-US" sz="1800" dirty="0"/>
          </a:p>
          <a:p>
            <a:pPr marL="0" indent="0">
              <a:buNone/>
            </a:pPr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836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Which </a:t>
            </a:r>
            <a:r>
              <a:rPr lang="en-US" altLang="en-US" dirty="0" err="1" smtClean="0"/>
              <a:t>Classifer</a:t>
            </a:r>
            <a:r>
              <a:rPr lang="en-US" altLang="en-US" dirty="0" smtClean="0"/>
              <a:t> is better?</a:t>
            </a:r>
            <a:endParaRPr lang="en-US" altLang="en-US" dirty="0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>
            <p:extLst/>
          </p:nvPr>
        </p:nvGraphicFramePr>
        <p:xfrm>
          <a:off x="5778500" y="1066800"/>
          <a:ext cx="242093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4" name="Equation" r:id="rId3" imgW="1384200" imgH="634680" progId="Equation.3">
                  <p:embed/>
                </p:oleObj>
              </mc:Choice>
              <mc:Fallback>
                <p:oleObj name="Equation" r:id="rId3" imgW="1384200" imgH="634680" progId="Equation.3">
                  <p:embed/>
                  <p:pic>
                    <p:nvPicPr>
                      <p:cNvPr id="1638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0" y="1066800"/>
                        <a:ext cx="2420938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5060" name="Group 4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1295400"/>
          <a:ext cx="4876800" cy="1371599"/>
        </p:xfrm>
        <a:graphic>
          <a:graphicData uri="http://schemas.openxmlformats.org/drawingml/2006/table">
            <a:tbl>
              <a:tblPr/>
              <a:tblGrid>
                <a:gridCol w="1218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0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8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8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447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6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Group 4"/>
          <p:cNvGraphicFramePr>
            <a:graphicFrameLocks/>
          </p:cNvGraphicFramePr>
          <p:nvPr>
            <p:extLst/>
          </p:nvPr>
        </p:nvGraphicFramePr>
        <p:xfrm>
          <a:off x="304800" y="3124200"/>
          <a:ext cx="4876800" cy="1323976"/>
        </p:xfrm>
        <a:graphic>
          <a:graphicData uri="http://schemas.openxmlformats.org/drawingml/2006/table">
            <a:tbl>
              <a:tblPr/>
              <a:tblGrid>
                <a:gridCol w="1218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0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8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8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65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881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7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Group 4"/>
          <p:cNvGraphicFramePr>
            <a:graphicFrameLocks/>
          </p:cNvGraphicFramePr>
          <p:nvPr>
            <p:extLst/>
          </p:nvPr>
        </p:nvGraphicFramePr>
        <p:xfrm>
          <a:off x="304800" y="4953000"/>
          <a:ext cx="4876800" cy="1371600"/>
        </p:xfrm>
        <a:graphic>
          <a:graphicData uri="http://schemas.openxmlformats.org/drawingml/2006/table">
            <a:tbl>
              <a:tblPr/>
              <a:tblGrid>
                <a:gridCol w="1218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0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8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8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447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6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457" name="Object 2"/>
          <p:cNvGraphicFramePr>
            <a:graphicFrameLocks noChangeAspect="1"/>
          </p:cNvGraphicFramePr>
          <p:nvPr>
            <p:extLst/>
          </p:nvPr>
        </p:nvGraphicFramePr>
        <p:xfrm>
          <a:off x="5711825" y="2971800"/>
          <a:ext cx="25892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5" name="Equation" r:id="rId5" imgW="1460160" imgH="634680" progId="Equation.3">
                  <p:embed/>
                </p:oleObj>
              </mc:Choice>
              <mc:Fallback>
                <p:oleObj name="Equation" r:id="rId5" imgW="1460160" imgH="634680" progId="Equation.3">
                  <p:embed/>
                  <p:pic>
                    <p:nvPicPr>
                      <p:cNvPr id="1645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1825" y="2971800"/>
                        <a:ext cx="25892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58" name="Object 3"/>
          <p:cNvGraphicFramePr>
            <a:graphicFrameLocks noChangeAspect="1"/>
          </p:cNvGraphicFramePr>
          <p:nvPr>
            <p:extLst/>
          </p:nvPr>
        </p:nvGraphicFramePr>
        <p:xfrm>
          <a:off x="5705475" y="4876800"/>
          <a:ext cx="28067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6" name="Equation" r:id="rId7" imgW="1460160" imgH="634680" progId="Equation.3">
                  <p:embed/>
                </p:oleObj>
              </mc:Choice>
              <mc:Fallback>
                <p:oleObj name="Equation" r:id="rId7" imgW="1460160" imgH="634680" progId="Equation.3">
                  <p:embed/>
                  <p:pic>
                    <p:nvPicPr>
                      <p:cNvPr id="1645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5475" y="4876800"/>
                        <a:ext cx="28067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5713413" y="1981200"/>
          <a:ext cx="1981200" cy="660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7" name="Equation" r:id="rId9" imgW="1028520" imgH="380880" progId="Equation.3">
                  <p:embed/>
                </p:oleObj>
              </mc:Choice>
              <mc:Fallback>
                <p:oleObj name="Equation" r:id="rId9" imgW="1028520" imgH="380880" progId="Equation.3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13413" y="1981200"/>
                        <a:ext cx="1981200" cy="6602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5703888" y="3810000"/>
          <a:ext cx="1982787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8" name="Equation" r:id="rId11" imgW="1028520" imgH="380880" progId="Equation.3">
                  <p:embed/>
                </p:oleObj>
              </mc:Choice>
              <mc:Fallback>
                <p:oleObj name="Equation" r:id="rId11" imgW="1028520" imgH="380880" progId="Equation.3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703888" y="3810000"/>
                        <a:ext cx="1982787" cy="73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5713413" y="5872163"/>
          <a:ext cx="19812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9" name="Equation" r:id="rId13" imgW="1028520" imgH="380880" progId="Equation.3">
                  <p:embed/>
                </p:oleObj>
              </mc:Choice>
              <mc:Fallback>
                <p:oleObj name="Equation" r:id="rId13" imgW="1028520" imgH="380880" progId="Equation.3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713413" y="5872163"/>
                        <a:ext cx="1981200" cy="73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610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Which </a:t>
            </a:r>
            <a:r>
              <a:rPr lang="en-US" altLang="en-US" dirty="0" err="1" smtClean="0"/>
              <a:t>Classifer</a:t>
            </a:r>
            <a:r>
              <a:rPr lang="en-US" altLang="en-US" dirty="0" smtClean="0"/>
              <a:t> is better? </a:t>
            </a:r>
            <a:r>
              <a:rPr lang="en-US" altLang="en-US" sz="2000" dirty="0" smtClean="0"/>
              <a:t>Medium Skew case</a:t>
            </a:r>
            <a:endParaRPr lang="en-US" altLang="en-US" sz="2000" dirty="0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>
            <p:extLst/>
          </p:nvPr>
        </p:nvGraphicFramePr>
        <p:xfrm>
          <a:off x="5778500" y="1066800"/>
          <a:ext cx="242093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8" name="Equation" r:id="rId3" imgW="1384200" imgH="634680" progId="Equation.3">
                  <p:embed/>
                </p:oleObj>
              </mc:Choice>
              <mc:Fallback>
                <p:oleObj name="Equation" r:id="rId3" imgW="1384200" imgH="634680" progId="Equation.3">
                  <p:embed/>
                  <p:pic>
                    <p:nvPicPr>
                      <p:cNvPr id="1638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0" y="1066800"/>
                        <a:ext cx="2420938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5060" name="Group 4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1295400"/>
          <a:ext cx="4876800" cy="1371599"/>
        </p:xfrm>
        <a:graphic>
          <a:graphicData uri="http://schemas.openxmlformats.org/drawingml/2006/table">
            <a:tbl>
              <a:tblPr/>
              <a:tblGrid>
                <a:gridCol w="1218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0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8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8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447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6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Group 4"/>
          <p:cNvGraphicFramePr>
            <a:graphicFrameLocks/>
          </p:cNvGraphicFramePr>
          <p:nvPr>
            <p:extLst/>
          </p:nvPr>
        </p:nvGraphicFramePr>
        <p:xfrm>
          <a:off x="304800" y="3124200"/>
          <a:ext cx="4876800" cy="1323976"/>
        </p:xfrm>
        <a:graphic>
          <a:graphicData uri="http://schemas.openxmlformats.org/drawingml/2006/table">
            <a:tbl>
              <a:tblPr/>
              <a:tblGrid>
                <a:gridCol w="1218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0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8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8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65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881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7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Group 4"/>
          <p:cNvGraphicFramePr>
            <a:graphicFrameLocks/>
          </p:cNvGraphicFramePr>
          <p:nvPr>
            <p:extLst/>
          </p:nvPr>
        </p:nvGraphicFramePr>
        <p:xfrm>
          <a:off x="304800" y="4953000"/>
          <a:ext cx="4876800" cy="1371600"/>
        </p:xfrm>
        <a:graphic>
          <a:graphicData uri="http://schemas.openxmlformats.org/drawingml/2006/table">
            <a:tbl>
              <a:tblPr/>
              <a:tblGrid>
                <a:gridCol w="1218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0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8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8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447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6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457" name="Object 2"/>
          <p:cNvGraphicFramePr>
            <a:graphicFrameLocks noChangeAspect="1"/>
          </p:cNvGraphicFramePr>
          <p:nvPr>
            <p:extLst/>
          </p:nvPr>
        </p:nvGraphicFramePr>
        <p:xfrm>
          <a:off x="5711825" y="2971800"/>
          <a:ext cx="25892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9" name="Equation" r:id="rId5" imgW="1460160" imgH="634680" progId="Equation.3">
                  <p:embed/>
                </p:oleObj>
              </mc:Choice>
              <mc:Fallback>
                <p:oleObj name="Equation" r:id="rId5" imgW="1460160" imgH="634680" progId="Equation.3">
                  <p:embed/>
                  <p:pic>
                    <p:nvPicPr>
                      <p:cNvPr id="1645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1825" y="2971800"/>
                        <a:ext cx="25892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58" name="Object 3"/>
          <p:cNvGraphicFramePr>
            <a:graphicFrameLocks noChangeAspect="1"/>
          </p:cNvGraphicFramePr>
          <p:nvPr>
            <p:extLst/>
          </p:nvPr>
        </p:nvGraphicFramePr>
        <p:xfrm>
          <a:off x="5705475" y="4876800"/>
          <a:ext cx="28067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0" name="Equation" r:id="rId7" imgW="1460160" imgH="634680" progId="Equation.3">
                  <p:embed/>
                </p:oleObj>
              </mc:Choice>
              <mc:Fallback>
                <p:oleObj name="Equation" r:id="rId7" imgW="1460160" imgH="634680" progId="Equation.3">
                  <p:embed/>
                  <p:pic>
                    <p:nvPicPr>
                      <p:cNvPr id="1645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5475" y="4876800"/>
                        <a:ext cx="28067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5713413" y="1981200"/>
          <a:ext cx="1981200" cy="660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1" name="Equation" r:id="rId9" imgW="1028520" imgH="380880" progId="Equation.3">
                  <p:embed/>
                </p:oleObj>
              </mc:Choice>
              <mc:Fallback>
                <p:oleObj name="Equation" r:id="rId9" imgW="1028520" imgH="380880" progId="Equation.3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13413" y="1981200"/>
                        <a:ext cx="1981200" cy="6602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5703888" y="3810000"/>
          <a:ext cx="1982787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2" name="Equation" r:id="rId11" imgW="1028520" imgH="380880" progId="Equation.3">
                  <p:embed/>
                </p:oleObj>
              </mc:Choice>
              <mc:Fallback>
                <p:oleObj name="Equation" r:id="rId11" imgW="1028520" imgH="380880" progId="Equation.3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703888" y="3810000"/>
                        <a:ext cx="1982787" cy="73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5713413" y="5872163"/>
          <a:ext cx="19812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3" name="Equation" r:id="rId13" imgW="1028520" imgH="380880" progId="Equation.3">
                  <p:embed/>
                </p:oleObj>
              </mc:Choice>
              <mc:Fallback>
                <p:oleObj name="Equation" r:id="rId13" imgW="1028520" imgH="380880" progId="Equation.3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713413" y="5872163"/>
                        <a:ext cx="1981200" cy="73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638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Which </a:t>
            </a:r>
            <a:r>
              <a:rPr lang="en-US" altLang="en-US" dirty="0" err="1" smtClean="0"/>
              <a:t>Classifer</a:t>
            </a:r>
            <a:r>
              <a:rPr lang="en-US" altLang="en-US" dirty="0" smtClean="0"/>
              <a:t> is better? </a:t>
            </a:r>
            <a:r>
              <a:rPr lang="en-US" altLang="en-US" sz="2000" dirty="0" smtClean="0"/>
              <a:t>High Skew case</a:t>
            </a:r>
            <a:endParaRPr lang="en-US" altLang="en-US" sz="2000" dirty="0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>
            <p:extLst/>
          </p:nvPr>
        </p:nvGraphicFramePr>
        <p:xfrm>
          <a:off x="5778500" y="1066800"/>
          <a:ext cx="242093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2" name="Equation" r:id="rId3" imgW="1384200" imgH="634680" progId="Equation.3">
                  <p:embed/>
                </p:oleObj>
              </mc:Choice>
              <mc:Fallback>
                <p:oleObj name="Equation" r:id="rId3" imgW="1384200" imgH="634680" progId="Equation.3">
                  <p:embed/>
                  <p:pic>
                    <p:nvPicPr>
                      <p:cNvPr id="1638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0" y="1066800"/>
                        <a:ext cx="2420938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5060" name="Group 4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1295400"/>
          <a:ext cx="4876800" cy="1371599"/>
        </p:xfrm>
        <a:graphic>
          <a:graphicData uri="http://schemas.openxmlformats.org/drawingml/2006/table">
            <a:tbl>
              <a:tblPr/>
              <a:tblGrid>
                <a:gridCol w="1218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0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8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8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447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6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9900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Group 4"/>
          <p:cNvGraphicFramePr>
            <a:graphicFrameLocks/>
          </p:cNvGraphicFramePr>
          <p:nvPr>
            <p:extLst/>
          </p:nvPr>
        </p:nvGraphicFramePr>
        <p:xfrm>
          <a:off x="304800" y="3124200"/>
          <a:ext cx="4876800" cy="1323976"/>
        </p:xfrm>
        <a:graphic>
          <a:graphicData uri="http://schemas.openxmlformats.org/drawingml/2006/table">
            <a:tbl>
              <a:tblPr/>
              <a:tblGrid>
                <a:gridCol w="1218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0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8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8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65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881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7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9000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Group 4"/>
          <p:cNvGraphicFramePr>
            <a:graphicFrameLocks/>
          </p:cNvGraphicFramePr>
          <p:nvPr>
            <p:extLst/>
          </p:nvPr>
        </p:nvGraphicFramePr>
        <p:xfrm>
          <a:off x="304800" y="4953000"/>
          <a:ext cx="4876800" cy="1371600"/>
        </p:xfrm>
        <a:graphic>
          <a:graphicData uri="http://schemas.openxmlformats.org/drawingml/2006/table">
            <a:tbl>
              <a:tblPr/>
              <a:tblGrid>
                <a:gridCol w="1218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0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8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8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447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6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9900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457" name="Object 2"/>
          <p:cNvGraphicFramePr>
            <a:graphicFrameLocks noChangeAspect="1"/>
          </p:cNvGraphicFramePr>
          <p:nvPr>
            <p:extLst/>
          </p:nvPr>
        </p:nvGraphicFramePr>
        <p:xfrm>
          <a:off x="5711825" y="2971800"/>
          <a:ext cx="25892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3" name="Equation" r:id="rId5" imgW="1460160" imgH="634680" progId="Equation.3">
                  <p:embed/>
                </p:oleObj>
              </mc:Choice>
              <mc:Fallback>
                <p:oleObj name="Equation" r:id="rId5" imgW="1460160" imgH="634680" progId="Equation.3">
                  <p:embed/>
                  <p:pic>
                    <p:nvPicPr>
                      <p:cNvPr id="1645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1825" y="2971800"/>
                        <a:ext cx="25892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58" name="Object 3"/>
          <p:cNvGraphicFramePr>
            <a:graphicFrameLocks noChangeAspect="1"/>
          </p:cNvGraphicFramePr>
          <p:nvPr>
            <p:extLst/>
          </p:nvPr>
        </p:nvGraphicFramePr>
        <p:xfrm>
          <a:off x="5705475" y="4876800"/>
          <a:ext cx="28067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4" name="Equation" r:id="rId7" imgW="1460160" imgH="634680" progId="Equation.3">
                  <p:embed/>
                </p:oleObj>
              </mc:Choice>
              <mc:Fallback>
                <p:oleObj name="Equation" r:id="rId7" imgW="1460160" imgH="634680" progId="Equation.3">
                  <p:embed/>
                  <p:pic>
                    <p:nvPicPr>
                      <p:cNvPr id="1645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5475" y="4876800"/>
                        <a:ext cx="28067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5665788" y="1981200"/>
          <a:ext cx="2078037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5" name="Equation" r:id="rId9" imgW="1079280" imgH="380880" progId="Equation.3">
                  <p:embed/>
                </p:oleObj>
              </mc:Choice>
              <mc:Fallback>
                <p:oleObj name="Equation" r:id="rId9" imgW="1079280" imgH="380880" progId="Equation.3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65788" y="1981200"/>
                        <a:ext cx="2078037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5654675" y="3810000"/>
          <a:ext cx="2081213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6" name="Equation" r:id="rId11" imgW="1079280" imgH="380880" progId="Equation.3">
                  <p:embed/>
                </p:oleObj>
              </mc:Choice>
              <mc:Fallback>
                <p:oleObj name="Equation" r:id="rId11" imgW="1079280" imgH="380880" progId="Equation.3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654675" y="3810000"/>
                        <a:ext cx="2081213" cy="73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5713413" y="5872163"/>
          <a:ext cx="19812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7" name="Equation" r:id="rId13" imgW="1028520" imgH="380880" progId="Equation.3">
                  <p:embed/>
                </p:oleObj>
              </mc:Choice>
              <mc:Fallback>
                <p:oleObj name="Equation" r:id="rId13" imgW="1028520" imgH="380880" progId="Equation.3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713413" y="5872163"/>
                        <a:ext cx="1981200" cy="73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661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/>
              <a:t>Building Classifiers with Imbalanced Training Set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Modify the distribution of training data so that rare class is well-represented in training set</a:t>
            </a:r>
          </a:p>
          <a:p>
            <a:pPr lvl="1"/>
            <a:r>
              <a:rPr lang="en-US" altLang="en-US" dirty="0" err="1"/>
              <a:t>Undersample</a:t>
            </a:r>
            <a:r>
              <a:rPr lang="en-US" altLang="en-US" dirty="0"/>
              <a:t> the majority class</a:t>
            </a:r>
          </a:p>
          <a:p>
            <a:pPr lvl="1"/>
            <a:r>
              <a:rPr lang="en-US" altLang="en-US" dirty="0"/>
              <a:t>Oversample the rare class</a:t>
            </a:r>
          </a:p>
          <a:p>
            <a:pPr marL="0" indent="0">
              <a:buNone/>
            </a:pPr>
            <a:endParaRPr lang="en-US" altLang="en-US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758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Confusion Matrix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Confusion Matrix:</a:t>
            </a:r>
          </a:p>
        </p:txBody>
      </p:sp>
      <p:graphicFrame>
        <p:nvGraphicFramePr>
          <p:cNvPr id="1321988" name="Group 4"/>
          <p:cNvGraphicFramePr>
            <a:graphicFrameLocks noGrp="1"/>
          </p:cNvGraphicFramePr>
          <p:nvPr/>
        </p:nvGraphicFramePr>
        <p:xfrm>
          <a:off x="1219200" y="1905000"/>
          <a:ext cx="6096000" cy="27940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7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3048000" y="4876800"/>
            <a:ext cx="2209800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/>
              <a:t>a: TP (true positive)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/>
              <a:t>b: FN (false negative)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/>
              <a:t>c: FP (false positive)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/>
              <a:t>d: TN (true negative)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Accuracy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Most widely-used metric:</a:t>
            </a:r>
          </a:p>
          <a:p>
            <a:endParaRPr lang="en-US" altLang="en-US"/>
          </a:p>
        </p:txBody>
      </p:sp>
      <p:graphicFrame>
        <p:nvGraphicFramePr>
          <p:cNvPr id="1323012" name="Group 4"/>
          <p:cNvGraphicFramePr>
            <a:graphicFrameLocks noGrp="1"/>
          </p:cNvGraphicFramePr>
          <p:nvPr/>
        </p:nvGraphicFramePr>
        <p:xfrm>
          <a:off x="1524000" y="1219200"/>
          <a:ext cx="6096000" cy="282257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05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954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1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b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(TP)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(FN)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8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(FP)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b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(TN)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171" name="Object 27"/>
          <p:cNvGraphicFramePr>
            <a:graphicFrameLocks noChangeAspect="1"/>
          </p:cNvGraphicFramePr>
          <p:nvPr/>
        </p:nvGraphicFramePr>
        <p:xfrm>
          <a:off x="609600" y="5105400"/>
          <a:ext cx="7583488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5" name="Equation" r:id="rId3" imgW="5664200" imgH="723900" progId="Equation.3">
                  <p:embed/>
                </p:oleObj>
              </mc:Choice>
              <mc:Fallback>
                <p:oleObj name="Equation" r:id="rId3" imgW="5664200" imgH="7239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105400"/>
                        <a:ext cx="7583488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 with Accuracy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983381"/>
            <a:ext cx="8318500" cy="518881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Consider a 2-class problem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Number of Class NO examples = 990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Number of Class YES examples = </a:t>
            </a:r>
            <a:r>
              <a:rPr lang="en-US" altLang="en-US" sz="1800" dirty="0" smtClean="0"/>
              <a:t>10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If a model predicts everything to be class NO, accuracy is 990/1000 = 99 %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This is misleading because </a:t>
            </a:r>
            <a:r>
              <a:rPr lang="en-US" altLang="en-US" sz="1800" dirty="0" smtClean="0"/>
              <a:t>this trivial </a:t>
            </a:r>
            <a:r>
              <a:rPr lang="en-US" altLang="en-US" sz="1800" dirty="0"/>
              <a:t>model does not detect any class YES example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Detecting the rare class is usually more interesting (e.g., frauds, intrusions, defects, </a:t>
            </a:r>
            <a:r>
              <a:rPr lang="en-US" altLang="en-US" sz="1800" dirty="0" err="1"/>
              <a:t>etc</a:t>
            </a:r>
            <a:r>
              <a:rPr lang="en-US" altLang="en-US" sz="1800" dirty="0"/>
              <a:t>)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574891"/>
              </p:ext>
            </p:extLst>
          </p:nvPr>
        </p:nvGraphicFramePr>
        <p:xfrm>
          <a:off x="1524000" y="4053695"/>
          <a:ext cx="6096000" cy="265190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477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7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80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990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90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model is better?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442092"/>
              </p:ext>
            </p:extLst>
          </p:nvPr>
        </p:nvGraphicFramePr>
        <p:xfrm>
          <a:off x="1524000" y="1143000"/>
          <a:ext cx="6096000" cy="187728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97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12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7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990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805315"/>
              </p:ext>
            </p:extLst>
          </p:nvPr>
        </p:nvGraphicFramePr>
        <p:xfrm>
          <a:off x="1676400" y="4038600"/>
          <a:ext cx="6096000" cy="1940938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52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920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9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8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490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1752600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4245114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0" dirty="0"/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52800" y="2971800"/>
            <a:ext cx="1826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Accuracy: 99%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3584059" y="5955268"/>
            <a:ext cx="1826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Accuracy: 50%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0282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model is better?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013316"/>
              </p:ext>
            </p:extLst>
          </p:nvPr>
        </p:nvGraphicFramePr>
        <p:xfrm>
          <a:off x="1524000" y="1600200"/>
          <a:ext cx="6096000" cy="187728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97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12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7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990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601691"/>
              </p:ext>
            </p:extLst>
          </p:nvPr>
        </p:nvGraphicFramePr>
        <p:xfrm>
          <a:off x="1676400" y="4267200"/>
          <a:ext cx="6096000" cy="191885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98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233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2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45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490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1752600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4245114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48549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Alternative Measures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042908"/>
              </p:ext>
            </p:extLst>
          </p:nvPr>
        </p:nvGraphicFramePr>
        <p:xfrm>
          <a:off x="2514600" y="3616657"/>
          <a:ext cx="4800600" cy="2680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6" name="Equation" r:id="rId3" imgW="4241800" imgH="2400300" progId="Equation.3">
                  <p:embed/>
                </p:oleObj>
              </mc:Choice>
              <mc:Fallback>
                <p:oleObj name="Equation" r:id="rId3" imgW="4241800" imgH="2400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616657"/>
                        <a:ext cx="4800600" cy="26809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5060" name="Group 4"/>
          <p:cNvGraphicFramePr>
            <a:graphicFrameLocks noGrp="1"/>
          </p:cNvGraphicFramePr>
          <p:nvPr>
            <p:ph idx="1"/>
          </p:nvPr>
        </p:nvGraphicFramePr>
        <p:xfrm>
          <a:off x="1554163" y="1143000"/>
          <a:ext cx="6065837" cy="2362201"/>
        </p:xfrm>
        <a:graphic>
          <a:graphicData uri="http://schemas.openxmlformats.org/drawingml/2006/table">
            <a:tbl>
              <a:tblPr/>
              <a:tblGrid>
                <a:gridCol w="1516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6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6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Alternative Measures</a:t>
            </a: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8167309"/>
              </p:ext>
            </p:extLst>
          </p:nvPr>
        </p:nvGraphicFramePr>
        <p:xfrm>
          <a:off x="5645150" y="1103313"/>
          <a:ext cx="2989263" cy="236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0" name="Equation" r:id="rId3" imgW="2057400" imgH="1625400" progId="Equation.3">
                  <p:embed/>
                </p:oleObj>
              </mc:Choice>
              <mc:Fallback>
                <p:oleObj name="Equation" r:id="rId3" imgW="2057400" imgH="1625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5150" y="1103313"/>
                        <a:ext cx="2989263" cy="236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5060" name="Group 4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4953000" cy="1904999"/>
        </p:xfrm>
        <a:graphic>
          <a:graphicData uri="http://schemas.openxmlformats.org/drawingml/2006/table">
            <a:tbl>
              <a:tblPr/>
              <a:tblGrid>
                <a:gridCol w="1237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7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7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88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3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7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980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146482968</TotalTime>
  <Pages>3</Pages>
  <Words>1157</Words>
  <Application>Microsoft Office PowerPoint</Application>
  <PresentationFormat>On-screen Show (4:3)</PresentationFormat>
  <Paragraphs>480</Paragraphs>
  <Slides>28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Arial</vt:lpstr>
      <vt:lpstr>Cambria Math</vt:lpstr>
      <vt:lpstr>Monotype Sorts</vt:lpstr>
      <vt:lpstr>Symbol</vt:lpstr>
      <vt:lpstr>Tahoma</vt:lpstr>
      <vt:lpstr>Times New Roman</vt:lpstr>
      <vt:lpstr>Wingdings</vt:lpstr>
      <vt:lpstr>LC.BRev.FY97</vt:lpstr>
      <vt:lpstr>Equation</vt:lpstr>
      <vt:lpstr>Visio</vt:lpstr>
      <vt:lpstr>Document</vt:lpstr>
      <vt:lpstr>Data Mining  Classification: Alternative Techniques</vt:lpstr>
      <vt:lpstr>Class Imbalance Problem</vt:lpstr>
      <vt:lpstr>Confusion Matrix</vt:lpstr>
      <vt:lpstr>Accuracy</vt:lpstr>
      <vt:lpstr>Problem with Accuracy</vt:lpstr>
      <vt:lpstr>Which model is better?</vt:lpstr>
      <vt:lpstr>Which model is better?</vt:lpstr>
      <vt:lpstr>Alternative Measures</vt:lpstr>
      <vt:lpstr>Alternative Measures</vt:lpstr>
      <vt:lpstr>Alternative Measures</vt:lpstr>
      <vt:lpstr>Which of these classifiers is better?</vt:lpstr>
      <vt:lpstr>Measures of Classification Performance</vt:lpstr>
      <vt:lpstr>Alternative Measures</vt:lpstr>
      <vt:lpstr>Which of these classifiers is better?</vt:lpstr>
      <vt:lpstr>ROC (Receiver Operating Characteristic)</vt:lpstr>
      <vt:lpstr>ROC Curve</vt:lpstr>
      <vt:lpstr>ROC (Receiver Operating Characteristic)</vt:lpstr>
      <vt:lpstr>Example: Decision Trees</vt:lpstr>
      <vt:lpstr>ROC Curve Example</vt:lpstr>
      <vt:lpstr>ROC Curve Example</vt:lpstr>
      <vt:lpstr>How to Construct an ROC curve</vt:lpstr>
      <vt:lpstr>How to construct an ROC curve</vt:lpstr>
      <vt:lpstr>Using ROC for Model Comparison</vt:lpstr>
      <vt:lpstr>Dealing with Imbalanced Classes - Summary</vt:lpstr>
      <vt:lpstr>Which Classifer is better?</vt:lpstr>
      <vt:lpstr>Which Classifer is better? Medium Skew case</vt:lpstr>
      <vt:lpstr>Which Classifer is better? High Skew case</vt:lpstr>
      <vt:lpstr>Building Classifiers with Imbalanced Training Set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Steven F. Ashby Center for Applied Scientific Computing  Month DD, 1997</dc:title>
  <dc:creator>Computations</dc:creator>
  <cp:lastModifiedBy>kumar001</cp:lastModifiedBy>
  <cp:revision>466</cp:revision>
  <cp:lastPrinted>2019-09-27T17:30:37Z</cp:lastPrinted>
  <dcterms:created xsi:type="dcterms:W3CDTF">1998-03-18T13:44:31Z</dcterms:created>
  <dcterms:modified xsi:type="dcterms:W3CDTF">2021-02-22T17:12:56Z</dcterms:modified>
</cp:coreProperties>
</file>