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256" r:id="rId2"/>
    <p:sldId id="435" r:id="rId3"/>
    <p:sldId id="266" r:id="rId4"/>
    <p:sldId id="267" r:id="rId5"/>
    <p:sldId id="272" r:id="rId6"/>
    <p:sldId id="327" r:id="rId7"/>
    <p:sldId id="439" r:id="rId8"/>
    <p:sldId id="379" r:id="rId9"/>
    <p:sldId id="440" r:id="rId10"/>
    <p:sldId id="441" r:id="rId11"/>
    <p:sldId id="442" r:id="rId12"/>
    <p:sldId id="483" r:id="rId13"/>
    <p:sldId id="484" r:id="rId14"/>
    <p:sldId id="489" r:id="rId15"/>
    <p:sldId id="485" r:id="rId16"/>
    <p:sldId id="487" r:id="rId17"/>
    <p:sldId id="490" r:id="rId18"/>
    <p:sldId id="488" r:id="rId19"/>
    <p:sldId id="486" r:id="rId20"/>
    <p:sldId id="404" r:id="rId21"/>
    <p:sldId id="288" r:id="rId22"/>
    <p:sldId id="283" r:id="rId23"/>
    <p:sldId id="285" r:id="rId24"/>
    <p:sldId id="284" r:id="rId25"/>
    <p:sldId id="446" r:id="rId26"/>
    <p:sldId id="444" r:id="rId27"/>
    <p:sldId id="491" r:id="rId28"/>
    <p:sldId id="492" r:id="rId29"/>
    <p:sldId id="291" r:id="rId30"/>
    <p:sldId id="279" r:id="rId31"/>
    <p:sldId id="280" r:id="rId32"/>
    <p:sldId id="350" r:id="rId33"/>
    <p:sldId id="282" r:id="rId34"/>
    <p:sldId id="292" r:id="rId35"/>
    <p:sldId id="405" r:id="rId36"/>
    <p:sldId id="413" r:id="rId37"/>
    <p:sldId id="339" r:id="rId38"/>
    <p:sldId id="388" r:id="rId39"/>
    <p:sldId id="385" r:id="rId40"/>
    <p:sldId id="450" r:id="rId41"/>
    <p:sldId id="454" r:id="rId42"/>
    <p:sldId id="421" r:id="rId43"/>
    <p:sldId id="396" r:id="rId44"/>
    <p:sldId id="362" r:id="rId45"/>
    <p:sldId id="363" r:id="rId46"/>
    <p:sldId id="368" r:id="rId47"/>
    <p:sldId id="370" r:id="rId48"/>
    <p:sldId id="406" r:id="rId49"/>
    <p:sldId id="422" r:id="rId50"/>
    <p:sldId id="321" r:id="rId51"/>
    <p:sldId id="455" r:id="rId52"/>
    <p:sldId id="317" r:id="rId53"/>
    <p:sldId id="316" r:id="rId54"/>
    <p:sldId id="456" r:id="rId55"/>
    <p:sldId id="424" r:id="rId56"/>
    <p:sldId id="394" r:id="rId57"/>
    <p:sldId id="318" r:id="rId58"/>
    <p:sldId id="319" r:id="rId59"/>
    <p:sldId id="408" r:id="rId60"/>
    <p:sldId id="437" r:id="rId61"/>
    <p:sldId id="468" r:id="rId62"/>
    <p:sldId id="458" r:id="rId63"/>
    <p:sldId id="473" r:id="rId64"/>
    <p:sldId id="401" r:id="rId65"/>
    <p:sldId id="403" r:id="rId66"/>
    <p:sldId id="462" r:id="rId67"/>
    <p:sldId id="482" r:id="rId68"/>
    <p:sldId id="463" r:id="rId69"/>
    <p:sldId id="464" r:id="rId70"/>
    <p:sldId id="465" r:id="rId71"/>
    <p:sldId id="466" r:id="rId72"/>
    <p:sldId id="479" r:id="rId73"/>
    <p:sldId id="478" r:id="rId74"/>
    <p:sldId id="33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229E83-12F8-744E-B583-8B982D5B15F9}">
          <p14:sldIdLst>
            <p14:sldId id="256"/>
            <p14:sldId id="435"/>
            <p14:sldId id="266"/>
            <p14:sldId id="267"/>
            <p14:sldId id="272"/>
            <p14:sldId id="327"/>
            <p14:sldId id="439"/>
            <p14:sldId id="379"/>
            <p14:sldId id="440"/>
            <p14:sldId id="441"/>
            <p14:sldId id="442"/>
            <p14:sldId id="483"/>
            <p14:sldId id="484"/>
            <p14:sldId id="489"/>
            <p14:sldId id="485"/>
            <p14:sldId id="487"/>
            <p14:sldId id="490"/>
            <p14:sldId id="488"/>
            <p14:sldId id="486"/>
            <p14:sldId id="404"/>
            <p14:sldId id="288"/>
            <p14:sldId id="283"/>
            <p14:sldId id="285"/>
            <p14:sldId id="284"/>
            <p14:sldId id="446"/>
            <p14:sldId id="444"/>
            <p14:sldId id="491"/>
            <p14:sldId id="492"/>
            <p14:sldId id="291"/>
            <p14:sldId id="279"/>
            <p14:sldId id="280"/>
            <p14:sldId id="350"/>
            <p14:sldId id="282"/>
            <p14:sldId id="292"/>
            <p14:sldId id="405"/>
            <p14:sldId id="413"/>
            <p14:sldId id="339"/>
            <p14:sldId id="388"/>
            <p14:sldId id="385"/>
            <p14:sldId id="450"/>
            <p14:sldId id="454"/>
            <p14:sldId id="421"/>
            <p14:sldId id="396"/>
            <p14:sldId id="362"/>
            <p14:sldId id="363"/>
            <p14:sldId id="368"/>
            <p14:sldId id="370"/>
            <p14:sldId id="406"/>
            <p14:sldId id="422"/>
            <p14:sldId id="321"/>
            <p14:sldId id="455"/>
            <p14:sldId id="317"/>
            <p14:sldId id="316"/>
            <p14:sldId id="456"/>
            <p14:sldId id="424"/>
            <p14:sldId id="394"/>
            <p14:sldId id="318"/>
            <p14:sldId id="319"/>
            <p14:sldId id="408"/>
            <p14:sldId id="437"/>
            <p14:sldId id="468"/>
            <p14:sldId id="458"/>
            <p14:sldId id="473"/>
            <p14:sldId id="401"/>
            <p14:sldId id="403"/>
            <p14:sldId id="462"/>
            <p14:sldId id="482"/>
            <p14:sldId id="463"/>
            <p14:sldId id="464"/>
            <p14:sldId id="465"/>
            <p14:sldId id="466"/>
            <p14:sldId id="479"/>
            <p14:sldId id="478"/>
            <p14:sldId id="33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27"/>
    <a:srgbClr val="FFAA29"/>
    <a:srgbClr val="D892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5" autoAdjust="0"/>
    <p:restoredTop sz="88325" autoAdjust="0"/>
  </p:normalViewPr>
  <p:slideViewPr>
    <p:cSldViewPr>
      <p:cViewPr varScale="1">
        <p:scale>
          <a:sx n="66" d="100"/>
          <a:sy n="66"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3F4C23-F48C-A04B-81AF-2AB0D487BB4D}" type="datetime1">
              <a:rPr lang="en-US" smtClean="0"/>
              <a:t>8/29/2013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1CBA5-5EFD-9943-AA21-14DA52B11764}" type="slidenum">
              <a:rPr lang="en-US" smtClean="0"/>
              <a:t>‹#›</a:t>
            </a:fld>
            <a:endParaRPr lang="en-US"/>
          </a:p>
        </p:txBody>
      </p:sp>
    </p:spTree>
    <p:extLst>
      <p:ext uri="{BB962C8B-B14F-4D97-AF65-F5344CB8AC3E}">
        <p14:creationId xmlns:p14="http://schemas.microsoft.com/office/powerpoint/2010/main" val="468800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5014B-139B-9744-9CC8-451879CB8CB7}" type="datetime1">
              <a:rPr lang="en-US" smtClean="0"/>
              <a:t>8/29/2013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46F9B0-7FF6-7C44-B78B-93B1F0CF42F6}" type="slidenum">
              <a:rPr lang="en-US" smtClean="0"/>
              <a:t>‹#›</a:t>
            </a:fld>
            <a:endParaRPr lang="en-US"/>
          </a:p>
        </p:txBody>
      </p:sp>
    </p:spTree>
    <p:extLst>
      <p:ext uri="{BB962C8B-B14F-4D97-AF65-F5344CB8AC3E}">
        <p14:creationId xmlns:p14="http://schemas.microsoft.com/office/powerpoint/2010/main" val="31286630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fld id="{DD55E7C3-D108-4D7D-8196-A9EF789D3DF5}" type="slidenum">
              <a:rPr lang="en-US"/>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4982">
              <a:defRPr/>
            </a:pPr>
            <a:r>
              <a:rPr lang="en-US" sz="1600" b="1" u="sng" dirty="0">
                <a:solidFill>
                  <a:srgbClr val="FFCC33"/>
                </a:solidFill>
                <a:latin typeface="Arial" charset="0"/>
                <a:ea typeface="ＭＳ Ｐゴシック" pitchFamily="-112" charset="-128"/>
              </a:rPr>
              <a:t>1 min</a:t>
            </a:r>
          </a:p>
          <a:p>
            <a:pPr defTabSz="904982">
              <a:defRPr/>
            </a:pPr>
            <a:r>
              <a:rPr lang="en-US" sz="1600" b="1" u="sng" dirty="0">
                <a:solidFill>
                  <a:srgbClr val="FFCC33"/>
                </a:solidFill>
                <a:latin typeface="Arial" charset="0"/>
                <a:ea typeface="ＭＳ Ｐゴシック" pitchFamily="-112" charset="-128"/>
              </a:rPr>
              <a:t>Foursquare Data</a:t>
            </a:r>
            <a:r>
              <a:rPr lang="en-US" sz="1600" dirty="0">
                <a:solidFill>
                  <a:srgbClr val="FFCC33"/>
                </a:solidFill>
                <a:latin typeface="Arial" charset="0"/>
                <a:ea typeface="ＭＳ Ｐゴシック" pitchFamily="-112" charset="-128"/>
              </a:rPr>
              <a:t/>
            </a:r>
            <a:br>
              <a:rPr lang="en-US" sz="1600" dirty="0">
                <a:solidFill>
                  <a:srgbClr val="FFCC33"/>
                </a:solidFill>
                <a:latin typeface="Arial" charset="0"/>
                <a:ea typeface="ＭＳ Ｐゴシック" pitchFamily="-112" charset="-128"/>
              </a:rPr>
            </a:br>
            <a:r>
              <a:rPr lang="en-US" dirty="0">
                <a:solidFill>
                  <a:srgbClr val="FFCC33"/>
                </a:solidFill>
              </a:rPr>
              <a:t>visits data for 1M users to 643K venues across the United States</a:t>
            </a:r>
            <a:endParaRPr lang="en-US" dirty="0">
              <a:solidFill>
                <a:srgbClr val="FFCC33"/>
              </a:solidFill>
              <a:latin typeface="Arial" charset="0"/>
              <a:ea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fld id="{0869243E-F61E-4BCC-BABE-E02E8332FC86}" type="slidenum">
              <a:rPr lang="en-US" smtClean="0"/>
              <a:pPr/>
              <a:t>40</a:t>
            </a:fld>
            <a:endParaRPr lang="en-US"/>
          </a:p>
        </p:txBody>
      </p:sp>
    </p:spTree>
    <p:extLst>
      <p:ext uri="{BB962C8B-B14F-4D97-AF65-F5344CB8AC3E}">
        <p14:creationId xmlns:p14="http://schemas.microsoft.com/office/powerpoint/2010/main" val="50811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 min</a:t>
            </a:r>
            <a:endParaRPr lang="en-US" dirty="0"/>
          </a:p>
        </p:txBody>
      </p:sp>
      <p:sp>
        <p:nvSpPr>
          <p:cNvPr id="4" name="Slide Number Placeholder 3"/>
          <p:cNvSpPr>
            <a:spLocks noGrp="1"/>
          </p:cNvSpPr>
          <p:nvPr>
            <p:ph type="sldNum" sz="quarter" idx="10"/>
          </p:nvPr>
        </p:nvSpPr>
        <p:spPr/>
        <p:txBody>
          <a:bodyPr/>
          <a:lstStyle/>
          <a:p>
            <a:fld id="{0869243E-F61E-4BCC-BABE-E02E8332FC86}" type="slidenum">
              <a:rPr lang="en-US" smtClean="0"/>
              <a:pPr/>
              <a:t>41</a:t>
            </a:fld>
            <a:endParaRPr lang="en-US"/>
          </a:p>
        </p:txBody>
      </p:sp>
    </p:spTree>
    <p:extLst>
      <p:ext uri="{BB962C8B-B14F-4D97-AF65-F5344CB8AC3E}">
        <p14:creationId xmlns:p14="http://schemas.microsoft.com/office/powerpoint/2010/main" val="395345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 min</a:t>
            </a:r>
          </a:p>
          <a:p>
            <a:r>
              <a:rPr lang="en-US" dirty="0" smtClean="0"/>
              <a:t>Example</a:t>
            </a:r>
            <a:endParaRPr lang="en-US" dirty="0"/>
          </a:p>
        </p:txBody>
      </p:sp>
      <p:sp>
        <p:nvSpPr>
          <p:cNvPr id="4" name="Slide Number Placeholder 3"/>
          <p:cNvSpPr>
            <a:spLocks noGrp="1"/>
          </p:cNvSpPr>
          <p:nvPr>
            <p:ph type="sldNum" sz="quarter" idx="10"/>
          </p:nvPr>
        </p:nvSpPr>
        <p:spPr/>
        <p:txBody>
          <a:bodyPr/>
          <a:lstStyle/>
          <a:p>
            <a:fld id="{0869243E-F61E-4BCC-BABE-E02E8332FC86}" type="slidenum">
              <a:rPr lang="en-US" smtClean="0"/>
              <a:pPr/>
              <a:t>46</a:t>
            </a:fld>
            <a:endParaRPr lang="en-US"/>
          </a:p>
        </p:txBody>
      </p:sp>
    </p:spTree>
    <p:extLst>
      <p:ext uri="{BB962C8B-B14F-4D97-AF65-F5344CB8AC3E}">
        <p14:creationId xmlns:p14="http://schemas.microsoft.com/office/powerpoint/2010/main" val="234592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charset="0"/>
              <a:buNone/>
            </a:pPr>
            <a:r>
              <a:rPr lang="en-US" sz="1200" b="0" i="1" dirty="0" smtClean="0"/>
              <a:t>Entertain location-based services </a:t>
            </a:r>
          </a:p>
          <a:p>
            <a:pPr marL="0" indent="0" algn="l">
              <a:buFont typeface="Wingdings" charset="0"/>
              <a:buNone/>
            </a:pPr>
            <a:r>
              <a:rPr lang="en-US" sz="1200" i="1" dirty="0" smtClean="0">
                <a:solidFill>
                  <a:srgbClr val="CC0000"/>
                </a:solidFill>
              </a:rPr>
              <a:t>Without  </a:t>
            </a:r>
            <a:r>
              <a:rPr lang="en-US" sz="1200" b="0" i="1" dirty="0" smtClean="0"/>
              <a:t>revealing their private location information</a:t>
            </a:r>
          </a:p>
          <a:p>
            <a:endParaRPr lang="en-US" dirty="0" smtClean="0"/>
          </a:p>
          <a:p>
            <a:pPr>
              <a:buFont typeface="Wingdings" charset="0"/>
              <a:buChar char="n"/>
            </a:pPr>
            <a:r>
              <a:rPr lang="en-US" sz="2800" b="0" dirty="0" smtClean="0"/>
              <a:t>First extreme: </a:t>
            </a:r>
          </a:p>
          <a:p>
            <a:pPr lvl="1">
              <a:buFont typeface="Wingdings" charset="0"/>
              <a:buChar char="n"/>
            </a:pPr>
            <a:r>
              <a:rPr lang="en-US" sz="2400" dirty="0" smtClean="0"/>
              <a:t>A user reports her exact location </a:t>
            </a:r>
            <a:r>
              <a:rPr lang="en-US" sz="2400" dirty="0" smtClean="0">
                <a:sym typeface="Wingdings" charset="0"/>
              </a:rPr>
              <a:t> 100% service</a:t>
            </a:r>
          </a:p>
          <a:p>
            <a:pPr lvl="1">
              <a:buFont typeface="Wingdings" charset="0"/>
              <a:buChar char="n"/>
            </a:pPr>
            <a:endParaRPr lang="en-US" sz="2400" dirty="0" smtClean="0">
              <a:sym typeface="Wingdings" charset="0"/>
            </a:endParaRPr>
          </a:p>
          <a:p>
            <a:pPr>
              <a:buFont typeface="Wingdings" charset="0"/>
              <a:buChar char="n"/>
            </a:pPr>
            <a:r>
              <a:rPr lang="en-US" sz="2800" b="0" dirty="0" smtClean="0">
                <a:sym typeface="Wingdings" charset="0"/>
              </a:rPr>
              <a:t>Second extreme:</a:t>
            </a:r>
          </a:p>
          <a:p>
            <a:pPr lvl="1">
              <a:buFont typeface="Wingdings" charset="0"/>
              <a:buChar char="n"/>
            </a:pPr>
            <a:r>
              <a:rPr lang="en-US" sz="2400" dirty="0" smtClean="0">
                <a:sym typeface="Wingdings" charset="0"/>
              </a:rPr>
              <a:t>A user does NOT report her location  0% service</a:t>
            </a:r>
          </a:p>
          <a:p>
            <a:pPr lvl="1">
              <a:buFont typeface="Wingdings" charset="0"/>
              <a:buChar char="n"/>
            </a:pPr>
            <a:endParaRPr lang="en-US" sz="2400" dirty="0" smtClean="0">
              <a:sym typeface="Wingdings" charset="0"/>
            </a:endParaRPr>
          </a:p>
          <a:p>
            <a:pPr>
              <a:buFont typeface="Wingdings" charset="0"/>
              <a:buChar char="n"/>
            </a:pPr>
            <a:r>
              <a:rPr lang="en-US" sz="2400" dirty="0" smtClean="0">
                <a:ea typeface="HyhwpEQ" charset="0"/>
                <a:cs typeface="HyhwpEQ" charset="0"/>
              </a:rPr>
              <a:t>Location </a:t>
            </a:r>
            <a:r>
              <a:rPr lang="en-US" sz="2400" i="1" dirty="0" smtClean="0">
                <a:solidFill>
                  <a:srgbClr val="A50021"/>
                </a:solidFill>
                <a:ea typeface="HyhwpEQ" charset="0"/>
                <a:cs typeface="HyhwpEQ" charset="0"/>
              </a:rPr>
              <a:t>cloaking</a:t>
            </a:r>
            <a:r>
              <a:rPr lang="en-US" sz="2400" dirty="0" smtClean="0">
                <a:ea typeface="HyhwpEQ" charset="0"/>
                <a:cs typeface="HyhwpEQ" charset="0"/>
              </a:rPr>
              <a:t>, location </a:t>
            </a:r>
            <a:r>
              <a:rPr lang="en-US" sz="2400" i="1" dirty="0" smtClean="0">
                <a:solidFill>
                  <a:srgbClr val="A50021"/>
                </a:solidFill>
                <a:ea typeface="HyhwpEQ" charset="0"/>
                <a:cs typeface="HyhwpEQ" charset="0"/>
              </a:rPr>
              <a:t>blurring</a:t>
            </a:r>
            <a:r>
              <a:rPr lang="en-US" sz="2400" dirty="0" smtClean="0">
                <a:ea typeface="HyhwpEQ" charset="0"/>
                <a:cs typeface="HyhwpEQ" charset="0"/>
              </a:rPr>
              <a:t>, location </a:t>
            </a:r>
            <a:r>
              <a:rPr lang="en-US" sz="2400" i="1" dirty="0" smtClean="0">
                <a:solidFill>
                  <a:srgbClr val="A50021"/>
                </a:solidFill>
                <a:ea typeface="HyhwpEQ" charset="0"/>
                <a:cs typeface="HyhwpEQ" charset="0"/>
              </a:rPr>
              <a:t>obfuscation</a:t>
            </a:r>
            <a:br>
              <a:rPr lang="en-US" sz="2400" i="1" dirty="0" smtClean="0">
                <a:solidFill>
                  <a:srgbClr val="A50021"/>
                </a:solidFill>
                <a:ea typeface="HyhwpEQ" charset="0"/>
                <a:cs typeface="HyhwpEQ" charset="0"/>
              </a:rPr>
            </a:br>
            <a:r>
              <a:rPr lang="en-US" sz="2400" i="1" dirty="0" smtClean="0">
                <a:solidFill>
                  <a:srgbClr val="A50021"/>
                </a:solidFill>
                <a:ea typeface="HyhwpEQ" charset="0"/>
                <a:cs typeface="HyhwpEQ" charset="0"/>
              </a:rPr>
              <a:t/>
            </a:r>
            <a:br>
              <a:rPr lang="en-US" sz="2400" i="1" dirty="0" smtClean="0">
                <a:solidFill>
                  <a:srgbClr val="A50021"/>
                </a:solidFill>
                <a:ea typeface="HyhwpEQ" charset="0"/>
                <a:cs typeface="HyhwpEQ" charset="0"/>
              </a:rPr>
            </a:br>
            <a:r>
              <a:rPr lang="en-US" sz="2400" b="0" dirty="0" smtClean="0"/>
              <a:t>An adversary does know that the user is located in the </a:t>
            </a:r>
            <a:r>
              <a:rPr lang="en-US" sz="2400" b="0" i="1" dirty="0" smtClean="0">
                <a:solidFill>
                  <a:srgbClr val="A50021"/>
                </a:solidFill>
              </a:rPr>
              <a:t>cloaked</a:t>
            </a:r>
            <a:r>
              <a:rPr lang="en-US" sz="2400" b="0" dirty="0" smtClean="0"/>
              <a:t> region, but has no clue where the user is exactly located</a:t>
            </a:r>
          </a:p>
          <a:p>
            <a:pPr>
              <a:buFont typeface="Wingdings" charset="0"/>
              <a:buChar char="n"/>
            </a:pPr>
            <a:endParaRPr lang="en-US" sz="1800" b="0" dirty="0" smtClean="0"/>
          </a:p>
          <a:p>
            <a:pPr marL="0" marR="0" lvl="0" indent="0" algn="l" defTabSz="457200" rtl="0" eaLnBrk="1" fontAlgn="auto" latinLnBrk="0" hangingPunct="1">
              <a:lnSpc>
                <a:spcPct val="100000"/>
              </a:lnSpc>
              <a:spcBef>
                <a:spcPts val="0"/>
              </a:spcBef>
              <a:spcAft>
                <a:spcPts val="0"/>
              </a:spcAft>
              <a:buClrTx/>
              <a:buSzTx/>
              <a:buFont typeface="Wingdings" charset="0"/>
              <a:buChar char="n"/>
              <a:tabLst/>
              <a:defRPr/>
            </a:pPr>
            <a:endParaRPr lang="en-US" sz="2400" i="1" dirty="0" smtClean="0">
              <a:solidFill>
                <a:srgbClr val="A50021"/>
              </a:solidFill>
              <a:ea typeface="HyhwpEQ" charset="0"/>
              <a:cs typeface="HyhwpEQ" charset="0"/>
            </a:endParaRPr>
          </a:p>
          <a:p>
            <a:pPr lvl="1">
              <a:buFont typeface="Wingdings" charset="0"/>
              <a:buChar char="n"/>
            </a:pPr>
            <a:endParaRPr lang="en-US" sz="2400" dirty="0" smtClean="0">
              <a:sym typeface="Wingdings" charset="0"/>
            </a:endParaRPr>
          </a:p>
          <a:p>
            <a:endParaRPr lang="en-US" dirty="0"/>
          </a:p>
        </p:txBody>
      </p:sp>
      <p:sp>
        <p:nvSpPr>
          <p:cNvPr id="4" name="Slide Number Placeholder 3"/>
          <p:cNvSpPr>
            <a:spLocks noGrp="1"/>
          </p:cNvSpPr>
          <p:nvPr>
            <p:ph type="sldNum" sz="quarter" idx="10"/>
          </p:nvPr>
        </p:nvSpPr>
        <p:spPr/>
        <p:txBody>
          <a:bodyPr/>
          <a:lstStyle/>
          <a:p>
            <a:fld id="{3846F9B0-7FF6-7C44-B78B-93B1F0CF42F6}" type="slidenum">
              <a:rPr lang="en-US" smtClean="0"/>
              <a:t>61</a:t>
            </a:fld>
            <a:endParaRPr lang="en-US"/>
          </a:p>
        </p:txBody>
      </p:sp>
    </p:spTree>
    <p:extLst>
      <p:ext uri="{BB962C8B-B14F-4D97-AF65-F5344CB8AC3E}">
        <p14:creationId xmlns:p14="http://schemas.microsoft.com/office/powerpoint/2010/main" val="1260755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p:spPr>
        <p:txBody>
          <a:bodyPr/>
          <a:lstStyle/>
          <a:p>
            <a:fld id="{7CED4350-9944-4093-A1F3-F93800158060}" type="slidenum">
              <a:rPr lang="en-US" altLang="zh-TW" smtClean="0">
                <a:ea typeface="新細明體"/>
                <a:cs typeface="新細明體"/>
              </a:rPr>
              <a:pPr/>
              <a:t>73</a:t>
            </a:fld>
            <a:endParaRPr lang="en-US" altLang="zh-TW" smtClean="0">
              <a:ea typeface="新細明體"/>
              <a:cs typeface="新細明體"/>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p:spPr>
        <p:txBody>
          <a:bodyPr/>
          <a:lstStyle/>
          <a:p>
            <a:pPr eaLnBrk="1" hangingPunct="1"/>
            <a:endParaRPr lang="en-US" smtClean="0">
              <a:ea typeface="新細明體"/>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869243E-F61E-4BCC-BABE-E02E8332FC86}" type="slidenum">
              <a:rPr lang="en-US" smtClean="0"/>
              <a:pPr/>
              <a:t>74</a:t>
            </a:fld>
            <a:endParaRPr lang="en-US"/>
          </a:p>
        </p:txBody>
      </p:sp>
    </p:spTree>
    <p:extLst>
      <p:ext uri="{BB962C8B-B14F-4D97-AF65-F5344CB8AC3E}">
        <p14:creationId xmlns:p14="http://schemas.microsoft.com/office/powerpoint/2010/main" val="346562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fld id="{49E1DB29-FD89-4FCD-BB9D-1D9C0EBC9CCC}" type="slidenum">
              <a:rPr lang="en-US"/>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46F9B0-7FF6-7C44-B78B-93B1F0CF42F6}" type="slidenum">
              <a:rPr lang="en-US" smtClean="0"/>
              <a:t>18</a:t>
            </a:fld>
            <a:endParaRPr lang="en-US"/>
          </a:p>
        </p:txBody>
      </p:sp>
    </p:spTree>
    <p:extLst>
      <p:ext uri="{BB962C8B-B14F-4D97-AF65-F5344CB8AC3E}">
        <p14:creationId xmlns:p14="http://schemas.microsoft.com/office/powerpoint/2010/main" val="221661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Keyword threshold records the statistics of recent popular</a:t>
            </a:r>
            <a:r>
              <a:rPr lang="en-US" baseline="0" dirty="0" smtClean="0"/>
              <a:t> </a:t>
            </a:r>
            <a:r>
              <a:rPr lang="en-US" dirty="0" smtClean="0"/>
              <a:t>queries. </a:t>
            </a:r>
          </a:p>
          <a:p>
            <a:endParaRPr lang="en-US" dirty="0" smtClean="0"/>
          </a:p>
          <a:p>
            <a:r>
              <a:rPr lang="en-US" dirty="0" smtClean="0"/>
              <a:t>The candidate topic list maintains the information</a:t>
            </a:r>
            <a:r>
              <a:rPr lang="en-US" baseline="0" dirty="0" smtClean="0"/>
              <a:t> </a:t>
            </a:r>
            <a:r>
              <a:rPr lang="en-US" dirty="0" smtClean="0"/>
              <a:t>about recent topics</a:t>
            </a:r>
          </a:p>
          <a:p>
            <a:endParaRPr lang="en-US" dirty="0" smtClean="0"/>
          </a:p>
          <a:p>
            <a:r>
              <a:rPr lang="en-US" dirty="0" smtClean="0"/>
              <a:t>popular topic list represents the</a:t>
            </a:r>
            <a:r>
              <a:rPr lang="en-US" baseline="0" dirty="0" smtClean="0"/>
              <a:t> </a:t>
            </a:r>
            <a:r>
              <a:rPr lang="en-US" dirty="0" smtClean="0"/>
              <a:t>hotly discussed topics</a:t>
            </a:r>
            <a:endParaRPr lang="en-US" dirty="0"/>
          </a:p>
        </p:txBody>
      </p:sp>
      <p:sp>
        <p:nvSpPr>
          <p:cNvPr id="4" name="Slide Number Placeholder 3"/>
          <p:cNvSpPr>
            <a:spLocks noGrp="1"/>
          </p:cNvSpPr>
          <p:nvPr>
            <p:ph type="sldNum" sz="quarter" idx="10"/>
          </p:nvPr>
        </p:nvSpPr>
        <p:spPr/>
        <p:txBody>
          <a:bodyPr/>
          <a:lstStyle/>
          <a:p>
            <a:fld id="{3846F9B0-7FF6-7C44-B78B-93B1F0CF42F6}" type="slidenum">
              <a:rPr lang="en-US" smtClean="0"/>
              <a:t>23</a:t>
            </a:fld>
            <a:endParaRPr lang="en-US"/>
          </a:p>
        </p:txBody>
      </p:sp>
    </p:spTree>
    <p:extLst>
      <p:ext uri="{BB962C8B-B14F-4D97-AF65-F5344CB8AC3E}">
        <p14:creationId xmlns:p14="http://schemas.microsoft.com/office/powerpoint/2010/main" val="265720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i="1" u="sng" dirty="0" smtClean="0">
                <a:solidFill>
                  <a:srgbClr val="FF0000"/>
                </a:solidFill>
              </a:rPr>
              <a:t>Boolean </a:t>
            </a:r>
            <a:r>
              <a:rPr lang="en-US" sz="1400" i="1" u="sng" dirty="0" err="1" smtClean="0">
                <a:solidFill>
                  <a:srgbClr val="FF0000"/>
                </a:solidFill>
              </a:rPr>
              <a:t>kNN</a:t>
            </a:r>
            <a:r>
              <a:rPr lang="en-US" sz="1400" i="1" u="sng" dirty="0" smtClean="0">
                <a:solidFill>
                  <a:srgbClr val="FF0000"/>
                </a:solidFill>
              </a:rPr>
              <a:t> Query:</a:t>
            </a:r>
            <a:r>
              <a:rPr lang="en-US" sz="1400" i="1" dirty="0" smtClean="0">
                <a:solidFill>
                  <a:srgbClr val="FF0000"/>
                </a:solidFill>
              </a:rPr>
              <a:t> </a:t>
            </a:r>
            <a:r>
              <a:rPr lang="en-US" sz="1400" dirty="0" smtClean="0"/>
              <a:t>“Retrieve the k tweets nearest to the user’s current location such that each tweet’s text description contains the keywords Tasty, Pizza”</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400" i="1" u="sng" dirty="0" smtClean="0">
                <a:solidFill>
                  <a:srgbClr val="FF0000"/>
                </a:solidFill>
              </a:rPr>
              <a:t>Top-k </a:t>
            </a:r>
            <a:r>
              <a:rPr lang="en-US" sz="1400" i="1" u="sng" dirty="0" err="1" smtClean="0">
                <a:solidFill>
                  <a:srgbClr val="FF0000"/>
                </a:solidFill>
              </a:rPr>
              <a:t>kNN</a:t>
            </a:r>
            <a:r>
              <a:rPr lang="en-US" sz="1400" i="1" u="sng" dirty="0" smtClean="0">
                <a:solidFill>
                  <a:srgbClr val="FF0000"/>
                </a:solidFill>
              </a:rPr>
              <a:t> Query:</a:t>
            </a:r>
            <a:r>
              <a:rPr lang="en-US" sz="1400" i="1" dirty="0" smtClean="0">
                <a:solidFill>
                  <a:srgbClr val="FF0000"/>
                </a:solidFill>
              </a:rPr>
              <a:t> </a:t>
            </a:r>
            <a:r>
              <a:rPr lang="en-US" sz="1400" dirty="0" smtClean="0"/>
              <a:t>“Retrieve the k tweets with the highest ranking scores, measured as a combination of their distance to the query location and the relevance of their text description to the query keywords Tasty, Pizza”</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400" i="1" u="sng" dirty="0" smtClean="0">
                <a:solidFill>
                  <a:srgbClr val="FF0000"/>
                </a:solidFill>
              </a:rPr>
              <a:t>Boolean Range Query: </a:t>
            </a:r>
            <a:r>
              <a:rPr lang="en-US" sz="1400" dirty="0" smtClean="0"/>
              <a:t>“Retrieve all objects whose text description contains the keywords Tasty and Pizza, and whose location is within 20 km of the query location”</a:t>
            </a:r>
          </a:p>
          <a:p>
            <a:endParaRPr lang="en-US" dirty="0" smtClean="0"/>
          </a:p>
          <a:p>
            <a:r>
              <a:rPr lang="en-US" dirty="0" smtClean="0"/>
              <a:t>each bit in a</a:t>
            </a:r>
            <a:r>
              <a:rPr lang="en-US" baseline="0" dirty="0" smtClean="0"/>
              <a:t> </a:t>
            </a:r>
            <a:r>
              <a:rPr lang="en-US" dirty="0" smtClean="0"/>
              <a:t>bitmap represents the presence or absence of a term in a document.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46F9B0-7FF6-7C44-B78B-93B1F0CF42F6}" type="slidenum">
              <a:rPr lang="en-US" smtClean="0"/>
              <a:t>24</a:t>
            </a:fld>
            <a:endParaRPr lang="en-US"/>
          </a:p>
        </p:txBody>
      </p:sp>
    </p:spTree>
    <p:extLst>
      <p:ext uri="{BB962C8B-B14F-4D97-AF65-F5344CB8AC3E}">
        <p14:creationId xmlns:p14="http://schemas.microsoft.com/office/powerpoint/2010/main" val="151613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u="sng" dirty="0" smtClean="0"/>
              <a:t>Push and Pull events:</a:t>
            </a:r>
            <a:r>
              <a:rPr lang="en-US" sz="2000" dirty="0" smtClean="0"/>
              <a:t> </a:t>
            </a:r>
            <a:r>
              <a:rPr lang="en-US" sz="1600" b="0" i="1" dirty="0" smtClean="0"/>
              <a:t>Decide</a:t>
            </a:r>
            <a:r>
              <a:rPr lang="en-US" sz="1600" b="0" dirty="0" smtClean="0"/>
              <a:t> whether to push events to consumer’s feed or pull them at query time.</a:t>
            </a:r>
          </a:p>
          <a:p>
            <a:r>
              <a:rPr lang="en-US" sz="1600" dirty="0" smtClean="0"/>
              <a:t>Minimize Overall System Cost:</a:t>
            </a:r>
          </a:p>
          <a:p>
            <a:pPr lvl="1"/>
            <a:r>
              <a:rPr lang="en-US" sz="1400" dirty="0" smtClean="0"/>
              <a:t>Includes both processing news (e.g., tweet) at generation time and generating news at query time.</a:t>
            </a:r>
          </a:p>
          <a:p>
            <a:r>
              <a:rPr lang="en-US" sz="1600" dirty="0" smtClean="0"/>
              <a:t>Meet the following constraints:</a:t>
            </a:r>
          </a:p>
          <a:p>
            <a:pPr lvl="1"/>
            <a:r>
              <a:rPr lang="en-US" sz="1400" dirty="0" smtClean="0"/>
              <a:t>Provide time-ordered, gapless, and no-duplicates Feeds.</a:t>
            </a:r>
          </a:p>
          <a:p>
            <a:pPr lvl="1"/>
            <a:r>
              <a:rPr lang="en-US" sz="1400" dirty="0" smtClean="0"/>
              <a:t>Reduce user latency requirements.</a:t>
            </a:r>
          </a:p>
          <a:p>
            <a:endParaRPr lang="en-US" dirty="0"/>
          </a:p>
        </p:txBody>
      </p:sp>
      <p:sp>
        <p:nvSpPr>
          <p:cNvPr id="4" name="Slide Number Placeholder 3"/>
          <p:cNvSpPr>
            <a:spLocks noGrp="1"/>
          </p:cNvSpPr>
          <p:nvPr>
            <p:ph type="sldNum" sz="quarter" idx="10"/>
          </p:nvPr>
        </p:nvSpPr>
        <p:spPr/>
        <p:txBody>
          <a:bodyPr/>
          <a:lstStyle/>
          <a:p>
            <a:fld id="{3846F9B0-7FF6-7C44-B78B-93B1F0CF42F6}" type="slidenum">
              <a:rPr lang="en-US" smtClean="0"/>
              <a:t>31</a:t>
            </a:fld>
            <a:endParaRPr lang="en-US"/>
          </a:p>
        </p:txBody>
      </p:sp>
    </p:spTree>
    <p:extLst>
      <p:ext uri="{BB962C8B-B14F-4D97-AF65-F5344CB8AC3E}">
        <p14:creationId xmlns:p14="http://schemas.microsoft.com/office/powerpoint/2010/main" val="82830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min: </a:t>
            </a:r>
            <a:r>
              <a:rPr lang="en-US" dirty="0" smtClean="0"/>
              <a:t>The</a:t>
            </a:r>
            <a:r>
              <a:rPr lang="en-US" baseline="0" dirty="0" smtClean="0"/>
              <a:t> basic idea of a recommender systems is to gather user opinions/behavior and analyze this information to provide personalized suggestions (recommendations) to individual users</a:t>
            </a:r>
          </a:p>
          <a:p>
            <a:endParaRPr lang="en-US" baseline="0" dirty="0" smtClean="0"/>
          </a:p>
          <a:p>
            <a:r>
              <a:rPr lang="en-US" baseline="0" dirty="0" smtClean="0"/>
              <a:t>Examples:</a:t>
            </a:r>
          </a:p>
          <a:p>
            <a:pPr marL="171432" indent="-171432">
              <a:buFontTx/>
              <a:buChar char="-"/>
            </a:pPr>
            <a:r>
              <a:rPr lang="en-US" baseline="0" dirty="0" smtClean="0"/>
              <a:t>Most prominent example is Netflix (users watch movies, provide ratings, </a:t>
            </a:r>
            <a:r>
              <a:rPr lang="en-US" baseline="0" dirty="0" err="1" smtClean="0"/>
              <a:t>netflix</a:t>
            </a:r>
            <a:r>
              <a:rPr lang="en-US" baseline="0" dirty="0" smtClean="0"/>
              <a:t> provides movie recommendations)</a:t>
            </a:r>
          </a:p>
          <a:p>
            <a:pPr marL="171432" indent="-171432">
              <a:buFontTx/>
              <a:buChar char="-"/>
            </a:pPr>
            <a:r>
              <a:rPr lang="en-US" baseline="0" dirty="0" smtClean="0"/>
              <a:t>Amazon for books and other products (mix of purchase history and ratings)</a:t>
            </a:r>
          </a:p>
          <a:p>
            <a:pPr marL="171432" indent="-171432">
              <a:buFontTx/>
              <a:buChar char="-"/>
            </a:pPr>
            <a:r>
              <a:rPr lang="en-US" baseline="0" dirty="0" smtClean="0"/>
              <a:t>Apple iTunes store: apps, TV shows, music</a:t>
            </a:r>
          </a:p>
          <a:p>
            <a:pPr marL="171432" indent="-171432">
              <a:buFontTx/>
              <a:buChar char="-"/>
            </a:pPr>
            <a:endParaRPr lang="en-US" dirty="0"/>
          </a:p>
        </p:txBody>
      </p:sp>
      <p:sp>
        <p:nvSpPr>
          <p:cNvPr id="4" name="Slide Number Placeholder 3"/>
          <p:cNvSpPr>
            <a:spLocks noGrp="1"/>
          </p:cNvSpPr>
          <p:nvPr>
            <p:ph type="sldNum" sz="quarter" idx="10"/>
          </p:nvPr>
        </p:nvSpPr>
        <p:spPr/>
        <p:txBody>
          <a:bodyPr/>
          <a:lstStyle/>
          <a:p>
            <a:fld id="{4A49B5FE-5401-4B73-A635-6D92D42BEECD}" type="slidenum">
              <a:rPr lang="en-US" smtClean="0"/>
              <a:t>37</a:t>
            </a:fld>
            <a:endParaRPr lang="en-US"/>
          </a:p>
        </p:txBody>
      </p:sp>
    </p:spTree>
    <p:extLst>
      <p:ext uri="{BB962C8B-B14F-4D97-AF65-F5344CB8AC3E}">
        <p14:creationId xmlns:p14="http://schemas.microsoft.com/office/powerpoint/2010/main" val="180895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should ask the question what do Recommender systems do ?</a:t>
            </a:r>
          </a:p>
          <a:p>
            <a:r>
              <a:rPr lang="en-US" baseline="0" dirty="0" smtClean="0"/>
              <a:t>Let’s take the Netflix example (which is a company for online video rental). </a:t>
            </a:r>
          </a:p>
          <a:p>
            <a:r>
              <a:rPr lang="en-US" baseline="0" smtClean="0"/>
              <a:t>In Netflix, </a:t>
            </a:r>
            <a:r>
              <a:rPr lang="en-US" baseline="0" dirty="0" smtClean="0"/>
              <a:t>users watch movies and then give a rating to this movies.</a:t>
            </a:r>
          </a:p>
          <a:p>
            <a:r>
              <a:rPr lang="en-US" baseline="0" dirty="0" smtClean="0"/>
              <a:t>All users ratings to different items are then used to build the recommendation model Offline.</a:t>
            </a:r>
          </a:p>
          <a:p>
            <a:r>
              <a:rPr lang="en-US" baseline="0" dirty="0" smtClean="0"/>
              <a:t>We can then issue a recommendation query to the model to recommend user A five movies.</a:t>
            </a:r>
          </a:p>
          <a:p>
            <a:r>
              <a:rPr lang="en-US" baseline="0" dirty="0" smtClean="0"/>
              <a:t>So, as we notice we have two phases: Offline model building phase, and Online recommendation generation phase.</a:t>
            </a:r>
          </a:p>
          <a:p>
            <a:r>
              <a:rPr lang="en-US" baseline="0" dirty="0" smtClean="0"/>
              <a:t>Other examples of recommender system include amazon, and others…</a:t>
            </a:r>
          </a:p>
        </p:txBody>
      </p:sp>
      <p:sp>
        <p:nvSpPr>
          <p:cNvPr id="4" name="Slide Number Placeholder 3"/>
          <p:cNvSpPr>
            <a:spLocks noGrp="1"/>
          </p:cNvSpPr>
          <p:nvPr>
            <p:ph type="sldNum" sz="quarter" idx="10"/>
          </p:nvPr>
        </p:nvSpPr>
        <p:spPr/>
        <p:txBody>
          <a:bodyPr/>
          <a:lstStyle/>
          <a:p>
            <a:fld id="{0869243E-F61E-4BCC-BABE-E02E8332FC86}" type="slidenum">
              <a:rPr lang="en-US" smtClean="0"/>
              <a:pPr/>
              <a:t>38</a:t>
            </a:fld>
            <a:endParaRPr lang="en-US"/>
          </a:p>
        </p:txBody>
      </p:sp>
    </p:spTree>
    <p:extLst>
      <p:ext uri="{BB962C8B-B14F-4D97-AF65-F5344CB8AC3E}">
        <p14:creationId xmlns:p14="http://schemas.microsoft.com/office/powerpoint/2010/main" val="41740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min</a:t>
            </a:r>
            <a:endParaRPr lang="en-US" dirty="0"/>
          </a:p>
        </p:txBody>
      </p:sp>
      <p:sp>
        <p:nvSpPr>
          <p:cNvPr id="4" name="Slide Number Placeholder 3"/>
          <p:cNvSpPr>
            <a:spLocks noGrp="1"/>
          </p:cNvSpPr>
          <p:nvPr>
            <p:ph type="sldNum" sz="quarter" idx="10"/>
          </p:nvPr>
        </p:nvSpPr>
        <p:spPr/>
        <p:txBody>
          <a:bodyPr/>
          <a:lstStyle/>
          <a:p>
            <a:fld id="{0869243E-F61E-4BCC-BABE-E02E8332FC86}" type="slidenum">
              <a:rPr lang="en-US" smtClean="0"/>
              <a:pPr/>
              <a:t>39</a:t>
            </a:fld>
            <a:endParaRPr lang="en-US"/>
          </a:p>
        </p:txBody>
      </p:sp>
    </p:spTree>
    <p:extLst>
      <p:ext uri="{BB962C8B-B14F-4D97-AF65-F5344CB8AC3E}">
        <p14:creationId xmlns:p14="http://schemas.microsoft.com/office/powerpoint/2010/main" val="182177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white">
          <a:xfrm>
            <a:off x="609600" y="1600200"/>
            <a:ext cx="7924800" cy="1571625"/>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a typeface="+mn-ea"/>
              <a:cs typeface="Arial" charset="0"/>
            </a:endParaRPr>
          </a:p>
        </p:txBody>
      </p:sp>
      <p:sp>
        <p:nvSpPr>
          <p:cNvPr id="5" name="Rectangle 5"/>
          <p:cNvSpPr>
            <a:spLocks noChangeArrowheads="1"/>
          </p:cNvSpPr>
          <p:nvPr/>
        </p:nvSpPr>
        <p:spPr bwMode="auto">
          <a:xfrm>
            <a:off x="0" y="-28933"/>
            <a:ext cx="9180512" cy="914400"/>
          </a:xfrm>
          <a:prstGeom prst="rect">
            <a:avLst/>
          </a:prstGeom>
          <a:solidFill>
            <a:srgbClr val="800000"/>
          </a:solidFill>
          <a:ln w="9525">
            <a:noFill/>
            <a:miter lim="800000"/>
            <a:headEnd/>
            <a:tailEnd/>
          </a:ln>
          <a:effectLst/>
        </p:spPr>
        <p:txBody>
          <a:bodyPr wrap="none" anchor="ctr"/>
          <a:lstStyle/>
          <a:p>
            <a:pPr>
              <a:defRPr/>
            </a:pPr>
            <a:endParaRPr lang="en-US" dirty="0">
              <a:solidFill>
                <a:srgbClr val="800000"/>
              </a:solidFill>
              <a:latin typeface="Arial" charset="0"/>
              <a:ea typeface="+mn-ea"/>
              <a:cs typeface="Arial" charset="0"/>
            </a:endParaRPr>
          </a:p>
        </p:txBody>
      </p:sp>
      <p:sp>
        <p:nvSpPr>
          <p:cNvPr id="7" name="Rectangle 9"/>
          <p:cNvSpPr>
            <a:spLocks noChangeArrowheads="1"/>
          </p:cNvSpPr>
          <p:nvPr/>
        </p:nvSpPr>
        <p:spPr bwMode="auto">
          <a:xfrm>
            <a:off x="7383" y="6540500"/>
            <a:ext cx="9144000" cy="317500"/>
          </a:xfrm>
          <a:prstGeom prst="rect">
            <a:avLst/>
          </a:prstGeom>
          <a:solidFill>
            <a:srgbClr val="800000"/>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8" name="Rectangle 10"/>
          <p:cNvSpPr>
            <a:spLocks noChangeArrowheads="1"/>
          </p:cNvSpPr>
          <p:nvPr/>
        </p:nvSpPr>
        <p:spPr bwMode="auto">
          <a:xfrm>
            <a:off x="-15065" y="6540500"/>
            <a:ext cx="2362200" cy="304800"/>
          </a:xfrm>
          <a:prstGeom prst="rect">
            <a:avLst/>
          </a:prstGeom>
          <a:solidFill>
            <a:srgbClr val="800000"/>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13318" name="Rectangle 6"/>
          <p:cNvSpPr>
            <a:spLocks noGrp="1" noChangeArrowheads="1"/>
          </p:cNvSpPr>
          <p:nvPr>
            <p:ph type="ctrTitle"/>
          </p:nvPr>
        </p:nvSpPr>
        <p:spPr>
          <a:xfrm>
            <a:off x="685800" y="1800225"/>
            <a:ext cx="7848600" cy="1143000"/>
          </a:xfrm>
        </p:spPr>
        <p:txBody>
          <a:bodyPr/>
          <a:lstStyle>
            <a:lvl1pPr algn="ctr">
              <a:defRPr sz="3600">
                <a:solidFill>
                  <a:srgbClr val="800000"/>
                </a:solidFill>
              </a:defRPr>
            </a:lvl1pPr>
          </a:lstStyle>
          <a:p>
            <a:r>
              <a:rPr lang="en-US" altLang="ko-KR" smtClean="0"/>
              <a:t>Click to edit Master title style</a:t>
            </a:r>
            <a:endParaRPr lang="en-US" altLang="ko-KR" dirty="0"/>
          </a:p>
        </p:txBody>
      </p:sp>
      <p:sp>
        <p:nvSpPr>
          <p:cNvPr id="13319" name="Rectangle 7"/>
          <p:cNvSpPr>
            <a:spLocks noGrp="1" noChangeArrowheads="1"/>
          </p:cNvSpPr>
          <p:nvPr>
            <p:ph type="subTitle" idx="1"/>
          </p:nvPr>
        </p:nvSpPr>
        <p:spPr>
          <a:xfrm>
            <a:off x="914400" y="4140200"/>
            <a:ext cx="7315200" cy="1371600"/>
          </a:xfrm>
        </p:spPr>
        <p:txBody>
          <a:bodyPr/>
          <a:lstStyle>
            <a:lvl1pPr marL="0" indent="0" algn="ctr">
              <a:buFont typeface="Wingdings" pitchFamily="2" charset="2"/>
              <a:buNone/>
              <a:defRPr sz="2200" b="0">
                <a:solidFill>
                  <a:srgbClr val="B90337"/>
                </a:solidFill>
              </a:defRPr>
            </a:lvl1pPr>
          </a:lstStyle>
          <a:p>
            <a:r>
              <a:rPr lang="en-US" altLang="ko-KR" smtClean="0"/>
              <a:t>Click to edit Master subtitle style</a:t>
            </a:r>
            <a:endParaRPr lang="en-US" altLang="ko-KR"/>
          </a:p>
        </p:txBody>
      </p:sp>
      <p:sp>
        <p:nvSpPr>
          <p:cNvPr id="9" name="Rectangle 8"/>
          <p:cNvSpPr>
            <a:spLocks noChangeArrowheads="1"/>
          </p:cNvSpPr>
          <p:nvPr userDrawn="1"/>
        </p:nvSpPr>
        <p:spPr bwMode="white">
          <a:xfrm>
            <a:off x="1475656" y="-27384"/>
            <a:ext cx="6302152" cy="914400"/>
          </a:xfrm>
          <a:prstGeom prst="rect">
            <a:avLst/>
          </a:prstGeom>
          <a:noFill/>
          <a:ln w="9525">
            <a:noFill/>
            <a:miter lim="800000"/>
            <a:headEnd/>
            <a:tailEnd/>
          </a:ln>
          <a:effectLst/>
        </p:spPr>
        <p:txBody>
          <a:bodyPr/>
          <a:lstStyle/>
          <a:p>
            <a:pPr algn="r">
              <a:spcBef>
                <a:spcPct val="20000"/>
              </a:spcBef>
              <a:buClr>
                <a:schemeClr val="accent1"/>
              </a:buClr>
              <a:buSzPct val="75000"/>
              <a:buFont typeface="Wingdings" pitchFamily="2" charset="2"/>
              <a:buNone/>
              <a:defRPr/>
            </a:pPr>
            <a:r>
              <a:rPr lang="en-US" altLang="ko-KR" sz="4800" b="1" i="0" dirty="0" smtClean="0">
                <a:solidFill>
                  <a:srgbClr val="FFCC00"/>
                </a:solidFill>
                <a:latin typeface="Calibri"/>
                <a:ea typeface="굴림" pitchFamily="34" charset="-127"/>
                <a:cs typeface="Calibri"/>
              </a:rPr>
              <a:t>University </a:t>
            </a:r>
            <a:r>
              <a:rPr lang="en-US" altLang="ko-KR" sz="4800" b="1" i="0" dirty="0">
                <a:solidFill>
                  <a:srgbClr val="FFCC00"/>
                </a:solidFill>
                <a:latin typeface="Calibri"/>
                <a:ea typeface="굴림" pitchFamily="34" charset="-127"/>
                <a:cs typeface="Calibri"/>
              </a:rPr>
              <a:t>of Minnesota</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000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800000"/>
              </a:buClr>
              <a:buSzPct val="130000"/>
              <a:buFont typeface="Arial" pitchFamily="34" charset="0"/>
              <a:buChar char="■"/>
              <a:defRPr baseline="0">
                <a:latin typeface="Arial" pitchFamily="34" charset="0"/>
              </a:defRPr>
            </a:lvl1pPr>
            <a:lvl2pPr marL="914400" indent="-457200">
              <a:buClr>
                <a:srgbClr val="800000"/>
              </a:buClr>
              <a:buFont typeface="Wingdings" pitchFamily="2" charset="2"/>
              <a:buChar char="q"/>
              <a:defRPr baseline="0">
                <a:latin typeface="Arial" pitchFamily="34" charset="0"/>
              </a:defRPr>
            </a:lvl2pPr>
            <a:lvl3pPr>
              <a:buClr>
                <a:srgbClr val="800000"/>
              </a:buClr>
              <a:buFont typeface="Wingdings" pitchFamily="2" charset="2"/>
              <a:buChar char="Ø"/>
              <a:defRPr baseline="0">
                <a:latin typeface="Arial" pitchFamily="34" charset="0"/>
              </a:defRPr>
            </a:lvl3pPr>
            <a:lvl4pPr>
              <a:buClr>
                <a:srgbClr val="800000"/>
              </a:buClr>
              <a:buSzPct val="150000"/>
              <a:buFont typeface="Courier New" pitchFamily="49" charset="0"/>
              <a:buChar char="o"/>
              <a:defRPr baseline="0">
                <a:latin typeface="Arial" pitchFamily="34" charset="0"/>
              </a:defRPr>
            </a:lvl4pPr>
            <a:lvl5pPr>
              <a:buClr>
                <a:srgbClr val="800000"/>
              </a:buClr>
              <a:buSzPct val="150000"/>
              <a:buFont typeface="Arial" pitchFamily="34" charset="0"/>
              <a:buChar char="•"/>
              <a:defRPr baseline="0">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3"/>
          <p:cNvSpPr>
            <a:spLocks noChangeArrowheads="1"/>
          </p:cNvSpPr>
          <p:nvPr userDrawn="1"/>
        </p:nvSpPr>
        <p:spPr bwMode="auto">
          <a:xfrm>
            <a:off x="0" y="6567884"/>
            <a:ext cx="9144000" cy="317500"/>
          </a:xfrm>
          <a:prstGeom prst="rect">
            <a:avLst/>
          </a:prstGeom>
          <a:solidFill>
            <a:srgbClr val="B90337"/>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7" name="Rectangle 3"/>
          <p:cNvSpPr>
            <a:spLocks noChangeArrowheads="1"/>
          </p:cNvSpPr>
          <p:nvPr userDrawn="1"/>
        </p:nvSpPr>
        <p:spPr bwMode="auto">
          <a:xfrm>
            <a:off x="0" y="6567884"/>
            <a:ext cx="9144000" cy="317500"/>
          </a:xfrm>
          <a:prstGeom prst="rect">
            <a:avLst/>
          </a:prstGeom>
          <a:solidFill>
            <a:srgbClr val="B90337"/>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8" name="Rectangle 3"/>
          <p:cNvSpPr>
            <a:spLocks noChangeArrowheads="1"/>
          </p:cNvSpPr>
          <p:nvPr userDrawn="1"/>
        </p:nvSpPr>
        <p:spPr bwMode="auto">
          <a:xfrm>
            <a:off x="0" y="6567884"/>
            <a:ext cx="9144000" cy="317500"/>
          </a:xfrm>
          <a:prstGeom prst="rect">
            <a:avLst/>
          </a:prstGeom>
          <a:solidFill>
            <a:srgbClr val="800000"/>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9" name="Rectangle 4"/>
          <p:cNvSpPr>
            <a:spLocks noChangeArrowheads="1"/>
          </p:cNvSpPr>
          <p:nvPr userDrawn="1"/>
        </p:nvSpPr>
        <p:spPr bwMode="auto">
          <a:xfrm>
            <a:off x="0" y="6568544"/>
            <a:ext cx="2411760" cy="316840"/>
          </a:xfrm>
          <a:prstGeom prst="rect">
            <a:avLst/>
          </a:prstGeom>
          <a:solidFill>
            <a:srgbClr val="FFCC00"/>
          </a:solidFill>
          <a:ln w="9525">
            <a:noFill/>
            <a:miter lim="800000"/>
            <a:headEnd/>
            <a:tailEnd/>
          </a:ln>
          <a:effectLst/>
        </p:spPr>
        <p:txBody>
          <a:bodyPr wrap="none" anchor="ctr"/>
          <a:lstStyle/>
          <a:p>
            <a:pPr algn="ctr">
              <a:defRPr/>
            </a:pPr>
            <a:endParaRPr lang="en-US" sz="1200" b="1">
              <a:solidFill>
                <a:srgbClr val="B90337"/>
              </a:solidFill>
              <a:ea typeface="굴림" pitchFamily="34" charset="-127"/>
              <a:cs typeface="+mn-cs"/>
            </a:endParaRPr>
          </a:p>
        </p:txBody>
      </p:sp>
      <p:pic>
        <p:nvPicPr>
          <p:cNvPr id="10" name="Picture 15" descr="MHwdmk-RGB"/>
          <p:cNvPicPr>
            <a:picLocks noChangeAspect="1" noChangeArrowheads="1"/>
          </p:cNvPicPr>
          <p:nvPr userDrawn="1"/>
        </p:nvPicPr>
        <p:blipFill>
          <a:blip r:embed="rId2" cstate="print"/>
          <a:srcRect/>
          <a:stretch>
            <a:fillRect/>
          </a:stretch>
        </p:blipFill>
        <p:spPr bwMode="auto">
          <a:xfrm>
            <a:off x="53752" y="6610914"/>
            <a:ext cx="2286000" cy="234950"/>
          </a:xfrm>
          <a:prstGeom prst="rect">
            <a:avLst/>
          </a:prstGeom>
          <a:noFill/>
          <a:ln w="9525">
            <a:noFill/>
            <a:miter lim="800000"/>
            <a:headEnd/>
            <a:tailEnd/>
          </a:ln>
        </p:spPr>
      </p:pic>
      <p:sp>
        <p:nvSpPr>
          <p:cNvPr id="11" name="Text Box 12"/>
          <p:cNvSpPr txBox="1">
            <a:spLocks noChangeArrowheads="1"/>
          </p:cNvSpPr>
          <p:nvPr userDrawn="1"/>
        </p:nvSpPr>
        <p:spPr bwMode="auto">
          <a:xfrm>
            <a:off x="3419872" y="6561007"/>
            <a:ext cx="3672408" cy="307777"/>
          </a:xfrm>
          <a:prstGeom prst="rect">
            <a:avLst/>
          </a:prstGeom>
          <a:noFill/>
          <a:ln w="38100" algn="ctr">
            <a:noFill/>
            <a:miter lim="800000"/>
            <a:headEnd/>
            <a:tailEnd/>
          </a:ln>
          <a:effectLst/>
        </p:spPr>
        <p:txBody>
          <a:bodyPr wrap="square">
            <a:spAutoFit/>
          </a:bodyPr>
          <a:lstStyle/>
          <a:p>
            <a:pPr algn="ctr">
              <a:spcBef>
                <a:spcPct val="50000"/>
              </a:spcBef>
            </a:pPr>
            <a:r>
              <a:rPr lang="en-US" sz="1400" b="1" baseline="0" dirty="0" smtClean="0">
                <a:solidFill>
                  <a:srgbClr val="FFC000"/>
                </a:solidFill>
              </a:rPr>
              <a:t>Mobility and Social Networking , VLDB 2013</a:t>
            </a:r>
            <a:endParaRPr lang="en-US" sz="1400" b="1" baseline="0" dirty="0">
              <a:solidFill>
                <a:srgbClr val="FFC000"/>
              </a:solidFill>
            </a:endParaRPr>
          </a:p>
        </p:txBody>
      </p:sp>
      <p:sp>
        <p:nvSpPr>
          <p:cNvPr id="12" name="Text Box 12"/>
          <p:cNvSpPr txBox="1">
            <a:spLocks noChangeArrowheads="1"/>
          </p:cNvSpPr>
          <p:nvPr userDrawn="1"/>
        </p:nvSpPr>
        <p:spPr bwMode="auto">
          <a:xfrm>
            <a:off x="8231942" y="6521590"/>
            <a:ext cx="928749" cy="338554"/>
          </a:xfrm>
          <a:prstGeom prst="rect">
            <a:avLst/>
          </a:prstGeom>
          <a:noFill/>
          <a:ln w="38100" algn="ctr">
            <a:noFill/>
            <a:miter lim="800000"/>
            <a:headEnd/>
            <a:tailEnd/>
          </a:ln>
          <a:effectLst/>
        </p:spPr>
        <p:txBody>
          <a:bodyPr wrap="square">
            <a:spAutoFit/>
          </a:bodyPr>
          <a:lstStyle/>
          <a:p>
            <a:pPr algn="ctr">
              <a:spcBef>
                <a:spcPct val="50000"/>
              </a:spcBef>
              <a:defRPr/>
            </a:pPr>
            <a:fld id="{63A3A712-C880-47DD-A3E2-675361912C47}" type="slidenum">
              <a:rPr lang="ko-KR" altLang="en-US" sz="1600" smtClean="0">
                <a:solidFill>
                  <a:srgbClr val="FFCC00"/>
                </a:solidFill>
              </a:rPr>
              <a:pPr algn="ctr">
                <a:spcBef>
                  <a:spcPct val="50000"/>
                </a:spcBef>
                <a:defRPr/>
              </a:pPr>
              <a:t>‹#›</a:t>
            </a:fld>
            <a:r>
              <a:rPr lang="ko-KR" altLang="en-US" sz="1600" dirty="0" smtClean="0">
                <a:solidFill>
                  <a:srgbClr val="FFCC00"/>
                </a:solidFill>
              </a:rPr>
              <a:t> </a:t>
            </a:r>
            <a:r>
              <a:rPr lang="en-US" altLang="ko-KR" sz="1600" dirty="0" smtClean="0">
                <a:solidFill>
                  <a:srgbClr val="FFCC00"/>
                </a:solidFill>
              </a:rPr>
              <a:t>/ </a:t>
            </a:r>
            <a:r>
              <a:rPr lang="en-US" altLang="ko-KR" sz="1600" dirty="0" smtClean="0">
                <a:solidFill>
                  <a:srgbClr val="FFCC00"/>
                </a:solidFill>
              </a:rPr>
              <a:t>74</a:t>
            </a:r>
            <a:endParaRPr lang="en-US" sz="1600" b="1" dirty="0">
              <a:solidFill>
                <a:srgbClr val="FFCC00"/>
              </a:solidFill>
              <a:ea typeface="굴림" pitchFamily="34" charset="-127"/>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Line 2"/>
          <p:cNvSpPr>
            <a:spLocks noChangeShapeType="1"/>
          </p:cNvSpPr>
          <p:nvPr/>
        </p:nvSpPr>
        <p:spPr bwMode="ltGray">
          <a:xfrm>
            <a:off x="558800" y="971550"/>
            <a:ext cx="7239000" cy="0"/>
          </a:xfrm>
          <a:prstGeom prst="line">
            <a:avLst/>
          </a:prstGeom>
          <a:ln>
            <a:solidFill>
              <a:srgbClr val="C00000"/>
            </a:solidFill>
            <a:headEnd/>
            <a:tailEnd/>
          </a:ln>
        </p:spPr>
        <p:style>
          <a:lnRef idx="3">
            <a:schemeClr val="accent4"/>
          </a:lnRef>
          <a:fillRef idx="0">
            <a:schemeClr val="accent4"/>
          </a:fillRef>
          <a:effectRef idx="2">
            <a:schemeClr val="accent4"/>
          </a:effectRef>
          <a:fontRef idx="minor">
            <a:schemeClr val="tx1"/>
          </a:fontRef>
        </p:style>
        <p:txBody>
          <a:bodyPr/>
          <a:lstStyle/>
          <a:p>
            <a:pPr>
              <a:defRPr/>
            </a:pPr>
            <a:endParaRPr lang="en-US"/>
          </a:p>
        </p:txBody>
      </p:sp>
      <p:sp>
        <p:nvSpPr>
          <p:cNvPr id="12291" name="Rectangle 3"/>
          <p:cNvSpPr>
            <a:spLocks noChangeArrowheads="1"/>
          </p:cNvSpPr>
          <p:nvPr/>
        </p:nvSpPr>
        <p:spPr bwMode="auto">
          <a:xfrm>
            <a:off x="0" y="6567884"/>
            <a:ext cx="9144000" cy="317500"/>
          </a:xfrm>
          <a:prstGeom prst="rect">
            <a:avLst/>
          </a:prstGeom>
          <a:solidFill>
            <a:srgbClr val="B90337"/>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12293" name="Rectangle 5"/>
          <p:cNvSpPr>
            <a:spLocks noChangeArrowheads="1"/>
          </p:cNvSpPr>
          <p:nvPr/>
        </p:nvSpPr>
        <p:spPr bwMode="auto">
          <a:xfrm>
            <a:off x="8198296" y="0"/>
            <a:ext cx="945704" cy="819150"/>
          </a:xfrm>
          <a:prstGeom prst="rect">
            <a:avLst/>
          </a:prstGeom>
          <a:solidFill>
            <a:srgbClr val="B90337"/>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1030" name="Rectangle 7"/>
          <p:cNvSpPr>
            <a:spLocks noGrp="1" noChangeArrowheads="1"/>
          </p:cNvSpPr>
          <p:nvPr>
            <p:ph type="body" idx="1"/>
          </p:nvPr>
        </p:nvSpPr>
        <p:spPr bwMode="auto">
          <a:xfrm>
            <a:off x="533400" y="1085850"/>
            <a:ext cx="8153400"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dirty="0" smtClean="0"/>
              <a:t>Click to edit Master text styles</a:t>
            </a:r>
          </a:p>
          <a:p>
            <a:pPr lvl="1"/>
            <a:r>
              <a:rPr lang="en-US" altLang="ko-KR" dirty="0" smtClean="0"/>
              <a:t> Second level</a:t>
            </a:r>
          </a:p>
          <a:p>
            <a:pPr lvl="2"/>
            <a:r>
              <a:rPr lang="en-US" altLang="ko-KR" dirty="0" smtClean="0"/>
              <a:t>Third level</a:t>
            </a:r>
          </a:p>
          <a:p>
            <a:pPr lvl="3"/>
            <a:r>
              <a:rPr lang="en-US" altLang="ko-KR" dirty="0" smtClean="0"/>
              <a:t>Fourth level</a:t>
            </a:r>
          </a:p>
          <a:p>
            <a:pPr lvl="4"/>
            <a:r>
              <a:rPr lang="en-US" altLang="ko-KR" dirty="0" smtClean="0"/>
              <a:t>Fifth level</a:t>
            </a:r>
          </a:p>
        </p:txBody>
      </p:sp>
      <p:sp>
        <p:nvSpPr>
          <p:cNvPr id="12298" name="Rectangle 10"/>
          <p:cNvSpPr>
            <a:spLocks noGrp="1" noChangeArrowheads="1"/>
          </p:cNvSpPr>
          <p:nvPr>
            <p:ph type="title"/>
          </p:nvPr>
        </p:nvSpPr>
        <p:spPr bwMode="auto">
          <a:xfrm>
            <a:off x="533400" y="57150"/>
            <a:ext cx="7010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en-US" altLang="ko-KR" dirty="0" smtClean="0"/>
          </a:p>
        </p:txBody>
      </p:sp>
      <p:sp>
        <p:nvSpPr>
          <p:cNvPr id="11" name="Line 2"/>
          <p:cNvSpPr>
            <a:spLocks noChangeShapeType="1"/>
          </p:cNvSpPr>
          <p:nvPr/>
        </p:nvSpPr>
        <p:spPr bwMode="ltGray">
          <a:xfrm>
            <a:off x="558800" y="971550"/>
            <a:ext cx="7239000" cy="0"/>
          </a:xfrm>
          <a:prstGeom prst="line">
            <a:avLst/>
          </a:prstGeom>
          <a:ln>
            <a:solidFill>
              <a:srgbClr val="C00000"/>
            </a:solidFill>
            <a:headEnd/>
            <a:tailEnd/>
          </a:ln>
        </p:spPr>
        <p:style>
          <a:lnRef idx="3">
            <a:schemeClr val="accent4"/>
          </a:lnRef>
          <a:fillRef idx="0">
            <a:schemeClr val="accent4"/>
          </a:fillRef>
          <a:effectRef idx="2">
            <a:schemeClr val="accent4"/>
          </a:effectRef>
          <a:fontRef idx="minor">
            <a:schemeClr val="tx1"/>
          </a:fontRef>
        </p:style>
        <p:txBody>
          <a:bodyPr/>
          <a:lstStyle/>
          <a:p>
            <a:pPr>
              <a:defRPr/>
            </a:pPr>
            <a:endParaRPr lang="en-US"/>
          </a:p>
        </p:txBody>
      </p:sp>
      <p:sp>
        <p:nvSpPr>
          <p:cNvPr id="12" name="Rectangle 3"/>
          <p:cNvSpPr>
            <a:spLocks noChangeArrowheads="1"/>
          </p:cNvSpPr>
          <p:nvPr/>
        </p:nvSpPr>
        <p:spPr bwMode="auto">
          <a:xfrm>
            <a:off x="0" y="6567884"/>
            <a:ext cx="9144000" cy="317500"/>
          </a:xfrm>
          <a:prstGeom prst="rect">
            <a:avLst/>
          </a:prstGeom>
          <a:solidFill>
            <a:srgbClr val="B90337"/>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13" name="Rectangle 5"/>
          <p:cNvSpPr>
            <a:spLocks noChangeArrowheads="1"/>
          </p:cNvSpPr>
          <p:nvPr/>
        </p:nvSpPr>
        <p:spPr bwMode="auto">
          <a:xfrm>
            <a:off x="8198296" y="0"/>
            <a:ext cx="838200" cy="819150"/>
          </a:xfrm>
          <a:prstGeom prst="rect">
            <a:avLst/>
          </a:prstGeom>
          <a:solidFill>
            <a:srgbClr val="B90337"/>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15" name="Line 2"/>
          <p:cNvSpPr>
            <a:spLocks noChangeShapeType="1"/>
          </p:cNvSpPr>
          <p:nvPr/>
        </p:nvSpPr>
        <p:spPr bwMode="ltGray">
          <a:xfrm>
            <a:off x="558800" y="971550"/>
            <a:ext cx="7239000" cy="0"/>
          </a:xfrm>
          <a:prstGeom prst="line">
            <a:avLst/>
          </a:prstGeom>
          <a:ln>
            <a:solidFill>
              <a:srgbClr val="800000"/>
            </a:solidFill>
            <a:headEnd/>
            <a:tailEnd/>
          </a:ln>
        </p:spPr>
        <p:style>
          <a:lnRef idx="3">
            <a:schemeClr val="accent4"/>
          </a:lnRef>
          <a:fillRef idx="0">
            <a:schemeClr val="accent4"/>
          </a:fillRef>
          <a:effectRef idx="2">
            <a:schemeClr val="accent4"/>
          </a:effectRef>
          <a:fontRef idx="minor">
            <a:schemeClr val="tx1"/>
          </a:fontRef>
        </p:style>
        <p:txBody>
          <a:bodyPr/>
          <a:lstStyle/>
          <a:p>
            <a:pPr>
              <a:defRPr/>
            </a:pPr>
            <a:endParaRPr lang="en-US"/>
          </a:p>
        </p:txBody>
      </p:sp>
      <p:sp>
        <p:nvSpPr>
          <p:cNvPr id="16" name="Rectangle 3"/>
          <p:cNvSpPr>
            <a:spLocks noChangeArrowheads="1"/>
          </p:cNvSpPr>
          <p:nvPr/>
        </p:nvSpPr>
        <p:spPr bwMode="auto">
          <a:xfrm>
            <a:off x="0" y="6567884"/>
            <a:ext cx="9144000" cy="317500"/>
          </a:xfrm>
          <a:prstGeom prst="rect">
            <a:avLst/>
          </a:prstGeom>
          <a:solidFill>
            <a:srgbClr val="800000"/>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17" name="Rectangle 5"/>
          <p:cNvSpPr>
            <a:spLocks noChangeArrowheads="1"/>
          </p:cNvSpPr>
          <p:nvPr/>
        </p:nvSpPr>
        <p:spPr bwMode="auto">
          <a:xfrm>
            <a:off x="8198296" y="0"/>
            <a:ext cx="945704" cy="819150"/>
          </a:xfrm>
          <a:prstGeom prst="rect">
            <a:avLst/>
          </a:prstGeom>
          <a:solidFill>
            <a:srgbClr val="800000"/>
          </a:solidFill>
          <a:ln w="9525">
            <a:noFill/>
            <a:miter lim="800000"/>
            <a:headEnd/>
            <a:tailEnd/>
          </a:ln>
          <a:effectLst/>
        </p:spPr>
        <p:txBody>
          <a:bodyPr wrap="none" anchor="ctr"/>
          <a:lstStyle/>
          <a:p>
            <a:pPr>
              <a:defRPr/>
            </a:pPr>
            <a:endParaRPr lang="en-US">
              <a:latin typeface="Arial" charset="0"/>
              <a:ea typeface="+mn-ea"/>
              <a:cs typeface="Arial" charset="0"/>
            </a:endParaRPr>
          </a:p>
        </p:txBody>
      </p:sp>
      <p:sp>
        <p:nvSpPr>
          <p:cNvPr id="20" name="Rectangle 6"/>
          <p:cNvSpPr>
            <a:spLocks noChangeArrowheads="1"/>
          </p:cNvSpPr>
          <p:nvPr userDrawn="1"/>
        </p:nvSpPr>
        <p:spPr bwMode="auto">
          <a:xfrm>
            <a:off x="8045896" y="116632"/>
            <a:ext cx="990600" cy="792088"/>
          </a:xfrm>
          <a:prstGeom prst="rect">
            <a:avLst/>
          </a:prstGeom>
          <a:solidFill>
            <a:srgbClr val="FFCC00"/>
          </a:solidFill>
          <a:ln w="9525">
            <a:noFill/>
            <a:miter lim="800000"/>
            <a:headEnd/>
            <a:tailEnd/>
          </a:ln>
          <a:effectLst/>
        </p:spPr>
        <p:txBody>
          <a:bodyPr wrap="none" anchor="ctr"/>
          <a:lstStyle/>
          <a:p>
            <a:pPr algn="ctr">
              <a:defRPr/>
            </a:pPr>
            <a:endParaRPr lang="en-US">
              <a:ea typeface="굴림" pitchFamily="34" charset="-127"/>
              <a:cs typeface="+mn-cs"/>
            </a:endParaRPr>
          </a:p>
        </p:txBody>
      </p:sp>
      <p:pic>
        <p:nvPicPr>
          <p:cNvPr id="3" name="Picture 2" descr="tumblr_m14bonmWib1qbq3z5.gif"/>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1602" y="188640"/>
            <a:ext cx="832886" cy="576064"/>
          </a:xfrm>
          <a:prstGeom prst="rect">
            <a:avLst/>
          </a:prstGeom>
        </p:spPr>
      </p:pic>
      <p:sp>
        <p:nvSpPr>
          <p:cNvPr id="24" name="Rectangle 4"/>
          <p:cNvSpPr>
            <a:spLocks noChangeArrowheads="1"/>
          </p:cNvSpPr>
          <p:nvPr userDrawn="1"/>
        </p:nvSpPr>
        <p:spPr bwMode="auto">
          <a:xfrm>
            <a:off x="0" y="6568544"/>
            <a:ext cx="2411760" cy="316840"/>
          </a:xfrm>
          <a:prstGeom prst="rect">
            <a:avLst/>
          </a:prstGeom>
          <a:solidFill>
            <a:srgbClr val="FFCC00"/>
          </a:solidFill>
          <a:ln w="9525">
            <a:noFill/>
            <a:miter lim="800000"/>
            <a:headEnd/>
            <a:tailEnd/>
          </a:ln>
          <a:effectLst/>
        </p:spPr>
        <p:txBody>
          <a:bodyPr wrap="none" anchor="ctr"/>
          <a:lstStyle/>
          <a:p>
            <a:pPr algn="ctr">
              <a:defRPr/>
            </a:pPr>
            <a:endParaRPr lang="en-US" sz="1200" b="1">
              <a:solidFill>
                <a:srgbClr val="B90337"/>
              </a:solidFill>
              <a:ea typeface="굴림" pitchFamily="34" charset="-127"/>
              <a:cs typeface="+mn-cs"/>
            </a:endParaRPr>
          </a:p>
        </p:txBody>
      </p:sp>
      <p:pic>
        <p:nvPicPr>
          <p:cNvPr id="22" name="Picture 15" descr="MHwdmk-RGB"/>
          <p:cNvPicPr>
            <a:picLocks noChangeAspect="1" noChangeArrowheads="1"/>
          </p:cNvPicPr>
          <p:nvPr/>
        </p:nvPicPr>
        <p:blipFill>
          <a:blip r:embed="rId5" cstate="print"/>
          <a:srcRect/>
          <a:stretch>
            <a:fillRect/>
          </a:stretch>
        </p:blipFill>
        <p:spPr bwMode="auto">
          <a:xfrm>
            <a:off x="53752" y="6610914"/>
            <a:ext cx="2286000" cy="234950"/>
          </a:xfrm>
          <a:prstGeom prst="rect">
            <a:avLst/>
          </a:prstGeom>
          <a:noFill/>
          <a:ln w="9525">
            <a:noFill/>
            <a:miter lim="800000"/>
            <a:headEnd/>
            <a:tailEnd/>
          </a:ln>
        </p:spPr>
      </p:pic>
      <p:sp>
        <p:nvSpPr>
          <p:cNvPr id="25" name="Text Box 12"/>
          <p:cNvSpPr txBox="1">
            <a:spLocks noChangeArrowheads="1"/>
          </p:cNvSpPr>
          <p:nvPr userDrawn="1"/>
        </p:nvSpPr>
        <p:spPr bwMode="auto">
          <a:xfrm>
            <a:off x="3347864" y="6569671"/>
            <a:ext cx="4032448" cy="307777"/>
          </a:xfrm>
          <a:prstGeom prst="rect">
            <a:avLst/>
          </a:prstGeom>
          <a:noFill/>
          <a:ln w="38100" algn="ctr">
            <a:noFill/>
            <a:miter lim="800000"/>
            <a:headEnd/>
            <a:tailEnd/>
          </a:ln>
          <a:effectLst/>
        </p:spPr>
        <p:txBody>
          <a:bodyPr wrap="square">
            <a:spAutoFit/>
          </a:bodyPr>
          <a:lstStyle/>
          <a:p>
            <a:pPr algn="ctr">
              <a:spcBef>
                <a:spcPct val="50000"/>
              </a:spcBef>
            </a:pPr>
            <a:r>
              <a:rPr lang="en-US" sz="1400" b="1" baseline="0" dirty="0" smtClean="0">
                <a:solidFill>
                  <a:srgbClr val="FFC000"/>
                </a:solidFill>
              </a:rPr>
              <a:t>Mobility and Social Networking , VLDB 2013</a:t>
            </a:r>
            <a:endParaRPr lang="en-US" sz="1400" b="1" baseline="0" dirty="0">
              <a:solidFill>
                <a:srgbClr val="FFC000"/>
              </a:solidFill>
            </a:endParaRPr>
          </a:p>
        </p:txBody>
      </p:sp>
      <p:sp>
        <p:nvSpPr>
          <p:cNvPr id="26" name="Text Box 12"/>
          <p:cNvSpPr txBox="1">
            <a:spLocks noChangeArrowheads="1"/>
          </p:cNvSpPr>
          <p:nvPr userDrawn="1"/>
        </p:nvSpPr>
        <p:spPr bwMode="auto">
          <a:xfrm>
            <a:off x="8231942" y="6530230"/>
            <a:ext cx="928749" cy="338554"/>
          </a:xfrm>
          <a:prstGeom prst="rect">
            <a:avLst/>
          </a:prstGeom>
          <a:noFill/>
          <a:ln w="38100" algn="ctr">
            <a:noFill/>
            <a:miter lim="800000"/>
            <a:headEnd/>
            <a:tailEnd/>
          </a:ln>
          <a:effectLst/>
        </p:spPr>
        <p:txBody>
          <a:bodyPr wrap="square">
            <a:spAutoFit/>
          </a:bodyPr>
          <a:lstStyle/>
          <a:p>
            <a:pPr algn="ctr">
              <a:spcBef>
                <a:spcPct val="50000"/>
              </a:spcBef>
              <a:defRPr/>
            </a:pPr>
            <a:fld id="{63A3A712-C880-47DD-A3E2-675361912C47}" type="slidenum">
              <a:rPr lang="ko-KR" altLang="en-US" sz="1600" smtClean="0">
                <a:solidFill>
                  <a:srgbClr val="FFCC00"/>
                </a:solidFill>
              </a:rPr>
              <a:pPr algn="ctr">
                <a:spcBef>
                  <a:spcPct val="50000"/>
                </a:spcBef>
                <a:defRPr/>
              </a:pPr>
              <a:t>‹#›</a:t>
            </a:fld>
            <a:r>
              <a:rPr lang="ko-KR" altLang="en-US" sz="1600" dirty="0" smtClean="0">
                <a:solidFill>
                  <a:srgbClr val="FFCC00"/>
                </a:solidFill>
              </a:rPr>
              <a:t> </a:t>
            </a:r>
            <a:r>
              <a:rPr lang="en-US" altLang="ko-KR" sz="1600" dirty="0" smtClean="0">
                <a:solidFill>
                  <a:srgbClr val="FFCC00"/>
                </a:solidFill>
              </a:rPr>
              <a:t>/ </a:t>
            </a:r>
            <a:r>
              <a:rPr lang="en-US" altLang="ko-KR" sz="1600" dirty="0" smtClean="0">
                <a:solidFill>
                  <a:srgbClr val="FFCC00"/>
                </a:solidFill>
              </a:rPr>
              <a:t>74</a:t>
            </a:r>
            <a:endParaRPr lang="en-US" sz="1600" b="1" dirty="0">
              <a:solidFill>
                <a:srgbClr val="FFCC00"/>
              </a:solidFill>
              <a:ea typeface="굴림" pitchFamily="34" charset="-127"/>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sldNum="0" hdr="0" dt="0"/>
  <p:txStyles>
    <p:titleStyle>
      <a:lvl1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p:titleStyle>
    <p:bodyStyle>
      <a:lvl1pPr marL="457200" indent="-457200" algn="l" rtl="0" eaLnBrk="1" fontAlgn="base" hangingPunct="1">
        <a:spcBef>
          <a:spcPct val="20000"/>
        </a:spcBef>
        <a:spcAft>
          <a:spcPct val="0"/>
        </a:spcAft>
        <a:buClr>
          <a:srgbClr val="CC0000"/>
        </a:buClr>
        <a:buFont typeface="Wingdings" pitchFamily="2" charset="2"/>
        <a:buAutoNum type="arabicPeriod"/>
        <a:defRPr sz="2400" b="1">
          <a:solidFill>
            <a:schemeClr val="tx1"/>
          </a:solidFill>
          <a:latin typeface="+mn-lt"/>
          <a:ea typeface="+mn-ea"/>
          <a:cs typeface="HyhwpEQ"/>
        </a:defRPr>
      </a:lvl1pPr>
      <a:lvl2pPr marL="838200" indent="-381000" algn="l" rtl="0" eaLnBrk="1" fontAlgn="base" hangingPunct="1">
        <a:spcBef>
          <a:spcPct val="20000"/>
        </a:spcBef>
        <a:spcAft>
          <a:spcPct val="0"/>
        </a:spcAft>
        <a:buClr>
          <a:srgbClr val="B90337"/>
        </a:buClr>
        <a:buFont typeface="Wingdings" pitchFamily="2" charset="2"/>
        <a:buAutoNum type="circleNumDbPlain"/>
        <a:defRPr sz="2000">
          <a:solidFill>
            <a:schemeClr val="tx1"/>
          </a:solidFill>
          <a:latin typeface="+mn-lt"/>
          <a:ea typeface="+mn-ea"/>
          <a:cs typeface="HyhwpEQ"/>
        </a:defRPr>
      </a:lvl2pPr>
      <a:lvl3pPr marL="1295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cs typeface="HyhwpEQ"/>
        </a:defRPr>
      </a:lvl3pPr>
      <a:lvl4pPr marL="1752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cs typeface="HyhwpEQ"/>
        </a:defRPr>
      </a:lvl4pPr>
      <a:lvl5pPr marL="22098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hyperlink" Target="http://asterix.ics.uci.edu/"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research.microsoft.com/en-us/projects/geolif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indbad.cs.umn.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orldmap.harvard.edu/tweetmap/"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notesSlide" Target="../notesSlides/notesSlide1.xml"/><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slideLayout" Target="../slideLayouts/slideLayout2.xml"/><Relationship Id="rId16" Type="http://schemas.openxmlformats.org/officeDocument/2006/relationships/image" Target="../media/image15.jpeg"/><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image" Target="../media/image89.pn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3.jpeg"/><Relationship Id="rId5" Type="http://schemas.openxmlformats.org/officeDocument/2006/relationships/image" Target="../media/image98.jpeg"/><Relationship Id="rId10" Type="http://schemas.openxmlformats.org/officeDocument/2006/relationships/image" Target="../media/image102.jpeg"/><Relationship Id="rId4" Type="http://schemas.openxmlformats.org/officeDocument/2006/relationships/image" Target="../media/image97.gif"/><Relationship Id="rId9" Type="http://schemas.openxmlformats.org/officeDocument/2006/relationships/image" Target="../media/image101.png"/></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emf"/><Relationship Id="rId3" Type="http://schemas.openxmlformats.org/officeDocument/2006/relationships/image" Target="../media/image105.jpeg"/><Relationship Id="rId21" Type="http://schemas.openxmlformats.org/officeDocument/2006/relationships/image" Target="../media/image121.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emf"/><Relationship Id="rId2" Type="http://schemas.openxmlformats.org/officeDocument/2006/relationships/slideLayout" Target="../slideLayouts/slideLayout2.xml"/><Relationship Id="rId16" Type="http://schemas.openxmlformats.org/officeDocument/2006/relationships/image" Target="../media/image118.emf"/><Relationship Id="rId20" Type="http://schemas.openxmlformats.org/officeDocument/2006/relationships/image" Target="../media/image104.emf"/><Relationship Id="rId1" Type="http://schemas.openxmlformats.org/officeDocument/2006/relationships/vmlDrawing" Target="../drawings/vmlDrawing2.v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5" Type="http://schemas.openxmlformats.org/officeDocument/2006/relationships/image" Target="../media/image117.png"/><Relationship Id="rId10" Type="http://schemas.openxmlformats.org/officeDocument/2006/relationships/image" Target="../media/image112.jpeg"/><Relationship Id="rId19" Type="http://schemas.openxmlformats.org/officeDocument/2006/relationships/oleObject" Target="../embeddings/oleObject1.bin"/><Relationship Id="rId4" Type="http://schemas.openxmlformats.org/officeDocument/2006/relationships/image" Target="../media/image106.jpeg"/><Relationship Id="rId9" Type="http://schemas.openxmlformats.org/officeDocument/2006/relationships/image" Target="../media/image111.jpeg"/><Relationship Id="rId14" Type="http://schemas.openxmlformats.org/officeDocument/2006/relationships/image" Target="../media/image116.png"/></Relationships>
</file>

<file path=ppt/slides/_rels/slide46.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29.jpeg"/><Relationship Id="rId3" Type="http://schemas.openxmlformats.org/officeDocument/2006/relationships/image" Target="../media/image122.jpeg"/><Relationship Id="rId7" Type="http://schemas.openxmlformats.org/officeDocument/2006/relationships/hyperlink" Target="http://www.imdb.com/media/rm4029648640/tt0060196" TargetMode="External"/><Relationship Id="rId12" Type="http://schemas.openxmlformats.org/officeDocument/2006/relationships/image" Target="../media/image1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7.jpeg"/><Relationship Id="rId5" Type="http://schemas.openxmlformats.org/officeDocument/2006/relationships/image" Target="../media/image123.jpeg"/><Relationship Id="rId15" Type="http://schemas.microsoft.com/office/2007/relationships/hdphoto" Target="../media/hdphoto1.wdp"/><Relationship Id="rId10" Type="http://schemas.openxmlformats.org/officeDocument/2006/relationships/image" Target="../media/image126.jpeg"/><Relationship Id="rId4" Type="http://schemas.openxmlformats.org/officeDocument/2006/relationships/hyperlink" Target="http://www.imdb.com/media/rm1033602816/tt0079522" TargetMode="External"/><Relationship Id="rId9" Type="http://schemas.openxmlformats.org/officeDocument/2006/relationships/hyperlink" Target="http://www.imdb.com/media/rm3623329024/tt0167260" TargetMode="External"/><Relationship Id="rId14" Type="http://schemas.openxmlformats.org/officeDocument/2006/relationships/image" Target="../media/image130.jpe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6.emf"/><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4.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3.png"/><Relationship Id="rId7"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62.png"/><Relationship Id="rId7" Type="http://schemas.openxmlformats.org/officeDocument/2006/relationships/image" Target="../media/image6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67.png"/><Relationship Id="rId4" Type="http://schemas.openxmlformats.org/officeDocument/2006/relationships/image" Target="../media/image163.png"/><Relationship Id="rId9" Type="http://schemas.openxmlformats.org/officeDocument/2006/relationships/image" Target="../media/image165.png"/></Relationships>
</file>

<file path=ppt/slides/_rels/slide69.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83.png"/><Relationship Id="rId18" Type="http://schemas.openxmlformats.org/officeDocument/2006/relationships/image" Target="../media/image87.emf"/><Relationship Id="rId3" Type="http://schemas.openxmlformats.org/officeDocument/2006/relationships/image" Target="../media/image33.png"/><Relationship Id="rId7" Type="http://schemas.openxmlformats.org/officeDocument/2006/relationships/image" Target="../media/image168.png"/><Relationship Id="rId12" Type="http://schemas.openxmlformats.org/officeDocument/2006/relationships/image" Target="../media/image82.png"/><Relationship Id="rId17" Type="http://schemas.openxmlformats.org/officeDocument/2006/relationships/oleObject" Target="../embeddings/Microsoft_Excel_97-2003_Worksheet2.xls"/><Relationship Id="rId2" Type="http://schemas.openxmlformats.org/officeDocument/2006/relationships/slideLayout" Target="../slideLayouts/slideLayout2.xml"/><Relationship Id="rId16" Type="http://schemas.openxmlformats.org/officeDocument/2006/relationships/image" Target="../media/image86.jpeg"/><Relationship Id="rId1" Type="http://schemas.openxmlformats.org/officeDocument/2006/relationships/vmlDrawing" Target="../drawings/vmlDrawing3.vml"/><Relationship Id="rId6" Type="http://schemas.openxmlformats.org/officeDocument/2006/relationships/image" Target="../media/image167.png"/><Relationship Id="rId11" Type="http://schemas.openxmlformats.org/officeDocument/2006/relationships/image" Target="../media/image81.png"/><Relationship Id="rId5" Type="http://schemas.openxmlformats.org/officeDocument/2006/relationships/image" Target="../media/image166.png"/><Relationship Id="rId15" Type="http://schemas.openxmlformats.org/officeDocument/2006/relationships/image" Target="../media/image85.png"/><Relationship Id="rId10" Type="http://schemas.openxmlformats.org/officeDocument/2006/relationships/image" Target="../media/image171.png"/><Relationship Id="rId4" Type="http://schemas.openxmlformats.org/officeDocument/2006/relationships/image" Target="../media/image93.emf"/><Relationship Id="rId9" Type="http://schemas.openxmlformats.org/officeDocument/2006/relationships/image" Target="../media/image170.png"/><Relationship Id="rId1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5.png"/><Relationship Id="rId7" Type="http://schemas.openxmlformats.org/officeDocument/2006/relationships/image" Target="../media/image21.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75.png"/><Relationship Id="rId10" Type="http://schemas.openxmlformats.org/officeDocument/2006/relationships/image" Target="../media/image23.png"/><Relationship Id="rId4" Type="http://schemas.openxmlformats.org/officeDocument/2006/relationships/image" Target="../media/image174.png"/><Relationship Id="rId9"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7.png"/><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060848"/>
            <a:ext cx="7848600" cy="1143000"/>
          </a:xfrm>
        </p:spPr>
        <p:txBody>
          <a:bodyPr>
            <a:noAutofit/>
          </a:bodyPr>
          <a:lstStyle/>
          <a:p>
            <a:r>
              <a:rPr lang="en-US" dirty="0"/>
              <a:t>Mobility &amp; Social </a:t>
            </a:r>
            <a:r>
              <a:rPr lang="en-US" dirty="0" smtClean="0"/>
              <a:t>Networking:</a:t>
            </a:r>
            <a:r>
              <a:rPr lang="en-US" b="1" dirty="0" smtClean="0"/>
              <a:t/>
            </a:r>
            <a:br>
              <a:rPr lang="en-US" b="1" dirty="0" smtClean="0"/>
            </a:br>
            <a:r>
              <a:rPr lang="en-US" b="1" dirty="0" smtClean="0"/>
              <a:t>A Data Management Perspective</a:t>
            </a:r>
            <a:endParaRPr lang="en-US" b="1" dirty="0"/>
          </a:p>
        </p:txBody>
      </p:sp>
      <p:sp>
        <p:nvSpPr>
          <p:cNvPr id="3" name="Subtitle 2"/>
          <p:cNvSpPr>
            <a:spLocks noGrp="1"/>
          </p:cNvSpPr>
          <p:nvPr>
            <p:ph type="subTitle" idx="1"/>
          </p:nvPr>
        </p:nvSpPr>
        <p:spPr>
          <a:xfrm>
            <a:off x="914400" y="4140200"/>
            <a:ext cx="7315200" cy="2169120"/>
          </a:xfrm>
        </p:spPr>
        <p:txBody>
          <a:bodyPr/>
          <a:lstStyle/>
          <a:p>
            <a:r>
              <a:rPr lang="en-US" dirty="0">
                <a:solidFill>
                  <a:schemeClr val="tx2"/>
                </a:solidFill>
              </a:rPr>
              <a:t>Mohamed Mokbel	Mohamed Sarwat</a:t>
            </a:r>
            <a:endParaRPr lang="en-US" dirty="0" smtClean="0"/>
          </a:p>
          <a:p>
            <a:r>
              <a:rPr lang="en-US" dirty="0" smtClean="0">
                <a:solidFill>
                  <a:srgbClr val="800000"/>
                </a:solidFill>
              </a:rPr>
              <a:t>Data Management Lab</a:t>
            </a:r>
          </a:p>
          <a:p>
            <a:pPr>
              <a:lnSpc>
                <a:spcPct val="90000"/>
              </a:lnSpc>
            </a:pPr>
            <a:r>
              <a:rPr lang="en-US" sz="2400" dirty="0">
                <a:solidFill>
                  <a:srgbClr val="800000"/>
                </a:solidFill>
              </a:rPr>
              <a:t>Department of Computer Science and Engineering</a:t>
            </a:r>
          </a:p>
          <a:p>
            <a:pPr>
              <a:lnSpc>
                <a:spcPct val="90000"/>
              </a:lnSpc>
            </a:pPr>
            <a:r>
              <a:rPr lang="en-US" sz="2400" dirty="0">
                <a:solidFill>
                  <a:srgbClr val="800000"/>
                </a:solidFill>
              </a:rPr>
              <a:t>University of Minnesota</a:t>
            </a:r>
          </a:p>
          <a:p>
            <a:endParaRPr lang="en-US" dirty="0"/>
          </a:p>
        </p:txBody>
      </p:sp>
    </p:spTree>
    <p:extLst>
      <p:ext uri="{BB962C8B-B14F-4D97-AF65-F5344CB8AC3E}">
        <p14:creationId xmlns:p14="http://schemas.microsoft.com/office/powerpoint/2010/main" val="2929485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4712"/>
            <a:ext cx="7272808" cy="762000"/>
          </a:xfrm>
        </p:spPr>
        <p:txBody>
          <a:bodyPr/>
          <a:lstStyle/>
          <a:p>
            <a:r>
              <a:rPr lang="en-US" sz="2800" dirty="0" smtClean="0"/>
              <a:t>Social Applications go Location-Aware</a:t>
            </a:r>
            <a:endParaRPr lang="en-US" sz="2800" dirty="0"/>
          </a:p>
        </p:txBody>
      </p:sp>
      <p:sp>
        <p:nvSpPr>
          <p:cNvPr id="3" name="Content Placeholder 2"/>
          <p:cNvSpPr>
            <a:spLocks noGrp="1"/>
          </p:cNvSpPr>
          <p:nvPr>
            <p:ph idx="1"/>
          </p:nvPr>
        </p:nvSpPr>
        <p:spPr>
          <a:xfrm>
            <a:off x="251520" y="1278210"/>
            <a:ext cx="5976664" cy="5391150"/>
          </a:xfrm>
        </p:spPr>
        <p:txBody>
          <a:bodyPr/>
          <a:lstStyle/>
          <a:p>
            <a:r>
              <a:rPr lang="en-US" dirty="0" smtClean="0"/>
              <a:t>Facebook and Twitter would show your </a:t>
            </a:r>
            <a:r>
              <a:rPr lang="en-US" dirty="0" smtClean="0">
                <a:solidFill>
                  <a:srgbClr val="FF0000"/>
                </a:solidFill>
              </a:rPr>
              <a:t>news feed </a:t>
            </a:r>
            <a:r>
              <a:rPr lang="en-US" dirty="0" smtClean="0"/>
              <a:t>based on your location</a:t>
            </a:r>
          </a:p>
          <a:p>
            <a:endParaRPr lang="en-US" sz="1800" dirty="0" smtClean="0"/>
          </a:p>
          <a:p>
            <a:r>
              <a:rPr lang="en-US" dirty="0" smtClean="0"/>
              <a:t>Netflix or Amazon will </a:t>
            </a:r>
            <a:r>
              <a:rPr lang="en-US" dirty="0" smtClean="0">
                <a:solidFill>
                  <a:srgbClr val="FF0000"/>
                </a:solidFill>
              </a:rPr>
              <a:t>recommend</a:t>
            </a:r>
            <a:r>
              <a:rPr lang="en-US" dirty="0" smtClean="0"/>
              <a:t> to you movies or books that people living in your neighborhood have liked</a:t>
            </a:r>
          </a:p>
          <a:p>
            <a:endParaRPr lang="en-US" sz="1800" dirty="0" smtClean="0"/>
          </a:p>
          <a:p>
            <a:r>
              <a:rPr lang="en-US" dirty="0" smtClean="0">
                <a:solidFill>
                  <a:srgbClr val="FF0000"/>
                </a:solidFill>
              </a:rPr>
              <a:t>Crowd sourcing </a:t>
            </a:r>
            <a:r>
              <a:rPr lang="en-US" dirty="0" smtClean="0"/>
              <a:t>takes advantage of people’s locations for a better task assignment</a:t>
            </a:r>
            <a:endParaRPr lang="en-US" dirty="0"/>
          </a:p>
        </p:txBody>
      </p:sp>
      <p:pic>
        <p:nvPicPr>
          <p:cNvPr id="4" name="Picture 3"/>
          <p:cNvPicPr>
            <a:picLocks noChangeAspect="1"/>
          </p:cNvPicPr>
          <p:nvPr/>
        </p:nvPicPr>
        <p:blipFill rotWithShape="1">
          <a:blip r:embed="rId2"/>
          <a:srcRect t="32950" b="32840"/>
          <a:stretch/>
        </p:blipFill>
        <p:spPr>
          <a:xfrm>
            <a:off x="6660232" y="3651777"/>
            <a:ext cx="1944216" cy="569311"/>
          </a:xfrm>
          <a:prstGeom prst="rect">
            <a:avLst/>
          </a:prstGeom>
        </p:spPr>
      </p:pic>
      <p:pic>
        <p:nvPicPr>
          <p:cNvPr id="5" name="Picture 4" descr="http://ts2.mm.bing.net/images/thumbnail.aspx?q=191353459177&amp;id=024bce09299aa2eb1f0d40d316d36c03&amp;url=http%3a%2f%2fcrisisoffaith2009.files.wordpress.com%2f2010%2f01%2fnetfli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633" b="22660"/>
          <a:stretch/>
        </p:blipFill>
        <p:spPr bwMode="auto">
          <a:xfrm>
            <a:off x="6732240" y="2924944"/>
            <a:ext cx="1734729" cy="648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644922" y="4789844"/>
            <a:ext cx="2031534" cy="1447468"/>
          </a:xfrm>
          <a:prstGeom prst="rect">
            <a:avLst/>
          </a:prstGeom>
        </p:spPr>
      </p:pic>
      <p:pic>
        <p:nvPicPr>
          <p:cNvPr id="7" name="Picture 6"/>
          <p:cNvPicPr>
            <a:picLocks noChangeAspect="1"/>
          </p:cNvPicPr>
          <p:nvPr/>
        </p:nvPicPr>
        <p:blipFill>
          <a:blip r:embed="rId5"/>
          <a:stretch>
            <a:fillRect/>
          </a:stretch>
        </p:blipFill>
        <p:spPr>
          <a:xfrm>
            <a:off x="6516216" y="1354356"/>
            <a:ext cx="2092301" cy="418460"/>
          </a:xfrm>
          <a:prstGeom prst="rect">
            <a:avLst/>
          </a:prstGeom>
        </p:spPr>
      </p:pic>
    </p:spTree>
    <p:extLst>
      <p:ext uri="{BB962C8B-B14F-4D97-AF65-F5344CB8AC3E}">
        <p14:creationId xmlns:p14="http://schemas.microsoft.com/office/powerpoint/2010/main" val="26131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a:stretch>
            <a:fillRect/>
          </a:stretch>
        </p:blipFill>
        <p:spPr bwMode="auto">
          <a:xfrm>
            <a:off x="5004978" y="1119078"/>
            <a:ext cx="2609230" cy="2077720"/>
          </a:xfrm>
          <a:prstGeom prst="rect">
            <a:avLst/>
          </a:prstGeom>
          <a:noFill/>
          <a:ln w="9525">
            <a:noFill/>
            <a:miter lim="800000"/>
            <a:headEnd/>
            <a:tailEnd/>
          </a:ln>
        </p:spPr>
      </p:pic>
      <p:sp>
        <p:nvSpPr>
          <p:cNvPr id="2" name="Title 1"/>
          <p:cNvSpPr>
            <a:spLocks noGrp="1"/>
          </p:cNvSpPr>
          <p:nvPr>
            <p:ph type="title"/>
          </p:nvPr>
        </p:nvSpPr>
        <p:spPr>
          <a:xfrm>
            <a:off x="317376" y="57150"/>
            <a:ext cx="7494984" cy="762000"/>
          </a:xfrm>
        </p:spPr>
        <p:txBody>
          <a:bodyPr/>
          <a:lstStyle/>
          <a:p>
            <a:pPr algn="ctr"/>
            <a:r>
              <a:rPr lang="en-US" dirty="0" smtClean="0"/>
              <a:t>When Social Network meets Mobility</a:t>
            </a:r>
            <a:endParaRPr lang="en-US" dirty="0"/>
          </a:p>
        </p:txBody>
      </p:sp>
      <p:pic>
        <p:nvPicPr>
          <p:cNvPr id="8" name="Picture 3"/>
          <p:cNvPicPr>
            <a:picLocks noChangeAspect="1" noChangeArrowheads="1"/>
          </p:cNvPicPr>
          <p:nvPr/>
        </p:nvPicPr>
        <p:blipFill>
          <a:blip r:embed="rId2" cstate="print"/>
          <a:srcRect/>
          <a:stretch>
            <a:fillRect/>
          </a:stretch>
        </p:blipFill>
        <p:spPr bwMode="auto">
          <a:xfrm>
            <a:off x="1499770" y="1113818"/>
            <a:ext cx="2609230" cy="2077720"/>
          </a:xfrm>
          <a:prstGeom prst="rect">
            <a:avLst/>
          </a:prstGeom>
          <a:noFill/>
          <a:ln w="9525">
            <a:noFill/>
            <a:miter lim="800000"/>
            <a:headEnd/>
            <a:tailEnd/>
          </a:ln>
        </p:spPr>
      </p:pic>
      <p:sp>
        <p:nvSpPr>
          <p:cNvPr id="9" name="Rectangle 19"/>
          <p:cNvSpPr>
            <a:spLocks noChangeArrowheads="1"/>
          </p:cNvSpPr>
          <p:nvPr/>
        </p:nvSpPr>
        <p:spPr bwMode="auto">
          <a:xfrm>
            <a:off x="1749434" y="1484784"/>
            <a:ext cx="1981200" cy="830997"/>
          </a:xfrm>
          <a:prstGeom prst="rect">
            <a:avLst/>
          </a:prstGeom>
          <a:noFill/>
          <a:ln w="9525">
            <a:noFill/>
            <a:miter lim="800000"/>
            <a:headEnd/>
            <a:tailEnd/>
          </a:ln>
        </p:spPr>
        <p:txBody>
          <a:bodyPr wrap="square">
            <a:spAutoFit/>
          </a:bodyPr>
          <a:lstStyle/>
          <a:p>
            <a:pPr algn="ctr"/>
            <a:r>
              <a:rPr lang="en-US" sz="2400" b="1" dirty="0" smtClean="0">
                <a:solidFill>
                  <a:srgbClr val="FFCC00"/>
                </a:solidFill>
                <a:ea typeface="Gulim" pitchFamily="34" charset="-127"/>
                <a:cs typeface="Arial" pitchFamily="34" charset="0"/>
              </a:rPr>
              <a:t>Social Network</a:t>
            </a:r>
            <a:endParaRPr lang="en-US" sz="2400" b="1" dirty="0">
              <a:solidFill>
                <a:srgbClr val="FFCC00"/>
              </a:solidFill>
              <a:ea typeface="Gulim" pitchFamily="34" charset="-127"/>
              <a:cs typeface="Arial" pitchFamily="34" charset="0"/>
            </a:endParaRPr>
          </a:p>
        </p:txBody>
      </p:sp>
      <p:sp>
        <p:nvSpPr>
          <p:cNvPr id="10" name="Rectangle 9"/>
          <p:cNvSpPr/>
          <p:nvPr/>
        </p:nvSpPr>
        <p:spPr bwMode="auto">
          <a:xfrm>
            <a:off x="76200" y="3105531"/>
            <a:ext cx="9062720" cy="1905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1" name="Rectangle 29"/>
          <p:cNvSpPr>
            <a:spLocks noChangeArrowheads="1"/>
          </p:cNvSpPr>
          <p:nvPr/>
        </p:nvSpPr>
        <p:spPr bwMode="auto">
          <a:xfrm>
            <a:off x="76200" y="3140968"/>
            <a:ext cx="8839200" cy="461665"/>
          </a:xfrm>
          <a:prstGeom prst="rect">
            <a:avLst/>
          </a:prstGeom>
          <a:noFill/>
          <a:ln w="9525">
            <a:noFill/>
            <a:miter lim="800000"/>
            <a:headEnd/>
            <a:tailEnd/>
          </a:ln>
        </p:spPr>
        <p:txBody>
          <a:bodyPr wrap="square">
            <a:spAutoFit/>
          </a:bodyPr>
          <a:lstStyle/>
          <a:p>
            <a:pPr algn="ctr"/>
            <a:r>
              <a:rPr lang="en-US" sz="2400" b="1" dirty="0" smtClean="0">
                <a:solidFill>
                  <a:srgbClr val="800000"/>
                </a:solidFill>
                <a:ea typeface="Gulim" pitchFamily="34" charset="-127"/>
                <a:cs typeface="Arial" pitchFamily="34" charset="0"/>
              </a:rPr>
              <a:t>Is it going to be a romantic meeting..!!</a:t>
            </a:r>
            <a:endParaRPr lang="en-US" sz="2400" b="1" dirty="0">
              <a:solidFill>
                <a:srgbClr val="800000"/>
              </a:solidFill>
              <a:ea typeface="Gulim" pitchFamily="34" charset="-127"/>
              <a:cs typeface="Arial" pitchFamily="34" charset="0"/>
            </a:endParaRPr>
          </a:p>
        </p:txBody>
      </p:sp>
      <p:sp>
        <p:nvSpPr>
          <p:cNvPr id="7" name="Rectangle 19"/>
          <p:cNvSpPr>
            <a:spLocks noChangeArrowheads="1"/>
          </p:cNvSpPr>
          <p:nvPr/>
        </p:nvSpPr>
        <p:spPr bwMode="auto">
          <a:xfrm>
            <a:off x="5292080" y="1556792"/>
            <a:ext cx="1981200" cy="461665"/>
          </a:xfrm>
          <a:prstGeom prst="rect">
            <a:avLst/>
          </a:prstGeom>
          <a:noFill/>
          <a:ln w="9525">
            <a:noFill/>
            <a:miter lim="800000"/>
            <a:headEnd/>
            <a:tailEnd/>
          </a:ln>
        </p:spPr>
        <p:txBody>
          <a:bodyPr wrap="square">
            <a:spAutoFit/>
          </a:bodyPr>
          <a:lstStyle/>
          <a:p>
            <a:pPr algn="ctr"/>
            <a:r>
              <a:rPr lang="en-US" sz="2400" b="1" dirty="0" smtClean="0">
                <a:solidFill>
                  <a:srgbClr val="FFCC00"/>
                </a:solidFill>
                <a:ea typeface="Gulim" pitchFamily="34" charset="-127"/>
                <a:cs typeface="Arial" pitchFamily="34" charset="0"/>
              </a:rPr>
              <a:t>Mobility</a:t>
            </a:r>
            <a:endParaRPr lang="en-US" sz="2400" b="1" dirty="0">
              <a:solidFill>
                <a:srgbClr val="FFCC00"/>
              </a:solidFill>
              <a:ea typeface="Gulim" pitchFamily="34" charset="-127"/>
              <a:cs typeface="Arial" pitchFamily="34" charset="0"/>
            </a:endParaRPr>
          </a:p>
        </p:txBody>
      </p:sp>
      <p:sp>
        <p:nvSpPr>
          <p:cNvPr id="28" name="Rectangle 27"/>
          <p:cNvSpPr/>
          <p:nvPr/>
        </p:nvSpPr>
        <p:spPr bwMode="auto">
          <a:xfrm>
            <a:off x="148208" y="4366158"/>
            <a:ext cx="2728185" cy="1367098"/>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800" b="1" dirty="0" smtClean="0">
                <a:solidFill>
                  <a:schemeClr val="bg1"/>
                </a:solidFill>
                <a:latin typeface="Calibri"/>
                <a:ea typeface="굴림" pitchFamily="34" charset="-127"/>
                <a:cs typeface="Calibri"/>
              </a:rPr>
              <a:t>PART II:</a:t>
            </a:r>
          </a:p>
          <a:p>
            <a:pPr algn="ctr" fontAlgn="base">
              <a:spcBef>
                <a:spcPct val="0"/>
              </a:spcBef>
              <a:spcAft>
                <a:spcPct val="0"/>
              </a:spcAft>
            </a:pPr>
            <a:r>
              <a:rPr lang="en-US" sz="2800" b="1" dirty="0" smtClean="0">
                <a:solidFill>
                  <a:schemeClr val="bg1"/>
                </a:solidFill>
                <a:latin typeface="Calibri"/>
                <a:ea typeface="굴림" pitchFamily="34" charset="-127"/>
                <a:cs typeface="Calibri"/>
              </a:rPr>
              <a:t>Search</a:t>
            </a:r>
            <a:endParaRPr lang="en-US" sz="2800" b="1" dirty="0">
              <a:solidFill>
                <a:schemeClr val="bg1"/>
              </a:solidFill>
              <a:latin typeface="Calibri"/>
              <a:ea typeface="굴림" pitchFamily="34" charset="-127"/>
              <a:cs typeface="Calibri"/>
            </a:endParaRPr>
          </a:p>
        </p:txBody>
      </p:sp>
      <p:sp>
        <p:nvSpPr>
          <p:cNvPr id="29" name="Rectangle 28"/>
          <p:cNvSpPr/>
          <p:nvPr/>
        </p:nvSpPr>
        <p:spPr bwMode="auto">
          <a:xfrm>
            <a:off x="3203848" y="4365103"/>
            <a:ext cx="2728185" cy="1367098"/>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800" b="1" dirty="0" smtClean="0">
                <a:solidFill>
                  <a:schemeClr val="bg1"/>
                </a:solidFill>
                <a:latin typeface="Calibri"/>
                <a:ea typeface="굴림" pitchFamily="34" charset="-127"/>
                <a:cs typeface="Calibri"/>
              </a:rPr>
              <a:t>PART III:</a:t>
            </a:r>
          </a:p>
          <a:p>
            <a:pPr algn="ctr" fontAlgn="base">
              <a:spcBef>
                <a:spcPct val="0"/>
              </a:spcBef>
              <a:spcAft>
                <a:spcPct val="0"/>
              </a:spcAft>
            </a:pPr>
            <a:r>
              <a:rPr lang="en-US" sz="2800" b="1" dirty="0" smtClean="0">
                <a:solidFill>
                  <a:schemeClr val="bg1"/>
                </a:solidFill>
                <a:latin typeface="Calibri"/>
                <a:ea typeface="굴림" pitchFamily="34" charset="-127"/>
                <a:cs typeface="Calibri"/>
              </a:rPr>
              <a:t>Recommendation </a:t>
            </a:r>
            <a:endParaRPr lang="en-US" sz="2800" b="1" dirty="0">
              <a:solidFill>
                <a:schemeClr val="bg1"/>
              </a:solidFill>
              <a:latin typeface="Calibri"/>
              <a:ea typeface="굴림" pitchFamily="34" charset="-127"/>
              <a:cs typeface="Calibri"/>
            </a:endParaRPr>
          </a:p>
          <a:p>
            <a:pPr algn="ctr" fontAlgn="base">
              <a:spcBef>
                <a:spcPct val="0"/>
              </a:spcBef>
              <a:spcAft>
                <a:spcPct val="0"/>
              </a:spcAft>
            </a:pPr>
            <a:r>
              <a:rPr lang="en-US" sz="2800" b="1" dirty="0">
                <a:solidFill>
                  <a:schemeClr val="bg1"/>
                </a:solidFill>
                <a:latin typeface="Calibri"/>
                <a:ea typeface="굴림" pitchFamily="34" charset="-127"/>
                <a:cs typeface="Calibri"/>
              </a:rPr>
              <a:t>Services</a:t>
            </a:r>
          </a:p>
        </p:txBody>
      </p:sp>
      <p:sp>
        <p:nvSpPr>
          <p:cNvPr id="30" name="Rectangle 29"/>
          <p:cNvSpPr/>
          <p:nvPr/>
        </p:nvSpPr>
        <p:spPr bwMode="auto">
          <a:xfrm>
            <a:off x="6308311" y="4365103"/>
            <a:ext cx="2728185" cy="1367098"/>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800" b="1" dirty="0" smtClean="0">
                <a:solidFill>
                  <a:schemeClr val="bg1"/>
                </a:solidFill>
                <a:latin typeface="Calibri"/>
                <a:ea typeface="굴림" pitchFamily="34" charset="-127"/>
                <a:cs typeface="Calibri"/>
              </a:rPr>
              <a:t>PART </a:t>
            </a:r>
            <a:r>
              <a:rPr lang="en-US" sz="2800" b="1" dirty="0">
                <a:solidFill>
                  <a:schemeClr val="bg1"/>
                </a:solidFill>
                <a:latin typeface="Calibri"/>
                <a:ea typeface="굴림" pitchFamily="34" charset="-127"/>
                <a:cs typeface="Calibri"/>
              </a:rPr>
              <a:t>V</a:t>
            </a:r>
            <a:r>
              <a:rPr lang="en-US" sz="2800" b="1" dirty="0" smtClean="0">
                <a:solidFill>
                  <a:schemeClr val="bg1"/>
                </a:solidFill>
                <a:latin typeface="Calibri"/>
                <a:ea typeface="굴림" pitchFamily="34" charset="-127"/>
                <a:cs typeface="Calibri"/>
              </a:rPr>
              <a:t>I:</a:t>
            </a:r>
          </a:p>
          <a:p>
            <a:pPr algn="ctr" fontAlgn="base">
              <a:spcBef>
                <a:spcPct val="0"/>
              </a:spcBef>
              <a:spcAft>
                <a:spcPct val="0"/>
              </a:spcAft>
            </a:pPr>
            <a:r>
              <a:rPr lang="en-US" sz="2800" b="1" dirty="0" smtClean="0">
                <a:solidFill>
                  <a:schemeClr val="bg1"/>
                </a:solidFill>
                <a:latin typeface="Calibri"/>
                <a:ea typeface="굴림" pitchFamily="34" charset="-127"/>
                <a:cs typeface="Calibri"/>
              </a:rPr>
              <a:t>Crowdsourcing</a:t>
            </a:r>
            <a:endParaRPr lang="en-US" sz="2800" b="1" dirty="0">
              <a:solidFill>
                <a:schemeClr val="bg1"/>
              </a:solidFill>
              <a:latin typeface="Calibri"/>
              <a:ea typeface="굴림" pitchFamily="34" charset="-127"/>
              <a:cs typeface="Calibri"/>
            </a:endParaRPr>
          </a:p>
        </p:txBody>
      </p:sp>
      <p:sp>
        <p:nvSpPr>
          <p:cNvPr id="31" name="Rectangle 30"/>
          <p:cNvSpPr/>
          <p:nvPr/>
        </p:nvSpPr>
        <p:spPr bwMode="auto">
          <a:xfrm>
            <a:off x="141581" y="5805264"/>
            <a:ext cx="8894915" cy="576064"/>
          </a:xfrm>
          <a:prstGeom prst="rect">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a:r>
              <a:rPr lang="en-US" sz="2800" b="1" dirty="0" smtClean="0">
                <a:solidFill>
                  <a:srgbClr val="990000"/>
                </a:solidFill>
                <a:latin typeface="Calibri"/>
                <a:cs typeface="Calibri"/>
              </a:rPr>
              <a:t>PART V: Risks </a:t>
            </a:r>
            <a:r>
              <a:rPr lang="en-US" sz="2800" b="1" dirty="0">
                <a:solidFill>
                  <a:srgbClr val="990000"/>
                </a:solidFill>
                <a:latin typeface="Calibri"/>
                <a:cs typeface="Calibri"/>
              </a:rPr>
              <a:t>and Threats</a:t>
            </a:r>
          </a:p>
        </p:txBody>
      </p:sp>
      <p:sp>
        <p:nvSpPr>
          <p:cNvPr id="32" name="Rectangle 31"/>
          <p:cNvSpPr/>
          <p:nvPr/>
        </p:nvSpPr>
        <p:spPr bwMode="auto">
          <a:xfrm>
            <a:off x="179512" y="3717032"/>
            <a:ext cx="8856984" cy="539533"/>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a:r>
              <a:rPr lang="en-US" sz="2800" b="1" dirty="0" smtClean="0">
                <a:solidFill>
                  <a:schemeClr val="bg1"/>
                </a:solidFill>
                <a:latin typeface="Calibri"/>
                <a:cs typeface="Calibri"/>
              </a:rPr>
              <a:t>PART I: Systems</a:t>
            </a:r>
            <a:endParaRPr lang="en-US" sz="2800" b="1" dirty="0">
              <a:solidFill>
                <a:schemeClr val="bg1"/>
              </a:solidFill>
              <a:latin typeface="Calibri"/>
              <a:cs typeface="Calibri"/>
            </a:endParaRPr>
          </a:p>
        </p:txBody>
      </p:sp>
    </p:spTree>
    <p:extLst>
      <p:ext uri="{BB962C8B-B14F-4D97-AF65-F5344CB8AC3E}">
        <p14:creationId xmlns:p14="http://schemas.microsoft.com/office/powerpoint/2010/main" val="36530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3429000"/>
            <a:ext cx="8352928" cy="1296144"/>
          </a:xfrm>
        </p:spPr>
        <p:txBody>
          <a:bodyPr/>
          <a:lstStyle/>
          <a:p>
            <a:r>
              <a:rPr lang="en-US" sz="4400" dirty="0" smtClean="0">
                <a:latin typeface="Calibri"/>
                <a:cs typeface="Calibri"/>
              </a:rPr>
              <a:t>PART I: Systems</a:t>
            </a:r>
            <a:endParaRPr lang="en-US" sz="4400" dirty="0">
              <a:latin typeface="Calibri"/>
              <a:cs typeface="Calibri"/>
            </a:endParaRPr>
          </a:p>
        </p:txBody>
      </p:sp>
      <p:pic>
        <p:nvPicPr>
          <p:cNvPr id="3" name="Picture 2"/>
          <p:cNvPicPr>
            <a:picLocks noChangeAspect="1"/>
          </p:cNvPicPr>
          <p:nvPr/>
        </p:nvPicPr>
        <p:blipFill>
          <a:blip r:embed="rId2"/>
          <a:stretch>
            <a:fillRect/>
          </a:stretch>
        </p:blipFill>
        <p:spPr>
          <a:xfrm>
            <a:off x="-36512" y="3212976"/>
            <a:ext cx="1944216" cy="1944216"/>
          </a:xfrm>
          <a:prstGeom prst="rect">
            <a:avLst/>
          </a:prstGeom>
        </p:spPr>
      </p:pic>
    </p:spTree>
    <p:extLst>
      <p:ext uri="{BB962C8B-B14F-4D97-AF65-F5344CB8AC3E}">
        <p14:creationId xmlns:p14="http://schemas.microsoft.com/office/powerpoint/2010/main" val="2927113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1124744"/>
            <a:ext cx="8153400" cy="5472608"/>
          </a:xfrm>
        </p:spPr>
        <p:txBody>
          <a:bodyPr/>
          <a:lstStyle/>
          <a:p>
            <a:r>
              <a:rPr lang="en-US" dirty="0" smtClean="0">
                <a:solidFill>
                  <a:schemeClr val="bg1">
                    <a:lumMod val="75000"/>
                  </a:schemeClr>
                </a:solidFill>
              </a:rPr>
              <a:t>Motivation</a:t>
            </a:r>
          </a:p>
          <a:p>
            <a:pPr marL="0" indent="0">
              <a:buNone/>
            </a:pPr>
            <a:endParaRPr lang="en-US" sz="1800" dirty="0" smtClean="0">
              <a:solidFill>
                <a:schemeClr val="bg1">
                  <a:lumMod val="75000"/>
                </a:schemeClr>
              </a:solidFill>
            </a:endParaRPr>
          </a:p>
          <a:p>
            <a:pPr lvl="0"/>
            <a:r>
              <a:rPr lang="en-US" dirty="0">
                <a:solidFill>
                  <a:prstClr val="black"/>
                </a:solidFill>
              </a:rPr>
              <a:t>PART </a:t>
            </a:r>
            <a:r>
              <a:rPr lang="en-US" dirty="0" smtClean="0">
                <a:solidFill>
                  <a:prstClr val="black"/>
                </a:solidFill>
              </a:rPr>
              <a:t>I: </a:t>
            </a:r>
            <a:r>
              <a:rPr lang="en-US" dirty="0">
                <a:solidFill>
                  <a:prstClr val="black"/>
                </a:solidFill>
              </a:rPr>
              <a:t>Systems</a:t>
            </a:r>
          </a:p>
          <a:p>
            <a:pPr marL="0" indent="0">
              <a:buNone/>
            </a:pPr>
            <a:endParaRPr lang="en-US" sz="1800" dirty="0" smtClean="0">
              <a:solidFill>
                <a:schemeClr val="bg1">
                  <a:lumMod val="75000"/>
                </a:schemeClr>
              </a:solidFill>
            </a:endParaRPr>
          </a:p>
          <a:p>
            <a:r>
              <a:rPr lang="en-US" dirty="0" smtClean="0">
                <a:solidFill>
                  <a:schemeClr val="bg1">
                    <a:lumMod val="75000"/>
                  </a:schemeClr>
                </a:solidFill>
              </a:rPr>
              <a:t>PART II: Search</a:t>
            </a:r>
          </a:p>
          <a:p>
            <a:endParaRPr lang="en-US" sz="1800" dirty="0" smtClean="0">
              <a:solidFill>
                <a:schemeClr val="bg1">
                  <a:lumMod val="75000"/>
                </a:schemeClr>
              </a:solidFill>
            </a:endParaRPr>
          </a:p>
          <a:p>
            <a:r>
              <a:rPr lang="en-US" dirty="0" smtClean="0">
                <a:solidFill>
                  <a:schemeClr val="bg1">
                    <a:lumMod val="65000"/>
                  </a:schemeClr>
                </a:solidFill>
              </a:rPr>
              <a:t>PART III: Recommendation Services</a:t>
            </a:r>
          </a:p>
          <a:p>
            <a:pPr lvl="1"/>
            <a:endParaRPr lang="en-US" sz="1800" dirty="0">
              <a:solidFill>
                <a:srgbClr val="000000"/>
              </a:solidFill>
            </a:endParaRPr>
          </a:p>
          <a:p>
            <a:r>
              <a:rPr lang="en-US" dirty="0" smtClean="0">
                <a:solidFill>
                  <a:schemeClr val="bg1">
                    <a:lumMod val="75000"/>
                  </a:schemeClr>
                </a:solidFill>
              </a:rPr>
              <a:t>PART IV: Crowdsourcing</a:t>
            </a:r>
          </a:p>
          <a:p>
            <a:endParaRPr lang="en-US" sz="1800" dirty="0" smtClean="0">
              <a:solidFill>
                <a:schemeClr val="bg1">
                  <a:lumMod val="75000"/>
                </a:schemeClr>
              </a:solidFill>
            </a:endParaRPr>
          </a:p>
          <a:p>
            <a:r>
              <a:rPr lang="en-US" dirty="0" smtClean="0">
                <a:solidFill>
                  <a:schemeClr val="bg1">
                    <a:lumMod val="75000"/>
                  </a:schemeClr>
                </a:solidFill>
              </a:rPr>
              <a:t>PART V: Risks and Threats</a:t>
            </a:r>
          </a:p>
          <a:p>
            <a:pPr marL="0" indent="0">
              <a:buNone/>
            </a:pPr>
            <a:endParaRPr lang="en-US" sz="18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915816" y="1117352"/>
            <a:ext cx="432048" cy="439440"/>
          </a:xfrm>
          <a:prstGeom prst="rect">
            <a:avLst/>
          </a:prstGeom>
        </p:spPr>
      </p:pic>
    </p:spTree>
    <p:extLst>
      <p:ext uri="{BB962C8B-B14F-4D97-AF65-F5344CB8AC3E}">
        <p14:creationId xmlns:p14="http://schemas.microsoft.com/office/powerpoint/2010/main" val="71539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AsterixDB</a:t>
            </a:r>
            <a:endParaRPr lang="en-US" dirty="0"/>
          </a:p>
        </p:txBody>
      </p:sp>
      <p:sp>
        <p:nvSpPr>
          <p:cNvPr id="5" name="TextBox 4"/>
          <p:cNvSpPr txBox="1"/>
          <p:nvPr/>
        </p:nvSpPr>
        <p:spPr>
          <a:xfrm>
            <a:off x="3059832" y="332656"/>
            <a:ext cx="3744416" cy="523220"/>
          </a:xfrm>
          <a:prstGeom prst="rect">
            <a:avLst/>
          </a:prstGeom>
          <a:noFill/>
        </p:spPr>
        <p:txBody>
          <a:bodyPr wrap="square" rtlCol="0">
            <a:spAutoFit/>
          </a:bodyPr>
          <a:lstStyle/>
          <a:p>
            <a:r>
              <a:rPr lang="en-US" sz="1400" dirty="0"/>
              <a:t>[@ </a:t>
            </a:r>
            <a:r>
              <a:rPr lang="en-US" sz="1400" dirty="0" smtClean="0"/>
              <a:t>UC Irvine, UC Riverside, UC San </a:t>
            </a:r>
            <a:r>
              <a:rPr lang="en-US" sz="1400" dirty="0"/>
              <a:t>Diego]</a:t>
            </a:r>
            <a:br>
              <a:rPr lang="en-US" sz="1400" dirty="0"/>
            </a:br>
            <a:r>
              <a:rPr lang="en-US" sz="1400" dirty="0">
                <a:hlinkClick r:id="rId2"/>
              </a:rPr>
              <a:t>http://</a:t>
            </a:r>
            <a:r>
              <a:rPr lang="en-US" sz="1400" dirty="0" err="1">
                <a:hlinkClick r:id="rId2"/>
              </a:rPr>
              <a:t>asterix.ics.uci.edu</a:t>
            </a:r>
            <a:r>
              <a:rPr lang="en-US" sz="1400" dirty="0">
                <a:hlinkClick r:id="rId2"/>
              </a:rPr>
              <a:t>/</a:t>
            </a:r>
            <a:endParaRPr lang="en-US" sz="1400" dirty="0"/>
          </a:p>
        </p:txBody>
      </p:sp>
      <p:sp>
        <p:nvSpPr>
          <p:cNvPr id="8" name="Rectangle 7"/>
          <p:cNvSpPr/>
          <p:nvPr/>
        </p:nvSpPr>
        <p:spPr bwMode="auto">
          <a:xfrm>
            <a:off x="0" y="6093297"/>
            <a:ext cx="9144000" cy="504056"/>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350" lvl="1"/>
            <a:r>
              <a:rPr lang="en-US" sz="1050" dirty="0" err="1" smtClean="0"/>
              <a:t>Sattam</a:t>
            </a:r>
            <a:r>
              <a:rPr lang="en-US" sz="1050" dirty="0" smtClean="0"/>
              <a:t> </a:t>
            </a:r>
            <a:r>
              <a:rPr lang="en-US" sz="1050" dirty="0" err="1"/>
              <a:t>Alsubaiee</a:t>
            </a:r>
            <a:r>
              <a:rPr lang="en-US" sz="1050" dirty="0"/>
              <a:t>, Yasser </a:t>
            </a:r>
            <a:r>
              <a:rPr lang="en-US" sz="1050" dirty="0" err="1"/>
              <a:t>Altowim</a:t>
            </a:r>
            <a:r>
              <a:rPr lang="en-US" sz="1050" dirty="0"/>
              <a:t>, </a:t>
            </a:r>
            <a:r>
              <a:rPr lang="en-US" sz="1050" dirty="0" err="1"/>
              <a:t>Hotham</a:t>
            </a:r>
            <a:r>
              <a:rPr lang="en-US" sz="1050" dirty="0"/>
              <a:t> </a:t>
            </a:r>
            <a:r>
              <a:rPr lang="en-US" sz="1050" dirty="0" err="1"/>
              <a:t>Altwaijry</a:t>
            </a:r>
            <a:r>
              <a:rPr lang="en-US" sz="1050" dirty="0"/>
              <a:t>, Alexander </a:t>
            </a:r>
            <a:r>
              <a:rPr lang="en-US" sz="1050" dirty="0" err="1"/>
              <a:t>Behm</a:t>
            </a:r>
            <a:r>
              <a:rPr lang="en-US" sz="1050" dirty="0"/>
              <a:t>, </a:t>
            </a:r>
            <a:r>
              <a:rPr lang="en-US" sz="1050" dirty="0" err="1"/>
              <a:t>Vinayak</a:t>
            </a:r>
            <a:r>
              <a:rPr lang="en-US" sz="1050" dirty="0"/>
              <a:t> R. </a:t>
            </a:r>
            <a:r>
              <a:rPr lang="en-US" sz="1050" dirty="0" err="1"/>
              <a:t>Borkar</a:t>
            </a:r>
            <a:r>
              <a:rPr lang="en-US" sz="1050" dirty="0"/>
              <a:t>, </a:t>
            </a:r>
            <a:r>
              <a:rPr lang="en-US" sz="1050" dirty="0" err="1"/>
              <a:t>Yingyi</a:t>
            </a:r>
            <a:r>
              <a:rPr lang="en-US" sz="1050" dirty="0"/>
              <a:t> Bu, Michael J. Carey, Raman Grover, Zachary </a:t>
            </a:r>
            <a:r>
              <a:rPr lang="en-US" sz="1050" dirty="0" err="1"/>
              <a:t>Heilbron</a:t>
            </a:r>
            <a:r>
              <a:rPr lang="en-US" sz="1050" dirty="0"/>
              <a:t>, </a:t>
            </a:r>
            <a:r>
              <a:rPr lang="en-US" sz="1050" dirty="0" smtClean="0"/>
              <a:t/>
            </a:r>
            <a:br>
              <a:rPr lang="en-US" sz="1050" dirty="0" smtClean="0"/>
            </a:br>
            <a:r>
              <a:rPr lang="en-US" sz="1050" dirty="0" smtClean="0"/>
              <a:t>Young</a:t>
            </a:r>
            <a:r>
              <a:rPr lang="en-US" sz="1050" dirty="0"/>
              <a:t>-</a:t>
            </a:r>
            <a:r>
              <a:rPr lang="en-US" sz="1050" dirty="0" err="1"/>
              <a:t>Seok</a:t>
            </a:r>
            <a:r>
              <a:rPr lang="en-US" sz="1050" dirty="0"/>
              <a:t> Kim, Chen Li, Nicola </a:t>
            </a:r>
            <a:r>
              <a:rPr lang="en-US" sz="1050" dirty="0" err="1"/>
              <a:t>Onose</a:t>
            </a:r>
            <a:r>
              <a:rPr lang="en-US" sz="1050" dirty="0"/>
              <a:t>, </a:t>
            </a:r>
            <a:r>
              <a:rPr lang="en-US" sz="1050" dirty="0" err="1"/>
              <a:t>Pouria</a:t>
            </a:r>
            <a:r>
              <a:rPr lang="en-US" sz="1050" dirty="0"/>
              <a:t> </a:t>
            </a:r>
            <a:r>
              <a:rPr lang="en-US" sz="1050" dirty="0" err="1"/>
              <a:t>Pirzadeh</a:t>
            </a:r>
            <a:r>
              <a:rPr lang="en-US" sz="1050" dirty="0"/>
              <a:t>, </a:t>
            </a:r>
            <a:r>
              <a:rPr lang="en-US" sz="1050" dirty="0" err="1"/>
              <a:t>Rares</a:t>
            </a:r>
            <a:r>
              <a:rPr lang="en-US" sz="1050" dirty="0"/>
              <a:t> </a:t>
            </a:r>
            <a:r>
              <a:rPr lang="en-US" sz="1050" dirty="0" err="1"/>
              <a:t>Vernica</a:t>
            </a:r>
            <a:r>
              <a:rPr lang="en-US" sz="1050" dirty="0"/>
              <a:t>, </a:t>
            </a:r>
            <a:r>
              <a:rPr lang="en-US" sz="1050" dirty="0" err="1"/>
              <a:t>Jian</a:t>
            </a:r>
            <a:r>
              <a:rPr lang="en-US" sz="1050" dirty="0"/>
              <a:t> Wen., “ASTERIX: An Open Source System for "Big Data" Management and Analysis” </a:t>
            </a:r>
            <a:endParaRPr lang="en-US" sz="1050" dirty="0" smtClean="0"/>
          </a:p>
          <a:p>
            <a:pPr marL="6350" lvl="1"/>
            <a:r>
              <a:rPr lang="en-US" sz="1050" dirty="0" smtClean="0"/>
              <a:t>in </a:t>
            </a:r>
            <a:r>
              <a:rPr lang="en-US" sz="1050" dirty="0" smtClean="0"/>
              <a:t>VLDB, </a:t>
            </a:r>
            <a:r>
              <a:rPr lang="en-US" sz="1050" dirty="0"/>
              <a:t>2012.</a:t>
            </a:r>
          </a:p>
        </p:txBody>
      </p:sp>
      <p:grpSp>
        <p:nvGrpSpPr>
          <p:cNvPr id="9" name="Group 8"/>
          <p:cNvGrpSpPr/>
          <p:nvPr/>
        </p:nvGrpSpPr>
        <p:grpSpPr>
          <a:xfrm>
            <a:off x="227349" y="2780928"/>
            <a:ext cx="4454072" cy="1858572"/>
            <a:chOff x="527025" y="1883003"/>
            <a:chExt cx="8259064" cy="344630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819"/>
            <a:stretch/>
          </p:blipFill>
          <p:spPr bwMode="auto">
            <a:xfrm>
              <a:off x="1511301" y="1883003"/>
              <a:ext cx="6173788" cy="34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www.droid-life.com/wp-content/uploads/2011/09/VerizonLogo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81"/>
            <a:stretch/>
          </p:blipFill>
          <p:spPr bwMode="auto">
            <a:xfrm>
              <a:off x="527025" y="2586318"/>
              <a:ext cx="1730400" cy="1126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encrypted-tbn1.gstatic.com/images?q=tbn:ANd9GcTIJZgeOcak_jRUu6BCPvuwCbgZ9Izjnw8aOmsNknu91AX80GnM"/>
            <p:cNvPicPr>
              <a:picLocks noChangeAspect="1" noChangeArrowheads="1"/>
            </p:cNvPicPr>
            <p:nvPr/>
          </p:nvPicPr>
          <p:blipFill rotWithShape="1">
            <a:blip r:embed="rId5">
              <a:extLst>
                <a:ext uri="{28A0092B-C50C-407E-A947-70E740481C1C}">
                  <a14:useLocalDpi xmlns:a14="http://schemas.microsoft.com/office/drawing/2010/main" val="0"/>
                </a:ext>
              </a:extLst>
            </a:blip>
            <a:srcRect r="20311"/>
            <a:stretch/>
          </p:blipFill>
          <p:spPr bwMode="auto">
            <a:xfrm>
              <a:off x="7381876" y="2768802"/>
              <a:ext cx="1404213" cy="161925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251520" y="4797152"/>
            <a:ext cx="4680520" cy="923330"/>
          </a:xfrm>
          <a:prstGeom prst="rect">
            <a:avLst/>
          </a:prstGeom>
          <a:solidFill>
            <a:srgbClr val="800000"/>
          </a:solidFill>
          <a:ln>
            <a:noFill/>
          </a:ln>
        </p:spPr>
        <p:txBody>
          <a:bodyPr wrap="square">
            <a:spAutoFit/>
          </a:bodyPr>
          <a:lstStyle/>
          <a:p>
            <a:pPr marL="0" lvl="1" algn="just" defTabSz="803275">
              <a:spcBef>
                <a:spcPts val="0"/>
              </a:spcBef>
              <a:buClr>
                <a:srgbClr val="000066"/>
              </a:buClr>
              <a:buSzPct val="70000"/>
            </a:pPr>
            <a:r>
              <a:rPr lang="en-US" altLang="zh-CN" kern="0" dirty="0" smtClean="0">
                <a:solidFill>
                  <a:schemeClr val="bg1"/>
                </a:solidFill>
                <a:ea typeface="宋体" pitchFamily="2" charset="-122"/>
              </a:rPr>
              <a:t>Query: “Spatial </a:t>
            </a:r>
            <a:r>
              <a:rPr lang="en-US" altLang="zh-CN" kern="0" dirty="0">
                <a:solidFill>
                  <a:schemeClr val="bg1"/>
                </a:solidFill>
                <a:ea typeface="宋体" pitchFamily="2" charset="-122"/>
              </a:rPr>
              <a:t>distribution of </a:t>
            </a:r>
            <a:r>
              <a:rPr lang="en-US" altLang="zh-CN" kern="0" dirty="0" smtClean="0">
                <a:solidFill>
                  <a:schemeClr val="bg1"/>
                </a:solidFill>
                <a:ea typeface="宋体" pitchFamily="2" charset="-122"/>
              </a:rPr>
              <a:t>tweets mentioning </a:t>
            </a:r>
            <a:r>
              <a:rPr lang="en-US" altLang="zh-CN" i="1" u="sng" kern="0" dirty="0" smtClean="0">
                <a:solidFill>
                  <a:schemeClr val="bg1"/>
                </a:solidFill>
                <a:ea typeface="宋体" pitchFamily="2" charset="-122"/>
              </a:rPr>
              <a:t>iphone sales</a:t>
            </a:r>
            <a:r>
              <a:rPr lang="en-US" altLang="zh-CN" kern="0" dirty="0" smtClean="0">
                <a:solidFill>
                  <a:schemeClr val="bg1"/>
                </a:solidFill>
                <a:ea typeface="宋体" pitchFamily="2" charset="-122"/>
              </a:rPr>
              <a:t> </a:t>
            </a:r>
            <a:r>
              <a:rPr lang="en-US" altLang="zh-CN" kern="0" dirty="0">
                <a:solidFill>
                  <a:schemeClr val="bg1"/>
                </a:solidFill>
                <a:ea typeface="宋体" pitchFamily="2" charset="-122"/>
              </a:rPr>
              <a:t>during the Christmas </a:t>
            </a:r>
            <a:r>
              <a:rPr lang="en-US" altLang="zh-CN" kern="0" dirty="0" smtClean="0">
                <a:solidFill>
                  <a:schemeClr val="bg1"/>
                </a:solidFill>
                <a:ea typeface="宋体" pitchFamily="2" charset="-122"/>
              </a:rPr>
              <a:t>week.”</a:t>
            </a:r>
            <a:endParaRPr lang="en-US" altLang="zh-CN" kern="0" dirty="0">
              <a:solidFill>
                <a:schemeClr val="bg1"/>
              </a:solidFill>
              <a:ea typeface="宋体" pitchFamily="2" charset="-122"/>
            </a:endParaRPr>
          </a:p>
        </p:txBody>
      </p:sp>
      <p:pic>
        <p:nvPicPr>
          <p:cNvPr id="14" name="Picture 13"/>
          <p:cNvPicPr>
            <a:picLocks noChangeAspect="1"/>
          </p:cNvPicPr>
          <p:nvPr/>
        </p:nvPicPr>
        <p:blipFill rotWithShape="1">
          <a:blip r:embed="rId6"/>
          <a:srcRect t="1793" b="5031"/>
          <a:stretch/>
        </p:blipFill>
        <p:spPr>
          <a:xfrm>
            <a:off x="5580112" y="2780928"/>
            <a:ext cx="3042450" cy="1814286"/>
          </a:xfrm>
          <a:prstGeom prst="rect">
            <a:avLst/>
          </a:prstGeom>
        </p:spPr>
      </p:pic>
      <p:sp>
        <p:nvSpPr>
          <p:cNvPr id="15" name="Rectangle 14"/>
          <p:cNvSpPr/>
          <p:nvPr/>
        </p:nvSpPr>
        <p:spPr>
          <a:xfrm>
            <a:off x="5364088" y="4676943"/>
            <a:ext cx="3456384" cy="1200329"/>
          </a:xfrm>
          <a:prstGeom prst="rect">
            <a:avLst/>
          </a:prstGeom>
          <a:solidFill>
            <a:srgbClr val="800000"/>
          </a:solidFill>
        </p:spPr>
        <p:txBody>
          <a:bodyPr wrap="square">
            <a:spAutoFit/>
          </a:bodyPr>
          <a:lstStyle/>
          <a:p>
            <a:pPr marL="0" lvl="1" defTabSz="803275">
              <a:spcBef>
                <a:spcPts val="0"/>
              </a:spcBef>
              <a:buClr>
                <a:srgbClr val="000066"/>
              </a:buClr>
              <a:buSzPct val="70000"/>
            </a:pPr>
            <a:r>
              <a:rPr lang="en-US" altLang="zh-CN" kern="0" dirty="0" smtClean="0">
                <a:solidFill>
                  <a:schemeClr val="bg1"/>
                </a:solidFill>
                <a:ea typeface="宋体" pitchFamily="2" charset="-122"/>
              </a:rPr>
              <a:t>Query: A user wants </a:t>
            </a:r>
            <a:r>
              <a:rPr lang="en-US" altLang="zh-CN" kern="0" dirty="0">
                <a:solidFill>
                  <a:schemeClr val="bg1"/>
                </a:solidFill>
                <a:ea typeface="宋体" pitchFamily="2" charset="-122"/>
              </a:rPr>
              <a:t>to find a good </a:t>
            </a:r>
            <a:r>
              <a:rPr lang="en-US" altLang="zh-CN" kern="0" dirty="0" smtClean="0">
                <a:solidFill>
                  <a:schemeClr val="bg1"/>
                </a:solidFill>
                <a:ea typeface="宋体" pitchFamily="2" charset="-122"/>
              </a:rPr>
              <a:t>concerts that </a:t>
            </a:r>
            <a:r>
              <a:rPr lang="en-US" altLang="zh-CN" kern="0" dirty="0">
                <a:solidFill>
                  <a:schemeClr val="bg1"/>
                </a:solidFill>
                <a:ea typeface="宋体" pitchFamily="2" charset="-122"/>
              </a:rPr>
              <a:t>starts in the </a:t>
            </a:r>
            <a:r>
              <a:rPr lang="en-US" altLang="zh-CN" kern="0" dirty="0" smtClean="0">
                <a:solidFill>
                  <a:schemeClr val="bg1"/>
                </a:solidFill>
                <a:ea typeface="宋体" pitchFamily="2" charset="-122"/>
              </a:rPr>
              <a:t>next </a:t>
            </a:r>
            <a:r>
              <a:rPr lang="en-US" altLang="zh-CN" kern="0" dirty="0">
                <a:solidFill>
                  <a:schemeClr val="bg1"/>
                </a:solidFill>
                <a:ea typeface="宋体" pitchFamily="2" charset="-122"/>
              </a:rPr>
              <a:t>two hours in a neighborhood, </a:t>
            </a:r>
            <a:r>
              <a:rPr lang="en-US" altLang="zh-CN" kern="0" dirty="0" smtClean="0">
                <a:solidFill>
                  <a:schemeClr val="bg1"/>
                </a:solidFill>
                <a:ea typeface="宋体" pitchFamily="2" charset="-122"/>
              </a:rPr>
              <a:t>and find </a:t>
            </a:r>
            <a:r>
              <a:rPr lang="en-US" altLang="zh-CN" kern="0" dirty="0">
                <a:solidFill>
                  <a:schemeClr val="bg1"/>
                </a:solidFill>
                <a:ea typeface="宋体" pitchFamily="2" charset="-122"/>
              </a:rPr>
              <a:t>friends in the same area to </a:t>
            </a:r>
            <a:r>
              <a:rPr lang="en-US" altLang="zh-CN" kern="0" dirty="0" smtClean="0">
                <a:solidFill>
                  <a:schemeClr val="bg1"/>
                </a:solidFill>
                <a:ea typeface="宋体" pitchFamily="2" charset="-122"/>
              </a:rPr>
              <a:t>go.</a:t>
            </a:r>
            <a:endParaRPr lang="en-US" altLang="zh-CN" kern="0" dirty="0">
              <a:solidFill>
                <a:schemeClr val="bg1"/>
              </a:solidFill>
              <a:ea typeface="宋体" pitchFamily="2" charset="-122"/>
            </a:endParaRPr>
          </a:p>
        </p:txBody>
      </p:sp>
      <p:pic>
        <p:nvPicPr>
          <p:cNvPr id="16" name="Picture 15"/>
          <p:cNvPicPr>
            <a:picLocks noChangeAspect="1"/>
          </p:cNvPicPr>
          <p:nvPr/>
        </p:nvPicPr>
        <p:blipFill>
          <a:blip r:embed="rId7"/>
          <a:stretch>
            <a:fillRect/>
          </a:stretch>
        </p:blipFill>
        <p:spPr>
          <a:xfrm>
            <a:off x="35554" y="1340768"/>
            <a:ext cx="2047690" cy="864096"/>
          </a:xfrm>
          <a:prstGeom prst="rect">
            <a:avLst/>
          </a:prstGeom>
        </p:spPr>
      </p:pic>
      <p:sp>
        <p:nvSpPr>
          <p:cNvPr id="17" name="TextBox 16"/>
          <p:cNvSpPr txBox="1"/>
          <p:nvPr/>
        </p:nvSpPr>
        <p:spPr>
          <a:xfrm>
            <a:off x="2051720" y="1340768"/>
            <a:ext cx="3456384" cy="830997"/>
          </a:xfrm>
          <a:prstGeom prst="rect">
            <a:avLst/>
          </a:prstGeom>
          <a:noFill/>
          <a:ln>
            <a:solidFill>
              <a:srgbClr val="FF0000"/>
            </a:solidFill>
          </a:ln>
        </p:spPr>
        <p:txBody>
          <a:bodyPr wrap="square" rtlCol="0">
            <a:spAutoFit/>
          </a:bodyPr>
          <a:lstStyle/>
          <a:p>
            <a:r>
              <a:rPr lang="en-US" sz="1600" i="1" dirty="0" smtClean="0"/>
              <a:t>- A Big Data Management System (BDMS)</a:t>
            </a:r>
          </a:p>
          <a:p>
            <a:r>
              <a:rPr lang="en-US" sz="1600" i="1" dirty="0" smtClean="0"/>
              <a:t>- Spatial Attribute is a first class citizen</a:t>
            </a:r>
          </a:p>
        </p:txBody>
      </p:sp>
      <p:sp>
        <p:nvSpPr>
          <p:cNvPr id="19" name="Rounded Rectangle 18"/>
          <p:cNvSpPr/>
          <p:nvPr/>
        </p:nvSpPr>
        <p:spPr bwMode="auto">
          <a:xfrm>
            <a:off x="107504" y="2636912"/>
            <a:ext cx="4968552" cy="3312368"/>
          </a:xfrm>
          <a:prstGeom prst="roundRect">
            <a:avLst>
              <a:gd name="adj" fmla="val 9843"/>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0" name="Rounded Rectangle 19"/>
          <p:cNvSpPr/>
          <p:nvPr/>
        </p:nvSpPr>
        <p:spPr bwMode="auto">
          <a:xfrm>
            <a:off x="5220072" y="2636912"/>
            <a:ext cx="3816424" cy="3312368"/>
          </a:xfrm>
          <a:prstGeom prst="roundRect">
            <a:avLst>
              <a:gd name="adj" fmla="val 9843"/>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grpSp>
        <p:nvGrpSpPr>
          <p:cNvPr id="3" name="Group 2"/>
          <p:cNvGrpSpPr/>
          <p:nvPr/>
        </p:nvGrpSpPr>
        <p:grpSpPr>
          <a:xfrm>
            <a:off x="5508104" y="1052736"/>
            <a:ext cx="3384376" cy="1440160"/>
            <a:chOff x="1023277" y="2136504"/>
            <a:chExt cx="6643414" cy="2810325"/>
          </a:xfrm>
        </p:grpSpPr>
        <p:pic>
          <p:nvPicPr>
            <p:cNvPr id="18" name="Picture 17"/>
            <p:cNvPicPr>
              <a:picLocks noChangeAspect="1"/>
            </p:cNvPicPr>
            <p:nvPr/>
          </p:nvPicPr>
          <p:blipFill>
            <a:blip r:embed="rId8" cstate="print"/>
            <a:stretch>
              <a:fillRect/>
            </a:stretch>
          </p:blipFill>
          <p:spPr>
            <a:xfrm>
              <a:off x="2386074" y="2558053"/>
              <a:ext cx="3941380" cy="2286000"/>
            </a:xfrm>
            <a:prstGeom prst="rect">
              <a:avLst/>
            </a:prstGeom>
          </p:spPr>
        </p:pic>
        <p:sp>
          <p:nvSpPr>
            <p:cNvPr id="21" name="TextBox 4"/>
            <p:cNvSpPr txBox="1">
              <a:spLocks noChangeArrowheads="1"/>
            </p:cNvSpPr>
            <p:nvPr/>
          </p:nvSpPr>
          <p:spPr bwMode="auto">
            <a:xfrm>
              <a:off x="1871372" y="2136504"/>
              <a:ext cx="4947227" cy="480475"/>
            </a:xfrm>
            <a:prstGeom prst="rect">
              <a:avLst/>
            </a:prstGeom>
            <a:noFill/>
            <a:ln w="9525">
              <a:noFill/>
              <a:miter lim="800000"/>
              <a:headEnd/>
              <a:tailEnd/>
            </a:ln>
          </p:spPr>
          <p:txBody>
            <a:bodyPr wrap="square">
              <a:spAutoFit/>
            </a:bodyPr>
            <a:lstStyle/>
            <a:p>
              <a:pPr algn="ctr"/>
              <a:r>
                <a:rPr lang="en-US" sz="1000" b="1" dirty="0" smtClean="0">
                  <a:latin typeface="+mj-lt"/>
                </a:rPr>
                <a:t>Semi-structured Data </a:t>
              </a:r>
              <a:r>
                <a:rPr lang="en-US" sz="1000" b="1" dirty="0">
                  <a:latin typeface="+mj-lt"/>
                </a:rPr>
                <a:t>Management</a:t>
              </a:r>
            </a:p>
          </p:txBody>
        </p:sp>
        <p:sp>
          <p:nvSpPr>
            <p:cNvPr id="22" name="TextBox 5"/>
            <p:cNvSpPr txBox="1">
              <a:spLocks noChangeArrowheads="1"/>
            </p:cNvSpPr>
            <p:nvPr/>
          </p:nvSpPr>
          <p:spPr bwMode="auto">
            <a:xfrm>
              <a:off x="1023277" y="4166055"/>
              <a:ext cx="2544286" cy="780774"/>
            </a:xfrm>
            <a:prstGeom prst="rect">
              <a:avLst/>
            </a:prstGeom>
            <a:noFill/>
            <a:ln w="9525">
              <a:noFill/>
              <a:miter lim="800000"/>
              <a:headEnd/>
              <a:tailEnd/>
            </a:ln>
          </p:spPr>
          <p:txBody>
            <a:bodyPr wrap="square">
              <a:spAutoFit/>
            </a:bodyPr>
            <a:lstStyle/>
            <a:p>
              <a:pPr algn="ctr"/>
              <a:r>
                <a:rPr lang="en-US" sz="1000" b="1" dirty="0" smtClean="0">
                  <a:latin typeface="+mj-lt"/>
                </a:rPr>
                <a:t>Parallel Database </a:t>
              </a:r>
              <a:r>
                <a:rPr lang="en-US" sz="1000" b="1" dirty="0">
                  <a:latin typeface="+mj-lt"/>
                </a:rPr>
                <a:t>Systems</a:t>
              </a:r>
            </a:p>
          </p:txBody>
        </p:sp>
        <p:sp>
          <p:nvSpPr>
            <p:cNvPr id="23" name="TextBox 6"/>
            <p:cNvSpPr txBox="1">
              <a:spLocks noChangeArrowheads="1"/>
            </p:cNvSpPr>
            <p:nvPr/>
          </p:nvSpPr>
          <p:spPr bwMode="auto">
            <a:xfrm>
              <a:off x="5263754" y="4103731"/>
              <a:ext cx="2402937" cy="780774"/>
            </a:xfrm>
            <a:prstGeom prst="rect">
              <a:avLst/>
            </a:prstGeom>
            <a:noFill/>
            <a:ln w="9525">
              <a:noFill/>
              <a:miter lim="800000"/>
              <a:headEnd/>
              <a:tailEnd/>
            </a:ln>
          </p:spPr>
          <p:txBody>
            <a:bodyPr wrap="square">
              <a:spAutoFit/>
            </a:bodyPr>
            <a:lstStyle/>
            <a:p>
              <a:pPr algn="ctr"/>
              <a:r>
                <a:rPr lang="en-US" sz="1000" b="1" dirty="0">
                  <a:latin typeface="+mj-lt"/>
                </a:rPr>
                <a:t>Data-</a:t>
              </a:r>
              <a:r>
                <a:rPr lang="en-US" sz="1000" b="1" dirty="0" smtClean="0">
                  <a:latin typeface="+mj-lt"/>
                </a:rPr>
                <a:t>Intensive Computing</a:t>
              </a:r>
              <a:endParaRPr lang="en-US" sz="1000" b="1" dirty="0">
                <a:latin typeface="+mj-lt"/>
              </a:endParaRPr>
            </a:p>
          </p:txBody>
        </p:sp>
        <p:sp>
          <p:nvSpPr>
            <p:cNvPr id="24" name="Magnetic Disk 15"/>
            <p:cNvSpPr/>
            <p:nvPr/>
          </p:nvSpPr>
          <p:spPr>
            <a:xfrm flipH="1">
              <a:off x="3999367" y="3454691"/>
              <a:ext cx="762000" cy="612647"/>
            </a:xfrm>
            <a:prstGeom prst="flowChartMagneticDisk">
              <a:avLst/>
            </a:prstGeom>
            <a:solidFill>
              <a:schemeClr val="accent1">
                <a:lumMod val="50000"/>
              </a:schemeClr>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spTree>
    <p:extLst>
      <p:ext uri="{BB962C8B-B14F-4D97-AF65-F5344CB8AC3E}">
        <p14:creationId xmlns:p14="http://schemas.microsoft.com/office/powerpoint/2010/main" val="3612608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Foursquare</a:t>
            </a:r>
            <a:endParaRPr lang="en-US" dirty="0"/>
          </a:p>
        </p:txBody>
      </p:sp>
      <p:pic>
        <p:nvPicPr>
          <p:cNvPr id="4" name="Picture 3"/>
          <p:cNvPicPr>
            <a:picLocks noChangeAspect="1"/>
          </p:cNvPicPr>
          <p:nvPr/>
        </p:nvPicPr>
        <p:blipFill>
          <a:blip r:embed="rId2"/>
          <a:stretch>
            <a:fillRect/>
          </a:stretch>
        </p:blipFill>
        <p:spPr>
          <a:xfrm>
            <a:off x="152400" y="1219200"/>
            <a:ext cx="6477000" cy="4268932"/>
          </a:xfrm>
          <a:prstGeom prst="rect">
            <a:avLst/>
          </a:prstGeom>
        </p:spPr>
      </p:pic>
      <p:pic>
        <p:nvPicPr>
          <p:cNvPr id="5" name="Picture 4"/>
          <p:cNvPicPr>
            <a:picLocks noChangeAspect="1"/>
          </p:cNvPicPr>
          <p:nvPr/>
        </p:nvPicPr>
        <p:blipFill>
          <a:blip r:embed="rId3"/>
          <a:stretch>
            <a:fillRect/>
          </a:stretch>
        </p:blipFill>
        <p:spPr>
          <a:xfrm>
            <a:off x="6781800" y="1752600"/>
            <a:ext cx="2184400" cy="3276600"/>
          </a:xfrm>
          <a:prstGeom prst="rect">
            <a:avLst/>
          </a:prstGeom>
        </p:spPr>
      </p:pic>
      <p:sp>
        <p:nvSpPr>
          <p:cNvPr id="6" name="TextBox 5"/>
          <p:cNvSpPr txBox="1"/>
          <p:nvPr/>
        </p:nvSpPr>
        <p:spPr>
          <a:xfrm>
            <a:off x="1219200" y="5772174"/>
            <a:ext cx="7030015" cy="523220"/>
          </a:xfrm>
          <a:prstGeom prst="rect">
            <a:avLst/>
          </a:prstGeom>
          <a:solidFill>
            <a:srgbClr val="800000"/>
          </a:solidFill>
          <a:ln>
            <a:solidFill>
              <a:srgbClr val="800000"/>
            </a:solidFill>
          </a:ln>
          <a:scene3d>
            <a:camera prst="orthographicFront"/>
            <a:lightRig rig="threePt" dir="t"/>
          </a:scene3d>
          <a:sp3d>
            <a:bevelT/>
          </a:sp3d>
        </p:spPr>
        <p:txBody>
          <a:bodyPr wrap="none" rtlCol="0">
            <a:spAutoFit/>
          </a:bodyPr>
          <a:lstStyle/>
          <a:p>
            <a:pPr algn="ctr"/>
            <a:r>
              <a:rPr lang="en-US" sz="2800" dirty="0" smtClean="0">
                <a:solidFill>
                  <a:schemeClr val="bg1"/>
                </a:solidFill>
                <a:latin typeface="Arial"/>
                <a:cs typeface="Arial"/>
              </a:rPr>
              <a:t>A mix of a Social Network and a City </a:t>
            </a:r>
            <a:r>
              <a:rPr lang="en-US" sz="2800" dirty="0">
                <a:solidFill>
                  <a:schemeClr val="bg1"/>
                </a:solidFill>
                <a:latin typeface="Arial"/>
                <a:cs typeface="Arial"/>
              </a:rPr>
              <a:t>G</a:t>
            </a:r>
            <a:r>
              <a:rPr lang="en-US" sz="2800" dirty="0" smtClean="0">
                <a:solidFill>
                  <a:schemeClr val="bg1"/>
                </a:solidFill>
                <a:latin typeface="Arial"/>
                <a:cs typeface="Arial"/>
              </a:rPr>
              <a:t>uide</a:t>
            </a:r>
            <a:endParaRPr lang="en-US" sz="2800" dirty="0">
              <a:solidFill>
                <a:schemeClr val="bg1"/>
              </a:solidFill>
              <a:latin typeface="Arial"/>
              <a:cs typeface="Arial"/>
            </a:endParaRPr>
          </a:p>
        </p:txBody>
      </p:sp>
      <p:sp>
        <p:nvSpPr>
          <p:cNvPr id="7" name="Rectangle 6"/>
          <p:cNvSpPr/>
          <p:nvPr/>
        </p:nvSpPr>
        <p:spPr bwMode="auto">
          <a:xfrm>
            <a:off x="6705600" y="2438400"/>
            <a:ext cx="2362200" cy="457200"/>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8" name="Rectangle 7"/>
          <p:cNvSpPr/>
          <p:nvPr/>
        </p:nvSpPr>
        <p:spPr bwMode="auto">
          <a:xfrm>
            <a:off x="3124200" y="1524000"/>
            <a:ext cx="3352800" cy="3733800"/>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Tree>
    <p:extLst>
      <p:ext uri="{BB962C8B-B14F-4D97-AF65-F5344CB8AC3E}">
        <p14:creationId xmlns:p14="http://schemas.microsoft.com/office/powerpoint/2010/main" val="802718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2022376" cy="762000"/>
          </a:xfrm>
        </p:spPr>
        <p:txBody>
          <a:bodyPr/>
          <a:lstStyle/>
          <a:p>
            <a:r>
              <a:rPr lang="en-US" dirty="0" err="1" smtClean="0"/>
              <a:t>GeoLife</a:t>
            </a:r>
            <a:r>
              <a:rPr lang="en-US" dirty="0" smtClean="0"/>
              <a:t> </a:t>
            </a:r>
            <a:endParaRPr lang="en-US" dirty="0"/>
          </a:p>
        </p:txBody>
      </p:sp>
      <p:pic>
        <p:nvPicPr>
          <p:cNvPr id="3" name="Picture 2"/>
          <p:cNvPicPr>
            <a:picLocks noChangeAspect="1"/>
          </p:cNvPicPr>
          <p:nvPr/>
        </p:nvPicPr>
        <p:blipFill>
          <a:blip r:embed="rId2"/>
          <a:stretch>
            <a:fillRect/>
          </a:stretch>
        </p:blipFill>
        <p:spPr>
          <a:xfrm>
            <a:off x="394595" y="1052736"/>
            <a:ext cx="4839399" cy="324036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4139952" y="1340768"/>
            <a:ext cx="1152128" cy="1512168"/>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7" name="TextBox 6"/>
          <p:cNvSpPr txBox="1"/>
          <p:nvPr/>
        </p:nvSpPr>
        <p:spPr>
          <a:xfrm>
            <a:off x="6228184" y="908720"/>
            <a:ext cx="1835696" cy="646331"/>
          </a:xfrm>
          <a:prstGeom prst="rect">
            <a:avLst/>
          </a:prstGeom>
          <a:noFill/>
        </p:spPr>
        <p:txBody>
          <a:bodyPr wrap="square" rtlCol="0">
            <a:spAutoFit/>
          </a:bodyPr>
          <a:lstStyle/>
          <a:p>
            <a:pPr algn="ctr"/>
            <a:r>
              <a:rPr lang="en-US" dirty="0" smtClean="0"/>
              <a:t>Location Recommendation</a:t>
            </a:r>
            <a:endParaRPr lang="en-US" dirty="0"/>
          </a:p>
        </p:txBody>
      </p:sp>
      <p:cxnSp>
        <p:nvCxnSpPr>
          <p:cNvPr id="8" name="Straight Arrow Connector 7"/>
          <p:cNvCxnSpPr>
            <a:stCxn id="7" idx="2"/>
            <a:endCxn id="6" idx="3"/>
          </p:cNvCxnSpPr>
          <p:nvPr/>
        </p:nvCxnSpPr>
        <p:spPr bwMode="auto">
          <a:xfrm flipH="1">
            <a:off x="5292080" y="1555051"/>
            <a:ext cx="1853952" cy="541801"/>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pic>
        <p:nvPicPr>
          <p:cNvPr id="10" name="Picture 9"/>
          <p:cNvPicPr>
            <a:picLocks noChangeAspect="1"/>
          </p:cNvPicPr>
          <p:nvPr/>
        </p:nvPicPr>
        <p:blipFill rotWithShape="1">
          <a:blip r:embed="rId3"/>
          <a:srcRect t="818" b="1"/>
          <a:stretch/>
        </p:blipFill>
        <p:spPr>
          <a:xfrm>
            <a:off x="3275855" y="2996952"/>
            <a:ext cx="4680819" cy="311839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07504" y="5219908"/>
            <a:ext cx="3037272" cy="369332"/>
          </a:xfrm>
          <a:prstGeom prst="rect">
            <a:avLst/>
          </a:prstGeom>
          <a:noFill/>
        </p:spPr>
        <p:txBody>
          <a:bodyPr wrap="none" rtlCol="0">
            <a:spAutoFit/>
          </a:bodyPr>
          <a:lstStyle/>
          <a:p>
            <a:r>
              <a:rPr lang="en-US" dirty="0" smtClean="0"/>
              <a:t>Share your content on the Map</a:t>
            </a:r>
            <a:endParaRPr lang="en-US" dirty="0"/>
          </a:p>
        </p:txBody>
      </p:sp>
      <p:sp>
        <p:nvSpPr>
          <p:cNvPr id="12" name="Rectangle 11"/>
          <p:cNvSpPr/>
          <p:nvPr/>
        </p:nvSpPr>
        <p:spPr bwMode="auto">
          <a:xfrm>
            <a:off x="5148064" y="4365104"/>
            <a:ext cx="1296144" cy="1152128"/>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13" name="Straight Arrow Connector 12"/>
          <p:cNvCxnSpPr>
            <a:stCxn id="11" idx="0"/>
            <a:endCxn id="12" idx="1"/>
          </p:cNvCxnSpPr>
          <p:nvPr/>
        </p:nvCxnSpPr>
        <p:spPr bwMode="auto">
          <a:xfrm flipV="1">
            <a:off x="1626140" y="4941168"/>
            <a:ext cx="3521924" cy="278740"/>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4" name="Rectangle 13"/>
          <p:cNvSpPr/>
          <p:nvPr/>
        </p:nvSpPr>
        <p:spPr bwMode="auto">
          <a:xfrm>
            <a:off x="7092280" y="3501008"/>
            <a:ext cx="864096" cy="2232248"/>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5" name="TextBox 14"/>
          <p:cNvSpPr txBox="1"/>
          <p:nvPr/>
        </p:nvSpPr>
        <p:spPr>
          <a:xfrm>
            <a:off x="7380312" y="1700808"/>
            <a:ext cx="1512168" cy="923330"/>
          </a:xfrm>
          <a:prstGeom prst="rect">
            <a:avLst/>
          </a:prstGeom>
          <a:noFill/>
        </p:spPr>
        <p:txBody>
          <a:bodyPr wrap="square" rtlCol="0">
            <a:spAutoFit/>
          </a:bodyPr>
          <a:lstStyle/>
          <a:p>
            <a:pPr algn="ctr"/>
            <a:r>
              <a:rPr lang="en-US" dirty="0" smtClean="0"/>
              <a:t>Share your Route on the Map</a:t>
            </a:r>
            <a:endParaRPr lang="en-US" dirty="0"/>
          </a:p>
        </p:txBody>
      </p:sp>
      <p:cxnSp>
        <p:nvCxnSpPr>
          <p:cNvPr id="16" name="Straight Arrow Connector 15"/>
          <p:cNvCxnSpPr>
            <a:stCxn id="15" idx="2"/>
            <a:endCxn id="14" idx="0"/>
          </p:cNvCxnSpPr>
          <p:nvPr/>
        </p:nvCxnSpPr>
        <p:spPr bwMode="auto">
          <a:xfrm flipH="1">
            <a:off x="7524328" y="2624138"/>
            <a:ext cx="612068" cy="876870"/>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27" name="TextBox 26"/>
          <p:cNvSpPr txBox="1"/>
          <p:nvPr/>
        </p:nvSpPr>
        <p:spPr>
          <a:xfrm>
            <a:off x="2627784" y="260648"/>
            <a:ext cx="4464496" cy="523220"/>
          </a:xfrm>
          <a:prstGeom prst="rect">
            <a:avLst/>
          </a:prstGeom>
          <a:noFill/>
        </p:spPr>
        <p:txBody>
          <a:bodyPr wrap="square" rtlCol="0">
            <a:spAutoFit/>
          </a:bodyPr>
          <a:lstStyle/>
          <a:p>
            <a:r>
              <a:rPr lang="en-US" sz="1400" dirty="0"/>
              <a:t>[@ </a:t>
            </a:r>
            <a:r>
              <a:rPr lang="en-US" sz="1400" dirty="0" smtClean="0"/>
              <a:t>MSR Asia</a:t>
            </a:r>
            <a:r>
              <a:rPr lang="en-US" sz="1400" dirty="0"/>
              <a:t>]</a:t>
            </a:r>
            <a:br>
              <a:rPr lang="en-US" sz="1400" dirty="0"/>
            </a:br>
            <a:r>
              <a:rPr lang="en-US" sz="1400" dirty="0">
                <a:hlinkClick r:id="rId4"/>
              </a:rPr>
              <a:t>http://</a:t>
            </a:r>
            <a:r>
              <a:rPr lang="en-US" sz="1400" dirty="0" err="1">
                <a:hlinkClick r:id="rId4"/>
              </a:rPr>
              <a:t>research.microsoft.com</a:t>
            </a:r>
            <a:r>
              <a:rPr lang="en-US" sz="1400" dirty="0">
                <a:hlinkClick r:id="rId4"/>
              </a:rPr>
              <a:t>/en-us/projects/</a:t>
            </a:r>
            <a:r>
              <a:rPr lang="en-US" sz="1400" dirty="0" err="1">
                <a:hlinkClick r:id="rId4"/>
              </a:rPr>
              <a:t>geolife</a:t>
            </a:r>
            <a:r>
              <a:rPr lang="en-US" sz="1400" dirty="0">
                <a:hlinkClick r:id="rId4"/>
              </a:rPr>
              <a:t>/</a:t>
            </a:r>
            <a:endParaRPr lang="en-US" sz="1400" dirty="0"/>
          </a:p>
        </p:txBody>
      </p:sp>
      <p:sp>
        <p:nvSpPr>
          <p:cNvPr id="28" name="Rectangle 27"/>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200" dirty="0">
                <a:latin typeface="Arial" charset="0"/>
                <a:ea typeface="굴림" pitchFamily="34" charset="-127"/>
              </a:rPr>
              <a:t>Yu </a:t>
            </a:r>
            <a:r>
              <a:rPr lang="en-US" sz="1200" dirty="0" err="1">
                <a:latin typeface="Arial" charset="0"/>
                <a:ea typeface="굴림" pitchFamily="34" charset="-127"/>
              </a:rPr>
              <a:t>Zheng</a:t>
            </a:r>
            <a:r>
              <a:rPr lang="en-US" sz="1200" dirty="0">
                <a:latin typeface="Arial" charset="0"/>
                <a:ea typeface="굴림" pitchFamily="34" charset="-127"/>
              </a:rPr>
              <a:t>, Xing </a:t>
            </a:r>
            <a:r>
              <a:rPr lang="en-US" sz="1200" dirty="0" err="1">
                <a:latin typeface="Arial" charset="0"/>
                <a:ea typeface="굴림" pitchFamily="34" charset="-127"/>
              </a:rPr>
              <a:t>Xie</a:t>
            </a:r>
            <a:r>
              <a:rPr lang="en-US" sz="1200" dirty="0">
                <a:latin typeface="Arial" charset="0"/>
                <a:ea typeface="굴림" pitchFamily="34" charset="-127"/>
              </a:rPr>
              <a:t>, and Wei-Ying Ma, GeoLife2.0: A Location-Based Social Networking Service, in MDM 2009</a:t>
            </a:r>
            <a:endParaRPr kumimoji="0" lang="en-US" sz="1200" b="0" i="0" u="none" strike="noStrike" cap="none" normalizeH="0" baseline="0" dirty="0" smtClean="0">
              <a:ln>
                <a:noFill/>
              </a:ln>
              <a:solidFill>
                <a:schemeClr val="tx1"/>
              </a:solidFill>
              <a:effectLst/>
              <a:latin typeface="Arial" charset="0"/>
              <a:ea typeface="굴림" pitchFamily="34" charset="-127"/>
            </a:endParaRPr>
          </a:p>
        </p:txBody>
      </p:sp>
    </p:spTree>
    <p:extLst>
      <p:ext uri="{BB962C8B-B14F-4D97-AF65-F5344CB8AC3E}">
        <p14:creationId xmlns:p14="http://schemas.microsoft.com/office/powerpoint/2010/main" val="39769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MobiSocial</a:t>
            </a:r>
            <a:r>
              <a:rPr lang="en-US" dirty="0" smtClean="0"/>
              <a:t> Project</a:t>
            </a:r>
            <a:endParaRPr lang="en-US" dirty="0"/>
          </a:p>
        </p:txBody>
      </p:sp>
      <p:sp>
        <p:nvSpPr>
          <p:cNvPr id="5" name="TextBox 4"/>
          <p:cNvSpPr txBox="1"/>
          <p:nvPr/>
        </p:nvSpPr>
        <p:spPr>
          <a:xfrm>
            <a:off x="5220072" y="332656"/>
            <a:ext cx="2376264" cy="523220"/>
          </a:xfrm>
          <a:prstGeom prst="rect">
            <a:avLst/>
          </a:prstGeom>
          <a:noFill/>
        </p:spPr>
        <p:txBody>
          <a:bodyPr wrap="square" rtlCol="0">
            <a:spAutoFit/>
          </a:bodyPr>
          <a:lstStyle/>
          <a:p>
            <a:r>
              <a:rPr lang="en-US" sz="1400" dirty="0"/>
              <a:t>[@ </a:t>
            </a:r>
            <a:r>
              <a:rPr lang="en-US" sz="1400" dirty="0" smtClean="0"/>
              <a:t>Stanford University</a:t>
            </a:r>
            <a:r>
              <a:rPr lang="en-US" sz="1400" dirty="0" smtClean="0"/>
              <a:t>]</a:t>
            </a:r>
          </a:p>
          <a:p>
            <a:r>
              <a:rPr lang="en-US" sz="1400" dirty="0"/>
              <a:t>http://mobisocial.stanford.edu/</a:t>
            </a:r>
            <a:endParaRPr lang="en-US" sz="1400" dirty="0"/>
          </a:p>
        </p:txBody>
      </p:sp>
      <p:pic>
        <p:nvPicPr>
          <p:cNvPr id="3" name="Picture 2"/>
          <p:cNvPicPr>
            <a:picLocks noChangeAspect="1"/>
          </p:cNvPicPr>
          <p:nvPr/>
        </p:nvPicPr>
        <p:blipFill>
          <a:blip r:embed="rId2"/>
          <a:stretch>
            <a:fillRect/>
          </a:stretch>
        </p:blipFill>
        <p:spPr>
          <a:xfrm>
            <a:off x="467544" y="1556792"/>
            <a:ext cx="1440160" cy="25666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2051720" y="1556792"/>
            <a:ext cx="1454526" cy="259228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355976" y="1700808"/>
            <a:ext cx="4283968" cy="2484701"/>
          </a:xfrm>
          <a:prstGeom prst="rect">
            <a:avLst/>
          </a:prstGeom>
        </p:spPr>
      </p:pic>
      <p:sp>
        <p:nvSpPr>
          <p:cNvPr id="7" name="TextBox 6"/>
          <p:cNvSpPr txBox="1"/>
          <p:nvPr/>
        </p:nvSpPr>
        <p:spPr>
          <a:xfrm>
            <a:off x="467544" y="4581128"/>
            <a:ext cx="8267115" cy="1477328"/>
          </a:xfrm>
          <a:prstGeom prst="rect">
            <a:avLst/>
          </a:prstGeom>
          <a:noFill/>
          <a:ln>
            <a:solidFill>
              <a:srgbClr val="FF0000"/>
            </a:solidFill>
          </a:ln>
        </p:spPr>
        <p:txBody>
          <a:bodyPr wrap="square" rtlCol="0">
            <a:spAutoFit/>
          </a:bodyPr>
          <a:lstStyle/>
          <a:p>
            <a:r>
              <a:rPr lang="en-US" i="1" dirty="0" smtClean="0"/>
              <a:t>A platform </a:t>
            </a:r>
            <a:r>
              <a:rPr lang="en-US" i="1" dirty="0" smtClean="0"/>
              <a:t>that </a:t>
            </a:r>
            <a:r>
              <a:rPr lang="en-US" i="1" dirty="0"/>
              <a:t>attempts to create a social mobile INTERNET where users can have a rich and carefree social sharing experience with any group of friends, with the freedom to choose their own cloud storage provider and apps on their mobile devices. This open architecture can disrupt the lock-in seen in existing social INTRANETS which imposes rigid control over both the users and the developers. </a:t>
            </a:r>
          </a:p>
        </p:txBody>
      </p:sp>
    </p:spTree>
    <p:extLst>
      <p:ext uri="{BB962C8B-B14F-4D97-AF65-F5344CB8AC3E}">
        <p14:creationId xmlns:p14="http://schemas.microsoft.com/office/powerpoint/2010/main" val="3982499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Sindbad</a:t>
            </a:r>
            <a:endParaRPr lang="en-US" dirty="0"/>
          </a:p>
        </p:txBody>
      </p:sp>
      <p:pic>
        <p:nvPicPr>
          <p:cNvPr id="11" name="Picture 10" descr="Screen shot 2013-05-28 at 11.36.14 PM.png"/>
          <p:cNvPicPr>
            <a:picLocks noChangeAspect="1"/>
          </p:cNvPicPr>
          <p:nvPr/>
        </p:nvPicPr>
        <p:blipFill rotWithShape="1">
          <a:blip r:embed="rId3">
            <a:extLst>
              <a:ext uri="{28A0092B-C50C-407E-A947-70E740481C1C}">
                <a14:useLocalDpi xmlns:a14="http://schemas.microsoft.com/office/drawing/2010/main" val="0"/>
              </a:ext>
            </a:extLst>
          </a:blip>
          <a:srcRect t="8045" r="37911" b="15211"/>
          <a:stretch/>
        </p:blipFill>
        <p:spPr>
          <a:xfrm>
            <a:off x="26275" y="1052736"/>
            <a:ext cx="5121789" cy="395671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131840" y="260648"/>
            <a:ext cx="2304256" cy="523220"/>
          </a:xfrm>
          <a:prstGeom prst="rect">
            <a:avLst/>
          </a:prstGeom>
          <a:noFill/>
        </p:spPr>
        <p:txBody>
          <a:bodyPr wrap="square" rtlCol="0">
            <a:spAutoFit/>
          </a:bodyPr>
          <a:lstStyle/>
          <a:p>
            <a:r>
              <a:rPr lang="en-US" sz="1400" dirty="0"/>
              <a:t>[@ University of Minnesota</a:t>
            </a:r>
            <a:r>
              <a:rPr lang="en-US" sz="1400" dirty="0" smtClean="0"/>
              <a:t>]</a:t>
            </a:r>
            <a:br>
              <a:rPr lang="en-US" sz="1400" dirty="0" smtClean="0"/>
            </a:br>
            <a:r>
              <a:rPr lang="en-US" sz="1400" dirty="0" smtClean="0">
                <a:hlinkClick r:id="rId4"/>
              </a:rPr>
              <a:t>http://</a:t>
            </a:r>
            <a:r>
              <a:rPr lang="en-US" sz="1400" dirty="0" err="1" smtClean="0">
                <a:hlinkClick r:id="rId4"/>
              </a:rPr>
              <a:t>Sindbad.cs.umn.edu</a:t>
            </a:r>
            <a:endParaRPr lang="en-US" sz="1400" dirty="0"/>
          </a:p>
        </p:txBody>
      </p:sp>
      <p:pic>
        <p:nvPicPr>
          <p:cNvPr id="6" name="Picture 5" descr="Screen shot 2013-05-28 at 11.22.20 PM.png"/>
          <p:cNvPicPr>
            <a:picLocks noChangeAspect="1"/>
          </p:cNvPicPr>
          <p:nvPr/>
        </p:nvPicPr>
        <p:blipFill rotWithShape="1">
          <a:blip r:embed="rId5">
            <a:extLst>
              <a:ext uri="{28A0092B-C50C-407E-A947-70E740481C1C}">
                <a14:useLocalDpi xmlns:a14="http://schemas.microsoft.com/office/drawing/2010/main" val="0"/>
              </a:ext>
            </a:extLst>
          </a:blip>
          <a:srcRect t="7905" r="42111" b="7828"/>
          <a:stretch/>
        </p:blipFill>
        <p:spPr>
          <a:xfrm>
            <a:off x="4103644" y="1844824"/>
            <a:ext cx="4897620" cy="4455800"/>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stCxn id="44" idx="0"/>
          </p:cNvCxnSpPr>
          <p:nvPr/>
        </p:nvCxnSpPr>
        <p:spPr bwMode="auto">
          <a:xfrm flipV="1">
            <a:off x="2897302" y="4509120"/>
            <a:ext cx="18514" cy="792088"/>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4" name="Rectangle 13"/>
          <p:cNvSpPr/>
          <p:nvPr/>
        </p:nvSpPr>
        <p:spPr bwMode="auto">
          <a:xfrm>
            <a:off x="4283968" y="3717032"/>
            <a:ext cx="1728192" cy="2376265"/>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15" name="Straight Arrow Connector 14"/>
          <p:cNvCxnSpPr>
            <a:stCxn id="16" idx="3"/>
            <a:endCxn id="14" idx="1"/>
          </p:cNvCxnSpPr>
          <p:nvPr/>
        </p:nvCxnSpPr>
        <p:spPr bwMode="auto">
          <a:xfrm flipV="1">
            <a:off x="3937045" y="4905165"/>
            <a:ext cx="346923" cy="1156773"/>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6" name="TextBox 15"/>
          <p:cNvSpPr txBox="1"/>
          <p:nvPr/>
        </p:nvSpPr>
        <p:spPr>
          <a:xfrm>
            <a:off x="2123728" y="5877272"/>
            <a:ext cx="1813317" cy="369332"/>
          </a:xfrm>
          <a:prstGeom prst="rect">
            <a:avLst/>
          </a:prstGeom>
          <a:noFill/>
        </p:spPr>
        <p:txBody>
          <a:bodyPr wrap="none" rtlCol="0">
            <a:spAutoFit/>
          </a:bodyPr>
          <a:lstStyle/>
          <a:p>
            <a:pPr algn="ctr"/>
            <a:r>
              <a:rPr lang="en-US" dirty="0" smtClean="0"/>
              <a:t>Recommendation</a:t>
            </a:r>
          </a:p>
        </p:txBody>
      </p:sp>
      <p:cxnSp>
        <p:nvCxnSpPr>
          <p:cNvPr id="17" name="Straight Arrow Connector 16"/>
          <p:cNvCxnSpPr>
            <a:stCxn id="18" idx="2"/>
          </p:cNvCxnSpPr>
          <p:nvPr/>
        </p:nvCxnSpPr>
        <p:spPr bwMode="auto">
          <a:xfrm>
            <a:off x="6727319" y="1566084"/>
            <a:ext cx="148937" cy="2366972"/>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8" name="TextBox 17"/>
          <p:cNvSpPr txBox="1"/>
          <p:nvPr/>
        </p:nvSpPr>
        <p:spPr>
          <a:xfrm>
            <a:off x="6372200" y="1196752"/>
            <a:ext cx="710238" cy="369332"/>
          </a:xfrm>
          <a:prstGeom prst="rect">
            <a:avLst/>
          </a:prstGeom>
          <a:noFill/>
        </p:spPr>
        <p:txBody>
          <a:bodyPr wrap="none" rtlCol="0">
            <a:spAutoFit/>
          </a:bodyPr>
          <a:lstStyle/>
          <a:p>
            <a:r>
              <a:rPr lang="en-US" dirty="0" smtClean="0"/>
              <a:t>Index</a:t>
            </a:r>
            <a:endParaRPr lang="en-US" dirty="0"/>
          </a:p>
        </p:txBody>
      </p:sp>
      <p:cxnSp>
        <p:nvCxnSpPr>
          <p:cNvPr id="19" name="Straight Arrow Connector 18"/>
          <p:cNvCxnSpPr>
            <a:stCxn id="20" idx="2"/>
          </p:cNvCxnSpPr>
          <p:nvPr/>
        </p:nvCxnSpPr>
        <p:spPr bwMode="auto">
          <a:xfrm flipH="1">
            <a:off x="7812360" y="1699067"/>
            <a:ext cx="431540" cy="3386117"/>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20" name="TextBox 19"/>
          <p:cNvSpPr txBox="1"/>
          <p:nvPr/>
        </p:nvSpPr>
        <p:spPr>
          <a:xfrm>
            <a:off x="7343800" y="1052736"/>
            <a:ext cx="1800200" cy="646331"/>
          </a:xfrm>
          <a:prstGeom prst="rect">
            <a:avLst/>
          </a:prstGeom>
          <a:noFill/>
        </p:spPr>
        <p:txBody>
          <a:bodyPr wrap="square" rtlCol="0">
            <a:spAutoFit/>
          </a:bodyPr>
          <a:lstStyle/>
          <a:p>
            <a:pPr algn="ctr"/>
            <a:r>
              <a:rPr lang="en-US" dirty="0" smtClean="0"/>
              <a:t>Recommendation on the Map</a:t>
            </a:r>
            <a:endParaRPr lang="en-US" dirty="0"/>
          </a:p>
        </p:txBody>
      </p:sp>
      <p:sp>
        <p:nvSpPr>
          <p:cNvPr id="32" name="TextBox 31"/>
          <p:cNvSpPr txBox="1"/>
          <p:nvPr/>
        </p:nvSpPr>
        <p:spPr>
          <a:xfrm>
            <a:off x="505049" y="5661248"/>
            <a:ext cx="1018227" cy="369332"/>
          </a:xfrm>
          <a:prstGeom prst="rect">
            <a:avLst/>
          </a:prstGeom>
          <a:noFill/>
        </p:spPr>
        <p:txBody>
          <a:bodyPr wrap="none" rtlCol="0">
            <a:spAutoFit/>
          </a:bodyPr>
          <a:lstStyle/>
          <a:p>
            <a:pPr algn="ctr"/>
            <a:r>
              <a:rPr lang="en-US" dirty="0" err="1" smtClean="0"/>
              <a:t>GeoFeed</a:t>
            </a:r>
            <a:endParaRPr lang="en-US" dirty="0"/>
          </a:p>
        </p:txBody>
      </p:sp>
      <p:cxnSp>
        <p:nvCxnSpPr>
          <p:cNvPr id="33" name="Straight Arrow Connector 32"/>
          <p:cNvCxnSpPr>
            <a:stCxn id="32" idx="0"/>
            <a:endCxn id="36" idx="2"/>
          </p:cNvCxnSpPr>
          <p:nvPr/>
        </p:nvCxnSpPr>
        <p:spPr bwMode="auto">
          <a:xfrm flipV="1">
            <a:off x="1014163" y="4941169"/>
            <a:ext cx="11697" cy="720079"/>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36" name="Rectangle 35"/>
          <p:cNvSpPr/>
          <p:nvPr/>
        </p:nvSpPr>
        <p:spPr bwMode="auto">
          <a:xfrm>
            <a:off x="0" y="2996953"/>
            <a:ext cx="2051720" cy="1944216"/>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4" name="TextBox 43"/>
          <p:cNvSpPr txBox="1"/>
          <p:nvPr/>
        </p:nvSpPr>
        <p:spPr>
          <a:xfrm>
            <a:off x="2051720" y="5301208"/>
            <a:ext cx="1691163" cy="369332"/>
          </a:xfrm>
          <a:prstGeom prst="rect">
            <a:avLst/>
          </a:prstGeom>
          <a:noFill/>
        </p:spPr>
        <p:txBody>
          <a:bodyPr wrap="none" rtlCol="0">
            <a:spAutoFit/>
          </a:bodyPr>
          <a:lstStyle/>
          <a:p>
            <a:r>
              <a:rPr lang="en-US" dirty="0" smtClean="0"/>
              <a:t>Spatial Message</a:t>
            </a:r>
            <a:endParaRPr lang="en-US" dirty="0"/>
          </a:p>
        </p:txBody>
      </p:sp>
      <p:sp>
        <p:nvSpPr>
          <p:cNvPr id="51" name="Rectangle 50"/>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1"/>
            <a:r>
              <a:rPr lang="en-US" sz="1050" dirty="0"/>
              <a:t>M. Sarwat, J. </a:t>
            </a:r>
            <a:r>
              <a:rPr lang="en-US" sz="1050" dirty="0" err="1"/>
              <a:t>Bao</a:t>
            </a:r>
            <a:r>
              <a:rPr lang="en-US" sz="1050" dirty="0"/>
              <a:t>, A. </a:t>
            </a:r>
            <a:r>
              <a:rPr lang="en-US" sz="1050" dirty="0" err="1"/>
              <a:t>Eldawy</a:t>
            </a:r>
            <a:r>
              <a:rPr lang="en-US" sz="1050" dirty="0"/>
              <a:t>, J. J. </a:t>
            </a:r>
            <a:r>
              <a:rPr lang="en-US" sz="1050" dirty="0" err="1"/>
              <a:t>Levandoski</a:t>
            </a:r>
            <a:r>
              <a:rPr lang="en-US" sz="1050" dirty="0"/>
              <a:t>, A. </a:t>
            </a:r>
            <a:r>
              <a:rPr lang="en-US" sz="1050" dirty="0" err="1"/>
              <a:t>Magdy</a:t>
            </a:r>
            <a:r>
              <a:rPr lang="en-US" sz="1050" dirty="0"/>
              <a:t>, and M. F. Mokbel, “</a:t>
            </a:r>
            <a:r>
              <a:rPr lang="en-US" sz="1050" dirty="0" err="1"/>
              <a:t>Sindbad</a:t>
            </a:r>
            <a:r>
              <a:rPr lang="en-US" sz="1050" dirty="0"/>
              <a:t>: A Location-based Social Networking System,” in SIGMOD, 2012.</a:t>
            </a:r>
          </a:p>
        </p:txBody>
      </p:sp>
    </p:spTree>
    <p:extLst>
      <p:ext uri="{BB962C8B-B14F-4D97-AF65-F5344CB8AC3E}">
        <p14:creationId xmlns:p14="http://schemas.microsoft.com/office/powerpoint/2010/main" val="21613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TweetMap</a:t>
            </a:r>
            <a:endParaRPr lang="en-US" sz="1600" dirty="0"/>
          </a:p>
        </p:txBody>
      </p:sp>
      <p:pic>
        <p:nvPicPr>
          <p:cNvPr id="4" name="Picture 3" descr="Screen shot 2013-05-28 at 3.43.48 PM.png"/>
          <p:cNvPicPr>
            <a:picLocks noChangeAspect="1"/>
          </p:cNvPicPr>
          <p:nvPr/>
        </p:nvPicPr>
        <p:blipFill rotWithShape="1">
          <a:blip r:embed="rId2">
            <a:extLst>
              <a:ext uri="{28A0092B-C50C-407E-A947-70E740481C1C}">
                <a14:useLocalDpi xmlns:a14="http://schemas.microsoft.com/office/drawing/2010/main" val="0"/>
              </a:ext>
            </a:extLst>
          </a:blip>
          <a:srcRect t="10410" b="9234"/>
          <a:stretch/>
        </p:blipFill>
        <p:spPr>
          <a:xfrm>
            <a:off x="432048" y="1556567"/>
            <a:ext cx="8316416" cy="417668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092280" y="6237312"/>
            <a:ext cx="1944216" cy="307777"/>
          </a:xfrm>
          <a:prstGeom prst="rect">
            <a:avLst/>
          </a:prstGeom>
          <a:noFill/>
        </p:spPr>
        <p:txBody>
          <a:bodyPr wrap="square" rtlCol="0">
            <a:spAutoFit/>
          </a:bodyPr>
          <a:lstStyle/>
          <a:p>
            <a:r>
              <a:rPr lang="en-US" sz="1400" dirty="0"/>
              <a:t>[@ </a:t>
            </a:r>
            <a:r>
              <a:rPr lang="en-US" sz="1400" dirty="0" smtClean="0"/>
              <a:t>Harvard University]</a:t>
            </a:r>
            <a:endParaRPr lang="en-US" sz="1400" dirty="0"/>
          </a:p>
        </p:txBody>
      </p:sp>
      <p:sp>
        <p:nvSpPr>
          <p:cNvPr id="6" name="Rectangle 5"/>
          <p:cNvSpPr/>
          <p:nvPr/>
        </p:nvSpPr>
        <p:spPr bwMode="auto">
          <a:xfrm>
            <a:off x="4067944" y="3409879"/>
            <a:ext cx="2880320" cy="1008112"/>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7" name="Straight Arrow Connector 6"/>
          <p:cNvCxnSpPr>
            <a:stCxn id="9" idx="0"/>
            <a:endCxn id="6" idx="2"/>
          </p:cNvCxnSpPr>
          <p:nvPr/>
        </p:nvCxnSpPr>
        <p:spPr bwMode="auto">
          <a:xfrm flipH="1" flipV="1">
            <a:off x="5508104" y="4417991"/>
            <a:ext cx="722352" cy="1387273"/>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9" name="TextBox 8"/>
          <p:cNvSpPr txBox="1"/>
          <p:nvPr/>
        </p:nvSpPr>
        <p:spPr>
          <a:xfrm>
            <a:off x="4432528" y="5805264"/>
            <a:ext cx="3595856" cy="369332"/>
          </a:xfrm>
          <a:prstGeom prst="rect">
            <a:avLst/>
          </a:prstGeom>
          <a:noFill/>
        </p:spPr>
        <p:txBody>
          <a:bodyPr wrap="none" rtlCol="0">
            <a:spAutoFit/>
          </a:bodyPr>
          <a:lstStyle/>
          <a:p>
            <a:r>
              <a:rPr lang="en-US" dirty="0" smtClean="0"/>
              <a:t>Filter tweets based on </a:t>
            </a:r>
            <a:r>
              <a:rPr lang="en-US" i="1" dirty="0" smtClean="0"/>
              <a:t>keyword, time</a:t>
            </a:r>
            <a:endParaRPr lang="en-US" i="1" dirty="0"/>
          </a:p>
        </p:txBody>
      </p:sp>
      <p:sp>
        <p:nvSpPr>
          <p:cNvPr id="12" name="Rectangle 11"/>
          <p:cNvSpPr/>
          <p:nvPr/>
        </p:nvSpPr>
        <p:spPr bwMode="auto">
          <a:xfrm>
            <a:off x="323528" y="1897711"/>
            <a:ext cx="1152128" cy="1080120"/>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3" name="TextBox 12"/>
          <p:cNvSpPr txBox="1"/>
          <p:nvPr/>
        </p:nvSpPr>
        <p:spPr>
          <a:xfrm>
            <a:off x="467544" y="1052736"/>
            <a:ext cx="4801649" cy="369332"/>
          </a:xfrm>
          <a:prstGeom prst="rect">
            <a:avLst/>
          </a:prstGeom>
          <a:noFill/>
        </p:spPr>
        <p:txBody>
          <a:bodyPr wrap="none" rtlCol="0">
            <a:spAutoFit/>
          </a:bodyPr>
          <a:lstStyle/>
          <a:p>
            <a:r>
              <a:rPr lang="en-US" dirty="0" smtClean="0"/>
              <a:t>Show Tweets or </a:t>
            </a:r>
            <a:r>
              <a:rPr lang="en-US" dirty="0" err="1" smtClean="0"/>
              <a:t>HeatMap</a:t>
            </a:r>
            <a:r>
              <a:rPr lang="en-US" dirty="0" smtClean="0"/>
              <a:t> / User Google or OSM</a:t>
            </a:r>
            <a:endParaRPr lang="en-US" i="1" dirty="0"/>
          </a:p>
        </p:txBody>
      </p:sp>
      <p:cxnSp>
        <p:nvCxnSpPr>
          <p:cNvPr id="14" name="Straight Arrow Connector 13"/>
          <p:cNvCxnSpPr>
            <a:stCxn id="13" idx="2"/>
            <a:endCxn id="12" idx="3"/>
          </p:cNvCxnSpPr>
          <p:nvPr/>
        </p:nvCxnSpPr>
        <p:spPr bwMode="auto">
          <a:xfrm flipH="1">
            <a:off x="1475656" y="1422068"/>
            <a:ext cx="1392713" cy="1015703"/>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9" name="Rectangle 18"/>
          <p:cNvSpPr/>
          <p:nvPr/>
        </p:nvSpPr>
        <p:spPr bwMode="auto">
          <a:xfrm>
            <a:off x="1979712" y="2420888"/>
            <a:ext cx="1440160" cy="1008112"/>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20" name="Straight Arrow Connector 19"/>
          <p:cNvCxnSpPr>
            <a:stCxn id="23" idx="0"/>
            <a:endCxn id="19" idx="2"/>
          </p:cNvCxnSpPr>
          <p:nvPr/>
        </p:nvCxnSpPr>
        <p:spPr bwMode="auto">
          <a:xfrm flipV="1">
            <a:off x="1505623" y="3429000"/>
            <a:ext cx="1194169" cy="2592288"/>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23" name="TextBox 22"/>
          <p:cNvSpPr txBox="1"/>
          <p:nvPr/>
        </p:nvSpPr>
        <p:spPr>
          <a:xfrm>
            <a:off x="251520" y="6021288"/>
            <a:ext cx="2508206" cy="369332"/>
          </a:xfrm>
          <a:prstGeom prst="rect">
            <a:avLst/>
          </a:prstGeom>
          <a:noFill/>
        </p:spPr>
        <p:txBody>
          <a:bodyPr wrap="none" rtlCol="0">
            <a:spAutoFit/>
          </a:bodyPr>
          <a:lstStyle/>
          <a:p>
            <a:r>
              <a:rPr lang="en-US" dirty="0" smtClean="0"/>
              <a:t>Tweets in North America</a:t>
            </a:r>
            <a:endParaRPr lang="en-US" dirty="0"/>
          </a:p>
        </p:txBody>
      </p:sp>
      <p:sp>
        <p:nvSpPr>
          <p:cNvPr id="15" name="TextBox 14"/>
          <p:cNvSpPr txBox="1"/>
          <p:nvPr/>
        </p:nvSpPr>
        <p:spPr>
          <a:xfrm>
            <a:off x="2987824" y="332656"/>
            <a:ext cx="3528392" cy="523220"/>
          </a:xfrm>
          <a:prstGeom prst="rect">
            <a:avLst/>
          </a:prstGeom>
          <a:noFill/>
        </p:spPr>
        <p:txBody>
          <a:bodyPr wrap="square" rtlCol="0">
            <a:spAutoFit/>
          </a:bodyPr>
          <a:lstStyle/>
          <a:p>
            <a:r>
              <a:rPr lang="en-US" sz="1400" dirty="0"/>
              <a:t>[@ </a:t>
            </a:r>
            <a:r>
              <a:rPr lang="en-US" sz="1400" dirty="0" smtClean="0"/>
              <a:t>Harvard University]</a:t>
            </a:r>
            <a:r>
              <a:rPr lang="en-US" sz="1400" dirty="0"/>
              <a:t/>
            </a:r>
            <a:br>
              <a:rPr lang="en-US" sz="1400" dirty="0"/>
            </a:br>
            <a:r>
              <a:rPr lang="en-US" sz="1400" dirty="0">
                <a:hlinkClick r:id="rId3"/>
              </a:rPr>
              <a:t>http://</a:t>
            </a:r>
            <a:r>
              <a:rPr lang="en-US" sz="1400" dirty="0" err="1">
                <a:hlinkClick r:id="rId3"/>
              </a:rPr>
              <a:t>worldmap.harvard.edu</a:t>
            </a:r>
            <a:r>
              <a:rPr lang="en-US" sz="1400" dirty="0">
                <a:hlinkClick r:id="rId3"/>
              </a:rPr>
              <a:t>/</a:t>
            </a:r>
            <a:r>
              <a:rPr lang="en-US" sz="1400" dirty="0" err="1">
                <a:hlinkClick r:id="rId3"/>
              </a:rPr>
              <a:t>tweetmap</a:t>
            </a:r>
            <a:r>
              <a:rPr lang="en-US" sz="1400" dirty="0">
                <a:hlinkClick r:id="rId3"/>
              </a:rPr>
              <a:t>/</a:t>
            </a:r>
            <a:endParaRPr lang="en-US" sz="1400" dirty="0"/>
          </a:p>
        </p:txBody>
      </p:sp>
    </p:spTree>
    <p:extLst>
      <p:ext uri="{BB962C8B-B14F-4D97-AF65-F5344CB8AC3E}">
        <p14:creationId xmlns:p14="http://schemas.microsoft.com/office/powerpoint/2010/main" val="2028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1124744"/>
            <a:ext cx="8153400" cy="5256584"/>
          </a:xfrm>
        </p:spPr>
        <p:txBody>
          <a:bodyPr/>
          <a:lstStyle/>
          <a:p>
            <a:r>
              <a:rPr lang="en-US" dirty="0" smtClean="0"/>
              <a:t>Motivation </a:t>
            </a:r>
            <a:r>
              <a:rPr lang="en-US" b="0" i="1" dirty="0" smtClean="0"/>
              <a:t>(10 minutes)</a:t>
            </a:r>
          </a:p>
          <a:p>
            <a:endParaRPr lang="en-US" b="0" i="1" dirty="0" smtClean="0"/>
          </a:p>
          <a:p>
            <a:r>
              <a:rPr lang="en-US" dirty="0"/>
              <a:t>PART I: Systems </a:t>
            </a:r>
            <a:r>
              <a:rPr lang="en-US" b="0" i="1" dirty="0"/>
              <a:t>(10 minutes</a:t>
            </a:r>
            <a:r>
              <a:rPr lang="en-US" b="0" i="1" dirty="0" smtClean="0"/>
              <a:t>)</a:t>
            </a:r>
          </a:p>
          <a:p>
            <a:endParaRPr lang="en-US" sz="1800" dirty="0"/>
          </a:p>
          <a:p>
            <a:r>
              <a:rPr lang="en-US" dirty="0" smtClean="0"/>
              <a:t>PART II: Search </a:t>
            </a:r>
            <a:r>
              <a:rPr lang="en-US" b="0" i="1" dirty="0" smtClean="0"/>
              <a:t>(15 minutes)</a:t>
            </a:r>
          </a:p>
          <a:p>
            <a:endParaRPr lang="en-US" sz="1800" dirty="0" smtClean="0"/>
          </a:p>
          <a:p>
            <a:r>
              <a:rPr lang="en-US" dirty="0" smtClean="0"/>
              <a:t>PART III: Recommendation Services </a:t>
            </a:r>
            <a:r>
              <a:rPr lang="en-US" b="0" i="1" dirty="0" smtClean="0"/>
              <a:t>(15 minutes)</a:t>
            </a:r>
          </a:p>
          <a:p>
            <a:pPr lvl="1"/>
            <a:endParaRPr lang="en-US" sz="1800" dirty="0"/>
          </a:p>
          <a:p>
            <a:r>
              <a:rPr lang="en-US" dirty="0" smtClean="0"/>
              <a:t>PART IV: Crowdsourcing </a:t>
            </a:r>
            <a:r>
              <a:rPr lang="en-US" b="0" i="1" dirty="0"/>
              <a:t>(</a:t>
            </a:r>
            <a:r>
              <a:rPr lang="en-US" b="0" i="1" dirty="0" smtClean="0"/>
              <a:t>15 </a:t>
            </a:r>
            <a:r>
              <a:rPr lang="en-US" b="0" i="1" dirty="0"/>
              <a:t>minutes</a:t>
            </a:r>
            <a:r>
              <a:rPr lang="en-US" b="0" i="1" dirty="0" smtClean="0"/>
              <a:t>)</a:t>
            </a:r>
            <a:endParaRPr lang="en-US" i="1" dirty="0" smtClean="0"/>
          </a:p>
          <a:p>
            <a:endParaRPr lang="en-US" sz="1800" dirty="0" smtClean="0"/>
          </a:p>
          <a:p>
            <a:r>
              <a:rPr lang="en-US" dirty="0" smtClean="0"/>
              <a:t>PART V</a:t>
            </a:r>
            <a:r>
              <a:rPr lang="en-US" dirty="0"/>
              <a:t>: Risks and </a:t>
            </a:r>
            <a:r>
              <a:rPr lang="en-US" dirty="0" smtClean="0"/>
              <a:t>Threats </a:t>
            </a:r>
            <a:r>
              <a:rPr lang="en-US" b="0" i="1" dirty="0"/>
              <a:t>(</a:t>
            </a:r>
            <a:r>
              <a:rPr lang="en-US" b="0" i="1" dirty="0" smtClean="0"/>
              <a:t>15 </a:t>
            </a:r>
            <a:r>
              <a:rPr lang="en-US" b="0" i="1" dirty="0"/>
              <a:t>minutes</a:t>
            </a:r>
            <a:r>
              <a:rPr lang="en-US" b="0" i="1" dirty="0" smtClean="0"/>
              <a:t>)</a:t>
            </a:r>
            <a:endParaRPr lang="en-US" i="1" dirty="0" smtClean="0"/>
          </a:p>
          <a:p>
            <a:pPr marL="0" indent="0">
              <a:buNone/>
            </a:pPr>
            <a:endParaRPr lang="en-US" sz="1800" dirty="0" smtClean="0"/>
          </a:p>
          <a:p>
            <a:r>
              <a:rPr lang="en-US" dirty="0" smtClean="0"/>
              <a:t>Wrap-Up </a:t>
            </a:r>
            <a:r>
              <a:rPr lang="en-US" b="0" i="1" dirty="0" smtClean="0"/>
              <a:t>(5 minutes)</a:t>
            </a:r>
            <a:endParaRPr lang="en-US" b="0" i="1" dirty="0"/>
          </a:p>
        </p:txBody>
      </p:sp>
    </p:spTree>
    <p:extLst>
      <p:ext uri="{BB962C8B-B14F-4D97-AF65-F5344CB8AC3E}">
        <p14:creationId xmlns:p14="http://schemas.microsoft.com/office/powerpoint/2010/main" val="2763075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3356992"/>
            <a:ext cx="6480720" cy="1296144"/>
          </a:xfrm>
        </p:spPr>
        <p:txBody>
          <a:bodyPr/>
          <a:lstStyle/>
          <a:p>
            <a:r>
              <a:rPr lang="en-US" sz="4400" dirty="0" smtClean="0">
                <a:latin typeface="Calibri"/>
                <a:cs typeface="Calibri"/>
              </a:rPr>
              <a:t>PART II: Search / Queries</a:t>
            </a:r>
            <a:endParaRPr lang="en-US" sz="4400" dirty="0">
              <a:latin typeface="Calibri"/>
              <a:cs typeface="Calibri"/>
            </a:endParaRPr>
          </a:p>
        </p:txBody>
      </p:sp>
      <p:pic>
        <p:nvPicPr>
          <p:cNvPr id="4" name="Picture 3"/>
          <p:cNvPicPr>
            <a:picLocks noChangeAspect="1"/>
          </p:cNvPicPr>
          <p:nvPr/>
        </p:nvPicPr>
        <p:blipFill>
          <a:blip r:embed="rId2"/>
          <a:stretch>
            <a:fillRect/>
          </a:stretch>
        </p:blipFill>
        <p:spPr>
          <a:xfrm>
            <a:off x="33722" y="2924944"/>
            <a:ext cx="2594062" cy="2075250"/>
          </a:xfrm>
          <a:prstGeom prst="rect">
            <a:avLst/>
          </a:prstGeom>
        </p:spPr>
      </p:pic>
    </p:spTree>
    <p:extLst>
      <p:ext uri="{BB962C8B-B14F-4D97-AF65-F5344CB8AC3E}">
        <p14:creationId xmlns:p14="http://schemas.microsoft.com/office/powerpoint/2010/main" val="3553887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1052736"/>
            <a:ext cx="8153400" cy="5472608"/>
          </a:xfrm>
        </p:spPr>
        <p:txBody>
          <a:bodyPr/>
          <a:lstStyle/>
          <a:p>
            <a:r>
              <a:rPr lang="en-US" dirty="0">
                <a:solidFill>
                  <a:schemeClr val="bg1">
                    <a:lumMod val="75000"/>
                  </a:schemeClr>
                </a:solidFill>
              </a:rPr>
              <a:t>Motivation</a:t>
            </a:r>
            <a:endParaRPr lang="en-US" dirty="0" smtClean="0"/>
          </a:p>
          <a:p>
            <a:endParaRPr lang="en-US" sz="1600" dirty="0" smtClean="0"/>
          </a:p>
          <a:p>
            <a:pPr lvl="0"/>
            <a:r>
              <a:rPr lang="en-US" dirty="0">
                <a:solidFill>
                  <a:prstClr val="white">
                    <a:lumMod val="75000"/>
                  </a:prstClr>
                </a:solidFill>
              </a:rPr>
              <a:t>PART </a:t>
            </a:r>
            <a:r>
              <a:rPr lang="en-US" dirty="0" smtClean="0">
                <a:solidFill>
                  <a:prstClr val="white">
                    <a:lumMod val="75000"/>
                  </a:prstClr>
                </a:solidFill>
              </a:rPr>
              <a:t>I: </a:t>
            </a:r>
            <a:r>
              <a:rPr lang="en-US" dirty="0">
                <a:solidFill>
                  <a:prstClr val="white">
                    <a:lumMod val="75000"/>
                  </a:prstClr>
                </a:solidFill>
              </a:rPr>
              <a:t>Systems</a:t>
            </a:r>
          </a:p>
          <a:p>
            <a:pPr marL="0" indent="0">
              <a:buNone/>
            </a:pPr>
            <a:endParaRPr lang="en-US" sz="1600" dirty="0" smtClean="0"/>
          </a:p>
          <a:p>
            <a:r>
              <a:rPr lang="en-US" dirty="0" smtClean="0"/>
              <a:t>PART II: Search / Queries</a:t>
            </a:r>
          </a:p>
          <a:p>
            <a:pPr lvl="1"/>
            <a:r>
              <a:rPr lang="en-US" sz="1600" b="1" dirty="0" smtClean="0"/>
              <a:t>Microblogs Search</a:t>
            </a:r>
          </a:p>
          <a:p>
            <a:pPr lvl="1"/>
            <a:r>
              <a:rPr lang="en-US" sz="1600" b="1" dirty="0" smtClean="0"/>
              <a:t>News </a:t>
            </a:r>
            <a:r>
              <a:rPr lang="en-US" sz="1600" b="1" dirty="0"/>
              <a:t>Feed </a:t>
            </a:r>
            <a:r>
              <a:rPr lang="en-US" sz="1600" b="1" dirty="0" smtClean="0"/>
              <a:t>Search</a:t>
            </a:r>
            <a:endParaRPr lang="en-US" sz="1600" b="1" dirty="0"/>
          </a:p>
          <a:p>
            <a:endParaRPr lang="en-US" sz="1600" dirty="0" smtClean="0">
              <a:solidFill>
                <a:schemeClr val="bg1">
                  <a:lumMod val="75000"/>
                </a:schemeClr>
              </a:solidFill>
            </a:endParaRPr>
          </a:p>
          <a:p>
            <a:r>
              <a:rPr lang="en-US" dirty="0" smtClean="0">
                <a:solidFill>
                  <a:schemeClr val="bg1">
                    <a:lumMod val="75000"/>
                  </a:schemeClr>
                </a:solidFill>
              </a:rPr>
              <a:t>PART III: Recommendation Services</a:t>
            </a:r>
          </a:p>
          <a:p>
            <a:endParaRPr lang="en-US" sz="1600" dirty="0" smtClean="0">
              <a:solidFill>
                <a:schemeClr val="bg1">
                  <a:lumMod val="75000"/>
                </a:schemeClr>
              </a:solidFill>
            </a:endParaRPr>
          </a:p>
          <a:p>
            <a:r>
              <a:rPr lang="en-US" dirty="0" smtClean="0">
                <a:solidFill>
                  <a:schemeClr val="bg1">
                    <a:lumMod val="75000"/>
                  </a:schemeClr>
                </a:solidFill>
              </a:rPr>
              <a:t>PART IV: Crowdsourcing</a:t>
            </a:r>
          </a:p>
          <a:p>
            <a:endParaRPr lang="en-US" sz="1600" dirty="0" smtClean="0">
              <a:solidFill>
                <a:schemeClr val="bg1">
                  <a:lumMod val="75000"/>
                </a:schemeClr>
              </a:solidFill>
            </a:endParaRPr>
          </a:p>
          <a:p>
            <a:r>
              <a:rPr lang="en-US" dirty="0" smtClean="0">
                <a:solidFill>
                  <a:schemeClr val="bg1">
                    <a:lumMod val="75000"/>
                  </a:schemeClr>
                </a:solidFill>
              </a:rPr>
              <a:t>PART V</a:t>
            </a:r>
            <a:r>
              <a:rPr lang="en-US" dirty="0">
                <a:solidFill>
                  <a:schemeClr val="bg1">
                    <a:lumMod val="75000"/>
                  </a:schemeClr>
                </a:solidFill>
              </a:rPr>
              <a:t>: Risks and Threats</a:t>
            </a:r>
            <a:endParaRPr lang="en-US" dirty="0" smtClean="0">
              <a:solidFill>
                <a:schemeClr val="bg1">
                  <a:lumMod val="75000"/>
                </a:schemeClr>
              </a:solidFill>
            </a:endParaRPr>
          </a:p>
          <a:p>
            <a:pPr marL="0" indent="0">
              <a:buNone/>
            </a:pPr>
            <a:endParaRPr lang="en-US" sz="16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771800" y="1052736"/>
            <a:ext cx="432048" cy="439440"/>
          </a:xfrm>
          <a:prstGeom prst="rect">
            <a:avLst/>
          </a:prstGeom>
        </p:spPr>
      </p:pic>
      <p:pic>
        <p:nvPicPr>
          <p:cNvPr id="5" name="Picture 4"/>
          <p:cNvPicPr>
            <a:picLocks noChangeAspect="1"/>
          </p:cNvPicPr>
          <p:nvPr/>
        </p:nvPicPr>
        <p:blipFill>
          <a:blip r:embed="rId2"/>
          <a:stretch>
            <a:fillRect/>
          </a:stretch>
        </p:blipFill>
        <p:spPr>
          <a:xfrm>
            <a:off x="3707904" y="1765424"/>
            <a:ext cx="432048" cy="439440"/>
          </a:xfrm>
          <a:prstGeom prst="rect">
            <a:avLst/>
          </a:prstGeom>
        </p:spPr>
      </p:pic>
    </p:spTree>
    <p:extLst>
      <p:ext uri="{BB962C8B-B14F-4D97-AF65-F5344CB8AC3E}">
        <p14:creationId xmlns:p14="http://schemas.microsoft.com/office/powerpoint/2010/main" val="4179530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Microblogs</a:t>
            </a:r>
            <a:endParaRPr lang="en-US" dirty="0"/>
          </a:p>
        </p:txBody>
      </p:sp>
      <p:pic>
        <p:nvPicPr>
          <p:cNvPr id="5" name="Picture 4" descr="Screen shot 2013-05-21 at 12.35.56 PM.png"/>
          <p:cNvPicPr>
            <a:picLocks noChangeAspect="1"/>
          </p:cNvPicPr>
          <p:nvPr/>
        </p:nvPicPr>
        <p:blipFill rotWithShape="1">
          <a:blip r:embed="rId2">
            <a:extLst>
              <a:ext uri="{28A0092B-C50C-407E-A947-70E740481C1C}">
                <a14:useLocalDpi xmlns:a14="http://schemas.microsoft.com/office/drawing/2010/main" val="0"/>
              </a:ext>
            </a:extLst>
          </a:blip>
          <a:srcRect l="26049" t="9919" r="27384" b="25035"/>
          <a:stretch/>
        </p:blipFill>
        <p:spPr>
          <a:xfrm>
            <a:off x="107504" y="1257402"/>
            <a:ext cx="5760720" cy="502920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3635896" y="1257402"/>
            <a:ext cx="792088" cy="288032"/>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7" name="Rectangle 6"/>
          <p:cNvSpPr/>
          <p:nvPr/>
        </p:nvSpPr>
        <p:spPr bwMode="auto">
          <a:xfrm>
            <a:off x="2339752" y="2337521"/>
            <a:ext cx="3456384" cy="3971799"/>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8" name="TextBox 7"/>
          <p:cNvSpPr txBox="1"/>
          <p:nvPr/>
        </p:nvSpPr>
        <p:spPr>
          <a:xfrm>
            <a:off x="6660232" y="1185394"/>
            <a:ext cx="2377574" cy="369332"/>
          </a:xfrm>
          <a:prstGeom prst="rect">
            <a:avLst/>
          </a:prstGeom>
          <a:noFill/>
        </p:spPr>
        <p:txBody>
          <a:bodyPr wrap="none" rtlCol="0">
            <a:spAutoFit/>
          </a:bodyPr>
          <a:lstStyle/>
          <a:p>
            <a:r>
              <a:rPr lang="en-US" dirty="0" smtClean="0">
                <a:solidFill>
                  <a:srgbClr val="FF0000"/>
                </a:solidFill>
              </a:rPr>
              <a:t>Keyword Search Query</a:t>
            </a:r>
            <a:endParaRPr lang="en-US" dirty="0">
              <a:solidFill>
                <a:srgbClr val="FF0000"/>
              </a:solidFill>
            </a:endParaRPr>
          </a:p>
        </p:txBody>
      </p:sp>
      <p:sp>
        <p:nvSpPr>
          <p:cNvPr id="9" name="TextBox 8"/>
          <p:cNvSpPr txBox="1"/>
          <p:nvPr/>
        </p:nvSpPr>
        <p:spPr>
          <a:xfrm>
            <a:off x="6516216" y="1617442"/>
            <a:ext cx="2466841" cy="369332"/>
          </a:xfrm>
          <a:prstGeom prst="rect">
            <a:avLst/>
          </a:prstGeom>
          <a:noFill/>
        </p:spPr>
        <p:txBody>
          <a:bodyPr wrap="none" rtlCol="0">
            <a:spAutoFit/>
          </a:bodyPr>
          <a:lstStyle/>
          <a:p>
            <a:r>
              <a:rPr lang="en-US" dirty="0" smtClean="0">
                <a:solidFill>
                  <a:srgbClr val="FF0000"/>
                </a:solidFill>
              </a:rPr>
              <a:t>Keyword Search Results</a:t>
            </a:r>
            <a:endParaRPr lang="en-US" dirty="0">
              <a:solidFill>
                <a:srgbClr val="FF0000"/>
              </a:solidFill>
            </a:endParaRPr>
          </a:p>
        </p:txBody>
      </p:sp>
      <p:cxnSp>
        <p:nvCxnSpPr>
          <p:cNvPr id="11" name="Straight Arrow Connector 10"/>
          <p:cNvCxnSpPr>
            <a:stCxn id="8" idx="1"/>
            <a:endCxn id="6" idx="3"/>
          </p:cNvCxnSpPr>
          <p:nvPr/>
        </p:nvCxnSpPr>
        <p:spPr bwMode="auto">
          <a:xfrm flipH="1">
            <a:off x="4427984" y="1370060"/>
            <a:ext cx="2232248" cy="31358"/>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13" name="Straight Arrow Connector 12"/>
          <p:cNvCxnSpPr>
            <a:stCxn id="9" idx="1"/>
            <a:endCxn id="7" idx="0"/>
          </p:cNvCxnSpPr>
          <p:nvPr/>
        </p:nvCxnSpPr>
        <p:spPr bwMode="auto">
          <a:xfrm flipH="1">
            <a:off x="4067944" y="1802108"/>
            <a:ext cx="2448272" cy="535413"/>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grpSp>
        <p:nvGrpSpPr>
          <p:cNvPr id="19" name="Group 18"/>
          <p:cNvGrpSpPr/>
          <p:nvPr/>
        </p:nvGrpSpPr>
        <p:grpSpPr>
          <a:xfrm>
            <a:off x="6084168" y="2321585"/>
            <a:ext cx="2880320" cy="1755487"/>
            <a:chOff x="6444208" y="4255928"/>
            <a:chExt cx="2592288" cy="1755487"/>
          </a:xfrm>
        </p:grpSpPr>
        <p:sp>
          <p:nvSpPr>
            <p:cNvPr id="16" name="TextBox 15"/>
            <p:cNvSpPr txBox="1"/>
            <p:nvPr/>
          </p:nvSpPr>
          <p:spPr>
            <a:xfrm>
              <a:off x="6516216" y="4687976"/>
              <a:ext cx="2210862" cy="1323439"/>
            </a:xfrm>
            <a:prstGeom prst="rect">
              <a:avLst/>
            </a:prstGeom>
            <a:solidFill>
              <a:srgbClr val="FFAA29"/>
            </a:solidFill>
          </p:spPr>
          <p:txBody>
            <a:bodyPr wrap="none" rtlCol="0">
              <a:spAutoFit/>
            </a:bodyPr>
            <a:lstStyle/>
            <a:p>
              <a:pPr marL="342900" indent="-342900">
                <a:buAutoNum type="arabicParenR"/>
              </a:pPr>
              <a:r>
                <a:rPr lang="en-US" sz="1600" dirty="0" smtClean="0">
                  <a:solidFill>
                    <a:srgbClr val="800000"/>
                  </a:solidFill>
                </a:rPr>
                <a:t>Keyword Relevance</a:t>
              </a:r>
            </a:p>
            <a:p>
              <a:pPr marL="342900" indent="-342900">
                <a:buAutoNum type="arabicParenR"/>
              </a:pPr>
              <a:r>
                <a:rPr lang="en-US" sz="1600" dirty="0" smtClean="0">
                  <a:solidFill>
                    <a:srgbClr val="800000"/>
                  </a:solidFill>
                </a:rPr>
                <a:t>Social Relevance</a:t>
              </a:r>
            </a:p>
            <a:p>
              <a:pPr marL="342900" indent="-342900">
                <a:buFontTx/>
                <a:buAutoNum type="arabicParenR"/>
              </a:pPr>
              <a:r>
                <a:rPr lang="en-US" sz="1600" dirty="0">
                  <a:solidFill>
                    <a:srgbClr val="800000"/>
                  </a:solidFill>
                </a:rPr>
                <a:t>Temporal </a:t>
              </a:r>
              <a:r>
                <a:rPr lang="en-US" sz="1600" dirty="0" smtClean="0">
                  <a:solidFill>
                    <a:srgbClr val="800000"/>
                  </a:solidFill>
                </a:rPr>
                <a:t>Relevance</a:t>
              </a:r>
            </a:p>
            <a:p>
              <a:pPr marL="342900" indent="-342900">
                <a:buAutoNum type="arabicParenR"/>
              </a:pPr>
              <a:r>
                <a:rPr lang="en-US" sz="1600" dirty="0" smtClean="0">
                  <a:solidFill>
                    <a:srgbClr val="800000"/>
                  </a:solidFill>
                </a:rPr>
                <a:t>Tweet Popularity</a:t>
              </a:r>
            </a:p>
            <a:p>
              <a:pPr marL="342900" indent="-342900">
                <a:buAutoNum type="arabicParenR"/>
              </a:pPr>
              <a:r>
                <a:rPr lang="en-US" sz="1600" dirty="0" smtClean="0">
                  <a:solidFill>
                    <a:srgbClr val="800000"/>
                  </a:solidFill>
                </a:rPr>
                <a:t>User Profile</a:t>
              </a:r>
            </a:p>
          </p:txBody>
        </p:sp>
        <p:sp>
          <p:nvSpPr>
            <p:cNvPr id="17" name="TextBox 16"/>
            <p:cNvSpPr txBox="1"/>
            <p:nvPr/>
          </p:nvSpPr>
          <p:spPr>
            <a:xfrm>
              <a:off x="6444208" y="4255928"/>
              <a:ext cx="2592288" cy="584776"/>
            </a:xfrm>
            <a:prstGeom prst="rect">
              <a:avLst/>
            </a:prstGeom>
            <a:noFill/>
          </p:spPr>
          <p:txBody>
            <a:bodyPr wrap="square" rtlCol="0">
              <a:spAutoFit/>
            </a:bodyPr>
            <a:lstStyle/>
            <a:p>
              <a:r>
                <a:rPr lang="en-US" sz="1600" i="1" dirty="0">
                  <a:solidFill>
                    <a:srgbClr val="FF0000"/>
                  </a:solidFill>
                </a:rPr>
                <a:t>Tweets </a:t>
              </a:r>
              <a:r>
                <a:rPr lang="en-US" sz="1600" i="1" dirty="0" smtClean="0">
                  <a:solidFill>
                    <a:srgbClr val="FF0000"/>
                  </a:solidFill>
                </a:rPr>
                <a:t>can be ranked </a:t>
              </a:r>
              <a:r>
                <a:rPr lang="en-US" sz="1600" i="1" dirty="0">
                  <a:solidFill>
                    <a:srgbClr val="FF0000"/>
                  </a:solidFill>
                </a:rPr>
                <a:t>based on</a:t>
              </a:r>
              <a:r>
                <a:rPr lang="en-US" sz="1600" i="1" dirty="0" smtClean="0">
                  <a:solidFill>
                    <a:srgbClr val="FF0000"/>
                  </a:solidFill>
                </a:rPr>
                <a:t>:</a:t>
              </a:r>
              <a:endParaRPr lang="en-US" sz="1600" i="1" dirty="0">
                <a:solidFill>
                  <a:srgbClr val="FF0000"/>
                </a:solidFill>
              </a:endParaRPr>
            </a:p>
          </p:txBody>
        </p:sp>
      </p:grpSp>
      <p:grpSp>
        <p:nvGrpSpPr>
          <p:cNvPr id="20" name="Group 19"/>
          <p:cNvGrpSpPr/>
          <p:nvPr/>
        </p:nvGrpSpPr>
        <p:grpSpPr>
          <a:xfrm>
            <a:off x="6084169" y="4461175"/>
            <a:ext cx="3024335" cy="1446550"/>
            <a:chOff x="6444208" y="4318644"/>
            <a:chExt cx="2684434" cy="1446550"/>
          </a:xfrm>
        </p:grpSpPr>
        <p:sp>
          <p:nvSpPr>
            <p:cNvPr id="21" name="TextBox 20"/>
            <p:cNvSpPr txBox="1"/>
            <p:nvPr/>
          </p:nvSpPr>
          <p:spPr>
            <a:xfrm>
              <a:off x="6516215" y="4687976"/>
              <a:ext cx="2520141" cy="1077218"/>
            </a:xfrm>
            <a:prstGeom prst="rect">
              <a:avLst/>
            </a:prstGeom>
            <a:solidFill>
              <a:srgbClr val="FFAA29"/>
            </a:solidFill>
          </p:spPr>
          <p:txBody>
            <a:bodyPr wrap="none" rtlCol="0">
              <a:spAutoFit/>
            </a:bodyPr>
            <a:lstStyle/>
            <a:p>
              <a:pPr marL="342900" indent="-342900">
                <a:buAutoNum type="arabicParenR"/>
              </a:pPr>
              <a:r>
                <a:rPr lang="en-US" sz="1600" dirty="0" smtClean="0">
                  <a:solidFill>
                    <a:srgbClr val="800000"/>
                  </a:solidFill>
                </a:rPr>
                <a:t>Low Latency</a:t>
              </a:r>
            </a:p>
            <a:p>
              <a:pPr marL="342900" indent="-342900">
                <a:buFontTx/>
                <a:buAutoNum type="arabicParenR"/>
              </a:pPr>
              <a:r>
                <a:rPr lang="en-US" sz="1600" dirty="0" smtClean="0">
                  <a:solidFill>
                    <a:srgbClr val="800000"/>
                  </a:solidFill>
                </a:rPr>
                <a:t>High Throughput</a:t>
              </a:r>
            </a:p>
            <a:p>
              <a:pPr marL="342900" indent="-342900">
                <a:buAutoNum type="arabicParenR"/>
              </a:pPr>
              <a:r>
                <a:rPr lang="en-US" sz="1600" dirty="0" smtClean="0">
                  <a:solidFill>
                    <a:srgbClr val="800000"/>
                  </a:solidFill>
                </a:rPr>
                <a:t>Immediate Data Availability</a:t>
              </a:r>
            </a:p>
            <a:p>
              <a:pPr marL="342900" indent="-342900">
                <a:buAutoNum type="arabicParenR"/>
              </a:pPr>
              <a:r>
                <a:rPr lang="en-US" sz="1600" dirty="0" smtClean="0">
                  <a:solidFill>
                    <a:srgbClr val="800000"/>
                  </a:solidFill>
                </a:rPr>
                <a:t>Concurrent Reads/Writes</a:t>
              </a:r>
            </a:p>
          </p:txBody>
        </p:sp>
        <p:sp>
          <p:nvSpPr>
            <p:cNvPr id="22" name="TextBox 21"/>
            <p:cNvSpPr txBox="1"/>
            <p:nvPr/>
          </p:nvSpPr>
          <p:spPr>
            <a:xfrm>
              <a:off x="6444208" y="4318644"/>
              <a:ext cx="2684434" cy="338554"/>
            </a:xfrm>
            <a:prstGeom prst="rect">
              <a:avLst/>
            </a:prstGeom>
            <a:noFill/>
          </p:spPr>
          <p:txBody>
            <a:bodyPr wrap="square" rtlCol="0">
              <a:spAutoFit/>
            </a:bodyPr>
            <a:lstStyle/>
            <a:p>
              <a:r>
                <a:rPr lang="en-US" sz="1600" i="1" dirty="0" smtClean="0">
                  <a:solidFill>
                    <a:srgbClr val="FF0000"/>
                  </a:solidFill>
                </a:rPr>
                <a:t>Real-Time Search Requirements</a:t>
              </a:r>
              <a:endParaRPr lang="en-US" sz="1600" i="1" dirty="0">
                <a:solidFill>
                  <a:srgbClr val="FF0000"/>
                </a:solidFill>
              </a:endParaRPr>
            </a:p>
          </p:txBody>
        </p:sp>
      </p:grpSp>
    </p:spTree>
    <p:extLst>
      <p:ext uri="{BB962C8B-B14F-4D97-AF65-F5344CB8AC3E}">
        <p14:creationId xmlns:p14="http://schemas.microsoft.com/office/powerpoint/2010/main" val="27352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350968" cy="762000"/>
          </a:xfrm>
        </p:spPr>
        <p:txBody>
          <a:bodyPr/>
          <a:lstStyle/>
          <a:p>
            <a:r>
              <a:rPr lang="en-US" dirty="0" smtClean="0"/>
              <a:t>Non-spatial Search over Microblogs</a:t>
            </a:r>
            <a:endParaRPr lang="en-US" dirty="0"/>
          </a:p>
        </p:txBody>
      </p:sp>
      <p:grpSp>
        <p:nvGrpSpPr>
          <p:cNvPr id="68" name="Group 67"/>
          <p:cNvGrpSpPr/>
          <p:nvPr/>
        </p:nvGrpSpPr>
        <p:grpSpPr>
          <a:xfrm>
            <a:off x="5089006" y="1676440"/>
            <a:ext cx="3803474" cy="3048704"/>
            <a:chOff x="4413531" y="1268760"/>
            <a:chExt cx="4611988" cy="3696776"/>
          </a:xfrm>
        </p:grpSpPr>
        <p:sp>
          <p:nvSpPr>
            <p:cNvPr id="4" name="Rectangle 3"/>
            <p:cNvSpPr/>
            <p:nvPr/>
          </p:nvSpPr>
          <p:spPr bwMode="auto">
            <a:xfrm>
              <a:off x="5301820" y="1394786"/>
              <a:ext cx="1672442" cy="531100"/>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a:ea typeface="굴림" pitchFamily="34" charset="-127"/>
                  <a:cs typeface="Calibri"/>
                </a:rPr>
                <a:t>Query Workload</a:t>
              </a:r>
            </a:p>
          </p:txBody>
        </p:sp>
        <p:sp>
          <p:nvSpPr>
            <p:cNvPr id="5" name="Rectangle 4"/>
            <p:cNvSpPr/>
            <p:nvPr/>
          </p:nvSpPr>
          <p:spPr bwMode="auto">
            <a:xfrm>
              <a:off x="5301820" y="2232700"/>
              <a:ext cx="1672442" cy="531100"/>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a:ea typeface="굴림" pitchFamily="34" charset="-127"/>
                  <a:cs typeface="Calibri"/>
                </a:rPr>
                <a:t>Ranking </a:t>
              </a:r>
              <a:r>
                <a:rPr kumimoji="0" lang="en-US" sz="1400" b="1" i="0" u="none" strike="noStrike" cap="none" normalizeH="0" baseline="0" dirty="0" err="1" smtClean="0">
                  <a:ln>
                    <a:noFill/>
                  </a:ln>
                  <a:solidFill>
                    <a:schemeClr val="bg1"/>
                  </a:solidFill>
                  <a:effectLst/>
                  <a:latin typeface="Calibri"/>
                  <a:ea typeface="굴림" pitchFamily="34" charset="-127"/>
                  <a:cs typeface="Calibri"/>
                </a:rPr>
                <a:t>Func</a:t>
              </a:r>
              <a:endParaRPr kumimoji="0" lang="en-US" sz="1400" b="1" i="0" u="none" strike="noStrike" cap="none" normalizeH="0" baseline="0" dirty="0" smtClean="0">
                <a:ln>
                  <a:noFill/>
                </a:ln>
                <a:solidFill>
                  <a:schemeClr val="bg1"/>
                </a:solidFill>
                <a:effectLst/>
                <a:latin typeface="Calibri"/>
                <a:ea typeface="굴림" pitchFamily="34" charset="-127"/>
                <a:cs typeface="Calibri"/>
              </a:endParaRPr>
            </a:p>
          </p:txBody>
        </p:sp>
        <p:sp>
          <p:nvSpPr>
            <p:cNvPr id="6" name="Decision 5"/>
            <p:cNvSpPr/>
            <p:nvPr/>
          </p:nvSpPr>
          <p:spPr bwMode="auto">
            <a:xfrm>
              <a:off x="5247870" y="3092362"/>
              <a:ext cx="1780341" cy="930929"/>
            </a:xfrm>
            <a:prstGeom prst="flowChartDecision">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effectLst/>
                  <a:latin typeface="Times New Roman" pitchFamily="18" charset="0"/>
                  <a:ea typeface="굴림" pitchFamily="34" charset="-127"/>
                </a:rPr>
                <a:t>Tweet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effectLst/>
                  <a:latin typeface="Times New Roman" pitchFamily="18" charset="0"/>
                  <a:ea typeface="굴림" pitchFamily="34" charset="-127"/>
                </a:rPr>
                <a:t>Classification</a:t>
              </a:r>
            </a:p>
          </p:txBody>
        </p:sp>
        <p:sp>
          <p:nvSpPr>
            <p:cNvPr id="8" name="TextBox 7"/>
            <p:cNvSpPr txBox="1"/>
            <p:nvPr/>
          </p:nvSpPr>
          <p:spPr>
            <a:xfrm rot="16200000">
              <a:off x="3894030" y="2346705"/>
              <a:ext cx="1356223" cy="317221"/>
            </a:xfrm>
            <a:prstGeom prst="rect">
              <a:avLst/>
            </a:prstGeom>
            <a:noFill/>
          </p:spPr>
          <p:txBody>
            <a:bodyPr wrap="square" rtlCol="0">
              <a:spAutoFit/>
            </a:bodyPr>
            <a:lstStyle/>
            <a:p>
              <a:pPr algn="ctr"/>
              <a:r>
                <a:rPr lang="en-US" sz="1100" b="1" dirty="0" smtClean="0"/>
                <a:t>Tweets Stream</a:t>
              </a:r>
              <a:endParaRPr lang="en-US" sz="1100" b="1" dirty="0"/>
            </a:p>
          </p:txBody>
        </p:sp>
        <p:sp>
          <p:nvSpPr>
            <p:cNvPr id="9" name="Alternate Process 8"/>
            <p:cNvSpPr/>
            <p:nvPr/>
          </p:nvSpPr>
          <p:spPr bwMode="auto">
            <a:xfrm>
              <a:off x="4924172" y="1268760"/>
              <a:ext cx="4046230" cy="3696776"/>
            </a:xfrm>
            <a:prstGeom prst="flowChartAlternateProcess">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11" name="Straight Arrow Connector 10"/>
            <p:cNvCxnSpPr/>
            <p:nvPr/>
          </p:nvCxnSpPr>
          <p:spPr bwMode="auto">
            <a:xfrm>
              <a:off x="4788023" y="2325715"/>
              <a:ext cx="459847" cy="0"/>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sp>
          <p:nvSpPr>
            <p:cNvPr id="14" name="Rectangle 13"/>
            <p:cNvSpPr/>
            <p:nvPr/>
          </p:nvSpPr>
          <p:spPr bwMode="auto">
            <a:xfrm>
              <a:off x="5301820" y="4297094"/>
              <a:ext cx="1672442" cy="531100"/>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a:ea typeface="굴림" pitchFamily="34" charset="-127"/>
                  <a:cs typeface="Calibri"/>
                </a:rPr>
                <a:t>Update Index</a:t>
              </a:r>
            </a:p>
          </p:txBody>
        </p:sp>
        <p:sp>
          <p:nvSpPr>
            <p:cNvPr id="15" name="Rectangle 14"/>
            <p:cNvSpPr/>
            <p:nvPr/>
          </p:nvSpPr>
          <p:spPr bwMode="auto">
            <a:xfrm>
              <a:off x="7290699" y="3294899"/>
              <a:ext cx="1186894" cy="531100"/>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a:ea typeface="굴림" pitchFamily="34" charset="-127"/>
                  <a:cs typeface="Calibri"/>
                </a:rPr>
                <a:t>Log Tweet</a:t>
              </a:r>
            </a:p>
          </p:txBody>
        </p:sp>
        <p:cxnSp>
          <p:nvCxnSpPr>
            <p:cNvPr id="17" name="Straight Arrow Connector 16"/>
            <p:cNvCxnSpPr>
              <a:stCxn id="6" idx="3"/>
              <a:endCxn id="15" idx="1"/>
            </p:cNvCxnSpPr>
            <p:nvPr/>
          </p:nvCxnSpPr>
          <p:spPr bwMode="auto">
            <a:xfrm>
              <a:off x="7028210" y="3557827"/>
              <a:ext cx="262489" cy="262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0" name="Straight Arrow Connector 19"/>
            <p:cNvCxnSpPr>
              <a:stCxn id="5" idx="2"/>
              <a:endCxn id="6" idx="0"/>
            </p:cNvCxnSpPr>
            <p:nvPr/>
          </p:nvCxnSpPr>
          <p:spPr bwMode="auto">
            <a:xfrm>
              <a:off x="6138041" y="2763799"/>
              <a:ext cx="0" cy="32856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6" name="Straight Arrow Connector 25"/>
            <p:cNvCxnSpPr>
              <a:stCxn id="4" idx="2"/>
              <a:endCxn id="5" idx="0"/>
            </p:cNvCxnSpPr>
            <p:nvPr/>
          </p:nvCxnSpPr>
          <p:spPr bwMode="auto">
            <a:xfrm>
              <a:off x="6138041" y="1925886"/>
              <a:ext cx="0" cy="30681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9" name="Straight Arrow Connector 28"/>
            <p:cNvCxnSpPr>
              <a:stCxn id="6" idx="2"/>
              <a:endCxn id="14" idx="0"/>
            </p:cNvCxnSpPr>
            <p:nvPr/>
          </p:nvCxnSpPr>
          <p:spPr bwMode="auto">
            <a:xfrm>
              <a:off x="6138041" y="4023291"/>
              <a:ext cx="0" cy="27380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7" name="Rectangle 36"/>
            <p:cNvSpPr/>
            <p:nvPr/>
          </p:nvSpPr>
          <p:spPr bwMode="auto">
            <a:xfrm>
              <a:off x="7290699" y="2199689"/>
              <a:ext cx="1186894" cy="531100"/>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alibri"/>
                  <a:ea typeface="굴림" pitchFamily="34" charset="-127"/>
                  <a:cs typeface="Calibri"/>
                </a:rPr>
                <a:t>Timer</a:t>
              </a:r>
            </a:p>
          </p:txBody>
        </p:sp>
        <p:cxnSp>
          <p:nvCxnSpPr>
            <p:cNvPr id="38" name="Straight Arrow Connector 37"/>
            <p:cNvCxnSpPr>
              <a:stCxn id="37" idx="2"/>
              <a:endCxn id="15" idx="0"/>
            </p:cNvCxnSpPr>
            <p:nvPr/>
          </p:nvCxnSpPr>
          <p:spPr bwMode="auto">
            <a:xfrm>
              <a:off x="7884146" y="2730789"/>
              <a:ext cx="0" cy="56410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1" name="TextBox 40"/>
            <p:cNvSpPr txBox="1"/>
            <p:nvPr/>
          </p:nvSpPr>
          <p:spPr>
            <a:xfrm>
              <a:off x="7884145" y="2747294"/>
              <a:ext cx="1141374" cy="485163"/>
            </a:xfrm>
            <a:prstGeom prst="rect">
              <a:avLst/>
            </a:prstGeom>
            <a:noFill/>
          </p:spPr>
          <p:txBody>
            <a:bodyPr wrap="none" rtlCol="0">
              <a:spAutoFit/>
            </a:bodyPr>
            <a:lstStyle/>
            <a:p>
              <a:r>
                <a:rPr lang="en-US" sz="1000" dirty="0" smtClean="0"/>
                <a:t>Perform Batch </a:t>
              </a:r>
            </a:p>
            <a:p>
              <a:r>
                <a:rPr lang="en-US" sz="1000" dirty="0" smtClean="0"/>
                <a:t>Indexing</a:t>
              </a:r>
              <a:endParaRPr lang="en-US" sz="1000" dirty="0"/>
            </a:p>
          </p:txBody>
        </p:sp>
        <p:sp>
          <p:nvSpPr>
            <p:cNvPr id="49" name="TextBox 48"/>
            <p:cNvSpPr txBox="1"/>
            <p:nvPr/>
          </p:nvSpPr>
          <p:spPr>
            <a:xfrm>
              <a:off x="7098193" y="4245456"/>
              <a:ext cx="1755791" cy="375085"/>
            </a:xfrm>
            <a:prstGeom prst="rect">
              <a:avLst/>
            </a:prstGeom>
            <a:noFill/>
          </p:spPr>
          <p:txBody>
            <a:bodyPr wrap="none" rtlCol="0">
              <a:spAutoFit/>
            </a:bodyPr>
            <a:lstStyle/>
            <a:p>
              <a:r>
                <a:rPr lang="en-US" sz="1400" b="1" dirty="0" smtClean="0"/>
                <a:t>Index Processor</a:t>
              </a:r>
              <a:endParaRPr lang="en-US" sz="1400" b="1" dirty="0"/>
            </a:p>
          </p:txBody>
        </p:sp>
        <p:cxnSp>
          <p:nvCxnSpPr>
            <p:cNvPr id="62" name="Straight Arrow Connector 61"/>
            <p:cNvCxnSpPr/>
            <p:nvPr/>
          </p:nvCxnSpPr>
          <p:spPr bwMode="auto">
            <a:xfrm>
              <a:off x="4788024" y="2492896"/>
              <a:ext cx="459847" cy="0"/>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cxnSp>
          <p:nvCxnSpPr>
            <p:cNvPr id="63" name="Straight Arrow Connector 62"/>
            <p:cNvCxnSpPr/>
            <p:nvPr/>
          </p:nvCxnSpPr>
          <p:spPr bwMode="auto">
            <a:xfrm>
              <a:off x="4788024" y="2636912"/>
              <a:ext cx="459847" cy="0"/>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grpSp>
      <p:sp>
        <p:nvSpPr>
          <p:cNvPr id="64" name="Rectangle 63"/>
          <p:cNvSpPr/>
          <p:nvPr/>
        </p:nvSpPr>
        <p:spPr bwMode="auto">
          <a:xfrm>
            <a:off x="984550" y="1268760"/>
            <a:ext cx="3816424" cy="1080120"/>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latin typeface="Calibri"/>
                <a:ea typeface="굴림" pitchFamily="34" charset="-127"/>
                <a:cs typeface="Calibri"/>
              </a:rPr>
              <a:t>In-memory Structures</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endParaRPr kumimoji="0" lang="en-US" b="1" i="0" u="none" strike="noStrike" cap="none" normalizeH="0" baseline="0" dirty="0" smtClean="0">
              <a:ln>
                <a:noFill/>
              </a:ln>
              <a:solidFill>
                <a:schemeClr val="bg1"/>
              </a:solidFill>
              <a:effectLst/>
              <a:latin typeface="Calibri"/>
              <a:ea typeface="굴림" pitchFamily="34" charset="-127"/>
              <a:cs typeface="Calibri"/>
            </a:endParaRPr>
          </a:p>
        </p:txBody>
      </p:sp>
      <p:sp>
        <p:nvSpPr>
          <p:cNvPr id="65" name="Rectangle 64"/>
          <p:cNvSpPr/>
          <p:nvPr/>
        </p:nvSpPr>
        <p:spPr bwMode="auto">
          <a:xfrm>
            <a:off x="1056559" y="1628800"/>
            <a:ext cx="1224136" cy="576064"/>
          </a:xfrm>
          <a:prstGeom prst="rect">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Recent</a:t>
            </a:r>
            <a:r>
              <a:rPr kumimoji="0" lang="en-US" b="1" i="0" u="none" strike="noStrike" cap="none" normalizeH="0" dirty="0" smtClean="0">
                <a:ln>
                  <a:noFill/>
                </a:ln>
                <a:solidFill>
                  <a:srgbClr val="000000"/>
                </a:solidFill>
                <a:effectLst/>
                <a:latin typeface="Calibri"/>
                <a:ea typeface="굴림" pitchFamily="34" charset="-127"/>
                <a:cs typeface="Calibri"/>
              </a:rPr>
              <a:t/>
            </a:r>
            <a:br>
              <a:rPr kumimoji="0" lang="en-US" b="1" i="0" u="none" strike="noStrike" cap="none" normalizeH="0" dirty="0" smtClean="0">
                <a:ln>
                  <a:noFill/>
                </a:ln>
                <a:solidFill>
                  <a:srgbClr val="000000"/>
                </a:solidFill>
                <a:effectLst/>
                <a:latin typeface="Calibri"/>
                <a:ea typeface="굴림" pitchFamily="34" charset="-127"/>
                <a:cs typeface="Calibri"/>
              </a:rPr>
            </a:br>
            <a:r>
              <a:rPr kumimoji="0" lang="en-US" b="1" i="0" u="none" strike="noStrike" cap="none" normalizeH="0" dirty="0" smtClean="0">
                <a:ln>
                  <a:noFill/>
                </a:ln>
                <a:solidFill>
                  <a:srgbClr val="000000"/>
                </a:solidFill>
                <a:effectLst/>
                <a:latin typeface="Calibri"/>
                <a:ea typeface="굴림" pitchFamily="34" charset="-127"/>
                <a:cs typeface="Calibri"/>
              </a:rPr>
              <a:t>Topic List</a:t>
            </a:r>
            <a:endParaRPr kumimoji="0" lang="en-US" b="1" i="0" u="none" strike="noStrike" cap="none" normalizeH="0" baseline="0" dirty="0" smtClean="0">
              <a:ln>
                <a:noFill/>
              </a:ln>
              <a:solidFill>
                <a:srgbClr val="000000"/>
              </a:solidFill>
              <a:effectLst/>
              <a:latin typeface="Calibri"/>
              <a:ea typeface="굴림" pitchFamily="34" charset="-127"/>
              <a:cs typeface="Calibri"/>
            </a:endParaRPr>
          </a:p>
        </p:txBody>
      </p:sp>
      <p:sp>
        <p:nvSpPr>
          <p:cNvPr id="66" name="Rectangle 65"/>
          <p:cNvSpPr/>
          <p:nvPr/>
        </p:nvSpPr>
        <p:spPr bwMode="auto">
          <a:xfrm>
            <a:off x="2352702" y="1628800"/>
            <a:ext cx="1152127" cy="576064"/>
          </a:xfrm>
          <a:prstGeom prst="rect">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Popular </a:t>
            </a:r>
            <a:br>
              <a:rPr kumimoji="0" lang="en-US" b="1" i="0" u="none" strike="noStrike" cap="none" normalizeH="0" baseline="0" dirty="0" smtClean="0">
                <a:ln>
                  <a:noFill/>
                </a:ln>
                <a:solidFill>
                  <a:srgbClr val="000000"/>
                </a:solidFill>
                <a:effectLst/>
                <a:latin typeface="Calibri"/>
                <a:ea typeface="굴림" pitchFamily="34" charset="-127"/>
                <a:cs typeface="Calibri"/>
              </a:rPr>
            </a:br>
            <a:r>
              <a:rPr kumimoji="0" lang="en-US" b="1" i="0" u="none" strike="noStrike" cap="none" normalizeH="0" baseline="0" dirty="0" smtClean="0">
                <a:ln>
                  <a:noFill/>
                </a:ln>
                <a:solidFill>
                  <a:srgbClr val="000000"/>
                </a:solidFill>
                <a:effectLst/>
                <a:latin typeface="Calibri"/>
                <a:ea typeface="굴림" pitchFamily="34" charset="-127"/>
                <a:cs typeface="Calibri"/>
              </a:rPr>
              <a:t>Queries</a:t>
            </a:r>
          </a:p>
        </p:txBody>
      </p:sp>
      <p:sp>
        <p:nvSpPr>
          <p:cNvPr id="67" name="Rectangle 66"/>
          <p:cNvSpPr/>
          <p:nvPr/>
        </p:nvSpPr>
        <p:spPr bwMode="auto">
          <a:xfrm>
            <a:off x="3576838" y="1628800"/>
            <a:ext cx="1152128" cy="576064"/>
          </a:xfrm>
          <a:prstGeom prst="rect">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Popular </a:t>
            </a:r>
            <a:br>
              <a:rPr kumimoji="0" lang="en-US" b="1" i="0" u="none" strike="noStrike" cap="none" normalizeH="0" baseline="0" dirty="0" smtClean="0">
                <a:ln>
                  <a:noFill/>
                </a:ln>
                <a:solidFill>
                  <a:srgbClr val="000000"/>
                </a:solidFill>
                <a:effectLst/>
                <a:latin typeface="Calibri"/>
                <a:ea typeface="굴림" pitchFamily="34" charset="-127"/>
                <a:cs typeface="Calibri"/>
              </a:rPr>
            </a:br>
            <a:r>
              <a:rPr kumimoji="0" lang="en-US" b="1" i="0" u="none" strike="noStrike" cap="none" normalizeH="0" baseline="0" dirty="0" smtClean="0">
                <a:ln>
                  <a:noFill/>
                </a:ln>
                <a:solidFill>
                  <a:srgbClr val="000000"/>
                </a:solidFill>
                <a:effectLst/>
                <a:latin typeface="Calibri"/>
                <a:ea typeface="굴림" pitchFamily="34" charset="-127"/>
                <a:cs typeface="Calibri"/>
              </a:rPr>
              <a:t>Topic List</a:t>
            </a:r>
          </a:p>
        </p:txBody>
      </p:sp>
      <p:sp>
        <p:nvSpPr>
          <p:cNvPr id="69" name="Rectangle 68"/>
          <p:cNvSpPr/>
          <p:nvPr/>
        </p:nvSpPr>
        <p:spPr bwMode="auto">
          <a:xfrm>
            <a:off x="984550" y="2708920"/>
            <a:ext cx="3816424" cy="504056"/>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latin typeface="Calibri"/>
                <a:ea typeface="굴림" pitchFamily="34" charset="-127"/>
                <a:cs typeface="Calibri"/>
              </a:rPr>
              <a:t>Tweet Inde</a:t>
            </a:r>
            <a:r>
              <a:rPr lang="en-US" b="1" dirty="0" smtClean="0">
                <a:solidFill>
                  <a:schemeClr val="bg1"/>
                </a:solidFill>
                <a:latin typeface="Calibri"/>
                <a:ea typeface="굴림" pitchFamily="34" charset="-127"/>
                <a:cs typeface="Calibri"/>
              </a:rPr>
              <a:t>x Processor</a:t>
            </a:r>
            <a:endParaRPr kumimoji="0" lang="en-US" b="1" i="0" u="none" strike="noStrike" cap="none" normalizeH="0" baseline="0" dirty="0" smtClean="0">
              <a:ln>
                <a:noFill/>
              </a:ln>
              <a:solidFill>
                <a:schemeClr val="bg1"/>
              </a:solidFill>
              <a:effectLst/>
              <a:latin typeface="Calibri"/>
              <a:ea typeface="굴림" pitchFamily="34" charset="-127"/>
              <a:cs typeface="Calibri"/>
            </a:endParaRPr>
          </a:p>
        </p:txBody>
      </p:sp>
      <p:sp>
        <p:nvSpPr>
          <p:cNvPr id="70" name="Rectangle 69"/>
          <p:cNvSpPr/>
          <p:nvPr/>
        </p:nvSpPr>
        <p:spPr bwMode="auto">
          <a:xfrm>
            <a:off x="984550" y="3573016"/>
            <a:ext cx="2664296" cy="1224136"/>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latin typeface="Calibri"/>
                <a:ea typeface="굴림" pitchFamily="34" charset="-127"/>
                <a:cs typeface="Calibri"/>
              </a:rPr>
              <a:t>Database</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endParaRPr kumimoji="0" lang="en-US" b="1" i="0" u="none" strike="noStrike" cap="none" normalizeH="0" baseline="0" dirty="0" smtClean="0">
              <a:ln>
                <a:noFill/>
              </a:ln>
              <a:solidFill>
                <a:schemeClr val="bg1"/>
              </a:solidFill>
              <a:effectLst/>
              <a:latin typeface="Calibri"/>
              <a:ea typeface="굴림" pitchFamily="34" charset="-127"/>
              <a:cs typeface="Calibri"/>
            </a:endParaRPr>
          </a:p>
        </p:txBody>
      </p:sp>
      <p:sp>
        <p:nvSpPr>
          <p:cNvPr id="71" name="Rectangle 70"/>
          <p:cNvSpPr/>
          <p:nvPr/>
        </p:nvSpPr>
        <p:spPr bwMode="auto">
          <a:xfrm>
            <a:off x="1056558" y="4077072"/>
            <a:ext cx="1224136" cy="576064"/>
          </a:xfrm>
          <a:prstGeom prst="rect">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Inverted</a:t>
            </a:r>
            <a:r>
              <a:rPr kumimoji="0" lang="en-US" b="1" i="0" u="none" strike="noStrike" cap="none" normalizeH="0" dirty="0" smtClean="0">
                <a:ln>
                  <a:noFill/>
                </a:ln>
                <a:solidFill>
                  <a:srgbClr val="000000"/>
                </a:solidFill>
                <a:effectLst/>
                <a:latin typeface="Calibri"/>
                <a:ea typeface="굴림" pitchFamily="34" charset="-127"/>
                <a:cs typeface="Calibri"/>
              </a:rPr>
              <a:t> </a:t>
            </a:r>
            <a:br>
              <a:rPr kumimoji="0" lang="en-US" b="1" i="0" u="none" strike="noStrike" cap="none" normalizeH="0" dirty="0" smtClean="0">
                <a:ln>
                  <a:noFill/>
                </a:ln>
                <a:solidFill>
                  <a:srgbClr val="000000"/>
                </a:solidFill>
                <a:effectLst/>
                <a:latin typeface="Calibri"/>
                <a:ea typeface="굴림" pitchFamily="34" charset="-127"/>
                <a:cs typeface="Calibri"/>
              </a:rPr>
            </a:br>
            <a:r>
              <a:rPr kumimoji="0" lang="en-US" b="1" i="0" u="none" strike="noStrike" cap="none" normalizeH="0" dirty="0" smtClean="0">
                <a:ln>
                  <a:noFill/>
                </a:ln>
                <a:solidFill>
                  <a:srgbClr val="000000"/>
                </a:solidFill>
                <a:effectLst/>
                <a:latin typeface="Calibri"/>
                <a:ea typeface="굴림" pitchFamily="34" charset="-127"/>
                <a:cs typeface="Calibri"/>
              </a:rPr>
              <a:t>Index</a:t>
            </a:r>
            <a:endParaRPr kumimoji="0" lang="en-US" b="1" i="0" u="none" strike="noStrike" cap="none" normalizeH="0" baseline="0" dirty="0" smtClean="0">
              <a:ln>
                <a:noFill/>
              </a:ln>
              <a:solidFill>
                <a:srgbClr val="000000"/>
              </a:solidFill>
              <a:effectLst/>
              <a:latin typeface="Calibri"/>
              <a:ea typeface="굴림" pitchFamily="34" charset="-127"/>
              <a:cs typeface="Calibri"/>
            </a:endParaRPr>
          </a:p>
        </p:txBody>
      </p:sp>
      <p:sp>
        <p:nvSpPr>
          <p:cNvPr id="72" name="Rectangle 71"/>
          <p:cNvSpPr/>
          <p:nvPr/>
        </p:nvSpPr>
        <p:spPr bwMode="auto">
          <a:xfrm>
            <a:off x="2352702" y="4077072"/>
            <a:ext cx="1224136" cy="576064"/>
          </a:xfrm>
          <a:prstGeom prst="rect">
            <a:avLst/>
          </a:prstGeom>
          <a:solidFill>
            <a:srgbClr val="FFAA2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Tweet</a:t>
            </a:r>
            <a:r>
              <a:rPr kumimoji="0" lang="en-US" b="1" i="0" u="none" strike="noStrike" cap="none" normalizeH="0" dirty="0" smtClean="0">
                <a:ln>
                  <a:noFill/>
                </a:ln>
                <a:solidFill>
                  <a:srgbClr val="000000"/>
                </a:solidFill>
                <a:effectLst/>
                <a:latin typeface="Calibri"/>
                <a:ea typeface="굴림" pitchFamily="34" charset="-127"/>
                <a:cs typeface="Calibri"/>
              </a:rPr>
              <a:t> </a:t>
            </a:r>
            <a:br>
              <a:rPr kumimoji="0" lang="en-US" b="1" i="0" u="none" strike="noStrike" cap="none" normalizeH="0" dirty="0" smtClean="0">
                <a:ln>
                  <a:noFill/>
                </a:ln>
                <a:solidFill>
                  <a:srgbClr val="000000"/>
                </a:solidFill>
                <a:effectLst/>
                <a:latin typeface="Calibri"/>
                <a:ea typeface="굴림" pitchFamily="34" charset="-127"/>
                <a:cs typeface="Calibri"/>
              </a:rPr>
            </a:br>
            <a:r>
              <a:rPr kumimoji="0" lang="en-US" b="1" i="0" u="none" strike="noStrike" cap="none" normalizeH="0" dirty="0" smtClean="0">
                <a:ln>
                  <a:noFill/>
                </a:ln>
                <a:solidFill>
                  <a:srgbClr val="000000"/>
                </a:solidFill>
                <a:effectLst/>
                <a:latin typeface="Calibri"/>
                <a:ea typeface="굴림" pitchFamily="34" charset="-127"/>
                <a:cs typeface="Calibri"/>
              </a:rPr>
              <a:t>Data</a:t>
            </a:r>
            <a:endParaRPr kumimoji="0" lang="en-US" b="1" i="0" u="none" strike="noStrike" cap="none" normalizeH="0" baseline="0" dirty="0" smtClean="0">
              <a:ln>
                <a:noFill/>
              </a:ln>
              <a:solidFill>
                <a:srgbClr val="000000"/>
              </a:solidFill>
              <a:effectLst/>
              <a:latin typeface="Calibri"/>
              <a:ea typeface="굴림" pitchFamily="34" charset="-127"/>
              <a:cs typeface="Calibri"/>
            </a:endParaRPr>
          </a:p>
        </p:txBody>
      </p:sp>
      <p:sp>
        <p:nvSpPr>
          <p:cNvPr id="73" name="Rectangle 72"/>
          <p:cNvSpPr/>
          <p:nvPr/>
        </p:nvSpPr>
        <p:spPr bwMode="auto">
          <a:xfrm>
            <a:off x="3720854" y="3573016"/>
            <a:ext cx="1080120" cy="1224136"/>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Log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File</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r>
              <a:rPr kumimoji="0" lang="en-US" b="1" i="0" u="none" strike="noStrike" cap="none" normalizeH="0" baseline="0" dirty="0" smtClean="0">
                <a:ln>
                  <a:noFill/>
                </a:ln>
                <a:solidFill>
                  <a:schemeClr val="bg1"/>
                </a:solidFill>
                <a:effectLst/>
                <a:latin typeface="Calibri"/>
                <a:ea typeface="굴림" pitchFamily="34" charset="-127"/>
                <a:cs typeface="Calibri"/>
              </a:rPr>
              <a:t/>
            </a:r>
            <a:br>
              <a:rPr kumimoji="0" lang="en-US" b="1" i="0" u="none" strike="noStrike" cap="none" normalizeH="0" baseline="0" dirty="0" smtClean="0">
                <a:ln>
                  <a:noFill/>
                </a:ln>
                <a:solidFill>
                  <a:schemeClr val="bg1"/>
                </a:solidFill>
                <a:effectLst/>
                <a:latin typeface="Calibri"/>
                <a:ea typeface="굴림" pitchFamily="34" charset="-127"/>
                <a:cs typeface="Calibri"/>
              </a:rPr>
            </a:br>
            <a:endParaRPr kumimoji="0" lang="en-US" b="1" i="0" u="none" strike="noStrike" cap="none" normalizeH="0" baseline="0" dirty="0" smtClean="0">
              <a:ln>
                <a:noFill/>
              </a:ln>
              <a:solidFill>
                <a:schemeClr val="bg1"/>
              </a:solidFill>
              <a:effectLst/>
              <a:latin typeface="Calibri"/>
              <a:ea typeface="굴림" pitchFamily="34" charset="-127"/>
              <a:cs typeface="Calibri"/>
            </a:endParaRPr>
          </a:p>
        </p:txBody>
      </p:sp>
      <p:cxnSp>
        <p:nvCxnSpPr>
          <p:cNvPr id="74" name="Straight Arrow Connector 73"/>
          <p:cNvCxnSpPr>
            <a:stCxn id="64" idx="2"/>
            <a:endCxn id="69" idx="0"/>
          </p:cNvCxnSpPr>
          <p:nvPr/>
        </p:nvCxnSpPr>
        <p:spPr bwMode="auto">
          <a:xfrm>
            <a:off x="2892762" y="2348880"/>
            <a:ext cx="0" cy="36004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6" name="Straight Arrow Connector 85"/>
          <p:cNvCxnSpPr>
            <a:endCxn id="73" idx="0"/>
          </p:cNvCxnSpPr>
          <p:nvPr/>
        </p:nvCxnSpPr>
        <p:spPr bwMode="auto">
          <a:xfrm>
            <a:off x="4260914" y="3212976"/>
            <a:ext cx="0" cy="36004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9" name="Straight Arrow Connector 88"/>
          <p:cNvCxnSpPr/>
          <p:nvPr/>
        </p:nvCxnSpPr>
        <p:spPr bwMode="auto">
          <a:xfrm>
            <a:off x="2352702" y="3212976"/>
            <a:ext cx="0" cy="36004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2" name="Rectangle 91"/>
          <p:cNvSpPr/>
          <p:nvPr/>
        </p:nvSpPr>
        <p:spPr bwMode="auto">
          <a:xfrm rot="16200000">
            <a:off x="-1319706" y="2780928"/>
            <a:ext cx="3528392" cy="504056"/>
          </a:xfrm>
          <a:prstGeom prst="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latin typeface="Calibri"/>
                <a:ea typeface="굴림" pitchFamily="34" charset="-127"/>
                <a:cs typeface="Calibri"/>
              </a:rPr>
              <a:t>Query Processor</a:t>
            </a:r>
          </a:p>
        </p:txBody>
      </p:sp>
      <p:cxnSp>
        <p:nvCxnSpPr>
          <p:cNvPr id="93" name="Straight Arrow Connector 92"/>
          <p:cNvCxnSpPr>
            <a:stCxn id="64" idx="1"/>
          </p:cNvCxnSpPr>
          <p:nvPr/>
        </p:nvCxnSpPr>
        <p:spPr bwMode="auto">
          <a:xfrm flipH="1" flipV="1">
            <a:off x="696518" y="1772816"/>
            <a:ext cx="288032" cy="3600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99" name="Straight Arrow Connector 98"/>
          <p:cNvCxnSpPr/>
          <p:nvPr/>
        </p:nvCxnSpPr>
        <p:spPr bwMode="auto">
          <a:xfrm flipH="1" flipV="1">
            <a:off x="696518" y="4149080"/>
            <a:ext cx="288032" cy="3600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3" name="TextBox 102"/>
          <p:cNvSpPr txBox="1"/>
          <p:nvPr/>
        </p:nvSpPr>
        <p:spPr>
          <a:xfrm>
            <a:off x="4788024" y="5013176"/>
            <a:ext cx="4248472" cy="1077218"/>
          </a:xfrm>
          <a:prstGeom prst="rect">
            <a:avLst/>
          </a:prstGeom>
          <a:noFill/>
          <a:ln>
            <a:solidFill>
              <a:srgbClr val="FF0000"/>
            </a:solidFill>
          </a:ln>
        </p:spPr>
        <p:txBody>
          <a:bodyPr wrap="square" rtlCol="0">
            <a:spAutoFit/>
          </a:bodyPr>
          <a:lstStyle/>
          <a:p>
            <a:r>
              <a:rPr lang="en-US" sz="1600" b="1" dirty="0" smtClean="0">
                <a:solidFill>
                  <a:srgbClr val="000000"/>
                </a:solidFill>
              </a:rPr>
              <a:t>Distinguished Tweet </a:t>
            </a:r>
            <a:br>
              <a:rPr lang="en-US" sz="1600" b="1" dirty="0" smtClean="0">
                <a:solidFill>
                  <a:srgbClr val="000000"/>
                </a:solidFill>
              </a:rPr>
            </a:br>
            <a:r>
              <a:rPr lang="en-US" sz="1600" dirty="0" smtClean="0">
                <a:solidFill>
                  <a:srgbClr val="000000"/>
                </a:solidFill>
              </a:rPr>
              <a:t>indexed immediately for real time search</a:t>
            </a:r>
          </a:p>
          <a:p>
            <a:r>
              <a:rPr lang="en-US" sz="1600" b="1" dirty="0" smtClean="0">
                <a:solidFill>
                  <a:srgbClr val="000000"/>
                </a:solidFill>
              </a:rPr>
              <a:t>Noisy Tweet</a:t>
            </a:r>
            <a:br>
              <a:rPr lang="en-US" sz="1600" b="1" dirty="0" smtClean="0">
                <a:solidFill>
                  <a:srgbClr val="000000"/>
                </a:solidFill>
              </a:rPr>
            </a:br>
            <a:r>
              <a:rPr lang="en-US" sz="1600" dirty="0" smtClean="0">
                <a:solidFill>
                  <a:srgbClr val="000000"/>
                </a:solidFill>
              </a:rPr>
              <a:t>saved in a log file and periodically batch indexed</a:t>
            </a:r>
            <a:endParaRPr lang="en-US" sz="1600" dirty="0">
              <a:solidFill>
                <a:srgbClr val="000000"/>
              </a:solidFill>
            </a:endParaRPr>
          </a:p>
        </p:txBody>
      </p:sp>
      <p:sp>
        <p:nvSpPr>
          <p:cNvPr id="106" name="TextBox 105"/>
          <p:cNvSpPr txBox="1"/>
          <p:nvPr/>
        </p:nvSpPr>
        <p:spPr>
          <a:xfrm>
            <a:off x="107504" y="5016669"/>
            <a:ext cx="4608512" cy="1077218"/>
          </a:xfrm>
          <a:prstGeom prst="rect">
            <a:avLst/>
          </a:prstGeom>
          <a:noFill/>
          <a:ln>
            <a:solidFill>
              <a:srgbClr val="FF0000"/>
            </a:solidFill>
          </a:ln>
        </p:spPr>
        <p:txBody>
          <a:bodyPr wrap="square" rtlCol="0">
            <a:spAutoFit/>
          </a:bodyPr>
          <a:lstStyle/>
          <a:p>
            <a:r>
              <a:rPr lang="en-US" sz="1600" b="1" dirty="0" smtClean="0"/>
              <a:t>Ranking Function: </a:t>
            </a:r>
          </a:p>
          <a:p>
            <a:pPr marL="342900" indent="-342900">
              <a:buAutoNum type="arabicParenBoth"/>
            </a:pPr>
            <a:r>
              <a:rPr lang="en-US" sz="1600" dirty="0" smtClean="0"/>
              <a:t>User’s PageRank (social relevance) </a:t>
            </a:r>
            <a:endParaRPr lang="en-US" sz="1600" dirty="0"/>
          </a:p>
          <a:p>
            <a:pPr marL="342900" indent="-342900">
              <a:buAutoNum type="arabicParenBoth"/>
            </a:pPr>
            <a:r>
              <a:rPr lang="en-US" sz="1600" dirty="0" smtClean="0"/>
              <a:t>Popularity of Topics (i.e., </a:t>
            </a:r>
            <a:r>
              <a:rPr lang="en-US" sz="1600" dirty="0" err="1" smtClean="0"/>
              <a:t>retweets</a:t>
            </a:r>
            <a:r>
              <a:rPr lang="en-US" sz="1600" dirty="0" smtClean="0"/>
              <a:t>) </a:t>
            </a:r>
          </a:p>
          <a:p>
            <a:pPr marL="342900" indent="-342900">
              <a:buAutoNum type="arabicParenBoth"/>
            </a:pPr>
            <a:r>
              <a:rPr lang="en-US" sz="1600" dirty="0" smtClean="0"/>
              <a:t>Temporal Relevance (time-based ranking)</a:t>
            </a:r>
          </a:p>
        </p:txBody>
      </p:sp>
      <p:sp>
        <p:nvSpPr>
          <p:cNvPr id="40" name="Rectangle 39"/>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42" name="Rectangle 41"/>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Chun Chen, </a:t>
            </a:r>
            <a:r>
              <a:rPr lang="en-US" sz="1200" dirty="0" err="1">
                <a:latin typeface="Arial" pitchFamily="34" charset="0"/>
                <a:cs typeface="Arial" pitchFamily="34" charset="0"/>
              </a:rPr>
              <a:t>Feng</a:t>
            </a:r>
            <a:r>
              <a:rPr lang="en-US" sz="1200" dirty="0">
                <a:latin typeface="Arial" pitchFamily="34" charset="0"/>
                <a:cs typeface="Arial" pitchFamily="34" charset="0"/>
              </a:rPr>
              <a:t> Li, </a:t>
            </a:r>
            <a:r>
              <a:rPr lang="en-US" sz="1200" dirty="0" err="1">
                <a:latin typeface="Arial" pitchFamily="34" charset="0"/>
                <a:cs typeface="Arial" pitchFamily="34" charset="0"/>
              </a:rPr>
              <a:t>Beng</a:t>
            </a:r>
            <a:r>
              <a:rPr lang="en-US" sz="1200" dirty="0">
                <a:latin typeface="Arial" pitchFamily="34" charset="0"/>
                <a:cs typeface="Arial" pitchFamily="34" charset="0"/>
              </a:rPr>
              <a:t> Chin </a:t>
            </a:r>
            <a:r>
              <a:rPr lang="en-US" sz="1200" dirty="0" err="1">
                <a:latin typeface="Arial" pitchFamily="34" charset="0"/>
                <a:cs typeface="Arial" pitchFamily="34" charset="0"/>
              </a:rPr>
              <a:t>Ooi</a:t>
            </a:r>
            <a:r>
              <a:rPr lang="en-US" sz="1200" dirty="0">
                <a:latin typeface="Arial" pitchFamily="34" charset="0"/>
                <a:cs typeface="Arial" pitchFamily="34" charset="0"/>
              </a:rPr>
              <a:t>, </a:t>
            </a:r>
            <a:r>
              <a:rPr lang="en-US" sz="1200" dirty="0" err="1">
                <a:latin typeface="Arial" pitchFamily="34" charset="0"/>
                <a:cs typeface="Arial" pitchFamily="34" charset="0"/>
              </a:rPr>
              <a:t>Sai</a:t>
            </a:r>
            <a:r>
              <a:rPr lang="en-US" sz="1200" dirty="0">
                <a:latin typeface="Arial" pitchFamily="34" charset="0"/>
                <a:cs typeface="Arial" pitchFamily="34" charset="0"/>
              </a:rPr>
              <a:t> Wu. “TI: an efficient indexing mechanism for real-time search on tweets” in </a:t>
            </a:r>
            <a:r>
              <a:rPr lang="en-US" sz="1200" b="1" dirty="0">
                <a:latin typeface="Arial" pitchFamily="34" charset="0"/>
                <a:cs typeface="Arial" pitchFamily="34" charset="0"/>
              </a:rPr>
              <a:t>SIGMOD</a:t>
            </a:r>
            <a:r>
              <a:rPr lang="en-US" sz="1200" dirty="0">
                <a:latin typeface="Arial" pitchFamily="34" charset="0"/>
                <a:cs typeface="Arial" pitchFamily="34" charset="0"/>
              </a:rPr>
              <a:t> 2011</a:t>
            </a:r>
          </a:p>
        </p:txBody>
      </p:sp>
    </p:spTree>
    <p:extLst>
      <p:ext uri="{BB962C8B-B14F-4D97-AF65-F5344CB8AC3E}">
        <p14:creationId xmlns:p14="http://schemas.microsoft.com/office/powerpoint/2010/main" val="41622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278960" cy="762000"/>
          </a:xfrm>
        </p:spPr>
        <p:txBody>
          <a:bodyPr/>
          <a:lstStyle/>
          <a:p>
            <a:r>
              <a:rPr lang="en-US" sz="2800" dirty="0" smtClean="0"/>
              <a:t>Offline Spatial Search over Microblogs</a:t>
            </a:r>
            <a:endParaRPr lang="en-US" sz="2800" dirty="0"/>
          </a:p>
        </p:txBody>
      </p:sp>
      <p:pic>
        <p:nvPicPr>
          <p:cNvPr id="4" name="Content Placeholder 3"/>
          <p:cNvPicPr>
            <a:picLocks noGrp="1" noChangeAspect="1"/>
          </p:cNvPicPr>
          <p:nvPr>
            <p:ph idx="1"/>
          </p:nvPr>
        </p:nvPicPr>
        <p:blipFill rotWithShape="1">
          <a:blip r:embed="rId3"/>
          <a:srcRect t="16873" r="5870" b="16873"/>
          <a:stretch/>
        </p:blipFill>
        <p:spPr>
          <a:xfrm>
            <a:off x="107505" y="1791400"/>
            <a:ext cx="2870264" cy="201622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39552" y="2007424"/>
            <a:ext cx="288032" cy="288032"/>
          </a:xfrm>
          <a:prstGeom prst="rect">
            <a:avLst/>
          </a:prstGeom>
          <a:ln w="38100" cmpd="sng">
            <a:solidFill>
              <a:srgbClr val="FF0000"/>
            </a:solidFill>
          </a:ln>
        </p:spPr>
      </p:pic>
      <p:pic>
        <p:nvPicPr>
          <p:cNvPr id="6" name="Picture 5"/>
          <p:cNvPicPr>
            <a:picLocks noChangeAspect="1"/>
          </p:cNvPicPr>
          <p:nvPr/>
        </p:nvPicPr>
        <p:blipFill>
          <a:blip r:embed="rId4"/>
          <a:stretch>
            <a:fillRect/>
          </a:stretch>
        </p:blipFill>
        <p:spPr>
          <a:xfrm>
            <a:off x="2267744" y="2151440"/>
            <a:ext cx="288032" cy="288032"/>
          </a:xfrm>
          <a:prstGeom prst="rect">
            <a:avLst/>
          </a:prstGeom>
        </p:spPr>
      </p:pic>
      <p:pic>
        <p:nvPicPr>
          <p:cNvPr id="7" name="Picture 6"/>
          <p:cNvPicPr>
            <a:picLocks noChangeAspect="1"/>
          </p:cNvPicPr>
          <p:nvPr/>
        </p:nvPicPr>
        <p:blipFill>
          <a:blip r:embed="rId4"/>
          <a:stretch>
            <a:fillRect/>
          </a:stretch>
        </p:blipFill>
        <p:spPr>
          <a:xfrm>
            <a:off x="1115616" y="2223448"/>
            <a:ext cx="288032" cy="288032"/>
          </a:xfrm>
          <a:prstGeom prst="rect">
            <a:avLst/>
          </a:prstGeom>
          <a:ln w="38100" cmpd="sng">
            <a:solidFill>
              <a:srgbClr val="FF0000"/>
            </a:solidFill>
          </a:ln>
        </p:spPr>
      </p:pic>
      <p:pic>
        <p:nvPicPr>
          <p:cNvPr id="8" name="Picture 7"/>
          <p:cNvPicPr>
            <a:picLocks noChangeAspect="1"/>
          </p:cNvPicPr>
          <p:nvPr/>
        </p:nvPicPr>
        <p:blipFill>
          <a:blip r:embed="rId4"/>
          <a:stretch>
            <a:fillRect/>
          </a:stretch>
        </p:blipFill>
        <p:spPr>
          <a:xfrm>
            <a:off x="611560" y="3015536"/>
            <a:ext cx="288032" cy="288032"/>
          </a:xfrm>
          <a:prstGeom prst="rect">
            <a:avLst/>
          </a:prstGeom>
          <a:ln w="38100" cmpd="sng">
            <a:solidFill>
              <a:srgbClr val="FF0000"/>
            </a:solidFill>
          </a:ln>
        </p:spPr>
      </p:pic>
      <p:pic>
        <p:nvPicPr>
          <p:cNvPr id="9" name="Picture 8"/>
          <p:cNvPicPr>
            <a:picLocks noChangeAspect="1"/>
          </p:cNvPicPr>
          <p:nvPr/>
        </p:nvPicPr>
        <p:blipFill>
          <a:blip r:embed="rId4"/>
          <a:stretch>
            <a:fillRect/>
          </a:stretch>
        </p:blipFill>
        <p:spPr>
          <a:xfrm>
            <a:off x="2627784" y="3447584"/>
            <a:ext cx="288032" cy="288032"/>
          </a:xfrm>
          <a:prstGeom prst="rect">
            <a:avLst/>
          </a:prstGeom>
          <a:ln w="38100" cmpd="sng">
            <a:solidFill>
              <a:srgbClr val="FF0000"/>
            </a:solidFill>
          </a:ln>
        </p:spPr>
      </p:pic>
      <p:pic>
        <p:nvPicPr>
          <p:cNvPr id="10" name="Picture 9"/>
          <p:cNvPicPr>
            <a:picLocks noChangeAspect="1"/>
          </p:cNvPicPr>
          <p:nvPr/>
        </p:nvPicPr>
        <p:blipFill>
          <a:blip r:embed="rId4"/>
          <a:stretch>
            <a:fillRect/>
          </a:stretch>
        </p:blipFill>
        <p:spPr>
          <a:xfrm>
            <a:off x="2267744" y="2799512"/>
            <a:ext cx="288032" cy="288032"/>
          </a:xfrm>
          <a:prstGeom prst="rect">
            <a:avLst/>
          </a:prstGeom>
          <a:ln w="38100" cmpd="sng">
            <a:solidFill>
              <a:srgbClr val="FF0000"/>
            </a:solidFill>
          </a:ln>
        </p:spPr>
      </p:pic>
      <p:pic>
        <p:nvPicPr>
          <p:cNvPr id="11" name="Picture 10"/>
          <p:cNvPicPr>
            <a:picLocks noChangeAspect="1"/>
          </p:cNvPicPr>
          <p:nvPr/>
        </p:nvPicPr>
        <p:blipFill>
          <a:blip r:embed="rId4"/>
          <a:stretch>
            <a:fillRect/>
          </a:stretch>
        </p:blipFill>
        <p:spPr>
          <a:xfrm>
            <a:off x="1115616" y="3068960"/>
            <a:ext cx="288032" cy="288032"/>
          </a:xfrm>
          <a:prstGeom prst="rect">
            <a:avLst/>
          </a:prstGeom>
          <a:ln w="38100" cmpd="sng">
            <a:noFill/>
          </a:ln>
        </p:spPr>
      </p:pic>
      <p:pic>
        <p:nvPicPr>
          <p:cNvPr id="12" name="Picture 11"/>
          <p:cNvPicPr>
            <a:picLocks noChangeAspect="1"/>
          </p:cNvPicPr>
          <p:nvPr/>
        </p:nvPicPr>
        <p:blipFill>
          <a:blip r:embed="rId4"/>
          <a:stretch>
            <a:fillRect/>
          </a:stretch>
        </p:blipFill>
        <p:spPr>
          <a:xfrm>
            <a:off x="1619672" y="3375576"/>
            <a:ext cx="288032" cy="288032"/>
          </a:xfrm>
          <a:prstGeom prst="rect">
            <a:avLst/>
          </a:prstGeom>
        </p:spPr>
      </p:pic>
      <p:sp>
        <p:nvSpPr>
          <p:cNvPr id="14" name="Smiley Face 13"/>
          <p:cNvSpPr/>
          <p:nvPr/>
        </p:nvSpPr>
        <p:spPr bwMode="auto">
          <a:xfrm>
            <a:off x="1691680" y="2204864"/>
            <a:ext cx="360040" cy="360040"/>
          </a:xfrm>
          <a:prstGeom prst="smileyFace">
            <a:avLst/>
          </a:prstGeom>
          <a:solidFill>
            <a:schemeClr val="accent1"/>
          </a:solidFill>
          <a:ln w="38100" cap="flat" cmpd="sng" algn="ctr">
            <a:solidFill>
              <a:srgbClr val="A5002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5" name="TextBox 14"/>
          <p:cNvSpPr txBox="1"/>
          <p:nvPr/>
        </p:nvSpPr>
        <p:spPr>
          <a:xfrm>
            <a:off x="323528" y="980728"/>
            <a:ext cx="8568952" cy="400110"/>
          </a:xfrm>
          <a:prstGeom prst="rect">
            <a:avLst/>
          </a:prstGeom>
          <a:noFill/>
        </p:spPr>
        <p:txBody>
          <a:bodyPr wrap="square" rtlCol="0">
            <a:spAutoFit/>
          </a:bodyPr>
          <a:lstStyle/>
          <a:p>
            <a:pPr algn="ctr"/>
            <a:r>
              <a:rPr lang="en-US" sz="2000" b="1" i="1" dirty="0" smtClean="0"/>
              <a:t>Searching for Tweets that contain Keywords: “Tasty”, “Pizza”</a:t>
            </a:r>
            <a:endParaRPr lang="en-US" sz="2000" b="1" i="1" dirty="0"/>
          </a:p>
        </p:txBody>
      </p:sp>
      <p:sp>
        <p:nvSpPr>
          <p:cNvPr id="16" name="TextBox 15"/>
          <p:cNvSpPr txBox="1"/>
          <p:nvPr/>
        </p:nvSpPr>
        <p:spPr>
          <a:xfrm>
            <a:off x="755576" y="3841303"/>
            <a:ext cx="1872208" cy="307777"/>
          </a:xfrm>
          <a:prstGeom prst="rect">
            <a:avLst/>
          </a:prstGeom>
          <a:noFill/>
        </p:spPr>
        <p:txBody>
          <a:bodyPr wrap="square" rtlCol="0">
            <a:spAutoFit/>
          </a:bodyPr>
          <a:lstStyle/>
          <a:p>
            <a:pPr marL="0" lvl="1"/>
            <a:r>
              <a:rPr lang="en-US" sz="1400" i="1" u="sng" dirty="0">
                <a:solidFill>
                  <a:srgbClr val="FF0000"/>
                </a:solidFill>
              </a:rPr>
              <a:t>Boolean </a:t>
            </a:r>
            <a:r>
              <a:rPr lang="en-US" sz="1400" i="1" u="sng" dirty="0" err="1">
                <a:solidFill>
                  <a:srgbClr val="FF0000"/>
                </a:solidFill>
              </a:rPr>
              <a:t>kNN</a:t>
            </a:r>
            <a:r>
              <a:rPr lang="en-US" sz="1400" i="1" u="sng" dirty="0">
                <a:solidFill>
                  <a:srgbClr val="FF0000"/>
                </a:solidFill>
              </a:rPr>
              <a:t> </a:t>
            </a:r>
            <a:r>
              <a:rPr lang="en-US" sz="1400" i="1" u="sng" dirty="0" smtClean="0">
                <a:solidFill>
                  <a:srgbClr val="FF0000"/>
                </a:solidFill>
              </a:rPr>
              <a:t>Query</a:t>
            </a:r>
            <a:endParaRPr lang="en-US" sz="1400" dirty="0"/>
          </a:p>
        </p:txBody>
      </p:sp>
      <p:sp>
        <p:nvSpPr>
          <p:cNvPr id="17" name="TextBox 16"/>
          <p:cNvSpPr txBox="1"/>
          <p:nvPr/>
        </p:nvSpPr>
        <p:spPr>
          <a:xfrm>
            <a:off x="497894" y="2236802"/>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19" name="TextBox 18"/>
          <p:cNvSpPr txBox="1"/>
          <p:nvPr/>
        </p:nvSpPr>
        <p:spPr>
          <a:xfrm>
            <a:off x="1043608" y="1844824"/>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20" name="TextBox 19"/>
          <p:cNvSpPr txBox="1"/>
          <p:nvPr/>
        </p:nvSpPr>
        <p:spPr>
          <a:xfrm>
            <a:off x="2555776" y="2708920"/>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pic>
        <p:nvPicPr>
          <p:cNvPr id="21" name="Content Placeholder 3"/>
          <p:cNvPicPr>
            <a:picLocks noChangeAspect="1"/>
          </p:cNvPicPr>
          <p:nvPr/>
        </p:nvPicPr>
        <p:blipFill rotWithShape="1">
          <a:blip r:embed="rId3"/>
          <a:srcRect t="16873" r="5819" b="16873"/>
          <a:stretch/>
        </p:blipFill>
        <p:spPr bwMode="auto">
          <a:xfrm>
            <a:off x="3131841" y="1772816"/>
            <a:ext cx="2871832" cy="2016224"/>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4"/>
          <a:stretch>
            <a:fillRect/>
          </a:stretch>
        </p:blipFill>
        <p:spPr>
          <a:xfrm>
            <a:off x="3563888" y="1988840"/>
            <a:ext cx="288032" cy="288032"/>
          </a:xfrm>
          <a:prstGeom prst="rect">
            <a:avLst/>
          </a:prstGeom>
          <a:ln w="38100" cmpd="sng">
            <a:noFill/>
          </a:ln>
        </p:spPr>
      </p:pic>
      <p:pic>
        <p:nvPicPr>
          <p:cNvPr id="23" name="Picture 22"/>
          <p:cNvPicPr>
            <a:picLocks noChangeAspect="1"/>
          </p:cNvPicPr>
          <p:nvPr/>
        </p:nvPicPr>
        <p:blipFill>
          <a:blip r:embed="rId4"/>
          <a:stretch>
            <a:fillRect/>
          </a:stretch>
        </p:blipFill>
        <p:spPr>
          <a:xfrm>
            <a:off x="5292080" y="2132856"/>
            <a:ext cx="288032" cy="288032"/>
          </a:xfrm>
          <a:prstGeom prst="rect">
            <a:avLst/>
          </a:prstGeom>
        </p:spPr>
      </p:pic>
      <p:pic>
        <p:nvPicPr>
          <p:cNvPr id="24" name="Picture 23"/>
          <p:cNvPicPr>
            <a:picLocks noChangeAspect="1"/>
          </p:cNvPicPr>
          <p:nvPr/>
        </p:nvPicPr>
        <p:blipFill>
          <a:blip r:embed="rId4"/>
          <a:stretch>
            <a:fillRect/>
          </a:stretch>
        </p:blipFill>
        <p:spPr>
          <a:xfrm>
            <a:off x="4139952" y="2204864"/>
            <a:ext cx="288032" cy="288032"/>
          </a:xfrm>
          <a:prstGeom prst="rect">
            <a:avLst/>
          </a:prstGeom>
          <a:ln w="38100" cmpd="sng">
            <a:noFill/>
          </a:ln>
        </p:spPr>
      </p:pic>
      <p:pic>
        <p:nvPicPr>
          <p:cNvPr id="25" name="Picture 24"/>
          <p:cNvPicPr>
            <a:picLocks noChangeAspect="1"/>
          </p:cNvPicPr>
          <p:nvPr/>
        </p:nvPicPr>
        <p:blipFill>
          <a:blip r:embed="rId4"/>
          <a:stretch>
            <a:fillRect/>
          </a:stretch>
        </p:blipFill>
        <p:spPr>
          <a:xfrm>
            <a:off x="3635896" y="2996952"/>
            <a:ext cx="288032" cy="288032"/>
          </a:xfrm>
          <a:prstGeom prst="rect">
            <a:avLst/>
          </a:prstGeom>
          <a:ln w="38100" cmpd="sng">
            <a:noFill/>
          </a:ln>
        </p:spPr>
      </p:pic>
      <p:pic>
        <p:nvPicPr>
          <p:cNvPr id="26" name="Picture 25"/>
          <p:cNvPicPr>
            <a:picLocks noChangeAspect="1"/>
          </p:cNvPicPr>
          <p:nvPr/>
        </p:nvPicPr>
        <p:blipFill>
          <a:blip r:embed="rId4"/>
          <a:stretch>
            <a:fillRect/>
          </a:stretch>
        </p:blipFill>
        <p:spPr>
          <a:xfrm>
            <a:off x="5652120" y="3429000"/>
            <a:ext cx="288032" cy="288032"/>
          </a:xfrm>
          <a:prstGeom prst="rect">
            <a:avLst/>
          </a:prstGeom>
          <a:ln w="38100" cmpd="sng">
            <a:noFill/>
          </a:ln>
        </p:spPr>
      </p:pic>
      <p:pic>
        <p:nvPicPr>
          <p:cNvPr id="27" name="Picture 26"/>
          <p:cNvPicPr>
            <a:picLocks noChangeAspect="1"/>
          </p:cNvPicPr>
          <p:nvPr/>
        </p:nvPicPr>
        <p:blipFill>
          <a:blip r:embed="rId4"/>
          <a:stretch>
            <a:fillRect/>
          </a:stretch>
        </p:blipFill>
        <p:spPr>
          <a:xfrm>
            <a:off x="5292080" y="2780928"/>
            <a:ext cx="288032" cy="288032"/>
          </a:xfrm>
          <a:prstGeom prst="rect">
            <a:avLst/>
          </a:prstGeom>
          <a:ln w="38100" cmpd="sng">
            <a:noFill/>
          </a:ln>
        </p:spPr>
      </p:pic>
      <p:pic>
        <p:nvPicPr>
          <p:cNvPr id="28" name="Picture 27"/>
          <p:cNvPicPr>
            <a:picLocks noChangeAspect="1"/>
          </p:cNvPicPr>
          <p:nvPr/>
        </p:nvPicPr>
        <p:blipFill>
          <a:blip r:embed="rId4"/>
          <a:stretch>
            <a:fillRect/>
          </a:stretch>
        </p:blipFill>
        <p:spPr>
          <a:xfrm>
            <a:off x="4139952" y="3068960"/>
            <a:ext cx="288032" cy="288032"/>
          </a:xfrm>
          <a:prstGeom prst="rect">
            <a:avLst/>
          </a:prstGeom>
          <a:ln w="38100" cmpd="sng">
            <a:noFill/>
          </a:ln>
        </p:spPr>
      </p:pic>
      <p:pic>
        <p:nvPicPr>
          <p:cNvPr id="29" name="Picture 28"/>
          <p:cNvPicPr>
            <a:picLocks noChangeAspect="1"/>
          </p:cNvPicPr>
          <p:nvPr/>
        </p:nvPicPr>
        <p:blipFill>
          <a:blip r:embed="rId4"/>
          <a:stretch>
            <a:fillRect/>
          </a:stretch>
        </p:blipFill>
        <p:spPr>
          <a:xfrm>
            <a:off x="4644008" y="3356992"/>
            <a:ext cx="288032" cy="288032"/>
          </a:xfrm>
          <a:prstGeom prst="rect">
            <a:avLst/>
          </a:prstGeom>
        </p:spPr>
      </p:pic>
      <p:sp>
        <p:nvSpPr>
          <p:cNvPr id="30" name="Smiley Face 29"/>
          <p:cNvSpPr/>
          <p:nvPr/>
        </p:nvSpPr>
        <p:spPr bwMode="auto">
          <a:xfrm>
            <a:off x="4716016" y="2132856"/>
            <a:ext cx="360040" cy="360040"/>
          </a:xfrm>
          <a:prstGeom prst="smileyFace">
            <a:avLst/>
          </a:prstGeom>
          <a:solidFill>
            <a:schemeClr val="accent1"/>
          </a:solidFill>
          <a:ln w="38100" cap="flat" cmpd="sng" algn="ctr">
            <a:solidFill>
              <a:srgbClr val="A5002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31" name="TextBox 30"/>
          <p:cNvSpPr txBox="1"/>
          <p:nvPr/>
        </p:nvSpPr>
        <p:spPr>
          <a:xfrm>
            <a:off x="3851920" y="3841303"/>
            <a:ext cx="1512168" cy="307777"/>
          </a:xfrm>
          <a:prstGeom prst="rect">
            <a:avLst/>
          </a:prstGeom>
          <a:noFill/>
        </p:spPr>
        <p:txBody>
          <a:bodyPr wrap="square" rtlCol="0">
            <a:spAutoFit/>
          </a:bodyPr>
          <a:lstStyle/>
          <a:p>
            <a:pPr marL="0" lvl="1"/>
            <a:r>
              <a:rPr lang="en-US" sz="1400" i="1" u="sng" dirty="0" smtClean="0">
                <a:solidFill>
                  <a:srgbClr val="FF0000"/>
                </a:solidFill>
              </a:rPr>
              <a:t>Top-k </a:t>
            </a:r>
            <a:r>
              <a:rPr lang="en-US" sz="1400" i="1" u="sng" dirty="0" err="1">
                <a:solidFill>
                  <a:srgbClr val="FF0000"/>
                </a:solidFill>
              </a:rPr>
              <a:t>kNN</a:t>
            </a:r>
            <a:r>
              <a:rPr lang="en-US" sz="1400" i="1" u="sng" dirty="0">
                <a:solidFill>
                  <a:srgbClr val="FF0000"/>
                </a:solidFill>
              </a:rPr>
              <a:t> </a:t>
            </a:r>
            <a:r>
              <a:rPr lang="en-US" sz="1400" i="1" u="sng" dirty="0" smtClean="0">
                <a:solidFill>
                  <a:srgbClr val="FF0000"/>
                </a:solidFill>
              </a:rPr>
              <a:t>Query</a:t>
            </a:r>
            <a:endParaRPr lang="en-US" sz="1400" dirty="0"/>
          </a:p>
        </p:txBody>
      </p:sp>
      <p:sp>
        <p:nvSpPr>
          <p:cNvPr id="32" name="TextBox 31"/>
          <p:cNvSpPr txBox="1"/>
          <p:nvPr/>
        </p:nvSpPr>
        <p:spPr>
          <a:xfrm>
            <a:off x="3522230" y="2174667"/>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33" name="TextBox 32"/>
          <p:cNvSpPr txBox="1"/>
          <p:nvPr/>
        </p:nvSpPr>
        <p:spPr>
          <a:xfrm>
            <a:off x="4139952" y="1886635"/>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34" name="TextBox 33"/>
          <p:cNvSpPr txBox="1"/>
          <p:nvPr/>
        </p:nvSpPr>
        <p:spPr>
          <a:xfrm>
            <a:off x="3563888" y="2678723"/>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pic>
        <p:nvPicPr>
          <p:cNvPr id="35" name="Content Placeholder 3"/>
          <p:cNvPicPr>
            <a:picLocks noChangeAspect="1"/>
          </p:cNvPicPr>
          <p:nvPr/>
        </p:nvPicPr>
        <p:blipFill rotWithShape="1">
          <a:blip r:embed="rId3"/>
          <a:srcRect t="16873" r="6434" b="16873"/>
          <a:stretch/>
        </p:blipFill>
        <p:spPr bwMode="auto">
          <a:xfrm>
            <a:off x="6156177" y="1772816"/>
            <a:ext cx="2853080" cy="2016224"/>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4"/>
          <a:stretch>
            <a:fillRect/>
          </a:stretch>
        </p:blipFill>
        <p:spPr>
          <a:xfrm>
            <a:off x="6588224" y="1988840"/>
            <a:ext cx="288032" cy="288032"/>
          </a:xfrm>
          <a:prstGeom prst="rect">
            <a:avLst/>
          </a:prstGeom>
          <a:ln w="38100" cmpd="sng">
            <a:solidFill>
              <a:srgbClr val="FF0000"/>
            </a:solidFill>
          </a:ln>
        </p:spPr>
      </p:pic>
      <p:pic>
        <p:nvPicPr>
          <p:cNvPr id="37" name="Picture 36"/>
          <p:cNvPicPr>
            <a:picLocks noChangeAspect="1"/>
          </p:cNvPicPr>
          <p:nvPr/>
        </p:nvPicPr>
        <p:blipFill>
          <a:blip r:embed="rId4"/>
          <a:stretch>
            <a:fillRect/>
          </a:stretch>
        </p:blipFill>
        <p:spPr>
          <a:xfrm>
            <a:off x="8316416" y="2132856"/>
            <a:ext cx="288032" cy="288032"/>
          </a:xfrm>
          <a:prstGeom prst="rect">
            <a:avLst/>
          </a:prstGeom>
        </p:spPr>
      </p:pic>
      <p:pic>
        <p:nvPicPr>
          <p:cNvPr id="38" name="Picture 37"/>
          <p:cNvPicPr>
            <a:picLocks noChangeAspect="1"/>
          </p:cNvPicPr>
          <p:nvPr/>
        </p:nvPicPr>
        <p:blipFill>
          <a:blip r:embed="rId4"/>
          <a:stretch>
            <a:fillRect/>
          </a:stretch>
        </p:blipFill>
        <p:spPr>
          <a:xfrm>
            <a:off x="7164288" y="2204864"/>
            <a:ext cx="288032" cy="288032"/>
          </a:xfrm>
          <a:prstGeom prst="rect">
            <a:avLst/>
          </a:prstGeom>
          <a:ln w="38100" cmpd="sng">
            <a:solidFill>
              <a:srgbClr val="FF0000"/>
            </a:solidFill>
          </a:ln>
        </p:spPr>
      </p:pic>
      <p:pic>
        <p:nvPicPr>
          <p:cNvPr id="39" name="Picture 38"/>
          <p:cNvPicPr>
            <a:picLocks noChangeAspect="1"/>
          </p:cNvPicPr>
          <p:nvPr/>
        </p:nvPicPr>
        <p:blipFill>
          <a:blip r:embed="rId4"/>
          <a:stretch>
            <a:fillRect/>
          </a:stretch>
        </p:blipFill>
        <p:spPr>
          <a:xfrm>
            <a:off x="6660232" y="2996952"/>
            <a:ext cx="288032" cy="288032"/>
          </a:xfrm>
          <a:prstGeom prst="rect">
            <a:avLst/>
          </a:prstGeom>
          <a:ln w="38100" cmpd="sng">
            <a:solidFill>
              <a:srgbClr val="FF0000"/>
            </a:solidFill>
          </a:ln>
        </p:spPr>
      </p:pic>
      <p:pic>
        <p:nvPicPr>
          <p:cNvPr id="40" name="Picture 39"/>
          <p:cNvPicPr>
            <a:picLocks noChangeAspect="1"/>
          </p:cNvPicPr>
          <p:nvPr/>
        </p:nvPicPr>
        <p:blipFill>
          <a:blip r:embed="rId4"/>
          <a:stretch>
            <a:fillRect/>
          </a:stretch>
        </p:blipFill>
        <p:spPr>
          <a:xfrm>
            <a:off x="8676456" y="3429000"/>
            <a:ext cx="288032" cy="288032"/>
          </a:xfrm>
          <a:prstGeom prst="rect">
            <a:avLst/>
          </a:prstGeom>
          <a:ln w="38100" cmpd="sng">
            <a:solidFill>
              <a:srgbClr val="FF0000"/>
            </a:solidFill>
          </a:ln>
        </p:spPr>
      </p:pic>
      <p:pic>
        <p:nvPicPr>
          <p:cNvPr id="41" name="Picture 40"/>
          <p:cNvPicPr>
            <a:picLocks noChangeAspect="1"/>
          </p:cNvPicPr>
          <p:nvPr/>
        </p:nvPicPr>
        <p:blipFill>
          <a:blip r:embed="rId4"/>
          <a:stretch>
            <a:fillRect/>
          </a:stretch>
        </p:blipFill>
        <p:spPr>
          <a:xfrm>
            <a:off x="8316416" y="2780928"/>
            <a:ext cx="288032" cy="288032"/>
          </a:xfrm>
          <a:prstGeom prst="rect">
            <a:avLst/>
          </a:prstGeom>
          <a:ln w="38100" cmpd="sng">
            <a:solidFill>
              <a:srgbClr val="FF0000"/>
            </a:solidFill>
          </a:ln>
        </p:spPr>
      </p:pic>
      <p:pic>
        <p:nvPicPr>
          <p:cNvPr id="42" name="Picture 41"/>
          <p:cNvPicPr>
            <a:picLocks noChangeAspect="1"/>
          </p:cNvPicPr>
          <p:nvPr/>
        </p:nvPicPr>
        <p:blipFill>
          <a:blip r:embed="rId4"/>
          <a:stretch>
            <a:fillRect/>
          </a:stretch>
        </p:blipFill>
        <p:spPr>
          <a:xfrm>
            <a:off x="7164288" y="3068960"/>
            <a:ext cx="288032" cy="288032"/>
          </a:xfrm>
          <a:prstGeom prst="rect">
            <a:avLst/>
          </a:prstGeom>
          <a:ln w="38100" cmpd="sng">
            <a:noFill/>
          </a:ln>
        </p:spPr>
      </p:pic>
      <p:pic>
        <p:nvPicPr>
          <p:cNvPr id="43" name="Picture 42"/>
          <p:cNvPicPr>
            <a:picLocks noChangeAspect="1"/>
          </p:cNvPicPr>
          <p:nvPr/>
        </p:nvPicPr>
        <p:blipFill>
          <a:blip r:embed="rId4"/>
          <a:stretch>
            <a:fillRect/>
          </a:stretch>
        </p:blipFill>
        <p:spPr>
          <a:xfrm>
            <a:off x="7668344" y="3356992"/>
            <a:ext cx="288032" cy="288032"/>
          </a:xfrm>
          <a:prstGeom prst="rect">
            <a:avLst/>
          </a:prstGeom>
        </p:spPr>
      </p:pic>
      <p:sp>
        <p:nvSpPr>
          <p:cNvPr id="44" name="Smiley Face 43"/>
          <p:cNvSpPr/>
          <p:nvPr/>
        </p:nvSpPr>
        <p:spPr bwMode="auto">
          <a:xfrm>
            <a:off x="7740352" y="2204864"/>
            <a:ext cx="360040" cy="360040"/>
          </a:xfrm>
          <a:prstGeom prst="smileyFace">
            <a:avLst/>
          </a:prstGeom>
          <a:solidFill>
            <a:schemeClr val="accent1"/>
          </a:solidFill>
          <a:ln w="38100" cap="flat" cmpd="sng" algn="ctr">
            <a:solidFill>
              <a:srgbClr val="A5002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5" name="TextBox 44"/>
          <p:cNvSpPr txBox="1"/>
          <p:nvPr/>
        </p:nvSpPr>
        <p:spPr>
          <a:xfrm>
            <a:off x="6732240" y="3841303"/>
            <a:ext cx="1800200" cy="307777"/>
          </a:xfrm>
          <a:prstGeom prst="rect">
            <a:avLst/>
          </a:prstGeom>
          <a:noFill/>
        </p:spPr>
        <p:txBody>
          <a:bodyPr wrap="square" rtlCol="0">
            <a:spAutoFit/>
          </a:bodyPr>
          <a:lstStyle/>
          <a:p>
            <a:pPr marL="0" lvl="1"/>
            <a:r>
              <a:rPr lang="en-US" sz="1400" i="1" u="sng" dirty="0">
                <a:solidFill>
                  <a:srgbClr val="FF0000"/>
                </a:solidFill>
              </a:rPr>
              <a:t>Boolean </a:t>
            </a:r>
            <a:r>
              <a:rPr lang="en-US" sz="1400" i="1" u="sng" dirty="0" smtClean="0">
                <a:solidFill>
                  <a:srgbClr val="FF0000"/>
                </a:solidFill>
              </a:rPr>
              <a:t>Range Query</a:t>
            </a:r>
            <a:endParaRPr lang="en-US" sz="1400" dirty="0"/>
          </a:p>
        </p:txBody>
      </p:sp>
      <p:sp>
        <p:nvSpPr>
          <p:cNvPr id="46" name="TextBox 45"/>
          <p:cNvSpPr txBox="1"/>
          <p:nvPr/>
        </p:nvSpPr>
        <p:spPr>
          <a:xfrm>
            <a:off x="6546566" y="2218218"/>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47" name="TextBox 46"/>
          <p:cNvSpPr txBox="1"/>
          <p:nvPr/>
        </p:nvSpPr>
        <p:spPr>
          <a:xfrm>
            <a:off x="7092280" y="1844824"/>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48" name="TextBox 47"/>
          <p:cNvSpPr txBox="1"/>
          <p:nvPr/>
        </p:nvSpPr>
        <p:spPr>
          <a:xfrm>
            <a:off x="8604448" y="2690336"/>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50" name="Rectangle 49"/>
          <p:cNvSpPr/>
          <p:nvPr/>
        </p:nvSpPr>
        <p:spPr bwMode="auto">
          <a:xfrm>
            <a:off x="6516216" y="1916832"/>
            <a:ext cx="2448272" cy="1440160"/>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solidFill>
                  <a:schemeClr val="tx1"/>
                </a:solidFill>
              </a:ln>
              <a:solidFill>
                <a:schemeClr val="tx1"/>
              </a:solidFill>
              <a:effectLst/>
              <a:latin typeface="Times New Roman" pitchFamily="18" charset="0"/>
              <a:ea typeface="굴림" pitchFamily="34" charset="-127"/>
            </a:endParaRPr>
          </a:p>
        </p:txBody>
      </p:sp>
      <p:sp>
        <p:nvSpPr>
          <p:cNvPr id="51" name="TextBox 50"/>
          <p:cNvSpPr txBox="1"/>
          <p:nvPr/>
        </p:nvSpPr>
        <p:spPr>
          <a:xfrm>
            <a:off x="6588224" y="2636912"/>
            <a:ext cx="401698" cy="400110"/>
          </a:xfrm>
          <a:prstGeom prst="rect">
            <a:avLst/>
          </a:prstGeom>
          <a:noFill/>
        </p:spPr>
        <p:txBody>
          <a:bodyPr wrap="none" rtlCol="0">
            <a:spAutoFit/>
          </a:bodyPr>
          <a:lstStyle/>
          <a:p>
            <a:r>
              <a:rPr lang="en-US" sz="2000" dirty="0" smtClean="0">
                <a:latin typeface="Zapf Dingbats"/>
                <a:ea typeface="Zapf Dingbats"/>
                <a:cs typeface="Zapf Dingbats"/>
                <a:sym typeface="Zapf Dingbats"/>
              </a:rPr>
              <a:t>✔</a:t>
            </a:r>
            <a:endParaRPr lang="en-US" sz="2000" dirty="0"/>
          </a:p>
        </p:txBody>
      </p:sp>
      <p:sp>
        <p:nvSpPr>
          <p:cNvPr id="53" name="TextBox 52"/>
          <p:cNvSpPr txBox="1"/>
          <p:nvPr/>
        </p:nvSpPr>
        <p:spPr>
          <a:xfrm>
            <a:off x="3349763" y="1886635"/>
            <a:ext cx="358141" cy="369332"/>
          </a:xfrm>
          <a:prstGeom prst="rect">
            <a:avLst/>
          </a:prstGeom>
          <a:noFill/>
        </p:spPr>
        <p:txBody>
          <a:bodyPr wrap="none" rtlCol="0">
            <a:spAutoFit/>
          </a:bodyPr>
          <a:lstStyle/>
          <a:p>
            <a:r>
              <a:rPr lang="en-US" b="1" i="1" dirty="0" smtClean="0">
                <a:latin typeface="Calibri"/>
                <a:cs typeface="Calibri"/>
              </a:rPr>
              <a:t>1</a:t>
            </a:r>
            <a:endParaRPr lang="en-US" b="1" i="1" dirty="0">
              <a:latin typeface="Calibri"/>
              <a:cs typeface="Calibri"/>
            </a:endParaRPr>
          </a:p>
        </p:txBody>
      </p:sp>
      <p:sp>
        <p:nvSpPr>
          <p:cNvPr id="55" name="TextBox 54"/>
          <p:cNvSpPr txBox="1"/>
          <p:nvPr/>
        </p:nvSpPr>
        <p:spPr>
          <a:xfrm>
            <a:off x="3925827" y="2102659"/>
            <a:ext cx="358141" cy="369332"/>
          </a:xfrm>
          <a:prstGeom prst="rect">
            <a:avLst/>
          </a:prstGeom>
          <a:noFill/>
        </p:spPr>
        <p:txBody>
          <a:bodyPr wrap="none" rtlCol="0">
            <a:spAutoFit/>
          </a:bodyPr>
          <a:lstStyle/>
          <a:p>
            <a:r>
              <a:rPr lang="en-US" b="1" i="1" dirty="0" smtClean="0">
                <a:latin typeface="Calibri"/>
                <a:cs typeface="Calibri"/>
              </a:rPr>
              <a:t>2</a:t>
            </a:r>
            <a:endParaRPr lang="en-US" b="1" i="1" dirty="0">
              <a:latin typeface="Calibri"/>
              <a:cs typeface="Calibri"/>
            </a:endParaRPr>
          </a:p>
        </p:txBody>
      </p:sp>
      <p:sp>
        <p:nvSpPr>
          <p:cNvPr id="56" name="TextBox 55"/>
          <p:cNvSpPr txBox="1"/>
          <p:nvPr/>
        </p:nvSpPr>
        <p:spPr>
          <a:xfrm>
            <a:off x="3421771" y="2894747"/>
            <a:ext cx="358141" cy="369332"/>
          </a:xfrm>
          <a:prstGeom prst="rect">
            <a:avLst/>
          </a:prstGeom>
          <a:noFill/>
        </p:spPr>
        <p:txBody>
          <a:bodyPr wrap="none" rtlCol="0">
            <a:spAutoFit/>
          </a:bodyPr>
          <a:lstStyle/>
          <a:p>
            <a:r>
              <a:rPr lang="en-US" b="1" i="1" dirty="0" smtClean="0">
                <a:latin typeface="Calibri"/>
                <a:cs typeface="Calibri"/>
              </a:rPr>
              <a:t>3</a:t>
            </a:r>
            <a:endParaRPr lang="en-US" b="1" i="1" dirty="0">
              <a:latin typeface="Calibri"/>
              <a:cs typeface="Calibri"/>
            </a:endParaRPr>
          </a:p>
        </p:txBody>
      </p:sp>
      <p:sp>
        <p:nvSpPr>
          <p:cNvPr id="57" name="TextBox 56"/>
          <p:cNvSpPr txBox="1"/>
          <p:nvPr/>
        </p:nvSpPr>
        <p:spPr>
          <a:xfrm>
            <a:off x="5077955" y="2678723"/>
            <a:ext cx="358141" cy="369332"/>
          </a:xfrm>
          <a:prstGeom prst="rect">
            <a:avLst/>
          </a:prstGeom>
          <a:noFill/>
        </p:spPr>
        <p:txBody>
          <a:bodyPr wrap="none" rtlCol="0">
            <a:spAutoFit/>
          </a:bodyPr>
          <a:lstStyle/>
          <a:p>
            <a:r>
              <a:rPr lang="en-US" b="1" i="1" dirty="0" smtClean="0">
                <a:latin typeface="Calibri"/>
                <a:cs typeface="Calibri"/>
              </a:rPr>
              <a:t>4</a:t>
            </a:r>
            <a:endParaRPr lang="en-US" b="1" i="1" dirty="0">
              <a:latin typeface="Calibri"/>
              <a:cs typeface="Calibri"/>
            </a:endParaRPr>
          </a:p>
        </p:txBody>
      </p:sp>
      <p:sp>
        <p:nvSpPr>
          <p:cNvPr id="58" name="TextBox 57"/>
          <p:cNvSpPr txBox="1"/>
          <p:nvPr/>
        </p:nvSpPr>
        <p:spPr>
          <a:xfrm>
            <a:off x="5292080" y="1814627"/>
            <a:ext cx="358141" cy="369332"/>
          </a:xfrm>
          <a:prstGeom prst="rect">
            <a:avLst/>
          </a:prstGeom>
          <a:noFill/>
        </p:spPr>
        <p:txBody>
          <a:bodyPr wrap="none" rtlCol="0">
            <a:spAutoFit/>
          </a:bodyPr>
          <a:lstStyle/>
          <a:p>
            <a:r>
              <a:rPr lang="en-US" b="1" i="1" dirty="0" smtClean="0">
                <a:latin typeface="Calibri"/>
                <a:cs typeface="Calibri"/>
              </a:rPr>
              <a:t>5</a:t>
            </a:r>
            <a:endParaRPr lang="en-US" b="1" i="1" dirty="0">
              <a:latin typeface="Calibri"/>
              <a:cs typeface="Calibri"/>
            </a:endParaRPr>
          </a:p>
        </p:txBody>
      </p:sp>
      <p:sp>
        <p:nvSpPr>
          <p:cNvPr id="59" name="TextBox 58"/>
          <p:cNvSpPr txBox="1"/>
          <p:nvPr/>
        </p:nvSpPr>
        <p:spPr>
          <a:xfrm>
            <a:off x="4355976" y="2966755"/>
            <a:ext cx="358141" cy="369332"/>
          </a:xfrm>
          <a:prstGeom prst="rect">
            <a:avLst/>
          </a:prstGeom>
          <a:noFill/>
        </p:spPr>
        <p:txBody>
          <a:bodyPr wrap="none" rtlCol="0">
            <a:spAutoFit/>
          </a:bodyPr>
          <a:lstStyle/>
          <a:p>
            <a:r>
              <a:rPr lang="en-US" b="1" i="1" dirty="0" smtClean="0">
                <a:latin typeface="Calibri"/>
                <a:cs typeface="Calibri"/>
              </a:rPr>
              <a:t>6</a:t>
            </a:r>
            <a:endParaRPr lang="en-US" b="1" i="1" dirty="0">
              <a:latin typeface="Calibri"/>
              <a:cs typeface="Calibri"/>
            </a:endParaRPr>
          </a:p>
        </p:txBody>
      </p:sp>
      <p:sp>
        <p:nvSpPr>
          <p:cNvPr id="60" name="TextBox 59"/>
          <p:cNvSpPr txBox="1"/>
          <p:nvPr/>
        </p:nvSpPr>
        <p:spPr>
          <a:xfrm>
            <a:off x="4861931" y="3254787"/>
            <a:ext cx="358141" cy="369332"/>
          </a:xfrm>
          <a:prstGeom prst="rect">
            <a:avLst/>
          </a:prstGeom>
          <a:noFill/>
        </p:spPr>
        <p:txBody>
          <a:bodyPr wrap="none" rtlCol="0">
            <a:spAutoFit/>
          </a:bodyPr>
          <a:lstStyle/>
          <a:p>
            <a:r>
              <a:rPr lang="en-US" b="1" i="1" dirty="0" smtClean="0">
                <a:latin typeface="Calibri"/>
                <a:cs typeface="Calibri"/>
              </a:rPr>
              <a:t>7</a:t>
            </a:r>
            <a:endParaRPr lang="en-US" b="1" i="1" dirty="0">
              <a:latin typeface="Calibri"/>
              <a:cs typeface="Calibri"/>
            </a:endParaRPr>
          </a:p>
        </p:txBody>
      </p:sp>
      <p:sp>
        <p:nvSpPr>
          <p:cNvPr id="61" name="TextBox 60"/>
          <p:cNvSpPr txBox="1"/>
          <p:nvPr/>
        </p:nvSpPr>
        <p:spPr>
          <a:xfrm>
            <a:off x="5437995" y="3326795"/>
            <a:ext cx="358141" cy="369332"/>
          </a:xfrm>
          <a:prstGeom prst="rect">
            <a:avLst/>
          </a:prstGeom>
          <a:noFill/>
        </p:spPr>
        <p:txBody>
          <a:bodyPr wrap="none" rtlCol="0">
            <a:spAutoFit/>
          </a:bodyPr>
          <a:lstStyle/>
          <a:p>
            <a:r>
              <a:rPr lang="en-US" b="1" i="1" dirty="0" smtClean="0">
                <a:latin typeface="Calibri"/>
                <a:cs typeface="Calibri"/>
              </a:rPr>
              <a:t>8</a:t>
            </a:r>
            <a:endParaRPr lang="en-US" b="1" i="1" dirty="0">
              <a:latin typeface="Calibri"/>
              <a:cs typeface="Calibri"/>
            </a:endParaRPr>
          </a:p>
        </p:txBody>
      </p:sp>
      <p:grpSp>
        <p:nvGrpSpPr>
          <p:cNvPr id="3" name="Group 2"/>
          <p:cNvGrpSpPr/>
          <p:nvPr/>
        </p:nvGrpSpPr>
        <p:grpSpPr>
          <a:xfrm>
            <a:off x="1259632" y="1340768"/>
            <a:ext cx="7165319" cy="369332"/>
            <a:chOff x="1259632" y="1412776"/>
            <a:chExt cx="7165319" cy="369332"/>
          </a:xfrm>
        </p:grpSpPr>
        <p:sp>
          <p:nvSpPr>
            <p:cNvPr id="62" name="Smiley Face 61"/>
            <p:cNvSpPr/>
            <p:nvPr/>
          </p:nvSpPr>
          <p:spPr bwMode="auto">
            <a:xfrm>
              <a:off x="1259632" y="1412776"/>
              <a:ext cx="360040" cy="360040"/>
            </a:xfrm>
            <a:prstGeom prst="smileyFace">
              <a:avLst/>
            </a:prstGeom>
            <a:solidFill>
              <a:schemeClr val="accent1"/>
            </a:solidFill>
            <a:ln w="38100" cap="flat" cmpd="sng" algn="ctr">
              <a:solidFill>
                <a:srgbClr val="A5002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64" name="TextBox 63"/>
            <p:cNvSpPr txBox="1"/>
            <p:nvPr/>
          </p:nvSpPr>
          <p:spPr>
            <a:xfrm>
              <a:off x="1691680" y="1412776"/>
              <a:ext cx="1550049" cy="369332"/>
            </a:xfrm>
            <a:prstGeom prst="rect">
              <a:avLst/>
            </a:prstGeom>
            <a:noFill/>
          </p:spPr>
          <p:txBody>
            <a:bodyPr wrap="none" rtlCol="0">
              <a:spAutoFit/>
            </a:bodyPr>
            <a:lstStyle/>
            <a:p>
              <a:r>
                <a:rPr lang="en-US" dirty="0" smtClean="0"/>
                <a:t>Querying User</a:t>
              </a:r>
              <a:endParaRPr lang="en-US" dirty="0"/>
            </a:p>
          </p:txBody>
        </p:sp>
        <p:pic>
          <p:nvPicPr>
            <p:cNvPr id="65" name="Picture 64"/>
            <p:cNvPicPr>
              <a:picLocks noChangeAspect="1"/>
            </p:cNvPicPr>
            <p:nvPr/>
          </p:nvPicPr>
          <p:blipFill>
            <a:blip r:embed="rId4"/>
            <a:stretch>
              <a:fillRect/>
            </a:stretch>
          </p:blipFill>
          <p:spPr>
            <a:xfrm>
              <a:off x="3779912" y="1412776"/>
              <a:ext cx="288032" cy="288032"/>
            </a:xfrm>
            <a:prstGeom prst="rect">
              <a:avLst/>
            </a:prstGeom>
            <a:ln w="38100" cmpd="sng">
              <a:solidFill>
                <a:srgbClr val="FF0000"/>
              </a:solidFill>
            </a:ln>
          </p:spPr>
        </p:pic>
        <p:sp>
          <p:nvSpPr>
            <p:cNvPr id="67" name="TextBox 66"/>
            <p:cNvSpPr txBox="1"/>
            <p:nvPr/>
          </p:nvSpPr>
          <p:spPr>
            <a:xfrm>
              <a:off x="4067944" y="1412776"/>
              <a:ext cx="4357007" cy="369332"/>
            </a:xfrm>
            <a:prstGeom prst="rect">
              <a:avLst/>
            </a:prstGeom>
            <a:noFill/>
          </p:spPr>
          <p:txBody>
            <a:bodyPr wrap="none" rtlCol="0">
              <a:spAutoFit/>
            </a:bodyPr>
            <a:lstStyle/>
            <a:p>
              <a:r>
                <a:rPr lang="en-US" dirty="0" smtClean="0"/>
                <a:t>Tweet that contains both “Tasty” and “Pizza”</a:t>
              </a:r>
              <a:endParaRPr lang="en-US" dirty="0"/>
            </a:p>
          </p:txBody>
        </p:sp>
      </p:grpSp>
      <p:sp>
        <p:nvSpPr>
          <p:cNvPr id="63" name="Content Placeholder 2"/>
          <p:cNvSpPr txBox="1">
            <a:spLocks/>
          </p:cNvSpPr>
          <p:nvPr/>
        </p:nvSpPr>
        <p:spPr bwMode="auto">
          <a:xfrm>
            <a:off x="251520" y="4365104"/>
            <a:ext cx="4176464" cy="1728192"/>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a:buFont typeface="Wingdings" charset="2"/>
              <a:buChar char="§"/>
            </a:pPr>
            <a:r>
              <a:rPr lang="en-US" sz="2000" i="1" dirty="0" smtClean="0"/>
              <a:t>Spatial Indexing Schemes </a:t>
            </a:r>
          </a:p>
          <a:p>
            <a:pPr lvl="1">
              <a:buFont typeface="Wingdings" charset="2"/>
              <a:buChar char="§"/>
            </a:pPr>
            <a:r>
              <a:rPr lang="en-US" sz="1800" i="1" dirty="0" smtClean="0"/>
              <a:t>Grid-based Index</a:t>
            </a:r>
          </a:p>
          <a:p>
            <a:pPr lvl="1">
              <a:buFont typeface="Wingdings" charset="2"/>
              <a:buChar char="§"/>
            </a:pPr>
            <a:r>
              <a:rPr lang="en-US" sz="1800" i="1" dirty="0" smtClean="0"/>
              <a:t>R-tree Index</a:t>
            </a:r>
            <a:endParaRPr lang="en-US" sz="1800" i="1" dirty="0"/>
          </a:p>
          <a:p>
            <a:pPr lvl="1">
              <a:buFont typeface="Wingdings" charset="2"/>
              <a:buChar char="§"/>
            </a:pPr>
            <a:r>
              <a:rPr lang="en-US" sz="1800" i="1" dirty="0" smtClean="0"/>
              <a:t>Space Filling Curves</a:t>
            </a:r>
          </a:p>
        </p:txBody>
      </p:sp>
      <p:sp>
        <p:nvSpPr>
          <p:cNvPr id="66" name="Rectangle 65"/>
          <p:cNvSpPr/>
          <p:nvPr/>
        </p:nvSpPr>
        <p:spPr bwMode="auto">
          <a:xfrm>
            <a:off x="0" y="6248345"/>
            <a:ext cx="9144000" cy="318410"/>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69" name="Rectangle 68"/>
          <p:cNvSpPr/>
          <p:nvPr/>
        </p:nvSpPr>
        <p:spPr>
          <a:xfrm>
            <a:off x="0" y="6248345"/>
            <a:ext cx="9144000" cy="276999"/>
          </a:xfrm>
          <a:prstGeom prst="rect">
            <a:avLst/>
          </a:prstGeom>
        </p:spPr>
        <p:txBody>
          <a:bodyPr wrap="square">
            <a:spAutoFit/>
          </a:bodyPr>
          <a:lstStyle/>
          <a:p>
            <a:r>
              <a:rPr lang="en-US" sz="1200" dirty="0" err="1">
                <a:latin typeface="Arial" pitchFamily="34" charset="0"/>
                <a:cs typeface="Arial" pitchFamily="34" charset="0"/>
              </a:rPr>
              <a:t>Lisi</a:t>
            </a:r>
            <a:r>
              <a:rPr lang="en-US" sz="1200" dirty="0">
                <a:latin typeface="Arial" pitchFamily="34" charset="0"/>
                <a:cs typeface="Arial" pitchFamily="34" charset="0"/>
              </a:rPr>
              <a:t> Chen, </a:t>
            </a:r>
            <a:r>
              <a:rPr lang="en-US" sz="1200" dirty="0" err="1">
                <a:latin typeface="Arial" pitchFamily="34" charset="0"/>
                <a:cs typeface="Arial" pitchFamily="34" charset="0"/>
              </a:rPr>
              <a:t>Gao</a:t>
            </a:r>
            <a:r>
              <a:rPr lang="en-US" sz="1200" dirty="0">
                <a:latin typeface="Arial" pitchFamily="34" charset="0"/>
                <a:cs typeface="Arial" pitchFamily="34" charset="0"/>
              </a:rPr>
              <a:t> Cong, Christian </a:t>
            </a:r>
            <a:r>
              <a:rPr lang="en-US" sz="1200" dirty="0" smtClean="0">
                <a:latin typeface="Arial" pitchFamily="34" charset="0"/>
                <a:cs typeface="Arial" pitchFamily="34" charset="0"/>
              </a:rPr>
              <a:t>Jensen</a:t>
            </a:r>
            <a:r>
              <a:rPr lang="en-US" sz="1200" dirty="0">
                <a:latin typeface="Arial" pitchFamily="34" charset="0"/>
                <a:cs typeface="Arial" pitchFamily="34" charset="0"/>
              </a:rPr>
              <a:t>, and </a:t>
            </a:r>
            <a:r>
              <a:rPr lang="en-US" sz="1200" dirty="0" smtClean="0">
                <a:latin typeface="Arial" pitchFamily="34" charset="0"/>
                <a:cs typeface="Arial" pitchFamily="34" charset="0"/>
              </a:rPr>
              <a:t>D. </a:t>
            </a:r>
            <a:r>
              <a:rPr lang="en-US" sz="1200" dirty="0">
                <a:latin typeface="Arial" pitchFamily="34" charset="0"/>
                <a:cs typeface="Arial" pitchFamily="34" charset="0"/>
              </a:rPr>
              <a:t>Wu. “Spatial Keyword Query Processing: An Experimental </a:t>
            </a:r>
            <a:r>
              <a:rPr lang="en-US" sz="1200" dirty="0" smtClean="0">
                <a:latin typeface="Arial" pitchFamily="34" charset="0"/>
                <a:cs typeface="Arial" pitchFamily="34" charset="0"/>
              </a:rPr>
              <a:t>Evaluation”. </a:t>
            </a:r>
            <a:r>
              <a:rPr lang="en-US" sz="1200" b="1" dirty="0" smtClean="0">
                <a:latin typeface="Arial" pitchFamily="34" charset="0"/>
                <a:cs typeface="Arial" pitchFamily="34" charset="0"/>
              </a:rPr>
              <a:t>VLDB</a:t>
            </a:r>
            <a:r>
              <a:rPr lang="en-US" sz="1200" dirty="0" smtClean="0">
                <a:latin typeface="Arial" pitchFamily="34" charset="0"/>
                <a:cs typeface="Arial" pitchFamily="34" charset="0"/>
              </a:rPr>
              <a:t> </a:t>
            </a:r>
            <a:r>
              <a:rPr lang="en-US" sz="1200" dirty="0">
                <a:latin typeface="Arial" pitchFamily="34" charset="0"/>
                <a:cs typeface="Arial" pitchFamily="34" charset="0"/>
              </a:rPr>
              <a:t>2013 </a:t>
            </a:r>
          </a:p>
        </p:txBody>
      </p:sp>
      <p:sp>
        <p:nvSpPr>
          <p:cNvPr id="70" name="Content Placeholder 2"/>
          <p:cNvSpPr txBox="1">
            <a:spLocks/>
          </p:cNvSpPr>
          <p:nvPr/>
        </p:nvSpPr>
        <p:spPr bwMode="auto">
          <a:xfrm>
            <a:off x="4644008" y="4365104"/>
            <a:ext cx="4176464" cy="1728192"/>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a:buFont typeface="Wingdings" charset="2"/>
              <a:buChar char="§"/>
            </a:pPr>
            <a:r>
              <a:rPr lang="en-US" sz="2000" i="1" dirty="0" smtClean="0"/>
              <a:t>Text Indexing Schemes</a:t>
            </a:r>
          </a:p>
          <a:p>
            <a:pPr lvl="1">
              <a:buFont typeface="Wingdings" charset="2"/>
              <a:buChar char="§"/>
            </a:pPr>
            <a:r>
              <a:rPr lang="en-US" sz="1800" i="1" dirty="0" smtClean="0"/>
              <a:t>Inverted File</a:t>
            </a:r>
          </a:p>
          <a:p>
            <a:pPr lvl="1">
              <a:buFont typeface="Wingdings" charset="2"/>
              <a:buChar char="§"/>
            </a:pPr>
            <a:r>
              <a:rPr lang="en-US" sz="1800" i="1" dirty="0" smtClean="0"/>
              <a:t>Bitmap Index</a:t>
            </a:r>
            <a:endParaRPr lang="en-US" sz="1800" i="1" dirty="0"/>
          </a:p>
        </p:txBody>
      </p:sp>
    </p:spTree>
    <p:extLst>
      <p:ext uri="{BB962C8B-B14F-4D97-AF65-F5344CB8AC3E}">
        <p14:creationId xmlns:p14="http://schemas.microsoft.com/office/powerpoint/2010/main" val="364599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9" grpId="0"/>
      <p:bldP spid="20" grpId="0"/>
      <p:bldP spid="30" grpId="0" animBg="1"/>
      <p:bldP spid="31" grpId="0"/>
      <p:bldP spid="32" grpId="0"/>
      <p:bldP spid="33" grpId="0"/>
      <p:bldP spid="34" grpId="0"/>
      <p:bldP spid="44" grpId="0" animBg="1"/>
      <p:bldP spid="45" grpId="0"/>
      <p:bldP spid="46" grpId="0"/>
      <p:bldP spid="47" grpId="0"/>
      <p:bldP spid="48" grpId="0"/>
      <p:bldP spid="50" grpId="0" animBg="1"/>
      <p:bldP spid="51" grpId="0"/>
      <p:bldP spid="53" grpId="0"/>
      <p:bldP spid="55" grpId="0"/>
      <p:bldP spid="56" grpId="0"/>
      <p:bldP spid="57" grpId="0"/>
      <p:bldP spid="58" grpId="0"/>
      <p:bldP spid="59" grpId="0"/>
      <p:bldP spid="60" grpId="0"/>
      <p:bldP spid="61" grpId="0"/>
      <p:bldP spid="63" grpId="0" animBg="1"/>
      <p:bldP spid="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85936" y="44624"/>
            <a:ext cx="7010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2800" dirty="0" smtClean="0"/>
              <a:t>Online Spatial Search over </a:t>
            </a:r>
            <a:r>
              <a:rPr lang="en-US" sz="2800" dirty="0" err="1" smtClean="0"/>
              <a:t>Microblog</a:t>
            </a:r>
            <a:r>
              <a:rPr lang="en-US" sz="2800" dirty="0" smtClean="0"/>
              <a:t>: </a:t>
            </a:r>
            <a:r>
              <a:rPr lang="en-US" sz="2800" dirty="0" err="1" smtClean="0"/>
              <a:t>TwitterStand</a:t>
            </a:r>
            <a:endParaRPr lang="en-US" sz="2800" dirty="0"/>
          </a:p>
        </p:txBody>
      </p:sp>
      <p:pic>
        <p:nvPicPr>
          <p:cNvPr id="8" name="Picture 7" descr="Screen shot 2013-05-28 at 2.55.54 PM.png"/>
          <p:cNvPicPr>
            <a:picLocks noChangeAspect="1"/>
          </p:cNvPicPr>
          <p:nvPr/>
        </p:nvPicPr>
        <p:blipFill rotWithShape="1">
          <a:blip r:embed="rId2">
            <a:extLst>
              <a:ext uri="{28A0092B-C50C-407E-A947-70E740481C1C}">
                <a14:useLocalDpi xmlns:a14="http://schemas.microsoft.com/office/drawing/2010/main" val="0"/>
              </a:ext>
            </a:extLst>
          </a:blip>
          <a:srcRect t="10071" b="29235"/>
          <a:stretch/>
        </p:blipFill>
        <p:spPr>
          <a:xfrm>
            <a:off x="179512" y="1628800"/>
            <a:ext cx="8792224" cy="333525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bwMode="auto">
          <a:xfrm>
            <a:off x="179512" y="2175247"/>
            <a:ext cx="4248472" cy="2765921"/>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0" name="TextBox 9"/>
          <p:cNvSpPr txBox="1"/>
          <p:nvPr/>
        </p:nvSpPr>
        <p:spPr>
          <a:xfrm>
            <a:off x="2699792" y="980728"/>
            <a:ext cx="1837913" cy="461665"/>
          </a:xfrm>
          <a:prstGeom prst="rect">
            <a:avLst/>
          </a:prstGeom>
          <a:noFill/>
        </p:spPr>
        <p:txBody>
          <a:bodyPr wrap="none" rtlCol="0">
            <a:spAutoFit/>
          </a:bodyPr>
          <a:lstStyle/>
          <a:p>
            <a:r>
              <a:rPr lang="en-US" sz="2400" b="1" dirty="0" smtClean="0">
                <a:latin typeface="Arial"/>
                <a:cs typeface="Arial"/>
              </a:rPr>
              <a:t>Tweets List </a:t>
            </a:r>
            <a:endParaRPr lang="en-US" sz="2400" b="1" dirty="0">
              <a:latin typeface="Arial"/>
              <a:cs typeface="Arial"/>
            </a:endParaRPr>
          </a:p>
        </p:txBody>
      </p:sp>
      <p:cxnSp>
        <p:nvCxnSpPr>
          <p:cNvPr id="11" name="Straight Arrow Connector 10"/>
          <p:cNvCxnSpPr>
            <a:endCxn id="9" idx="0"/>
          </p:cNvCxnSpPr>
          <p:nvPr/>
        </p:nvCxnSpPr>
        <p:spPr bwMode="auto">
          <a:xfrm flipH="1">
            <a:off x="2303748" y="1412776"/>
            <a:ext cx="1315002" cy="762471"/>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2" name="TextBox 11"/>
          <p:cNvSpPr txBox="1"/>
          <p:nvPr/>
        </p:nvSpPr>
        <p:spPr>
          <a:xfrm>
            <a:off x="4932040" y="980728"/>
            <a:ext cx="3240360" cy="461665"/>
          </a:xfrm>
          <a:prstGeom prst="rect">
            <a:avLst/>
          </a:prstGeom>
          <a:noFill/>
        </p:spPr>
        <p:txBody>
          <a:bodyPr wrap="square" rtlCol="0">
            <a:spAutoFit/>
          </a:bodyPr>
          <a:lstStyle/>
          <a:p>
            <a:r>
              <a:rPr lang="en-US" sz="2400" b="1" dirty="0" smtClean="0">
                <a:latin typeface="Arial"/>
                <a:cs typeface="Arial"/>
              </a:rPr>
              <a:t>Tweets </a:t>
            </a:r>
            <a:r>
              <a:rPr lang="en-US" sz="2400" b="1" dirty="0" err="1" smtClean="0">
                <a:latin typeface="Arial"/>
                <a:cs typeface="Arial"/>
              </a:rPr>
              <a:t>GeoLocated</a:t>
            </a:r>
            <a:endParaRPr lang="en-US" sz="2400" b="1" dirty="0">
              <a:latin typeface="Arial"/>
              <a:cs typeface="Arial"/>
            </a:endParaRPr>
          </a:p>
        </p:txBody>
      </p:sp>
      <p:cxnSp>
        <p:nvCxnSpPr>
          <p:cNvPr id="13" name="Straight Arrow Connector 12"/>
          <p:cNvCxnSpPr/>
          <p:nvPr/>
        </p:nvCxnSpPr>
        <p:spPr bwMode="auto">
          <a:xfrm flipH="1">
            <a:off x="5364088" y="1412776"/>
            <a:ext cx="1188132" cy="2448272"/>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14" name="Straight Arrow Connector 13"/>
          <p:cNvCxnSpPr/>
          <p:nvPr/>
        </p:nvCxnSpPr>
        <p:spPr bwMode="auto">
          <a:xfrm flipH="1">
            <a:off x="6228184" y="1412776"/>
            <a:ext cx="324036" cy="2664296"/>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15" name="Straight Arrow Connector 14"/>
          <p:cNvCxnSpPr/>
          <p:nvPr/>
        </p:nvCxnSpPr>
        <p:spPr bwMode="auto">
          <a:xfrm>
            <a:off x="6552220" y="1412776"/>
            <a:ext cx="1692188" cy="237626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6" name="Rectangle 15"/>
          <p:cNvSpPr/>
          <p:nvPr/>
        </p:nvSpPr>
        <p:spPr bwMode="auto">
          <a:xfrm>
            <a:off x="0" y="6248345"/>
            <a:ext cx="9144000" cy="318410"/>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000" dirty="0" err="1">
                <a:latin typeface="Arial" charset="0"/>
                <a:ea typeface="굴림" pitchFamily="34" charset="-127"/>
              </a:rPr>
              <a:t>Jagan</a:t>
            </a:r>
            <a:r>
              <a:rPr lang="en-US" sz="1000" dirty="0">
                <a:latin typeface="Arial" charset="0"/>
                <a:ea typeface="굴림" pitchFamily="34" charset="-127"/>
              </a:rPr>
              <a:t> </a:t>
            </a:r>
            <a:r>
              <a:rPr lang="en-US" sz="1000" dirty="0" err="1">
                <a:latin typeface="Arial" charset="0"/>
                <a:ea typeface="굴림" pitchFamily="34" charset="-127"/>
              </a:rPr>
              <a:t>Sankaranarayanan</a:t>
            </a:r>
            <a:r>
              <a:rPr lang="en-US" sz="1000" dirty="0">
                <a:latin typeface="Arial" charset="0"/>
                <a:ea typeface="굴림" pitchFamily="34" charset="-127"/>
              </a:rPr>
              <a:t>, </a:t>
            </a:r>
            <a:r>
              <a:rPr lang="en-US" sz="1000" dirty="0" err="1">
                <a:latin typeface="Arial" charset="0"/>
                <a:ea typeface="굴림" pitchFamily="34" charset="-127"/>
              </a:rPr>
              <a:t>Hanan</a:t>
            </a:r>
            <a:r>
              <a:rPr lang="en-US" sz="1000" dirty="0">
                <a:latin typeface="Arial" charset="0"/>
                <a:ea typeface="굴림" pitchFamily="34" charset="-127"/>
              </a:rPr>
              <a:t> </a:t>
            </a:r>
            <a:r>
              <a:rPr lang="en-US" sz="1000" dirty="0" err="1">
                <a:latin typeface="Arial" charset="0"/>
                <a:ea typeface="굴림" pitchFamily="34" charset="-127"/>
              </a:rPr>
              <a:t>Samet</a:t>
            </a:r>
            <a:r>
              <a:rPr lang="en-US" sz="1000" dirty="0">
                <a:latin typeface="Arial" charset="0"/>
                <a:ea typeface="굴림" pitchFamily="34" charset="-127"/>
              </a:rPr>
              <a:t>, Benjamin E. </a:t>
            </a:r>
            <a:r>
              <a:rPr lang="en-US" sz="1000" dirty="0" err="1">
                <a:latin typeface="Arial" charset="0"/>
                <a:ea typeface="굴림" pitchFamily="34" charset="-127"/>
              </a:rPr>
              <a:t>Teitler</a:t>
            </a:r>
            <a:r>
              <a:rPr lang="en-US" sz="1000" dirty="0">
                <a:latin typeface="Arial" charset="0"/>
                <a:ea typeface="굴림" pitchFamily="34" charset="-127"/>
              </a:rPr>
              <a:t>, Michael D. Lieberman, Jon </a:t>
            </a:r>
            <a:r>
              <a:rPr lang="en-US" sz="1000" dirty="0" err="1" smtClean="0">
                <a:latin typeface="Arial" charset="0"/>
                <a:ea typeface="굴림" pitchFamily="34" charset="-127"/>
              </a:rPr>
              <a:t>Sperling</a:t>
            </a:r>
            <a:r>
              <a:rPr lang="en-US" sz="1000" dirty="0" smtClean="0">
                <a:latin typeface="Arial" charset="0"/>
                <a:ea typeface="굴림" pitchFamily="34" charset="-127"/>
              </a:rPr>
              <a:t>. “</a:t>
            </a:r>
            <a:r>
              <a:rPr lang="en-US" sz="1000" dirty="0" err="1" smtClean="0">
                <a:latin typeface="Arial" charset="0"/>
                <a:ea typeface="굴림" pitchFamily="34" charset="-127"/>
              </a:rPr>
              <a:t>TwitterStand</a:t>
            </a:r>
            <a:r>
              <a:rPr lang="en-US" sz="1000" dirty="0">
                <a:latin typeface="Arial" charset="0"/>
                <a:ea typeface="굴림" pitchFamily="34" charset="-127"/>
              </a:rPr>
              <a:t>: News in </a:t>
            </a:r>
            <a:r>
              <a:rPr lang="en-US" sz="1000" dirty="0" smtClean="0">
                <a:latin typeface="Arial" charset="0"/>
                <a:ea typeface="굴림" pitchFamily="34" charset="-127"/>
              </a:rPr>
              <a:t>Tweets” in ACM SIGSPATIAL GIS 2009</a:t>
            </a:r>
            <a:endParaRPr kumimoji="0" lang="en-US" sz="1000" b="0" i="0" u="none" strike="noStrike" cap="none" normalizeH="0" baseline="0" dirty="0" smtClean="0">
              <a:ln>
                <a:noFill/>
              </a:ln>
              <a:solidFill>
                <a:schemeClr val="tx1"/>
              </a:solidFill>
              <a:effectLst/>
              <a:latin typeface="Arial" charset="0"/>
              <a:ea typeface="굴림" pitchFamily="34" charset="-127"/>
            </a:endParaRPr>
          </a:p>
        </p:txBody>
      </p:sp>
      <p:sp>
        <p:nvSpPr>
          <p:cNvPr id="3" name="TextBox 2"/>
          <p:cNvSpPr txBox="1"/>
          <p:nvPr/>
        </p:nvSpPr>
        <p:spPr>
          <a:xfrm>
            <a:off x="899592" y="5157192"/>
            <a:ext cx="7272808" cy="1015663"/>
          </a:xfrm>
          <a:prstGeom prst="rect">
            <a:avLst/>
          </a:prstGeom>
          <a:solidFill>
            <a:srgbClr val="800000"/>
          </a:solidFill>
          <a:ln>
            <a:noFill/>
          </a:ln>
          <a:scene3d>
            <a:camera prst="orthographicFront"/>
            <a:lightRig rig="threePt" dir="t"/>
          </a:scene3d>
          <a:sp3d>
            <a:bevelT/>
          </a:sp3d>
        </p:spPr>
        <p:txBody>
          <a:bodyPr wrap="square" rtlCol="0">
            <a:spAutoFit/>
          </a:bodyPr>
          <a:lstStyle/>
          <a:p>
            <a:r>
              <a:rPr lang="en-US" sz="2000" b="1" i="1" dirty="0" smtClean="0">
                <a:solidFill>
                  <a:srgbClr val="FFFFFF"/>
                </a:solidFill>
              </a:rPr>
              <a:t>- Connects to Twitter through Twitter API to get recent tweets</a:t>
            </a:r>
          </a:p>
          <a:p>
            <a:r>
              <a:rPr lang="en-US" sz="2000" b="1" i="1" dirty="0" smtClean="0">
                <a:solidFill>
                  <a:srgbClr val="FFFFFF"/>
                </a:solidFill>
              </a:rPr>
              <a:t>- Classify and Cluster Tweets to extract news and place them on the map in an online manner </a:t>
            </a:r>
            <a:endParaRPr lang="en-US" sz="2000" b="1" i="1" dirty="0">
              <a:solidFill>
                <a:srgbClr val="FFFFFF"/>
              </a:solidFill>
            </a:endParaRPr>
          </a:p>
        </p:txBody>
      </p:sp>
    </p:spTree>
    <p:extLst>
      <p:ext uri="{BB962C8B-B14F-4D97-AF65-F5344CB8AC3E}">
        <p14:creationId xmlns:p14="http://schemas.microsoft.com/office/powerpoint/2010/main" val="1450274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Online Spatial </a:t>
            </a:r>
            <a:r>
              <a:rPr lang="en-US" sz="2800" dirty="0"/>
              <a:t>Search over </a:t>
            </a:r>
            <a:r>
              <a:rPr lang="en-US" sz="2800" dirty="0" err="1"/>
              <a:t>Microblog</a:t>
            </a:r>
            <a:r>
              <a:rPr lang="en-US" sz="2800" dirty="0" smtClean="0"/>
              <a:t>: </a:t>
            </a:r>
            <a:r>
              <a:rPr lang="en-US" sz="2800" dirty="0" err="1" smtClean="0"/>
              <a:t>TweetQL</a:t>
            </a:r>
            <a:endParaRPr lang="en-US" sz="2800" dirty="0"/>
          </a:p>
        </p:txBody>
      </p:sp>
      <p:sp>
        <p:nvSpPr>
          <p:cNvPr id="4" name="Rectangle 3"/>
          <p:cNvSpPr/>
          <p:nvPr/>
        </p:nvSpPr>
        <p:spPr>
          <a:xfrm>
            <a:off x="4716016" y="1394773"/>
            <a:ext cx="4248472" cy="954107"/>
          </a:xfrm>
          <a:prstGeom prst="rect">
            <a:avLst/>
          </a:prstGeom>
          <a:solidFill>
            <a:srgbClr val="FFAA29"/>
          </a:solidFill>
          <a:ln>
            <a:solidFill>
              <a:srgbClr val="FF0000"/>
            </a:solidFill>
          </a:ln>
        </p:spPr>
        <p:txBody>
          <a:bodyPr wrap="square">
            <a:spAutoFit/>
          </a:bodyPr>
          <a:lstStyle/>
          <a:p>
            <a:r>
              <a:rPr lang="en-US" sz="1400" b="1" dirty="0" smtClean="0">
                <a:latin typeface="Arial"/>
                <a:cs typeface="Arial"/>
              </a:rPr>
              <a:t>SELECT</a:t>
            </a:r>
            <a:r>
              <a:rPr lang="en-US" sz="1400" dirty="0" smtClean="0">
                <a:latin typeface="Arial"/>
                <a:cs typeface="Arial"/>
              </a:rPr>
              <a:t>	text</a:t>
            </a:r>
            <a:endParaRPr lang="en-US" sz="1400" dirty="0">
              <a:latin typeface="Arial"/>
              <a:cs typeface="Arial"/>
            </a:endParaRPr>
          </a:p>
          <a:p>
            <a:r>
              <a:rPr lang="en-US" sz="1400" b="1" dirty="0">
                <a:latin typeface="Arial"/>
                <a:cs typeface="Arial"/>
              </a:rPr>
              <a:t>FROM</a:t>
            </a:r>
            <a:r>
              <a:rPr lang="en-US" sz="1400" dirty="0">
                <a:latin typeface="Arial"/>
                <a:cs typeface="Arial"/>
              </a:rPr>
              <a:t> </a:t>
            </a:r>
            <a:r>
              <a:rPr lang="en-US" sz="1400" dirty="0" smtClean="0">
                <a:latin typeface="Arial"/>
                <a:cs typeface="Arial"/>
              </a:rPr>
              <a:t>	twitter</a:t>
            </a:r>
            <a:endParaRPr lang="en-US" sz="1400" dirty="0">
              <a:latin typeface="Arial"/>
              <a:cs typeface="Arial"/>
            </a:endParaRPr>
          </a:p>
          <a:p>
            <a:r>
              <a:rPr lang="en-US" sz="1400" b="1" dirty="0">
                <a:latin typeface="Arial"/>
                <a:cs typeface="Arial"/>
              </a:rPr>
              <a:t>WHERE</a:t>
            </a:r>
            <a:r>
              <a:rPr lang="en-US" sz="1400" dirty="0">
                <a:latin typeface="Arial"/>
                <a:cs typeface="Arial"/>
              </a:rPr>
              <a:t> </a:t>
            </a:r>
            <a:r>
              <a:rPr lang="en-US" sz="1400" dirty="0" smtClean="0">
                <a:latin typeface="Arial"/>
                <a:cs typeface="Arial"/>
              </a:rPr>
              <a:t>	text </a:t>
            </a:r>
            <a:r>
              <a:rPr lang="en-US" sz="1400" dirty="0">
                <a:latin typeface="Arial"/>
                <a:cs typeface="Arial"/>
              </a:rPr>
              <a:t>contains ‘</a:t>
            </a:r>
            <a:r>
              <a:rPr lang="en-US" sz="1400" dirty="0" err="1">
                <a:latin typeface="Arial"/>
                <a:cs typeface="Arial"/>
              </a:rPr>
              <a:t>obama</a:t>
            </a:r>
            <a:r>
              <a:rPr lang="en-US" sz="1400" dirty="0" smtClean="0">
                <a:latin typeface="Arial"/>
                <a:cs typeface="Arial"/>
              </a:rPr>
              <a:t>’</a:t>
            </a:r>
            <a:endParaRPr lang="en-US" sz="1400" dirty="0">
              <a:latin typeface="Arial"/>
              <a:cs typeface="Arial"/>
            </a:endParaRPr>
          </a:p>
          <a:p>
            <a:r>
              <a:rPr lang="en-US" sz="1400" dirty="0" smtClean="0">
                <a:latin typeface="Arial"/>
                <a:cs typeface="Arial"/>
              </a:rPr>
              <a:t>	AND </a:t>
            </a:r>
            <a:r>
              <a:rPr lang="en-US" sz="1400" dirty="0">
                <a:latin typeface="Arial"/>
                <a:cs typeface="Arial"/>
              </a:rPr>
              <a:t>location in [bounding box for NYC</a:t>
            </a:r>
            <a:r>
              <a:rPr lang="en-US" sz="1400" dirty="0" smtClean="0">
                <a:latin typeface="Arial"/>
                <a:cs typeface="Arial"/>
              </a:rPr>
              <a:t>]</a:t>
            </a:r>
            <a:endParaRPr lang="en-US" sz="1400" dirty="0">
              <a:latin typeface="Arial"/>
              <a:cs typeface="Arial"/>
            </a:endParaRPr>
          </a:p>
        </p:txBody>
      </p:sp>
      <p:sp>
        <p:nvSpPr>
          <p:cNvPr id="6" name="TextBox 5"/>
          <p:cNvSpPr txBox="1"/>
          <p:nvPr/>
        </p:nvSpPr>
        <p:spPr>
          <a:xfrm>
            <a:off x="395536" y="1412776"/>
            <a:ext cx="4248472" cy="584776"/>
          </a:xfrm>
          <a:prstGeom prst="rect">
            <a:avLst/>
          </a:prstGeom>
          <a:noFill/>
        </p:spPr>
        <p:txBody>
          <a:bodyPr wrap="square" rtlCol="0">
            <a:spAutoFit/>
          </a:bodyPr>
          <a:lstStyle/>
          <a:p>
            <a:r>
              <a:rPr lang="en-US" sz="1600" i="1" dirty="0" smtClean="0"/>
              <a:t>Retrieve all </a:t>
            </a:r>
            <a:r>
              <a:rPr lang="en-US" sz="1600" i="1" dirty="0"/>
              <a:t>tweets containing the word </a:t>
            </a:r>
            <a:r>
              <a:rPr lang="en-US" sz="1600" i="1" dirty="0" smtClean="0"/>
              <a:t>“Obama” </a:t>
            </a:r>
            <a:r>
              <a:rPr lang="en-US" sz="1600" i="1" dirty="0"/>
              <a:t>that are tweeted from the New York City area.</a:t>
            </a:r>
          </a:p>
        </p:txBody>
      </p:sp>
      <p:pic>
        <p:nvPicPr>
          <p:cNvPr id="8" name="Picture 7"/>
          <p:cNvPicPr>
            <a:picLocks noChangeAspect="1"/>
          </p:cNvPicPr>
          <p:nvPr/>
        </p:nvPicPr>
        <p:blipFill rotWithShape="1">
          <a:blip r:embed="rId2"/>
          <a:srcRect r="33604"/>
          <a:stretch/>
        </p:blipFill>
        <p:spPr>
          <a:xfrm>
            <a:off x="1115616" y="2924944"/>
            <a:ext cx="3960440" cy="325462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srcRect l="66931" t="10690" r="765"/>
          <a:stretch/>
        </p:blipFill>
        <p:spPr>
          <a:xfrm>
            <a:off x="5220072" y="2870001"/>
            <a:ext cx="2232248" cy="3367311"/>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bwMode="auto">
          <a:xfrm>
            <a:off x="0" y="6248345"/>
            <a:ext cx="9144000" cy="318410"/>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000" dirty="0" smtClean="0">
                <a:latin typeface="Arial" charset="0"/>
                <a:ea typeface="굴림" pitchFamily="34" charset="-127"/>
              </a:rPr>
              <a:t>A. </a:t>
            </a:r>
            <a:r>
              <a:rPr lang="en-US" sz="1000" dirty="0">
                <a:latin typeface="Arial" charset="0"/>
                <a:ea typeface="굴림" pitchFamily="34" charset="-127"/>
              </a:rPr>
              <a:t>Marcus, </a:t>
            </a:r>
            <a:r>
              <a:rPr lang="en-US" sz="1000" dirty="0" smtClean="0">
                <a:latin typeface="Arial" charset="0"/>
                <a:ea typeface="굴림" pitchFamily="34" charset="-127"/>
              </a:rPr>
              <a:t>M. </a:t>
            </a:r>
            <a:r>
              <a:rPr lang="en-US" sz="1000" dirty="0">
                <a:latin typeface="Arial" charset="0"/>
                <a:ea typeface="굴림" pitchFamily="34" charset="-127"/>
              </a:rPr>
              <a:t>S. Bernstein, </a:t>
            </a:r>
            <a:r>
              <a:rPr lang="en-US" sz="1000" dirty="0" smtClean="0">
                <a:latin typeface="Arial" charset="0"/>
                <a:ea typeface="굴림" pitchFamily="34" charset="-127"/>
              </a:rPr>
              <a:t>O. </a:t>
            </a:r>
            <a:r>
              <a:rPr lang="en-US" sz="1000" dirty="0" err="1">
                <a:latin typeface="Arial" charset="0"/>
                <a:ea typeface="굴림" pitchFamily="34" charset="-127"/>
              </a:rPr>
              <a:t>Badar</a:t>
            </a:r>
            <a:r>
              <a:rPr lang="en-US" sz="1000" dirty="0">
                <a:latin typeface="Arial" charset="0"/>
                <a:ea typeface="굴림" pitchFamily="34" charset="-127"/>
              </a:rPr>
              <a:t>, </a:t>
            </a:r>
            <a:r>
              <a:rPr lang="en-US" sz="1000" dirty="0" smtClean="0">
                <a:latin typeface="Arial" charset="0"/>
                <a:ea typeface="굴림" pitchFamily="34" charset="-127"/>
              </a:rPr>
              <a:t>D. </a:t>
            </a:r>
            <a:r>
              <a:rPr lang="en-US" sz="1000" dirty="0">
                <a:latin typeface="Arial" charset="0"/>
                <a:ea typeface="굴림" pitchFamily="34" charset="-127"/>
              </a:rPr>
              <a:t>R. </a:t>
            </a:r>
            <a:r>
              <a:rPr lang="en-US" sz="1000" dirty="0" err="1">
                <a:latin typeface="Arial" charset="0"/>
                <a:ea typeface="굴림" pitchFamily="34" charset="-127"/>
              </a:rPr>
              <a:t>Karger</a:t>
            </a:r>
            <a:r>
              <a:rPr lang="en-US" sz="1000" dirty="0">
                <a:latin typeface="Arial" charset="0"/>
                <a:ea typeface="굴림" pitchFamily="34" charset="-127"/>
              </a:rPr>
              <a:t>, </a:t>
            </a:r>
            <a:r>
              <a:rPr lang="en-US" sz="1000" dirty="0" smtClean="0">
                <a:latin typeface="Arial" charset="0"/>
                <a:ea typeface="굴림" pitchFamily="34" charset="-127"/>
              </a:rPr>
              <a:t>S. </a:t>
            </a:r>
            <a:r>
              <a:rPr lang="en-US" sz="1000" dirty="0">
                <a:latin typeface="Arial" charset="0"/>
                <a:ea typeface="굴림" pitchFamily="34" charset="-127"/>
              </a:rPr>
              <a:t>Madden, </a:t>
            </a:r>
            <a:r>
              <a:rPr lang="en-US" sz="1000" dirty="0" smtClean="0">
                <a:latin typeface="Arial" charset="0"/>
                <a:ea typeface="굴림" pitchFamily="34" charset="-127"/>
              </a:rPr>
              <a:t>R. </a:t>
            </a:r>
            <a:r>
              <a:rPr lang="en-US" sz="1000" dirty="0">
                <a:latin typeface="Arial" charset="0"/>
                <a:ea typeface="굴림" pitchFamily="34" charset="-127"/>
              </a:rPr>
              <a:t>C. </a:t>
            </a:r>
            <a:r>
              <a:rPr lang="en-US" sz="1000" dirty="0" smtClean="0">
                <a:latin typeface="Arial" charset="0"/>
                <a:ea typeface="굴림" pitchFamily="34" charset="-127"/>
              </a:rPr>
              <a:t>Miller. “Tweets </a:t>
            </a:r>
            <a:r>
              <a:rPr lang="en-US" sz="1000" dirty="0">
                <a:latin typeface="Arial" charset="0"/>
                <a:ea typeface="굴림" pitchFamily="34" charset="-127"/>
              </a:rPr>
              <a:t>as data: demonstration of </a:t>
            </a:r>
            <a:r>
              <a:rPr lang="en-US" sz="1000" dirty="0" err="1">
                <a:latin typeface="Arial" charset="0"/>
                <a:ea typeface="굴림" pitchFamily="34" charset="-127"/>
              </a:rPr>
              <a:t>TweeQL</a:t>
            </a:r>
            <a:r>
              <a:rPr lang="en-US" sz="1000" dirty="0">
                <a:latin typeface="Arial" charset="0"/>
                <a:ea typeface="굴림" pitchFamily="34" charset="-127"/>
              </a:rPr>
              <a:t> and </a:t>
            </a:r>
            <a:r>
              <a:rPr lang="en-US" sz="1000" dirty="0" err="1" smtClean="0">
                <a:latin typeface="Arial" charset="0"/>
                <a:ea typeface="굴림" pitchFamily="34" charset="-127"/>
              </a:rPr>
              <a:t>Twitinfo</a:t>
            </a:r>
            <a:r>
              <a:rPr lang="en-US" sz="1000" dirty="0" smtClean="0">
                <a:latin typeface="Arial" charset="0"/>
                <a:ea typeface="굴림" pitchFamily="34" charset="-127"/>
              </a:rPr>
              <a:t>”. </a:t>
            </a:r>
            <a:r>
              <a:rPr lang="en-US" sz="1000" dirty="0">
                <a:latin typeface="Arial" charset="0"/>
                <a:ea typeface="굴림" pitchFamily="34" charset="-127"/>
              </a:rPr>
              <a:t>SIGMOD </a:t>
            </a:r>
            <a:r>
              <a:rPr lang="en-US" sz="1000" dirty="0" smtClean="0">
                <a:latin typeface="Arial" charset="0"/>
                <a:ea typeface="굴림" pitchFamily="34" charset="-127"/>
              </a:rPr>
              <a:t>2011</a:t>
            </a:r>
            <a:endParaRPr kumimoji="0" lang="en-US" sz="1000" b="0" i="0" u="none" strike="noStrike" cap="none" normalizeH="0" baseline="0" dirty="0" smtClean="0">
              <a:ln>
                <a:noFill/>
              </a:ln>
              <a:solidFill>
                <a:schemeClr val="tx1"/>
              </a:solidFill>
              <a:effectLst/>
              <a:latin typeface="Arial" charset="0"/>
              <a:ea typeface="굴림" pitchFamily="34" charset="-127"/>
            </a:endParaRPr>
          </a:p>
        </p:txBody>
      </p:sp>
      <p:sp>
        <p:nvSpPr>
          <p:cNvPr id="11" name="TextBox 10"/>
          <p:cNvSpPr txBox="1"/>
          <p:nvPr/>
        </p:nvSpPr>
        <p:spPr>
          <a:xfrm>
            <a:off x="395536" y="1052736"/>
            <a:ext cx="1865076" cy="369332"/>
          </a:xfrm>
          <a:prstGeom prst="rect">
            <a:avLst/>
          </a:prstGeom>
          <a:noFill/>
        </p:spPr>
        <p:txBody>
          <a:bodyPr wrap="none" rtlCol="0">
            <a:spAutoFit/>
          </a:bodyPr>
          <a:lstStyle/>
          <a:p>
            <a:r>
              <a:rPr lang="en-US" b="1" dirty="0" smtClean="0"/>
              <a:t>Query in English</a:t>
            </a:r>
            <a:endParaRPr lang="en-US" b="1" dirty="0"/>
          </a:p>
        </p:txBody>
      </p:sp>
      <p:sp>
        <p:nvSpPr>
          <p:cNvPr id="12" name="TextBox 11"/>
          <p:cNvSpPr txBox="1"/>
          <p:nvPr/>
        </p:nvSpPr>
        <p:spPr>
          <a:xfrm>
            <a:off x="4686156" y="1043444"/>
            <a:ext cx="1326004" cy="369332"/>
          </a:xfrm>
          <a:prstGeom prst="rect">
            <a:avLst/>
          </a:prstGeom>
          <a:noFill/>
        </p:spPr>
        <p:txBody>
          <a:bodyPr wrap="none" rtlCol="0">
            <a:spAutoFit/>
          </a:bodyPr>
          <a:lstStyle/>
          <a:p>
            <a:r>
              <a:rPr lang="en-US" b="1" dirty="0" smtClean="0"/>
              <a:t>SQL Query</a:t>
            </a:r>
            <a:endParaRPr lang="en-US" b="1" dirty="0"/>
          </a:p>
        </p:txBody>
      </p:sp>
      <p:sp>
        <p:nvSpPr>
          <p:cNvPr id="3" name="TextBox 2"/>
          <p:cNvSpPr txBox="1"/>
          <p:nvPr/>
        </p:nvSpPr>
        <p:spPr>
          <a:xfrm>
            <a:off x="467544" y="2420888"/>
            <a:ext cx="8496944" cy="369332"/>
          </a:xfrm>
          <a:prstGeom prst="rect">
            <a:avLst/>
          </a:prstGeom>
          <a:solidFill>
            <a:srgbClr val="800000"/>
          </a:solidFill>
          <a:ln>
            <a:noFill/>
          </a:ln>
          <a:scene3d>
            <a:camera prst="orthographicFront"/>
            <a:lightRig rig="threePt" dir="t"/>
          </a:scene3d>
          <a:sp3d>
            <a:bevelT/>
          </a:sp3d>
        </p:spPr>
        <p:txBody>
          <a:bodyPr wrap="square" rtlCol="0">
            <a:spAutoFit/>
          </a:bodyPr>
          <a:lstStyle/>
          <a:p>
            <a:pPr algn="ctr"/>
            <a:r>
              <a:rPr lang="en-US" dirty="0" smtClean="0">
                <a:solidFill>
                  <a:schemeClr val="bg1"/>
                </a:solidFill>
              </a:rPr>
              <a:t>The system Converts SQL queries to twitter text and spatial search APIs</a:t>
            </a:r>
            <a:endParaRPr lang="en-US" dirty="0">
              <a:solidFill>
                <a:schemeClr val="bg1"/>
              </a:solidFill>
            </a:endParaRPr>
          </a:p>
        </p:txBody>
      </p:sp>
    </p:spTree>
    <p:extLst>
      <p:ext uri="{BB962C8B-B14F-4D97-AF65-F5344CB8AC3E}">
        <p14:creationId xmlns:p14="http://schemas.microsoft.com/office/powerpoint/2010/main" val="32242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P spid="12"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07504" y="2604974"/>
            <a:ext cx="3888432" cy="360040"/>
          </a:xfrm>
          <a:prstGeom prst="roundRect">
            <a:avLst/>
          </a:prstGeom>
          <a:solidFill>
            <a:srgbClr val="FFE327">
              <a:alpha val="30000"/>
            </a:srgbClr>
          </a:solid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6" name="Rectangle 3"/>
          <p:cNvSpPr txBox="1">
            <a:spLocks noChangeArrowheads="1"/>
          </p:cNvSpPr>
          <p:nvPr/>
        </p:nvSpPr>
        <p:spPr bwMode="auto">
          <a:xfrm>
            <a:off x="179512" y="1596862"/>
            <a:ext cx="3744416" cy="2232248"/>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CC0000"/>
              </a:buClr>
              <a:buFont typeface="Wingdings" pitchFamily="2" charset="2"/>
              <a:buAutoNum type="arabicPeriod"/>
              <a:defRPr sz="2400" b="1">
                <a:solidFill>
                  <a:schemeClr val="tx1"/>
                </a:solidFill>
                <a:latin typeface="+mn-lt"/>
                <a:ea typeface="+mn-ea"/>
                <a:cs typeface="HyhwpEQ"/>
              </a:defRPr>
            </a:lvl1pPr>
            <a:lvl2pPr marL="838200" indent="-381000" algn="l" rtl="0" eaLnBrk="1" fontAlgn="base" hangingPunct="1">
              <a:spcBef>
                <a:spcPct val="20000"/>
              </a:spcBef>
              <a:spcAft>
                <a:spcPct val="0"/>
              </a:spcAft>
              <a:buClr>
                <a:srgbClr val="B90337"/>
              </a:buClr>
              <a:buFont typeface="Wingdings" pitchFamily="2" charset="2"/>
              <a:buAutoNum type="circleNumDbPlain"/>
              <a:defRPr sz="2000">
                <a:solidFill>
                  <a:schemeClr val="tx1"/>
                </a:solidFill>
                <a:latin typeface="+mn-lt"/>
                <a:ea typeface="+mn-ea"/>
                <a:cs typeface="HyhwpEQ"/>
              </a:defRPr>
            </a:lvl2pPr>
            <a:lvl3pPr marL="1295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cs typeface="HyhwpEQ"/>
              </a:defRPr>
            </a:lvl3pPr>
            <a:lvl4pPr marL="1752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cs typeface="HyhwpEQ"/>
              </a:defRPr>
            </a:lvl4pPr>
            <a:lvl5pPr marL="22098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lnSpc>
                <a:spcPct val="145000"/>
              </a:lnSpc>
              <a:spcBef>
                <a:spcPts val="0"/>
              </a:spcBef>
              <a:spcAft>
                <a:spcPts val="0"/>
              </a:spcAft>
              <a:buFont typeface="Wingdings" pitchFamily="2" charset="2"/>
              <a:buNone/>
            </a:pPr>
            <a:r>
              <a:rPr lang="en-US" altLang="zh-CN" sz="1400" dirty="0" smtClean="0">
                <a:solidFill>
                  <a:srgbClr val="0000FF"/>
                </a:solidFill>
                <a:latin typeface="Consolas"/>
                <a:ea typeface="宋体" pitchFamily="2" charset="-122"/>
                <a:cs typeface="Consolas"/>
              </a:rPr>
              <a:t>CREATE TYPE </a:t>
            </a:r>
            <a:r>
              <a:rPr lang="en-US" altLang="zh-CN" sz="1400" dirty="0" err="1" smtClean="0">
                <a:latin typeface="Consolas"/>
                <a:ea typeface="宋体" pitchFamily="2" charset="-122"/>
                <a:cs typeface="Consolas"/>
              </a:rPr>
              <a:t>TweetType</a:t>
            </a:r>
            <a:r>
              <a:rPr lang="en-US" altLang="zh-CN" sz="1400" dirty="0" smtClean="0">
                <a:latin typeface="Consolas"/>
                <a:ea typeface="宋体" pitchFamily="2" charset="-122"/>
                <a:cs typeface="Consolas"/>
              </a:rPr>
              <a:t> </a:t>
            </a:r>
            <a:r>
              <a:rPr lang="en-US" altLang="zh-CN" sz="1400" dirty="0" smtClean="0">
                <a:solidFill>
                  <a:srgbClr val="0000FF"/>
                </a:solidFill>
                <a:latin typeface="Consolas"/>
                <a:ea typeface="宋体" pitchFamily="2" charset="-122"/>
                <a:cs typeface="Consolas"/>
              </a:rPr>
              <a:t>AS OPEN </a:t>
            </a:r>
            <a:r>
              <a:rPr lang="en-US" altLang="zh-CN" sz="1400" dirty="0" smtClean="0">
                <a:latin typeface="Consolas"/>
                <a:ea typeface="宋体" pitchFamily="2" charset="-122"/>
                <a:cs typeface="Consolas"/>
              </a:rPr>
              <a:t>{</a:t>
            </a:r>
          </a:p>
          <a:p>
            <a:pPr marL="0" indent="0">
              <a:lnSpc>
                <a:spcPct val="145000"/>
              </a:lnSpc>
              <a:spcBef>
                <a:spcPts val="0"/>
              </a:spcBef>
              <a:spcAft>
                <a:spcPts val="0"/>
              </a:spcAft>
              <a:buFont typeface="Wingdings" pitchFamily="2" charset="2"/>
              <a:buNone/>
            </a:pPr>
            <a:r>
              <a:rPr lang="en-US" altLang="zh-CN" sz="1400" dirty="0" smtClean="0">
                <a:latin typeface="Consolas"/>
                <a:ea typeface="宋体" pitchFamily="2" charset="-122"/>
                <a:cs typeface="Consolas"/>
              </a:rPr>
              <a:t>      id: </a:t>
            </a:r>
            <a:r>
              <a:rPr lang="en-US" altLang="zh-CN" sz="1400" dirty="0" smtClean="0">
                <a:solidFill>
                  <a:srgbClr val="0000FF"/>
                </a:solidFill>
                <a:latin typeface="Consolas"/>
                <a:ea typeface="宋体" pitchFamily="2" charset="-122"/>
                <a:cs typeface="Consolas"/>
              </a:rPr>
              <a:t>string</a:t>
            </a:r>
            <a:r>
              <a:rPr lang="en-US" altLang="zh-CN" sz="1400" dirty="0" smtClean="0">
                <a:latin typeface="Consolas"/>
                <a:ea typeface="宋体" pitchFamily="2" charset="-122"/>
                <a:cs typeface="Consolas"/>
              </a:rPr>
              <a:t>, </a:t>
            </a:r>
          </a:p>
          <a:p>
            <a:pPr marL="0" indent="0">
              <a:lnSpc>
                <a:spcPct val="145000"/>
              </a:lnSpc>
              <a:spcBef>
                <a:spcPts val="0"/>
              </a:spcBef>
              <a:spcAft>
                <a:spcPts val="0"/>
              </a:spcAft>
              <a:buFont typeface="Wingdings" pitchFamily="2" charset="2"/>
              <a:buNone/>
            </a:pPr>
            <a:r>
              <a:rPr lang="en-US" altLang="zh-CN" sz="1400" dirty="0" smtClean="0">
                <a:latin typeface="Consolas"/>
                <a:ea typeface="宋体" pitchFamily="2" charset="-122"/>
                <a:cs typeface="Consolas"/>
              </a:rPr>
              <a:t>      username: </a:t>
            </a:r>
            <a:r>
              <a:rPr lang="en-US" altLang="zh-CN" sz="1400" dirty="0" smtClean="0">
                <a:solidFill>
                  <a:srgbClr val="0000FF"/>
                </a:solidFill>
                <a:latin typeface="Consolas"/>
                <a:ea typeface="宋体" pitchFamily="2" charset="-122"/>
                <a:cs typeface="Consolas"/>
              </a:rPr>
              <a:t>string</a:t>
            </a:r>
            <a:r>
              <a:rPr lang="en-US" altLang="zh-CN" sz="1400" dirty="0" smtClean="0">
                <a:latin typeface="Consolas"/>
                <a:ea typeface="宋体" pitchFamily="2" charset="-122"/>
                <a:cs typeface="Consolas"/>
              </a:rPr>
              <a:t>, </a:t>
            </a:r>
          </a:p>
          <a:p>
            <a:pPr marL="0" indent="0">
              <a:lnSpc>
                <a:spcPct val="145000"/>
              </a:lnSpc>
              <a:spcBef>
                <a:spcPts val="0"/>
              </a:spcBef>
              <a:spcAft>
                <a:spcPts val="0"/>
              </a:spcAft>
              <a:buFont typeface="Wingdings" pitchFamily="2" charset="2"/>
              <a:buNone/>
            </a:pPr>
            <a:r>
              <a:rPr lang="en-US" altLang="zh-CN" sz="1400" dirty="0" smtClean="0">
                <a:latin typeface="Consolas"/>
                <a:ea typeface="宋体" pitchFamily="2" charset="-122"/>
                <a:cs typeface="Consolas"/>
              </a:rPr>
              <a:t>      location: </a:t>
            </a:r>
            <a:r>
              <a:rPr lang="en-US" altLang="zh-CN" sz="1400" dirty="0" smtClean="0">
                <a:solidFill>
                  <a:srgbClr val="0000FF"/>
                </a:solidFill>
                <a:latin typeface="Consolas"/>
                <a:ea typeface="宋体" pitchFamily="2" charset="-122"/>
                <a:cs typeface="Consolas"/>
              </a:rPr>
              <a:t>point</a:t>
            </a:r>
            <a:r>
              <a:rPr lang="en-US" altLang="zh-CN" sz="1400" dirty="0" smtClean="0">
                <a:latin typeface="Consolas"/>
                <a:ea typeface="宋体" pitchFamily="2" charset="-122"/>
                <a:cs typeface="Consolas"/>
              </a:rPr>
              <a:t>?</a:t>
            </a:r>
          </a:p>
          <a:p>
            <a:pPr marL="0" indent="0">
              <a:lnSpc>
                <a:spcPct val="145000"/>
              </a:lnSpc>
              <a:spcBef>
                <a:spcPts val="0"/>
              </a:spcBef>
              <a:spcAft>
                <a:spcPts val="0"/>
              </a:spcAft>
              <a:buFont typeface="Wingdings" pitchFamily="2" charset="2"/>
              <a:buNone/>
            </a:pPr>
            <a:r>
              <a:rPr lang="en-US" altLang="zh-CN" sz="1400" dirty="0" smtClean="0">
                <a:latin typeface="Consolas"/>
                <a:ea typeface="宋体" pitchFamily="2" charset="-122"/>
                <a:cs typeface="Consolas"/>
              </a:rPr>
              <a:t>      text: </a:t>
            </a:r>
            <a:r>
              <a:rPr lang="en-US" altLang="zh-CN" sz="1400" dirty="0" smtClean="0">
                <a:solidFill>
                  <a:srgbClr val="0000FF"/>
                </a:solidFill>
                <a:latin typeface="Consolas"/>
                <a:ea typeface="宋体" pitchFamily="2" charset="-122"/>
                <a:cs typeface="Consolas"/>
              </a:rPr>
              <a:t>string</a:t>
            </a:r>
            <a:r>
              <a:rPr lang="en-US" altLang="zh-CN" sz="1400" dirty="0" smtClean="0">
                <a:latin typeface="Consolas"/>
                <a:ea typeface="宋体" pitchFamily="2" charset="-122"/>
                <a:cs typeface="Consolas"/>
              </a:rPr>
              <a:t>,</a:t>
            </a:r>
          </a:p>
          <a:p>
            <a:pPr marL="0" indent="0">
              <a:lnSpc>
                <a:spcPct val="145000"/>
              </a:lnSpc>
              <a:spcBef>
                <a:spcPts val="0"/>
              </a:spcBef>
              <a:spcAft>
                <a:spcPts val="0"/>
              </a:spcAft>
              <a:buFont typeface="Wingdings" pitchFamily="2" charset="2"/>
              <a:buNone/>
            </a:pPr>
            <a:r>
              <a:rPr lang="en-US" altLang="zh-CN" sz="1400" dirty="0" smtClean="0">
                <a:latin typeface="Consolas"/>
                <a:ea typeface="宋体" pitchFamily="2" charset="-122"/>
                <a:cs typeface="Consolas"/>
              </a:rPr>
              <a:t>      </a:t>
            </a:r>
            <a:r>
              <a:rPr lang="en-US" altLang="zh-CN" sz="1400" dirty="0" err="1" smtClean="0">
                <a:latin typeface="Consolas"/>
                <a:ea typeface="宋体" pitchFamily="2" charset="-122"/>
                <a:cs typeface="Consolas"/>
              </a:rPr>
              <a:t>hashtags</a:t>
            </a:r>
            <a:r>
              <a:rPr lang="en-US" altLang="zh-CN" sz="1400" dirty="0" smtClean="0">
                <a:latin typeface="Consolas"/>
                <a:ea typeface="宋体" pitchFamily="2" charset="-122"/>
                <a:cs typeface="Consolas"/>
              </a:rPr>
              <a:t>: {{</a:t>
            </a:r>
            <a:r>
              <a:rPr lang="en-US" altLang="zh-CN" sz="1400" dirty="0" smtClean="0">
                <a:solidFill>
                  <a:srgbClr val="0000FF"/>
                </a:solidFill>
                <a:latin typeface="Consolas"/>
                <a:ea typeface="宋体" pitchFamily="2" charset="-122"/>
                <a:cs typeface="Consolas"/>
              </a:rPr>
              <a:t>string</a:t>
            </a:r>
            <a:r>
              <a:rPr lang="en-US" altLang="zh-CN" sz="1400" dirty="0" smtClean="0">
                <a:latin typeface="Consolas"/>
                <a:ea typeface="宋体" pitchFamily="2" charset="-122"/>
                <a:cs typeface="Consolas"/>
              </a:rPr>
              <a:t>}}?</a:t>
            </a:r>
          </a:p>
          <a:p>
            <a:pPr marL="0" indent="0">
              <a:lnSpc>
                <a:spcPct val="145000"/>
              </a:lnSpc>
              <a:spcBef>
                <a:spcPts val="0"/>
              </a:spcBef>
              <a:spcAft>
                <a:spcPts val="0"/>
              </a:spcAft>
              <a:buFont typeface="Wingdings" pitchFamily="2" charset="2"/>
              <a:buNone/>
            </a:pPr>
            <a:r>
              <a:rPr lang="en-US" altLang="zh-CN" sz="1400" dirty="0" smtClean="0">
                <a:latin typeface="Consolas"/>
                <a:ea typeface="宋体" pitchFamily="2" charset="-122"/>
                <a:cs typeface="Consolas"/>
              </a:rPr>
              <a:t>} </a:t>
            </a:r>
            <a:endParaRPr lang="en-US" altLang="zh-CN" sz="1400" dirty="0" smtClean="0">
              <a:solidFill>
                <a:srgbClr val="0000FF"/>
              </a:solidFill>
              <a:latin typeface="Consolas"/>
              <a:ea typeface="宋体" pitchFamily="2" charset="-122"/>
              <a:cs typeface="Consolas"/>
            </a:endParaRPr>
          </a:p>
          <a:p>
            <a:pPr marL="0" indent="0">
              <a:lnSpc>
                <a:spcPct val="145000"/>
              </a:lnSpc>
              <a:spcBef>
                <a:spcPts val="0"/>
              </a:spcBef>
              <a:buFont typeface="Wingdings" pitchFamily="2" charset="2"/>
              <a:buNone/>
            </a:pPr>
            <a:endParaRPr lang="en-US" altLang="zh-CN" sz="1400" dirty="0" smtClean="0">
              <a:solidFill>
                <a:srgbClr val="0000FF"/>
              </a:solidFill>
              <a:latin typeface="Consolas"/>
              <a:ea typeface="宋体" pitchFamily="2" charset="-122"/>
              <a:cs typeface="Consolas"/>
            </a:endParaRPr>
          </a:p>
          <a:p>
            <a:pPr marL="0" indent="0">
              <a:lnSpc>
                <a:spcPct val="145000"/>
              </a:lnSpc>
              <a:spcBef>
                <a:spcPts val="0"/>
              </a:spcBef>
              <a:buFont typeface="Wingdings" pitchFamily="2" charset="2"/>
              <a:buNone/>
            </a:pPr>
            <a:endParaRPr lang="en-US" altLang="zh-CN" sz="1400" dirty="0" smtClean="0">
              <a:solidFill>
                <a:srgbClr val="0000FF"/>
              </a:solidFill>
              <a:latin typeface="Consolas"/>
              <a:ea typeface="宋体" pitchFamily="2" charset="-122"/>
              <a:cs typeface="Consolas"/>
            </a:endParaRPr>
          </a:p>
          <a:p>
            <a:pPr marL="0" indent="0">
              <a:lnSpc>
                <a:spcPct val="145000"/>
              </a:lnSpc>
              <a:spcBef>
                <a:spcPts val="0"/>
              </a:spcBef>
              <a:buFont typeface="Wingdings" pitchFamily="2" charset="2"/>
              <a:buNone/>
            </a:pPr>
            <a:endParaRPr lang="en-US" altLang="zh-CN" sz="1400" dirty="0" smtClean="0">
              <a:solidFill>
                <a:srgbClr val="0000FF"/>
              </a:solidFill>
              <a:latin typeface="Consolas"/>
              <a:ea typeface="宋体" pitchFamily="2" charset="-122"/>
              <a:cs typeface="Consolas"/>
            </a:endParaRPr>
          </a:p>
          <a:p>
            <a:pPr marL="0" indent="0">
              <a:lnSpc>
                <a:spcPct val="145000"/>
              </a:lnSpc>
              <a:spcBef>
                <a:spcPts val="0"/>
              </a:spcBef>
              <a:buFont typeface="Wingdings" pitchFamily="2" charset="2"/>
              <a:buNone/>
            </a:pPr>
            <a:endParaRPr lang="en-US" altLang="zh-CN" sz="1400" dirty="0" smtClean="0">
              <a:solidFill>
                <a:srgbClr val="0000FF"/>
              </a:solidFill>
              <a:latin typeface="Consolas"/>
              <a:ea typeface="宋体" pitchFamily="2" charset="-122"/>
              <a:cs typeface="Consolas"/>
            </a:endParaRPr>
          </a:p>
        </p:txBody>
      </p:sp>
      <p:sp>
        <p:nvSpPr>
          <p:cNvPr id="9" name="Rectangle 8"/>
          <p:cNvSpPr/>
          <p:nvPr/>
        </p:nvSpPr>
        <p:spPr>
          <a:xfrm>
            <a:off x="4355976" y="1582341"/>
            <a:ext cx="4608512" cy="2246769"/>
          </a:xfrm>
          <a:prstGeom prst="rect">
            <a:avLst/>
          </a:prstGeom>
          <a:ln>
            <a:solidFill>
              <a:schemeClr val="tx1"/>
            </a:solidFill>
          </a:ln>
        </p:spPr>
        <p:txBody>
          <a:bodyPr wrap="square">
            <a:spAutoFit/>
          </a:bodyPr>
          <a:lstStyle/>
          <a:p>
            <a:r>
              <a:rPr lang="en-US" sz="1400" dirty="0" smtClean="0">
                <a:solidFill>
                  <a:srgbClr val="000000"/>
                </a:solidFill>
                <a:latin typeface="Consolas"/>
                <a:cs typeface="Consolas"/>
              </a:rPr>
              <a:t>CREATE </a:t>
            </a:r>
            <a:r>
              <a:rPr lang="en-US" sz="1400" b="1" dirty="0" smtClean="0">
                <a:solidFill>
                  <a:srgbClr val="000000"/>
                </a:solidFill>
                <a:latin typeface="Consolas"/>
                <a:cs typeface="Consolas"/>
              </a:rPr>
              <a:t>DATASET</a:t>
            </a:r>
            <a:r>
              <a:rPr lang="en-US" sz="1400" dirty="0" smtClean="0">
                <a:solidFill>
                  <a:srgbClr val="000000"/>
                </a:solidFill>
                <a:latin typeface="Consolas"/>
                <a:cs typeface="Consolas"/>
              </a:rPr>
              <a:t> Tweets (</a:t>
            </a:r>
            <a:r>
              <a:rPr lang="en-US" altLang="zh-CN" sz="1400" dirty="0" err="1" smtClean="0">
                <a:latin typeface="Consolas"/>
                <a:ea typeface="宋体" pitchFamily="2" charset="-122"/>
                <a:cs typeface="Consolas"/>
              </a:rPr>
              <a:t>TweetType</a:t>
            </a:r>
            <a:r>
              <a:rPr lang="en-US" sz="1400" dirty="0" smtClean="0">
                <a:solidFill>
                  <a:srgbClr val="000000"/>
                </a:solidFill>
                <a:latin typeface="Consolas"/>
                <a:cs typeface="Consolas"/>
              </a:rPr>
              <a:t>) </a:t>
            </a:r>
            <a:r>
              <a:rPr lang="en-US" sz="1400" b="1" dirty="0">
                <a:solidFill>
                  <a:srgbClr val="000000"/>
                </a:solidFill>
                <a:latin typeface="Consolas"/>
                <a:cs typeface="Consolas"/>
              </a:rPr>
              <a:t>partitioned by key id</a:t>
            </a:r>
            <a:r>
              <a:rPr lang="en-US" sz="1400" dirty="0" smtClean="0">
                <a:solidFill>
                  <a:srgbClr val="000000"/>
                </a:solidFill>
                <a:latin typeface="Consolas"/>
                <a:cs typeface="Consolas"/>
              </a:rPr>
              <a:t>;</a:t>
            </a:r>
          </a:p>
          <a:p>
            <a:endParaRPr lang="en-US" sz="1400" dirty="0">
              <a:solidFill>
                <a:srgbClr val="000000"/>
              </a:solidFill>
              <a:latin typeface="Consolas"/>
              <a:cs typeface="Consolas"/>
            </a:endParaRPr>
          </a:p>
          <a:p>
            <a:r>
              <a:rPr lang="en-US" sz="1400" b="1" dirty="0" smtClean="0">
                <a:solidFill>
                  <a:srgbClr val="000000"/>
                </a:solidFill>
                <a:latin typeface="Consolas"/>
                <a:cs typeface="Consolas"/>
              </a:rPr>
              <a:t>CREATE INDEX </a:t>
            </a:r>
            <a:r>
              <a:rPr lang="en-US" sz="1400" dirty="0" err="1">
                <a:solidFill>
                  <a:srgbClr val="000000"/>
                </a:solidFill>
                <a:latin typeface="Consolas"/>
                <a:cs typeface="Consolas"/>
              </a:rPr>
              <a:t>location_index</a:t>
            </a:r>
            <a:r>
              <a:rPr lang="en-US" sz="1400" dirty="0">
                <a:solidFill>
                  <a:srgbClr val="000000"/>
                </a:solidFill>
                <a:latin typeface="Consolas"/>
                <a:cs typeface="Consolas"/>
              </a:rPr>
              <a:t> on Tweets (location) type </a:t>
            </a:r>
            <a:r>
              <a:rPr lang="en-US" sz="1400" b="1" dirty="0" err="1">
                <a:solidFill>
                  <a:srgbClr val="C00000"/>
                </a:solidFill>
                <a:latin typeface="Consolas"/>
                <a:cs typeface="Consolas"/>
              </a:rPr>
              <a:t>rtree</a:t>
            </a:r>
            <a:r>
              <a:rPr lang="en-US" sz="1400" dirty="0">
                <a:solidFill>
                  <a:srgbClr val="000000"/>
                </a:solidFill>
                <a:latin typeface="Consolas"/>
                <a:cs typeface="Consolas"/>
              </a:rPr>
              <a:t>;</a:t>
            </a:r>
          </a:p>
          <a:p>
            <a:endParaRPr lang="en-US" sz="1400" dirty="0">
              <a:solidFill>
                <a:srgbClr val="000000"/>
              </a:solidFill>
              <a:latin typeface="Consolas"/>
              <a:cs typeface="Consolas"/>
            </a:endParaRPr>
          </a:p>
          <a:p>
            <a:r>
              <a:rPr lang="en-US" sz="1400" dirty="0" smtClean="0">
                <a:solidFill>
                  <a:srgbClr val="000000"/>
                </a:solidFill>
                <a:latin typeface="Consolas"/>
                <a:cs typeface="Consolas"/>
              </a:rPr>
              <a:t>LOAD </a:t>
            </a:r>
            <a:r>
              <a:rPr lang="en-US" sz="1400" dirty="0">
                <a:solidFill>
                  <a:srgbClr val="000000"/>
                </a:solidFill>
                <a:latin typeface="Consolas"/>
                <a:cs typeface="Consolas"/>
              </a:rPr>
              <a:t>DATA </a:t>
            </a:r>
            <a:r>
              <a:rPr lang="en-US" sz="1400" dirty="0" smtClean="0">
                <a:solidFill>
                  <a:srgbClr val="000000"/>
                </a:solidFill>
                <a:latin typeface="Consolas"/>
                <a:cs typeface="Consolas"/>
              </a:rPr>
              <a:t>Tweets</a:t>
            </a:r>
            <a:r>
              <a:rPr lang="en-US" sz="1400" dirty="0">
                <a:solidFill>
                  <a:srgbClr val="000000"/>
                </a:solidFill>
                <a:latin typeface="Consolas"/>
                <a:cs typeface="Consolas"/>
              </a:rPr>
              <a:t> </a:t>
            </a:r>
            <a:r>
              <a:rPr lang="en-US" sz="1400" dirty="0" smtClean="0">
                <a:solidFill>
                  <a:srgbClr val="000000"/>
                </a:solidFill>
                <a:latin typeface="Consolas"/>
                <a:cs typeface="Consolas"/>
              </a:rPr>
              <a:t>USING </a:t>
            </a:r>
            <a:r>
              <a:rPr lang="en-US" sz="1400" dirty="0">
                <a:solidFill>
                  <a:srgbClr val="000000"/>
                </a:solidFill>
                <a:latin typeface="Consolas"/>
                <a:cs typeface="Consolas"/>
              </a:rPr>
              <a:t>"edu.uci.ics.asterix.external.dataset.adapter.NCFileSystemAdapter"</a:t>
            </a:r>
          </a:p>
          <a:p>
            <a:r>
              <a:rPr lang="en-US" sz="1400" dirty="0">
                <a:solidFill>
                  <a:srgbClr val="000000"/>
                </a:solidFill>
                <a:latin typeface="Consolas"/>
                <a:cs typeface="Consolas"/>
              </a:rPr>
              <a:t>(("path"</a:t>
            </a:r>
            <a:r>
              <a:rPr lang="en-US" sz="1400" dirty="0" smtClean="0">
                <a:solidFill>
                  <a:srgbClr val="000000"/>
                </a:solidFill>
                <a:latin typeface="Consolas"/>
                <a:cs typeface="Consolas"/>
              </a:rPr>
              <a:t>=“…"</a:t>
            </a:r>
            <a:r>
              <a:rPr lang="en-US" sz="1400" dirty="0">
                <a:solidFill>
                  <a:srgbClr val="000000"/>
                </a:solidFill>
                <a:latin typeface="Consolas"/>
                <a:cs typeface="Consolas"/>
              </a:rPr>
              <a:t>),("format"</a:t>
            </a:r>
            <a:r>
              <a:rPr lang="en-US" sz="1400" dirty="0" smtClean="0">
                <a:solidFill>
                  <a:srgbClr val="000000"/>
                </a:solidFill>
                <a:latin typeface="Consolas"/>
                <a:cs typeface="Consolas"/>
              </a:rPr>
              <a:t>=”…"</a:t>
            </a:r>
            <a:r>
              <a:rPr lang="en-US" sz="1400" dirty="0">
                <a:solidFill>
                  <a:srgbClr val="000000"/>
                </a:solidFill>
                <a:latin typeface="Consolas"/>
                <a:cs typeface="Consolas"/>
              </a:rPr>
              <a:t>))</a:t>
            </a:r>
            <a:r>
              <a:rPr lang="en-US" sz="1400" dirty="0" smtClean="0">
                <a:solidFill>
                  <a:srgbClr val="000000"/>
                </a:solidFill>
                <a:latin typeface="Consolas"/>
                <a:cs typeface="Consolas"/>
              </a:rPr>
              <a:t>;</a:t>
            </a:r>
            <a:endParaRPr lang="en-US" sz="1400" dirty="0">
              <a:solidFill>
                <a:srgbClr val="000000"/>
              </a:solidFill>
              <a:latin typeface="Consolas"/>
              <a:cs typeface="Consolas"/>
            </a:endParaRPr>
          </a:p>
        </p:txBody>
      </p:sp>
      <p:sp>
        <p:nvSpPr>
          <p:cNvPr id="4" name="TextBox 3"/>
          <p:cNvSpPr txBox="1"/>
          <p:nvPr/>
        </p:nvSpPr>
        <p:spPr>
          <a:xfrm>
            <a:off x="179513" y="1196752"/>
            <a:ext cx="3744416" cy="400110"/>
          </a:xfrm>
          <a:prstGeom prst="rect">
            <a:avLst/>
          </a:prstGeom>
          <a:solidFill>
            <a:srgbClr val="800000"/>
          </a:solidFill>
        </p:spPr>
        <p:txBody>
          <a:bodyPr wrap="square" rtlCol="0">
            <a:spAutoFit/>
          </a:bodyPr>
          <a:lstStyle/>
          <a:p>
            <a:pPr algn="ctr"/>
            <a:r>
              <a:rPr lang="en-US" sz="2000" dirty="0" smtClean="0">
                <a:solidFill>
                  <a:srgbClr val="FFFFFF"/>
                </a:solidFill>
              </a:rPr>
              <a:t>Tweets Type Creation</a:t>
            </a:r>
            <a:endParaRPr lang="en-US" sz="2000" dirty="0">
              <a:solidFill>
                <a:srgbClr val="FFFFFF"/>
              </a:solidFill>
            </a:endParaRPr>
          </a:p>
        </p:txBody>
      </p:sp>
      <p:sp>
        <p:nvSpPr>
          <p:cNvPr id="10" name="TextBox 9"/>
          <p:cNvSpPr txBox="1"/>
          <p:nvPr/>
        </p:nvSpPr>
        <p:spPr>
          <a:xfrm>
            <a:off x="4355976" y="1196752"/>
            <a:ext cx="4608511" cy="400110"/>
          </a:xfrm>
          <a:prstGeom prst="rect">
            <a:avLst/>
          </a:prstGeom>
          <a:solidFill>
            <a:srgbClr val="800000"/>
          </a:solidFill>
        </p:spPr>
        <p:txBody>
          <a:bodyPr wrap="square" rtlCol="0">
            <a:spAutoFit/>
          </a:bodyPr>
          <a:lstStyle/>
          <a:p>
            <a:pPr algn="ctr"/>
            <a:r>
              <a:rPr lang="en-US" sz="2000" dirty="0" smtClean="0">
                <a:solidFill>
                  <a:srgbClr val="FFFFFF"/>
                </a:solidFill>
              </a:rPr>
              <a:t>Load Tweets Data</a:t>
            </a:r>
            <a:endParaRPr lang="en-US" sz="2000" dirty="0">
              <a:solidFill>
                <a:srgbClr val="FFFFFF"/>
              </a:solidFill>
            </a:endParaRPr>
          </a:p>
        </p:txBody>
      </p:sp>
      <p:sp>
        <p:nvSpPr>
          <p:cNvPr id="11" name="Rectangle 10"/>
          <p:cNvSpPr/>
          <p:nvPr/>
        </p:nvSpPr>
        <p:spPr>
          <a:xfrm>
            <a:off x="107504" y="4445244"/>
            <a:ext cx="8928992" cy="1894878"/>
          </a:xfrm>
          <a:prstGeom prst="rect">
            <a:avLst/>
          </a:prstGeom>
          <a:ln>
            <a:solidFill>
              <a:srgbClr val="000000"/>
            </a:solidFill>
          </a:ln>
        </p:spPr>
        <p:txBody>
          <a:bodyPr wrap="square">
            <a:spAutoFit/>
          </a:bodyPr>
          <a:lstStyle/>
          <a:p>
            <a:pPr>
              <a:lnSpc>
                <a:spcPct val="120000"/>
              </a:lnSpc>
            </a:pPr>
            <a:r>
              <a:rPr lang="en-US" sz="1400" dirty="0" smtClean="0">
                <a:solidFill>
                  <a:srgbClr val="000000"/>
                </a:solidFill>
                <a:latin typeface="Consolas"/>
                <a:cs typeface="Consolas"/>
              </a:rPr>
              <a:t>FOR </a:t>
            </a:r>
            <a:r>
              <a:rPr lang="en-US" sz="1400" dirty="0">
                <a:solidFill>
                  <a:srgbClr val="000000"/>
                </a:solidFill>
                <a:latin typeface="Consolas"/>
                <a:cs typeface="Consolas"/>
              </a:rPr>
              <a:t>$x </a:t>
            </a:r>
            <a:r>
              <a:rPr lang="en-US" sz="1400" dirty="0" smtClean="0">
                <a:solidFill>
                  <a:srgbClr val="000000"/>
                </a:solidFill>
                <a:latin typeface="Consolas"/>
                <a:cs typeface="Consolas"/>
              </a:rPr>
              <a:t>IN dataset(`Tweets')</a:t>
            </a:r>
            <a:br>
              <a:rPr lang="en-US" sz="1400" dirty="0" smtClean="0">
                <a:solidFill>
                  <a:srgbClr val="000000"/>
                </a:solidFill>
                <a:latin typeface="Consolas"/>
                <a:cs typeface="Consolas"/>
              </a:rPr>
            </a:br>
            <a:r>
              <a:rPr lang="en-US" sz="1400" dirty="0" smtClean="0">
                <a:solidFill>
                  <a:srgbClr val="000000"/>
                </a:solidFill>
                <a:latin typeface="Consolas"/>
                <a:cs typeface="Consolas"/>
              </a:rPr>
              <a:t>where </a:t>
            </a:r>
            <a:r>
              <a:rPr lang="en-US" sz="1400" dirty="0" err="1" smtClean="0">
                <a:solidFill>
                  <a:srgbClr val="000000"/>
                </a:solidFill>
                <a:latin typeface="Consolas"/>
                <a:cs typeface="Consolas"/>
              </a:rPr>
              <a:t>isExistsHashtag</a:t>
            </a:r>
            <a:r>
              <a:rPr lang="en-US" sz="1400" dirty="0" smtClean="0">
                <a:solidFill>
                  <a:srgbClr val="000000"/>
                </a:solidFill>
                <a:latin typeface="Consolas"/>
                <a:cs typeface="Consolas"/>
              </a:rPr>
              <a:t>(</a:t>
            </a:r>
            <a:r>
              <a:rPr lang="en-US" sz="1400" b="1" dirty="0" smtClean="0">
                <a:solidFill>
                  <a:srgbClr val="C00000"/>
                </a:solidFill>
                <a:latin typeface="Consolas"/>
                <a:cs typeface="Consolas"/>
              </a:rPr>
              <a:t>$x.hashtags</a:t>
            </a:r>
            <a:r>
              <a:rPr lang="en-US" sz="1400" b="1" dirty="0">
                <a:solidFill>
                  <a:srgbClr val="C00000"/>
                </a:solidFill>
                <a:latin typeface="Consolas"/>
                <a:cs typeface="Consolas"/>
              </a:rPr>
              <a:t>,</a:t>
            </a:r>
            <a:r>
              <a:rPr lang="en-US" sz="1400" b="1" dirty="0" smtClean="0">
                <a:solidFill>
                  <a:srgbClr val="C00000"/>
                </a:solidFill>
                <a:latin typeface="Consolas"/>
                <a:cs typeface="Consolas"/>
              </a:rPr>
              <a:t>‘#</a:t>
            </a:r>
            <a:r>
              <a:rPr lang="en-US" sz="1400" b="1" dirty="0" err="1" smtClean="0">
                <a:solidFill>
                  <a:srgbClr val="C00000"/>
                </a:solidFill>
                <a:latin typeface="Consolas"/>
                <a:cs typeface="Consolas"/>
              </a:rPr>
              <a:t>obama</a:t>
            </a:r>
            <a:r>
              <a:rPr lang="en-US" sz="1400" b="1" dirty="0" smtClean="0">
                <a:solidFill>
                  <a:srgbClr val="C00000"/>
                </a:solidFill>
                <a:latin typeface="Consolas"/>
                <a:cs typeface="Consolas"/>
              </a:rPr>
              <a:t>’)</a:t>
            </a:r>
            <a:endParaRPr lang="en-US" sz="1400" b="1" dirty="0">
              <a:solidFill>
                <a:srgbClr val="C00000"/>
              </a:solidFill>
              <a:latin typeface="Consolas"/>
              <a:cs typeface="Consolas"/>
            </a:endParaRPr>
          </a:p>
          <a:p>
            <a:pPr>
              <a:lnSpc>
                <a:spcPct val="120000"/>
              </a:lnSpc>
            </a:pPr>
            <a:r>
              <a:rPr lang="en-US" sz="1400" dirty="0">
                <a:solidFill>
                  <a:srgbClr val="000000"/>
                </a:solidFill>
                <a:latin typeface="Consolas"/>
                <a:cs typeface="Consolas"/>
              </a:rPr>
              <a:t>let $poly := </a:t>
            </a:r>
            <a:r>
              <a:rPr lang="en-US" sz="1400" b="1" dirty="0">
                <a:solidFill>
                  <a:srgbClr val="C00000"/>
                </a:solidFill>
                <a:latin typeface="Consolas"/>
                <a:cs typeface="Consolas"/>
              </a:rPr>
              <a:t>create-polygon</a:t>
            </a:r>
            <a:r>
              <a:rPr lang="en-US" sz="1400" dirty="0">
                <a:solidFill>
                  <a:srgbClr val="000000"/>
                </a:solidFill>
                <a:latin typeface="Consolas"/>
                <a:cs typeface="Consolas"/>
              </a:rPr>
              <a:t>(create-point(47.94900708555258,-74.49965312500001),create-point(38.63779231230829,-74.49965312500001),create-point(38.63779231230829,-111.41371562500001),create-point(47.94900708555258,-111.41371562500001))</a:t>
            </a:r>
          </a:p>
          <a:p>
            <a:pPr>
              <a:lnSpc>
                <a:spcPct val="120000"/>
              </a:lnSpc>
            </a:pPr>
            <a:r>
              <a:rPr lang="en-US" sz="1400" dirty="0">
                <a:solidFill>
                  <a:srgbClr val="000000"/>
                </a:solidFill>
                <a:latin typeface="Consolas"/>
                <a:cs typeface="Consolas"/>
              </a:rPr>
              <a:t>where </a:t>
            </a:r>
            <a:r>
              <a:rPr lang="en-US" sz="1400" b="1" dirty="0">
                <a:solidFill>
                  <a:srgbClr val="C00000"/>
                </a:solidFill>
                <a:latin typeface="Consolas"/>
                <a:cs typeface="Consolas"/>
              </a:rPr>
              <a:t>spatial-intersect</a:t>
            </a:r>
            <a:r>
              <a:rPr lang="en-US" sz="1400" dirty="0">
                <a:solidFill>
                  <a:srgbClr val="000000"/>
                </a:solidFill>
                <a:latin typeface="Consolas"/>
                <a:cs typeface="Consolas"/>
              </a:rPr>
              <a:t>($</a:t>
            </a:r>
            <a:r>
              <a:rPr lang="en-US" sz="1400" dirty="0" err="1">
                <a:solidFill>
                  <a:srgbClr val="000000"/>
                </a:solidFill>
                <a:latin typeface="Consolas"/>
                <a:cs typeface="Consolas"/>
              </a:rPr>
              <a:t>x.location</a:t>
            </a:r>
            <a:r>
              <a:rPr lang="en-US" sz="1400" dirty="0">
                <a:solidFill>
                  <a:srgbClr val="000000"/>
                </a:solidFill>
                <a:latin typeface="Consolas"/>
                <a:cs typeface="Consolas"/>
              </a:rPr>
              <a:t>, $poly</a:t>
            </a:r>
            <a:r>
              <a:rPr lang="en-US" sz="1400" dirty="0" smtClean="0">
                <a:solidFill>
                  <a:srgbClr val="000000"/>
                </a:solidFill>
                <a:latin typeface="Consolas"/>
                <a:cs typeface="Consolas"/>
              </a:rPr>
              <a:t>)</a:t>
            </a:r>
            <a:endParaRPr lang="en-US" sz="1400" dirty="0">
              <a:solidFill>
                <a:srgbClr val="000000"/>
              </a:solidFill>
              <a:latin typeface="Consolas"/>
              <a:cs typeface="Consolas"/>
            </a:endParaRPr>
          </a:p>
        </p:txBody>
      </p:sp>
      <p:sp>
        <p:nvSpPr>
          <p:cNvPr id="12" name="TextBox 11"/>
          <p:cNvSpPr txBox="1"/>
          <p:nvPr/>
        </p:nvSpPr>
        <p:spPr>
          <a:xfrm>
            <a:off x="107504" y="4045134"/>
            <a:ext cx="8928992" cy="400110"/>
          </a:xfrm>
          <a:prstGeom prst="rect">
            <a:avLst/>
          </a:prstGeom>
          <a:solidFill>
            <a:srgbClr val="800000"/>
          </a:solidFill>
        </p:spPr>
        <p:txBody>
          <a:bodyPr wrap="square" rtlCol="0">
            <a:spAutoFit/>
          </a:bodyPr>
          <a:lstStyle/>
          <a:p>
            <a:pPr algn="ctr"/>
            <a:r>
              <a:rPr lang="en-US" sz="2000" dirty="0" smtClean="0">
                <a:solidFill>
                  <a:srgbClr val="FFFFFF"/>
                </a:solidFill>
              </a:rPr>
              <a:t>Spatial Aggregation Queries (Count tweets that </a:t>
            </a:r>
            <a:r>
              <a:rPr lang="en-US" sz="2000" dirty="0" err="1" smtClean="0">
                <a:solidFill>
                  <a:srgbClr val="FFFFFF"/>
                </a:solidFill>
              </a:rPr>
              <a:t>hashtag</a:t>
            </a:r>
            <a:r>
              <a:rPr lang="en-US" sz="2000" dirty="0" smtClean="0">
                <a:solidFill>
                  <a:srgbClr val="FFFFFF"/>
                </a:solidFill>
              </a:rPr>
              <a:t> #</a:t>
            </a:r>
            <a:r>
              <a:rPr lang="en-US" sz="2000" dirty="0" err="1" smtClean="0">
                <a:solidFill>
                  <a:srgbClr val="FFFFFF"/>
                </a:solidFill>
              </a:rPr>
              <a:t>obama</a:t>
            </a:r>
            <a:r>
              <a:rPr lang="en-US" sz="2000" dirty="0" smtClean="0">
                <a:solidFill>
                  <a:srgbClr val="FFFFFF"/>
                </a:solidFill>
              </a:rPr>
              <a:t> in a region)</a:t>
            </a:r>
            <a:endParaRPr lang="en-US" sz="2000" dirty="0">
              <a:solidFill>
                <a:srgbClr val="FFFFFF"/>
              </a:solidFill>
            </a:endParaRPr>
          </a:p>
        </p:txBody>
      </p:sp>
      <p:sp>
        <p:nvSpPr>
          <p:cNvPr id="13" name="Rounded Rectangle 12"/>
          <p:cNvSpPr/>
          <p:nvPr/>
        </p:nvSpPr>
        <p:spPr bwMode="auto">
          <a:xfrm>
            <a:off x="4283968" y="2244934"/>
            <a:ext cx="4752528" cy="576064"/>
          </a:xfrm>
          <a:prstGeom prst="roundRect">
            <a:avLst/>
          </a:prstGeom>
          <a:solidFill>
            <a:srgbClr val="FFE327">
              <a:alpha val="30000"/>
            </a:srgbClr>
          </a:solid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5" name="Title 1"/>
          <p:cNvSpPr>
            <a:spLocks noGrp="1"/>
          </p:cNvSpPr>
          <p:nvPr>
            <p:ph type="title"/>
          </p:nvPr>
        </p:nvSpPr>
        <p:spPr>
          <a:xfrm>
            <a:off x="533400" y="57150"/>
            <a:ext cx="7010400" cy="762000"/>
          </a:xfrm>
        </p:spPr>
        <p:txBody>
          <a:bodyPr/>
          <a:lstStyle/>
          <a:p>
            <a:r>
              <a:rPr lang="en-US" sz="2800" dirty="0" smtClean="0"/>
              <a:t>Online Spatial </a:t>
            </a:r>
            <a:r>
              <a:rPr lang="en-US" sz="2800" dirty="0"/>
              <a:t>Search over Microblog</a:t>
            </a:r>
            <a:r>
              <a:rPr lang="en-US" sz="2800" dirty="0" smtClean="0"/>
              <a:t>: </a:t>
            </a:r>
            <a:r>
              <a:rPr lang="en-US" sz="2800" dirty="0" err="1" smtClean="0"/>
              <a:t>AsterixDB</a:t>
            </a:r>
            <a:endParaRPr lang="en-US" sz="2800" dirty="0"/>
          </a:p>
        </p:txBody>
      </p:sp>
      <p:sp>
        <p:nvSpPr>
          <p:cNvPr id="14" name="Rounded Rectangle 13"/>
          <p:cNvSpPr/>
          <p:nvPr/>
        </p:nvSpPr>
        <p:spPr bwMode="auto">
          <a:xfrm>
            <a:off x="10840" y="5773326"/>
            <a:ext cx="4486413" cy="288032"/>
          </a:xfrm>
          <a:prstGeom prst="roundRect">
            <a:avLst/>
          </a:prstGeom>
          <a:solidFill>
            <a:srgbClr val="FFE327">
              <a:alpha val="30000"/>
            </a:srgbClr>
          </a:solid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Tree>
    <p:extLst>
      <p:ext uri="{BB962C8B-B14F-4D97-AF65-F5344CB8AC3E}">
        <p14:creationId xmlns:p14="http://schemas.microsoft.com/office/powerpoint/2010/main" val="769263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496" y="4637454"/>
            <a:ext cx="9036496" cy="1815882"/>
          </a:xfrm>
          <a:prstGeom prst="rect">
            <a:avLst/>
          </a:prstGeom>
          <a:ln>
            <a:solidFill>
              <a:srgbClr val="000000"/>
            </a:solidFill>
          </a:ln>
        </p:spPr>
        <p:txBody>
          <a:bodyPr wrap="square">
            <a:spAutoFit/>
          </a:bodyPr>
          <a:lstStyle/>
          <a:p>
            <a:r>
              <a:rPr lang="en-US" sz="1400" dirty="0" smtClean="0">
                <a:solidFill>
                  <a:srgbClr val="000000"/>
                </a:solidFill>
                <a:latin typeface="Consolas"/>
                <a:cs typeface="Consolas"/>
              </a:rPr>
              <a:t>FOR </a:t>
            </a:r>
            <a:r>
              <a:rPr lang="en-US" sz="1400" dirty="0">
                <a:solidFill>
                  <a:srgbClr val="000000"/>
                </a:solidFill>
                <a:latin typeface="Consolas"/>
                <a:cs typeface="Consolas"/>
              </a:rPr>
              <a:t>$x </a:t>
            </a:r>
            <a:r>
              <a:rPr lang="en-US" sz="1400" dirty="0" smtClean="0">
                <a:solidFill>
                  <a:srgbClr val="000000"/>
                </a:solidFill>
                <a:latin typeface="Consolas"/>
                <a:cs typeface="Consolas"/>
              </a:rPr>
              <a:t>IN dataset(`Tweets'</a:t>
            </a:r>
            <a:r>
              <a:rPr lang="en-US" sz="1400" dirty="0">
                <a:solidFill>
                  <a:srgbClr val="000000"/>
                </a:solidFill>
                <a:latin typeface="Consolas"/>
                <a:cs typeface="Consolas"/>
              </a:rPr>
              <a:t>)</a:t>
            </a:r>
          </a:p>
          <a:p>
            <a:r>
              <a:rPr lang="en-US" sz="1400" dirty="0">
                <a:solidFill>
                  <a:srgbClr val="000000"/>
                </a:solidFill>
                <a:latin typeface="Consolas"/>
                <a:cs typeface="Consolas"/>
              </a:rPr>
              <a:t>where </a:t>
            </a:r>
            <a:r>
              <a:rPr lang="en-US" sz="1400" dirty="0" err="1" smtClean="0">
                <a:solidFill>
                  <a:srgbClr val="000000"/>
                </a:solidFill>
                <a:latin typeface="Consolas"/>
                <a:cs typeface="Consolas"/>
              </a:rPr>
              <a:t>isExistsHashtag</a:t>
            </a:r>
            <a:r>
              <a:rPr lang="en-US" sz="1400" dirty="0" smtClean="0">
                <a:solidFill>
                  <a:srgbClr val="000000"/>
                </a:solidFill>
                <a:latin typeface="Consolas"/>
                <a:cs typeface="Consolas"/>
              </a:rPr>
              <a:t>(</a:t>
            </a:r>
            <a:r>
              <a:rPr lang="en-US" sz="1400" b="1" dirty="0" smtClean="0">
                <a:solidFill>
                  <a:srgbClr val="C00000"/>
                </a:solidFill>
                <a:latin typeface="Consolas"/>
                <a:cs typeface="Consolas"/>
              </a:rPr>
              <a:t>$x.hashtags</a:t>
            </a:r>
            <a:r>
              <a:rPr lang="en-US" sz="1400" b="1" dirty="0">
                <a:solidFill>
                  <a:srgbClr val="C00000"/>
                </a:solidFill>
                <a:latin typeface="Consolas"/>
                <a:cs typeface="Consolas"/>
              </a:rPr>
              <a:t>,</a:t>
            </a:r>
            <a:r>
              <a:rPr lang="en-US" sz="1400" b="1" dirty="0" smtClean="0">
                <a:solidFill>
                  <a:srgbClr val="C00000"/>
                </a:solidFill>
                <a:latin typeface="Consolas"/>
                <a:cs typeface="Consolas"/>
              </a:rPr>
              <a:t>‘#</a:t>
            </a:r>
            <a:r>
              <a:rPr lang="en-US" sz="1400" b="1" dirty="0" err="1" smtClean="0">
                <a:solidFill>
                  <a:srgbClr val="C00000"/>
                </a:solidFill>
                <a:latin typeface="Consolas"/>
                <a:cs typeface="Consolas"/>
              </a:rPr>
              <a:t>obama</a:t>
            </a:r>
            <a:r>
              <a:rPr lang="en-US" sz="1400" b="1" dirty="0" smtClean="0">
                <a:solidFill>
                  <a:srgbClr val="C00000"/>
                </a:solidFill>
                <a:latin typeface="Consolas"/>
                <a:cs typeface="Consolas"/>
              </a:rPr>
              <a:t>’)</a:t>
            </a:r>
            <a:endParaRPr lang="en-US" sz="1400" b="1" dirty="0">
              <a:solidFill>
                <a:srgbClr val="C00000"/>
              </a:solidFill>
              <a:latin typeface="Consolas"/>
              <a:cs typeface="Consolas"/>
            </a:endParaRPr>
          </a:p>
          <a:p>
            <a:r>
              <a:rPr lang="en-US" sz="1400" dirty="0">
                <a:solidFill>
                  <a:srgbClr val="000000"/>
                </a:solidFill>
                <a:latin typeface="Consolas"/>
                <a:cs typeface="Consolas"/>
              </a:rPr>
              <a:t>let $poly := </a:t>
            </a:r>
            <a:r>
              <a:rPr lang="en-US" sz="1400" b="1" dirty="0">
                <a:solidFill>
                  <a:srgbClr val="C00000"/>
                </a:solidFill>
                <a:latin typeface="Consolas"/>
                <a:cs typeface="Consolas"/>
              </a:rPr>
              <a:t>create-polygon</a:t>
            </a:r>
            <a:r>
              <a:rPr lang="en-US" sz="1400" dirty="0">
                <a:solidFill>
                  <a:srgbClr val="000000"/>
                </a:solidFill>
                <a:latin typeface="Consolas"/>
                <a:cs typeface="Consolas"/>
              </a:rPr>
              <a:t>(create-point(lat1</a:t>
            </a:r>
            <a:r>
              <a:rPr lang="en-US" sz="1400" dirty="0" smtClean="0">
                <a:solidFill>
                  <a:srgbClr val="000000"/>
                </a:solidFill>
                <a:latin typeface="Consolas"/>
                <a:cs typeface="Consolas"/>
              </a:rPr>
              <a:t>,long1</a:t>
            </a:r>
            <a:r>
              <a:rPr lang="en-US" sz="1400" dirty="0">
                <a:solidFill>
                  <a:srgbClr val="000000"/>
                </a:solidFill>
                <a:latin typeface="Consolas"/>
                <a:cs typeface="Consolas"/>
              </a:rPr>
              <a:t>),create-point(lat2</a:t>
            </a:r>
            <a:r>
              <a:rPr lang="en-US" sz="1400" dirty="0" smtClean="0">
                <a:solidFill>
                  <a:srgbClr val="000000"/>
                </a:solidFill>
                <a:latin typeface="Consolas"/>
                <a:cs typeface="Consolas"/>
              </a:rPr>
              <a:t>,long2</a:t>
            </a:r>
            <a:r>
              <a:rPr lang="en-US" sz="1400" dirty="0">
                <a:solidFill>
                  <a:srgbClr val="000000"/>
                </a:solidFill>
                <a:latin typeface="Consolas"/>
                <a:cs typeface="Consolas"/>
              </a:rPr>
              <a:t>),create-point(lat3</a:t>
            </a:r>
            <a:r>
              <a:rPr lang="en-US" sz="1400" dirty="0" smtClean="0">
                <a:solidFill>
                  <a:srgbClr val="000000"/>
                </a:solidFill>
                <a:latin typeface="Consolas"/>
                <a:cs typeface="Consolas"/>
              </a:rPr>
              <a:t>,long3</a:t>
            </a:r>
            <a:r>
              <a:rPr lang="en-US" sz="1400" dirty="0">
                <a:solidFill>
                  <a:srgbClr val="000000"/>
                </a:solidFill>
                <a:latin typeface="Consolas"/>
                <a:cs typeface="Consolas"/>
              </a:rPr>
              <a:t>),create-point(lat4</a:t>
            </a:r>
            <a:r>
              <a:rPr lang="en-US" sz="1400" dirty="0" smtClean="0">
                <a:solidFill>
                  <a:srgbClr val="000000"/>
                </a:solidFill>
                <a:latin typeface="Consolas"/>
                <a:cs typeface="Consolas"/>
              </a:rPr>
              <a:t>,long4</a:t>
            </a:r>
            <a:r>
              <a:rPr lang="en-US" sz="1400" dirty="0">
                <a:solidFill>
                  <a:srgbClr val="000000"/>
                </a:solidFill>
                <a:latin typeface="Consolas"/>
                <a:cs typeface="Consolas"/>
              </a:rPr>
              <a:t>))</a:t>
            </a:r>
          </a:p>
          <a:p>
            <a:r>
              <a:rPr lang="en-US" sz="1400" dirty="0">
                <a:solidFill>
                  <a:srgbClr val="000000"/>
                </a:solidFill>
                <a:latin typeface="Consolas"/>
                <a:cs typeface="Consolas"/>
              </a:rPr>
              <a:t>where </a:t>
            </a:r>
            <a:r>
              <a:rPr lang="en-US" sz="1400" b="1" dirty="0">
                <a:solidFill>
                  <a:srgbClr val="C00000"/>
                </a:solidFill>
                <a:latin typeface="Consolas"/>
                <a:cs typeface="Consolas"/>
              </a:rPr>
              <a:t>spatial-intersect</a:t>
            </a:r>
            <a:r>
              <a:rPr lang="en-US" sz="1400" dirty="0">
                <a:solidFill>
                  <a:srgbClr val="000000"/>
                </a:solidFill>
                <a:latin typeface="Consolas"/>
                <a:cs typeface="Consolas"/>
              </a:rPr>
              <a:t>($</a:t>
            </a:r>
            <a:r>
              <a:rPr lang="en-US" sz="1400" dirty="0" err="1">
                <a:solidFill>
                  <a:srgbClr val="000000"/>
                </a:solidFill>
                <a:latin typeface="Consolas"/>
                <a:cs typeface="Consolas"/>
              </a:rPr>
              <a:t>x.location</a:t>
            </a:r>
            <a:r>
              <a:rPr lang="en-US" sz="1400" dirty="0">
                <a:solidFill>
                  <a:srgbClr val="000000"/>
                </a:solidFill>
                <a:latin typeface="Consolas"/>
                <a:cs typeface="Consolas"/>
              </a:rPr>
              <a:t>, $poly)</a:t>
            </a:r>
          </a:p>
          <a:p>
            <a:r>
              <a:rPr lang="en-US" sz="1400" dirty="0">
                <a:solidFill>
                  <a:srgbClr val="000000"/>
                </a:solidFill>
                <a:latin typeface="Consolas"/>
                <a:cs typeface="Consolas"/>
              </a:rPr>
              <a:t>let $n := 1</a:t>
            </a:r>
          </a:p>
          <a:p>
            <a:r>
              <a:rPr lang="en-US" sz="1400" b="1" dirty="0">
                <a:solidFill>
                  <a:srgbClr val="C00000"/>
                </a:solidFill>
                <a:latin typeface="Consolas"/>
                <a:cs typeface="Consolas"/>
              </a:rPr>
              <a:t>group by</a:t>
            </a:r>
            <a:r>
              <a:rPr lang="en-US" sz="1400" dirty="0">
                <a:solidFill>
                  <a:srgbClr val="000000"/>
                </a:solidFill>
                <a:latin typeface="Consolas"/>
                <a:cs typeface="Consolas"/>
              </a:rPr>
              <a:t> $c := </a:t>
            </a:r>
            <a:r>
              <a:rPr lang="en-US" sz="1400" b="1" dirty="0">
                <a:solidFill>
                  <a:srgbClr val="C00000"/>
                </a:solidFill>
                <a:latin typeface="Consolas"/>
                <a:cs typeface="Consolas"/>
              </a:rPr>
              <a:t>spatial-cell</a:t>
            </a:r>
            <a:r>
              <a:rPr lang="en-US" sz="1400" dirty="0">
                <a:solidFill>
                  <a:srgbClr val="000000"/>
                </a:solidFill>
                <a:latin typeface="Consolas"/>
                <a:cs typeface="Consolas"/>
              </a:rPr>
              <a:t>($</a:t>
            </a:r>
            <a:r>
              <a:rPr lang="en-US" sz="1400" dirty="0" err="1">
                <a:solidFill>
                  <a:srgbClr val="000000"/>
                </a:solidFill>
                <a:latin typeface="Consolas"/>
                <a:cs typeface="Consolas"/>
              </a:rPr>
              <a:t>x.location</a:t>
            </a:r>
            <a:r>
              <a:rPr lang="en-US" sz="1400" dirty="0">
                <a:solidFill>
                  <a:srgbClr val="000000"/>
                </a:solidFill>
                <a:latin typeface="Consolas"/>
                <a:cs typeface="Consolas"/>
              </a:rPr>
              <a:t>, create-point(0.000,0.000), 0.093, 0.369) with $n</a:t>
            </a:r>
          </a:p>
          <a:p>
            <a:r>
              <a:rPr lang="en-US" sz="1400" dirty="0">
                <a:solidFill>
                  <a:srgbClr val="000000"/>
                </a:solidFill>
                <a:latin typeface="Consolas"/>
                <a:cs typeface="Consolas"/>
              </a:rPr>
              <a:t>return {'cell': $c, 'count': count($n)}</a:t>
            </a:r>
          </a:p>
        </p:txBody>
      </p:sp>
      <p:sp>
        <p:nvSpPr>
          <p:cNvPr id="12" name="TextBox 11"/>
          <p:cNvSpPr txBox="1"/>
          <p:nvPr/>
        </p:nvSpPr>
        <p:spPr>
          <a:xfrm>
            <a:off x="107504" y="4237344"/>
            <a:ext cx="8928992" cy="400110"/>
          </a:xfrm>
          <a:prstGeom prst="rect">
            <a:avLst/>
          </a:prstGeom>
          <a:solidFill>
            <a:srgbClr val="800000"/>
          </a:solidFill>
        </p:spPr>
        <p:txBody>
          <a:bodyPr wrap="square" rtlCol="0">
            <a:spAutoFit/>
          </a:bodyPr>
          <a:lstStyle/>
          <a:p>
            <a:pPr algn="ctr"/>
            <a:r>
              <a:rPr lang="en-US" sz="2000" dirty="0" smtClean="0">
                <a:solidFill>
                  <a:srgbClr val="FFFFFF"/>
                </a:solidFill>
              </a:rPr>
              <a:t>Spatial Aggregation Queries (Count tweets that </a:t>
            </a:r>
            <a:r>
              <a:rPr lang="en-US" sz="2000" dirty="0" err="1" smtClean="0">
                <a:solidFill>
                  <a:srgbClr val="FFFFFF"/>
                </a:solidFill>
              </a:rPr>
              <a:t>hashtag</a:t>
            </a:r>
            <a:r>
              <a:rPr lang="en-US" sz="2000" dirty="0" smtClean="0">
                <a:solidFill>
                  <a:srgbClr val="FFFFFF"/>
                </a:solidFill>
              </a:rPr>
              <a:t> #</a:t>
            </a:r>
            <a:r>
              <a:rPr lang="en-US" sz="2000" dirty="0" err="1" smtClean="0">
                <a:solidFill>
                  <a:srgbClr val="FFFFFF"/>
                </a:solidFill>
              </a:rPr>
              <a:t>obama</a:t>
            </a:r>
            <a:r>
              <a:rPr lang="en-US" sz="2000" dirty="0" smtClean="0">
                <a:solidFill>
                  <a:srgbClr val="FFFFFF"/>
                </a:solidFill>
              </a:rPr>
              <a:t> in a region)</a:t>
            </a:r>
            <a:endParaRPr lang="en-US" sz="2000" dirty="0">
              <a:solidFill>
                <a:srgbClr val="FFFFFF"/>
              </a:solidFill>
            </a:endParaRPr>
          </a:p>
        </p:txBody>
      </p:sp>
      <p:sp>
        <p:nvSpPr>
          <p:cNvPr id="15" name="Title 1"/>
          <p:cNvSpPr>
            <a:spLocks noGrp="1"/>
          </p:cNvSpPr>
          <p:nvPr>
            <p:ph type="title"/>
          </p:nvPr>
        </p:nvSpPr>
        <p:spPr>
          <a:xfrm>
            <a:off x="539552" y="57150"/>
            <a:ext cx="7344816" cy="762000"/>
          </a:xfrm>
        </p:spPr>
        <p:txBody>
          <a:bodyPr/>
          <a:lstStyle/>
          <a:p>
            <a:r>
              <a:rPr lang="en-US" sz="2800" dirty="0" smtClean="0"/>
              <a:t>Spatial Aggregation </a:t>
            </a:r>
            <a:r>
              <a:rPr lang="en-US" sz="2800" dirty="0"/>
              <a:t>over Microblog</a:t>
            </a:r>
            <a:r>
              <a:rPr lang="en-US" sz="2800" dirty="0" smtClean="0"/>
              <a:t>: </a:t>
            </a:r>
            <a:r>
              <a:rPr lang="en-US" sz="2800" dirty="0" err="1" smtClean="0"/>
              <a:t>AsterixDB</a:t>
            </a:r>
            <a:endParaRPr lang="en-US" sz="2800" dirty="0"/>
          </a:p>
        </p:txBody>
      </p:sp>
      <p:sp>
        <p:nvSpPr>
          <p:cNvPr id="2" name="TextBox 1"/>
          <p:cNvSpPr txBox="1"/>
          <p:nvPr/>
        </p:nvSpPr>
        <p:spPr>
          <a:xfrm>
            <a:off x="7668344" y="1268760"/>
            <a:ext cx="966994" cy="369332"/>
          </a:xfrm>
          <a:prstGeom prst="rect">
            <a:avLst/>
          </a:prstGeom>
          <a:noFill/>
        </p:spPr>
        <p:txBody>
          <a:bodyPr wrap="none" rtlCol="0">
            <a:spAutoFit/>
          </a:bodyPr>
          <a:lstStyle/>
          <a:p>
            <a:r>
              <a:rPr lang="en-US" b="1" dirty="0" smtClean="0"/>
              <a:t>#</a:t>
            </a:r>
            <a:r>
              <a:rPr lang="en-US" b="1" dirty="0" err="1" smtClean="0"/>
              <a:t>obama</a:t>
            </a:r>
            <a:endParaRPr lang="en-US" b="1" dirty="0"/>
          </a:p>
        </p:txBody>
      </p:sp>
      <p:sp>
        <p:nvSpPr>
          <p:cNvPr id="16" name="TextBox 15"/>
          <p:cNvSpPr txBox="1"/>
          <p:nvPr/>
        </p:nvSpPr>
        <p:spPr>
          <a:xfrm>
            <a:off x="251520" y="1268760"/>
            <a:ext cx="1056700" cy="369332"/>
          </a:xfrm>
          <a:prstGeom prst="rect">
            <a:avLst/>
          </a:prstGeom>
          <a:noFill/>
        </p:spPr>
        <p:txBody>
          <a:bodyPr wrap="none" rtlCol="0">
            <a:spAutoFit/>
          </a:bodyPr>
          <a:lstStyle/>
          <a:p>
            <a:r>
              <a:rPr lang="en-US" b="1" dirty="0" smtClean="0"/>
              <a:t>#</a:t>
            </a:r>
            <a:r>
              <a:rPr lang="en-US" b="1" dirty="0" err="1" smtClean="0"/>
              <a:t>romney</a:t>
            </a:r>
            <a:endParaRPr lang="en-US" b="1" dirty="0"/>
          </a:p>
        </p:txBody>
      </p:sp>
      <p:pic>
        <p:nvPicPr>
          <p:cNvPr id="17" name="Picture 4" descr="Barack Ob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1772816"/>
            <a:ext cx="1346200" cy="18155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itt Romney speaking close up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72816"/>
            <a:ext cx="1485919" cy="1852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b="8132"/>
          <a:stretch/>
        </p:blipFill>
        <p:spPr>
          <a:xfrm>
            <a:off x="2096272" y="1124745"/>
            <a:ext cx="5068016" cy="3023076"/>
          </a:xfrm>
          <a:prstGeom prst="rect">
            <a:avLst/>
          </a:prstGeom>
        </p:spPr>
      </p:pic>
    </p:spTree>
    <p:extLst>
      <p:ext uri="{BB962C8B-B14F-4D97-AF65-F5344CB8AC3E}">
        <p14:creationId xmlns:p14="http://schemas.microsoft.com/office/powerpoint/2010/main" val="3152712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1052736"/>
            <a:ext cx="8153400" cy="5472608"/>
          </a:xfrm>
        </p:spPr>
        <p:txBody>
          <a:bodyPr/>
          <a:lstStyle/>
          <a:p>
            <a:r>
              <a:rPr lang="en-US" dirty="0" smtClean="0">
                <a:solidFill>
                  <a:schemeClr val="bg1">
                    <a:lumMod val="75000"/>
                  </a:schemeClr>
                </a:solidFill>
              </a:rPr>
              <a:t>Motivation</a:t>
            </a:r>
            <a:br>
              <a:rPr lang="en-US" dirty="0" smtClean="0">
                <a:solidFill>
                  <a:schemeClr val="bg1">
                    <a:lumMod val="75000"/>
                  </a:schemeClr>
                </a:solidFill>
              </a:rPr>
            </a:br>
            <a:endParaRPr lang="en-US" dirty="0" smtClean="0">
              <a:solidFill>
                <a:prstClr val="white">
                  <a:lumMod val="75000"/>
                </a:prstClr>
              </a:solidFill>
            </a:endParaRPr>
          </a:p>
          <a:p>
            <a:pPr lvl="0"/>
            <a:r>
              <a:rPr lang="en-US" dirty="0" smtClean="0">
                <a:solidFill>
                  <a:prstClr val="white">
                    <a:lumMod val="75000"/>
                  </a:prstClr>
                </a:solidFill>
              </a:rPr>
              <a:t>PART I: </a:t>
            </a:r>
            <a:r>
              <a:rPr lang="en-US" dirty="0">
                <a:solidFill>
                  <a:prstClr val="white">
                    <a:lumMod val="75000"/>
                  </a:prstClr>
                </a:solidFill>
              </a:rPr>
              <a:t>Systems</a:t>
            </a:r>
          </a:p>
          <a:p>
            <a:endParaRPr lang="en-US" sz="1600" dirty="0" smtClean="0"/>
          </a:p>
          <a:p>
            <a:r>
              <a:rPr lang="en-US" dirty="0" smtClean="0"/>
              <a:t>PART II: Search / Queries</a:t>
            </a:r>
          </a:p>
          <a:p>
            <a:pPr lvl="1"/>
            <a:r>
              <a:rPr lang="en-US" sz="1600" b="1" dirty="0" smtClean="0">
                <a:solidFill>
                  <a:srgbClr val="BFBFBF"/>
                </a:solidFill>
              </a:rPr>
              <a:t>Microblogs Search</a:t>
            </a:r>
          </a:p>
          <a:p>
            <a:pPr lvl="1"/>
            <a:r>
              <a:rPr lang="en-US" sz="1600" b="1" dirty="0" smtClean="0"/>
              <a:t>News </a:t>
            </a:r>
            <a:r>
              <a:rPr lang="en-US" sz="1600" b="1" dirty="0"/>
              <a:t>Feed </a:t>
            </a:r>
            <a:r>
              <a:rPr lang="en-US" sz="1600" b="1" dirty="0" smtClean="0"/>
              <a:t>Search</a:t>
            </a:r>
          </a:p>
          <a:p>
            <a:pPr lvl="1"/>
            <a:endParaRPr lang="en-US" sz="1600" dirty="0" smtClean="0"/>
          </a:p>
          <a:p>
            <a:r>
              <a:rPr lang="en-US" dirty="0" smtClean="0">
                <a:solidFill>
                  <a:schemeClr val="bg1">
                    <a:lumMod val="75000"/>
                  </a:schemeClr>
                </a:solidFill>
              </a:rPr>
              <a:t>PART III: Recommendation Services</a:t>
            </a:r>
          </a:p>
          <a:p>
            <a:endParaRPr lang="en-US" sz="1600" dirty="0" smtClean="0">
              <a:solidFill>
                <a:schemeClr val="bg1">
                  <a:lumMod val="75000"/>
                </a:schemeClr>
              </a:solidFill>
            </a:endParaRPr>
          </a:p>
          <a:p>
            <a:r>
              <a:rPr lang="en-US" dirty="0" smtClean="0">
                <a:solidFill>
                  <a:schemeClr val="bg1">
                    <a:lumMod val="75000"/>
                  </a:schemeClr>
                </a:solidFill>
              </a:rPr>
              <a:t>PART IV: Crowdsourcing</a:t>
            </a:r>
          </a:p>
          <a:p>
            <a:endParaRPr lang="en-US" sz="1600" dirty="0" smtClean="0">
              <a:solidFill>
                <a:schemeClr val="bg1">
                  <a:lumMod val="75000"/>
                </a:schemeClr>
              </a:solidFill>
            </a:endParaRPr>
          </a:p>
          <a:p>
            <a:r>
              <a:rPr lang="en-US" dirty="0">
                <a:solidFill>
                  <a:schemeClr val="bg1">
                    <a:lumMod val="75000"/>
                  </a:schemeClr>
                </a:solidFill>
              </a:rPr>
              <a:t>PART </a:t>
            </a:r>
            <a:r>
              <a:rPr lang="en-US" dirty="0" smtClean="0">
                <a:solidFill>
                  <a:schemeClr val="bg1">
                    <a:lumMod val="75000"/>
                  </a:schemeClr>
                </a:solidFill>
              </a:rPr>
              <a:t>V</a:t>
            </a:r>
            <a:r>
              <a:rPr lang="en-US" dirty="0">
                <a:solidFill>
                  <a:schemeClr val="bg1">
                    <a:lumMod val="75000"/>
                  </a:schemeClr>
                </a:solidFill>
              </a:rPr>
              <a:t>: Risks and Threats</a:t>
            </a:r>
          </a:p>
          <a:p>
            <a:pPr marL="0" indent="0">
              <a:buNone/>
            </a:pPr>
            <a:endParaRPr lang="en-US" sz="16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699792" y="1052736"/>
            <a:ext cx="432048" cy="439440"/>
          </a:xfrm>
          <a:prstGeom prst="rect">
            <a:avLst/>
          </a:prstGeom>
        </p:spPr>
      </p:pic>
      <p:pic>
        <p:nvPicPr>
          <p:cNvPr id="6" name="Picture 5"/>
          <p:cNvPicPr>
            <a:picLocks noChangeAspect="1"/>
          </p:cNvPicPr>
          <p:nvPr/>
        </p:nvPicPr>
        <p:blipFill>
          <a:blip r:embed="rId2"/>
          <a:stretch>
            <a:fillRect/>
          </a:stretch>
        </p:blipFill>
        <p:spPr>
          <a:xfrm>
            <a:off x="3489457" y="2996952"/>
            <a:ext cx="290455" cy="295424"/>
          </a:xfrm>
          <a:prstGeom prst="rect">
            <a:avLst/>
          </a:prstGeom>
        </p:spPr>
      </p:pic>
      <p:pic>
        <p:nvPicPr>
          <p:cNvPr id="7" name="Picture 6"/>
          <p:cNvPicPr>
            <a:picLocks noChangeAspect="1"/>
          </p:cNvPicPr>
          <p:nvPr/>
        </p:nvPicPr>
        <p:blipFill>
          <a:blip r:embed="rId2"/>
          <a:stretch>
            <a:fillRect/>
          </a:stretch>
        </p:blipFill>
        <p:spPr>
          <a:xfrm>
            <a:off x="3851920" y="1909440"/>
            <a:ext cx="432048" cy="439440"/>
          </a:xfrm>
          <a:prstGeom prst="rect">
            <a:avLst/>
          </a:prstGeom>
        </p:spPr>
      </p:pic>
    </p:spTree>
    <p:extLst>
      <p:ext uri="{BB962C8B-B14F-4D97-AF65-F5344CB8AC3E}">
        <p14:creationId xmlns:p14="http://schemas.microsoft.com/office/powerpoint/2010/main" val="388272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
            <a:ext cx="7658100" cy="762000"/>
          </a:xfrm>
        </p:spPr>
        <p:txBody>
          <a:bodyPr/>
          <a:lstStyle/>
          <a:p>
            <a:pPr algn="ctr">
              <a:defRPr/>
            </a:pPr>
            <a:r>
              <a:rPr lang="en-US" sz="2800" dirty="0" smtClean="0"/>
              <a:t>Mobile Devices are Ubiquitous</a:t>
            </a:r>
            <a:endParaRPr lang="en-US" sz="2800" dirty="0"/>
          </a:p>
        </p:txBody>
      </p:sp>
      <p:pic>
        <p:nvPicPr>
          <p:cNvPr id="17411" name="Content Placeholder 5" descr="gps1.jpg"/>
          <p:cNvPicPr>
            <a:picLocks noGrp="1" noChangeAspect="1"/>
          </p:cNvPicPr>
          <p:nvPr>
            <p:ph idx="1"/>
          </p:nvPr>
        </p:nvPicPr>
        <p:blipFill>
          <a:blip r:embed="rId4" cstate="print"/>
          <a:srcRect/>
          <a:stretch>
            <a:fillRect/>
          </a:stretch>
        </p:blipFill>
        <p:spPr>
          <a:xfrm>
            <a:off x="3852664" y="1143000"/>
            <a:ext cx="1295400" cy="1295400"/>
          </a:xfrm>
        </p:spPr>
      </p:pic>
      <p:pic>
        <p:nvPicPr>
          <p:cNvPr id="17414" name="Picture 7" descr="gps3.jpg"/>
          <p:cNvPicPr>
            <a:picLocks noChangeAspect="1"/>
          </p:cNvPicPr>
          <p:nvPr/>
        </p:nvPicPr>
        <p:blipFill>
          <a:blip r:embed="rId5" cstate="print"/>
          <a:srcRect/>
          <a:stretch>
            <a:fillRect/>
          </a:stretch>
        </p:blipFill>
        <p:spPr bwMode="auto">
          <a:xfrm>
            <a:off x="2005594" y="2708920"/>
            <a:ext cx="1270262" cy="1142802"/>
          </a:xfrm>
          <a:prstGeom prst="rect">
            <a:avLst/>
          </a:prstGeom>
          <a:noFill/>
          <a:ln w="9525">
            <a:noFill/>
            <a:miter lim="800000"/>
            <a:headEnd/>
            <a:tailEnd/>
          </a:ln>
        </p:spPr>
      </p:pic>
      <p:pic>
        <p:nvPicPr>
          <p:cNvPr id="17415" name="Picture 8" descr="gps4.jpg"/>
          <p:cNvPicPr>
            <a:picLocks noChangeAspect="1"/>
          </p:cNvPicPr>
          <p:nvPr/>
        </p:nvPicPr>
        <p:blipFill>
          <a:blip r:embed="rId6" cstate="print"/>
          <a:srcRect/>
          <a:stretch>
            <a:fillRect/>
          </a:stretch>
        </p:blipFill>
        <p:spPr bwMode="auto">
          <a:xfrm>
            <a:off x="5430838" y="1556792"/>
            <a:ext cx="1301402" cy="773024"/>
          </a:xfrm>
          <a:prstGeom prst="rect">
            <a:avLst/>
          </a:prstGeom>
          <a:noFill/>
          <a:ln w="9525">
            <a:noFill/>
            <a:miter lim="800000"/>
            <a:headEnd/>
            <a:tailEnd/>
          </a:ln>
        </p:spPr>
      </p:pic>
      <p:pic>
        <p:nvPicPr>
          <p:cNvPr id="17416" name="Picture 9" descr="gps5.jpg"/>
          <p:cNvPicPr>
            <a:picLocks noChangeAspect="1"/>
          </p:cNvPicPr>
          <p:nvPr/>
        </p:nvPicPr>
        <p:blipFill>
          <a:blip r:embed="rId7" cstate="print"/>
          <a:srcRect/>
          <a:stretch>
            <a:fillRect/>
          </a:stretch>
        </p:blipFill>
        <p:spPr bwMode="auto">
          <a:xfrm>
            <a:off x="4403650" y="4169314"/>
            <a:ext cx="1320478" cy="1275910"/>
          </a:xfrm>
          <a:prstGeom prst="rect">
            <a:avLst/>
          </a:prstGeom>
          <a:noFill/>
          <a:ln w="9525">
            <a:noFill/>
            <a:miter lim="800000"/>
            <a:headEnd/>
            <a:tailEnd/>
          </a:ln>
        </p:spPr>
      </p:pic>
      <p:pic>
        <p:nvPicPr>
          <p:cNvPr id="17417" name="Picture 10" descr="gps6.jpg"/>
          <p:cNvPicPr>
            <a:picLocks noChangeAspect="1"/>
          </p:cNvPicPr>
          <p:nvPr/>
        </p:nvPicPr>
        <p:blipFill>
          <a:blip r:embed="rId8" cstate="print"/>
          <a:srcRect/>
          <a:stretch>
            <a:fillRect/>
          </a:stretch>
        </p:blipFill>
        <p:spPr bwMode="auto">
          <a:xfrm>
            <a:off x="3768601" y="2697609"/>
            <a:ext cx="1307455" cy="1307455"/>
          </a:xfrm>
          <a:prstGeom prst="rect">
            <a:avLst/>
          </a:prstGeom>
          <a:noFill/>
          <a:ln w="9525">
            <a:noFill/>
            <a:miter lim="800000"/>
            <a:headEnd/>
            <a:tailEnd/>
          </a:ln>
        </p:spPr>
      </p:pic>
      <p:pic>
        <p:nvPicPr>
          <p:cNvPr id="17418" name="Picture 11" descr="gps7.jpg"/>
          <p:cNvPicPr>
            <a:picLocks noChangeAspect="1"/>
          </p:cNvPicPr>
          <p:nvPr/>
        </p:nvPicPr>
        <p:blipFill>
          <a:blip r:embed="rId9" cstate="print"/>
          <a:srcRect/>
          <a:stretch>
            <a:fillRect/>
          </a:stretch>
        </p:blipFill>
        <p:spPr bwMode="auto">
          <a:xfrm>
            <a:off x="3085728" y="4122514"/>
            <a:ext cx="838200" cy="1682750"/>
          </a:xfrm>
          <a:prstGeom prst="rect">
            <a:avLst/>
          </a:prstGeom>
          <a:noFill/>
          <a:ln w="9525">
            <a:noFill/>
            <a:miter lim="800000"/>
            <a:headEnd/>
            <a:tailEnd/>
          </a:ln>
        </p:spPr>
      </p:pic>
      <p:pic>
        <p:nvPicPr>
          <p:cNvPr id="17419" name="Picture 12" descr="gps8.jpg"/>
          <p:cNvPicPr>
            <a:picLocks noChangeAspect="1"/>
          </p:cNvPicPr>
          <p:nvPr/>
        </p:nvPicPr>
        <p:blipFill>
          <a:blip r:embed="rId10" cstate="print"/>
          <a:srcRect/>
          <a:stretch>
            <a:fillRect/>
          </a:stretch>
        </p:blipFill>
        <p:spPr bwMode="auto">
          <a:xfrm>
            <a:off x="6461126" y="4437112"/>
            <a:ext cx="1123432" cy="1210072"/>
          </a:xfrm>
          <a:prstGeom prst="rect">
            <a:avLst/>
          </a:prstGeom>
          <a:noFill/>
          <a:ln w="9525">
            <a:noFill/>
            <a:miter lim="800000"/>
            <a:headEnd/>
            <a:tailEnd/>
          </a:ln>
        </p:spPr>
      </p:pic>
      <p:pic>
        <p:nvPicPr>
          <p:cNvPr id="17421" name="Picture 14" descr="gps10.png"/>
          <p:cNvPicPr>
            <a:picLocks noChangeAspect="1"/>
          </p:cNvPicPr>
          <p:nvPr/>
        </p:nvPicPr>
        <p:blipFill>
          <a:blip r:embed="rId11" cstate="print"/>
          <a:srcRect/>
          <a:stretch>
            <a:fillRect/>
          </a:stretch>
        </p:blipFill>
        <p:spPr bwMode="auto">
          <a:xfrm>
            <a:off x="7277621" y="1462910"/>
            <a:ext cx="894779" cy="1517746"/>
          </a:xfrm>
          <a:prstGeom prst="rect">
            <a:avLst/>
          </a:prstGeom>
          <a:noFill/>
          <a:ln w="9525">
            <a:noFill/>
            <a:miter lim="800000"/>
            <a:headEnd/>
            <a:tailEnd/>
          </a:ln>
        </p:spPr>
      </p:pic>
      <p:pic>
        <p:nvPicPr>
          <p:cNvPr id="17422" name="Picture 15" descr="gps11.jpg"/>
          <p:cNvPicPr>
            <a:picLocks noChangeAspect="1"/>
          </p:cNvPicPr>
          <p:nvPr/>
        </p:nvPicPr>
        <p:blipFill>
          <a:blip r:embed="rId12" cstate="print"/>
          <a:srcRect/>
          <a:stretch>
            <a:fillRect/>
          </a:stretch>
        </p:blipFill>
        <p:spPr bwMode="auto">
          <a:xfrm>
            <a:off x="1819566" y="1196752"/>
            <a:ext cx="1744322" cy="1109886"/>
          </a:xfrm>
          <a:prstGeom prst="rect">
            <a:avLst/>
          </a:prstGeom>
          <a:noFill/>
          <a:ln w="9525">
            <a:noFill/>
            <a:miter lim="800000"/>
            <a:headEnd/>
            <a:tailEnd/>
          </a:ln>
        </p:spPr>
      </p:pic>
      <p:pic>
        <p:nvPicPr>
          <p:cNvPr id="17423" name="Picture 16" descr="gps12.jpg"/>
          <p:cNvPicPr>
            <a:picLocks noChangeAspect="1"/>
          </p:cNvPicPr>
          <p:nvPr/>
        </p:nvPicPr>
        <p:blipFill>
          <a:blip r:embed="rId13" cstate="print"/>
          <a:srcRect/>
          <a:stretch>
            <a:fillRect/>
          </a:stretch>
        </p:blipFill>
        <p:spPr bwMode="auto">
          <a:xfrm>
            <a:off x="1655093" y="4191000"/>
            <a:ext cx="828675" cy="1454150"/>
          </a:xfrm>
          <a:prstGeom prst="rect">
            <a:avLst/>
          </a:prstGeom>
          <a:noFill/>
          <a:ln w="9525">
            <a:noFill/>
            <a:miter lim="800000"/>
            <a:headEnd/>
            <a:tailEnd/>
          </a:ln>
        </p:spPr>
      </p:pic>
      <p:pic>
        <p:nvPicPr>
          <p:cNvPr id="17424" name="Picture 17" descr="gps13.jpg"/>
          <p:cNvPicPr>
            <a:picLocks noChangeAspect="1"/>
          </p:cNvPicPr>
          <p:nvPr/>
        </p:nvPicPr>
        <p:blipFill>
          <a:blip r:embed="rId14" cstate="print"/>
          <a:srcRect/>
          <a:stretch>
            <a:fillRect/>
          </a:stretch>
        </p:blipFill>
        <p:spPr bwMode="auto">
          <a:xfrm>
            <a:off x="7812360" y="3212976"/>
            <a:ext cx="882650" cy="1579563"/>
          </a:xfrm>
          <a:prstGeom prst="rect">
            <a:avLst/>
          </a:prstGeom>
          <a:noFill/>
          <a:ln w="9525">
            <a:noFill/>
            <a:miter lim="800000"/>
            <a:headEnd/>
            <a:tailEnd/>
          </a:ln>
        </p:spPr>
      </p:pic>
      <p:pic>
        <p:nvPicPr>
          <p:cNvPr id="17425" name="Picture 18" descr="gps14.jpg"/>
          <p:cNvPicPr>
            <a:picLocks noChangeAspect="1"/>
          </p:cNvPicPr>
          <p:nvPr/>
        </p:nvPicPr>
        <p:blipFill>
          <a:blip r:embed="rId15" cstate="print"/>
          <a:srcRect/>
          <a:stretch>
            <a:fillRect/>
          </a:stretch>
        </p:blipFill>
        <p:spPr bwMode="auto">
          <a:xfrm>
            <a:off x="795778" y="1988840"/>
            <a:ext cx="751886" cy="1394123"/>
          </a:xfrm>
          <a:prstGeom prst="rect">
            <a:avLst/>
          </a:prstGeom>
          <a:noFill/>
          <a:ln w="9525">
            <a:noFill/>
            <a:miter lim="800000"/>
            <a:headEnd/>
            <a:tailEnd/>
          </a:ln>
        </p:spPr>
      </p:pic>
      <p:pic>
        <p:nvPicPr>
          <p:cNvPr id="17426" name="Picture 19" descr="gps15.jpg"/>
          <p:cNvPicPr>
            <a:picLocks noChangeAspect="1"/>
          </p:cNvPicPr>
          <p:nvPr/>
        </p:nvPicPr>
        <p:blipFill>
          <a:blip r:embed="rId16" cstate="print"/>
          <a:srcRect/>
          <a:stretch>
            <a:fillRect/>
          </a:stretch>
        </p:blipFill>
        <p:spPr bwMode="auto">
          <a:xfrm>
            <a:off x="421432" y="3573016"/>
            <a:ext cx="838200" cy="1598613"/>
          </a:xfrm>
          <a:prstGeom prst="rect">
            <a:avLst/>
          </a:prstGeom>
          <a:noFill/>
          <a:ln w="9525">
            <a:noFill/>
            <a:miter lim="800000"/>
            <a:headEnd/>
            <a:tailEnd/>
          </a:ln>
        </p:spPr>
      </p:pic>
      <p:sp>
        <p:nvSpPr>
          <p:cNvPr id="21" name="AutoShape 13"/>
          <p:cNvSpPr>
            <a:spLocks noChangeArrowheads="1"/>
          </p:cNvSpPr>
          <p:nvPr/>
        </p:nvSpPr>
        <p:spPr bwMode="auto">
          <a:xfrm>
            <a:off x="152400" y="5867400"/>
            <a:ext cx="8839200" cy="517525"/>
          </a:xfrm>
          <a:prstGeom prst="roundRect">
            <a:avLst>
              <a:gd name="adj" fmla="val 16667"/>
            </a:avLst>
          </a:prstGeom>
          <a:solidFill>
            <a:srgbClr val="FFCC00"/>
          </a:solidFill>
          <a:ln w="38100" algn="ctr">
            <a:noFill/>
            <a:round/>
            <a:headEnd/>
            <a:tailEnd/>
          </a:ln>
          <a:scene3d>
            <a:camera prst="orthographicFront"/>
            <a:lightRig rig="threePt" dir="t"/>
          </a:scene3d>
          <a:sp3d>
            <a:bevelT/>
          </a:sp3d>
        </p:spPr>
        <p:txBody>
          <a:bodyPr wrap="none" anchor="ctr"/>
          <a:lstStyle/>
          <a:p>
            <a:pPr algn="ctr"/>
            <a:r>
              <a:rPr lang="en-US" sz="2000" b="1" dirty="0">
                <a:solidFill>
                  <a:srgbClr val="800000"/>
                </a:solidFill>
              </a:rPr>
              <a:t>Many people </a:t>
            </a:r>
            <a:r>
              <a:rPr lang="en-US" sz="2000" b="1" dirty="0" smtClean="0">
                <a:solidFill>
                  <a:srgbClr val="800000"/>
                </a:solidFill>
              </a:rPr>
              <a:t>Love to </a:t>
            </a:r>
            <a:r>
              <a:rPr lang="en-US" sz="2000" b="1" dirty="0">
                <a:solidFill>
                  <a:srgbClr val="800000"/>
                </a:solidFill>
              </a:rPr>
              <a:t>use these advanced technologies and devices</a:t>
            </a:r>
          </a:p>
        </p:txBody>
      </p:sp>
      <p:pic>
        <p:nvPicPr>
          <p:cNvPr id="3" name="Picture 2"/>
          <p:cNvPicPr>
            <a:picLocks noChangeAspect="1"/>
          </p:cNvPicPr>
          <p:nvPr/>
        </p:nvPicPr>
        <p:blipFill>
          <a:blip r:embed="rId17"/>
          <a:stretch>
            <a:fillRect/>
          </a:stretch>
        </p:blipFill>
        <p:spPr>
          <a:xfrm>
            <a:off x="5652120" y="2924944"/>
            <a:ext cx="1523468" cy="1224136"/>
          </a:xfrm>
          <a:prstGeom prst="rect">
            <a:avLst/>
          </a:prstGeom>
        </p:spPr>
      </p:pic>
    </p:spTree>
    <p:custDataLst>
      <p:tags r:id="rId1"/>
    </p:custDataLst>
    <p:extLst>
      <p:ext uri="{BB962C8B-B14F-4D97-AF65-F5344CB8AC3E}">
        <p14:creationId xmlns:p14="http://schemas.microsoft.com/office/powerpoint/2010/main" val="2824900465"/>
      </p:ext>
    </p:extLst>
  </p:cSld>
  <p:clrMapOvr>
    <a:masterClrMapping/>
  </p:clrMapOvr>
  <p:transition advTm="25136"/>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28" y="57150"/>
            <a:ext cx="7010400" cy="762000"/>
          </a:xfrm>
        </p:spPr>
        <p:txBody>
          <a:bodyPr/>
          <a:lstStyle/>
          <a:p>
            <a:r>
              <a:rPr lang="en-US" dirty="0" smtClean="0"/>
              <a:t>News Feed Queries</a:t>
            </a:r>
            <a:endParaRPr lang="en-US" dirty="0"/>
          </a:p>
        </p:txBody>
      </p:sp>
      <p:sp>
        <p:nvSpPr>
          <p:cNvPr id="20" name="TextBox 19"/>
          <p:cNvSpPr txBox="1"/>
          <p:nvPr/>
        </p:nvSpPr>
        <p:spPr>
          <a:xfrm>
            <a:off x="2018450" y="4651202"/>
            <a:ext cx="184666" cy="369332"/>
          </a:xfrm>
          <a:prstGeom prst="rect">
            <a:avLst/>
          </a:prstGeom>
          <a:noFill/>
        </p:spPr>
        <p:txBody>
          <a:bodyPr wrap="none" rtlCol="0">
            <a:spAutoFit/>
          </a:bodyPr>
          <a:lstStyle/>
          <a:p>
            <a:endParaRPr lang="en-US" dirty="0"/>
          </a:p>
        </p:txBody>
      </p:sp>
      <p:pic>
        <p:nvPicPr>
          <p:cNvPr id="21" name="Picture 20"/>
          <p:cNvPicPr>
            <a:picLocks noChangeAspect="1"/>
          </p:cNvPicPr>
          <p:nvPr/>
        </p:nvPicPr>
        <p:blipFill rotWithShape="1">
          <a:blip r:embed="rId2"/>
          <a:srcRect l="2221" r="7807"/>
          <a:stretch/>
        </p:blipFill>
        <p:spPr>
          <a:xfrm>
            <a:off x="1187624" y="1301994"/>
            <a:ext cx="6821245" cy="4791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9707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36" y="44624"/>
            <a:ext cx="7010400" cy="851570"/>
          </a:xfrm>
        </p:spPr>
        <p:txBody>
          <a:bodyPr/>
          <a:lstStyle/>
          <a:p>
            <a:r>
              <a:rPr lang="en-US" dirty="0" smtClean="0"/>
              <a:t>Non-Spatial News Feed Search: Feeding Frenzy</a:t>
            </a:r>
            <a:endParaRPr lang="en-US" dirty="0"/>
          </a:p>
        </p:txBody>
      </p:sp>
      <p:grpSp>
        <p:nvGrpSpPr>
          <p:cNvPr id="4" name="Group 70"/>
          <p:cNvGrpSpPr/>
          <p:nvPr/>
        </p:nvGrpSpPr>
        <p:grpSpPr>
          <a:xfrm>
            <a:off x="6448458" y="1268760"/>
            <a:ext cx="2244080" cy="2917304"/>
            <a:chOff x="762000" y="2633246"/>
            <a:chExt cx="1524000" cy="1981200"/>
          </a:xfrm>
        </p:grpSpPr>
        <p:sp>
          <p:nvSpPr>
            <p:cNvPr id="5" name="Oval 4"/>
            <p:cNvSpPr/>
            <p:nvPr/>
          </p:nvSpPr>
          <p:spPr bwMode="auto">
            <a:xfrm>
              <a:off x="762000" y="2633246"/>
              <a:ext cx="457200" cy="457200"/>
            </a:xfrm>
            <a:prstGeom prst="ellipse">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CC00"/>
                  </a:solidFill>
                  <a:effectLst/>
                  <a:ea typeface="굴림" pitchFamily="34" charset="-127"/>
                  <a:cs typeface="Arial" pitchFamily="34" charset="0"/>
                </a:rPr>
                <a:t>A</a:t>
              </a:r>
            </a:p>
          </p:txBody>
        </p:sp>
        <p:sp>
          <p:nvSpPr>
            <p:cNvPr id="6" name="Oval 5"/>
            <p:cNvSpPr/>
            <p:nvPr/>
          </p:nvSpPr>
          <p:spPr bwMode="auto">
            <a:xfrm>
              <a:off x="762000" y="3395246"/>
              <a:ext cx="457200" cy="457200"/>
            </a:xfrm>
            <a:prstGeom prst="ellipse">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CC00"/>
                  </a:solidFill>
                  <a:effectLst/>
                  <a:ea typeface="굴림" pitchFamily="34" charset="-127"/>
                  <a:cs typeface="Arial" pitchFamily="34" charset="0"/>
                </a:rPr>
                <a:t>B</a:t>
              </a:r>
            </a:p>
          </p:txBody>
        </p:sp>
        <p:sp>
          <p:nvSpPr>
            <p:cNvPr id="7" name="Oval 6"/>
            <p:cNvSpPr/>
            <p:nvPr/>
          </p:nvSpPr>
          <p:spPr bwMode="auto">
            <a:xfrm>
              <a:off x="762000" y="4157246"/>
              <a:ext cx="457200" cy="457200"/>
            </a:xfrm>
            <a:prstGeom prst="ellipse">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CC00"/>
                  </a:solidFill>
                  <a:effectLst/>
                  <a:ea typeface="굴림" pitchFamily="34" charset="-127"/>
                  <a:cs typeface="Arial" pitchFamily="34" charset="0"/>
                </a:rPr>
                <a:t>C</a:t>
              </a:r>
            </a:p>
          </p:txBody>
        </p:sp>
        <p:sp>
          <p:nvSpPr>
            <p:cNvPr id="8" name="Oval 7"/>
            <p:cNvSpPr/>
            <p:nvPr/>
          </p:nvSpPr>
          <p:spPr bwMode="auto">
            <a:xfrm>
              <a:off x="1828800" y="2633246"/>
              <a:ext cx="457200" cy="457200"/>
            </a:xfrm>
            <a:prstGeom prst="ellipse">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smtClean="0">
                  <a:ea typeface="굴림" pitchFamily="34" charset="-127"/>
                  <a:cs typeface="Arial" pitchFamily="34" charset="0"/>
                </a:rPr>
                <a:t>D</a:t>
              </a:r>
              <a:endParaRPr kumimoji="0" lang="en-US" sz="2400" b="1" i="0" u="none" strike="noStrike" cap="none" normalizeH="0" baseline="0" dirty="0" smtClean="0">
                <a:ln>
                  <a:noFill/>
                </a:ln>
                <a:solidFill>
                  <a:schemeClr val="tx1"/>
                </a:solidFill>
                <a:effectLst/>
                <a:ea typeface="굴림" pitchFamily="34" charset="-127"/>
                <a:cs typeface="Arial" pitchFamily="34" charset="0"/>
              </a:endParaRPr>
            </a:p>
          </p:txBody>
        </p:sp>
        <p:sp>
          <p:nvSpPr>
            <p:cNvPr id="9" name="Oval 8"/>
            <p:cNvSpPr/>
            <p:nvPr/>
          </p:nvSpPr>
          <p:spPr bwMode="auto">
            <a:xfrm>
              <a:off x="1828800" y="3395246"/>
              <a:ext cx="457200" cy="457200"/>
            </a:xfrm>
            <a:prstGeom prst="ellipse">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smtClean="0">
                  <a:ea typeface="굴림" pitchFamily="34" charset="-127"/>
                  <a:cs typeface="Arial" pitchFamily="34" charset="0"/>
                </a:rPr>
                <a:t>E</a:t>
              </a:r>
              <a:endParaRPr kumimoji="0" lang="en-US" sz="2400" b="1" i="0" u="none" strike="noStrike" cap="none" normalizeH="0" baseline="0" dirty="0" smtClean="0">
                <a:ln>
                  <a:noFill/>
                </a:ln>
                <a:solidFill>
                  <a:schemeClr val="tx1"/>
                </a:solidFill>
                <a:effectLst/>
                <a:ea typeface="굴림" pitchFamily="34" charset="-127"/>
                <a:cs typeface="Arial" pitchFamily="34" charset="0"/>
              </a:endParaRPr>
            </a:p>
          </p:txBody>
        </p:sp>
        <p:sp>
          <p:nvSpPr>
            <p:cNvPr id="10" name="Oval 9"/>
            <p:cNvSpPr/>
            <p:nvPr/>
          </p:nvSpPr>
          <p:spPr bwMode="auto">
            <a:xfrm>
              <a:off x="1828800" y="4157246"/>
              <a:ext cx="457200" cy="457200"/>
            </a:xfrm>
            <a:prstGeom prst="ellipse">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smtClean="0">
                  <a:ea typeface="굴림" pitchFamily="34" charset="-127"/>
                  <a:cs typeface="Arial" pitchFamily="34" charset="0"/>
                </a:rPr>
                <a:t>F</a:t>
              </a:r>
              <a:endParaRPr kumimoji="0" lang="en-US" sz="2400" b="1" i="0" u="none" strike="noStrike" cap="none" normalizeH="0" baseline="0" dirty="0" smtClean="0">
                <a:ln>
                  <a:noFill/>
                </a:ln>
                <a:solidFill>
                  <a:schemeClr val="tx1"/>
                </a:solidFill>
                <a:effectLst/>
                <a:ea typeface="굴림" pitchFamily="34" charset="-127"/>
                <a:cs typeface="Arial" pitchFamily="34" charset="0"/>
              </a:endParaRPr>
            </a:p>
          </p:txBody>
        </p:sp>
        <p:cxnSp>
          <p:nvCxnSpPr>
            <p:cNvPr id="11" name="Straight Arrow Connector 10"/>
            <p:cNvCxnSpPr>
              <a:stCxn id="8" idx="2"/>
              <a:endCxn id="5" idx="6"/>
            </p:cNvCxnSpPr>
            <p:nvPr/>
          </p:nvCxnSpPr>
          <p:spPr bwMode="auto">
            <a:xfrm rot="10800000">
              <a:off x="1219200" y="2861846"/>
              <a:ext cx="609600" cy="1588"/>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2" name="Straight Arrow Connector 11"/>
            <p:cNvCxnSpPr>
              <a:stCxn id="9" idx="1"/>
              <a:endCxn id="5" idx="5"/>
            </p:cNvCxnSpPr>
            <p:nvPr/>
          </p:nvCxnSpPr>
          <p:spPr bwMode="auto">
            <a:xfrm rot="16200000" flipV="1">
              <a:off x="1304645" y="2871091"/>
              <a:ext cx="438710" cy="743510"/>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p:spPr>
        </p:cxnSp>
        <p:cxnSp>
          <p:nvCxnSpPr>
            <p:cNvPr id="13" name="Straight Arrow Connector 12"/>
            <p:cNvCxnSpPr>
              <a:stCxn id="10" idx="0"/>
              <a:endCxn id="5" idx="4"/>
            </p:cNvCxnSpPr>
            <p:nvPr/>
          </p:nvCxnSpPr>
          <p:spPr bwMode="auto">
            <a:xfrm rot="16200000" flipV="1">
              <a:off x="990600" y="3090446"/>
              <a:ext cx="1066800" cy="10668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 name="Straight Arrow Connector 13"/>
            <p:cNvCxnSpPr>
              <a:stCxn id="8" idx="3"/>
              <a:endCxn id="6" idx="7"/>
            </p:cNvCxnSpPr>
            <p:nvPr/>
          </p:nvCxnSpPr>
          <p:spPr bwMode="auto">
            <a:xfrm rot="5400000">
              <a:off x="1304645" y="2871091"/>
              <a:ext cx="438710" cy="74351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5" name="Straight Arrow Connector 14"/>
            <p:cNvCxnSpPr>
              <a:stCxn id="8" idx="4"/>
              <a:endCxn id="7" idx="0"/>
            </p:cNvCxnSpPr>
            <p:nvPr/>
          </p:nvCxnSpPr>
          <p:spPr bwMode="auto">
            <a:xfrm rot="5400000">
              <a:off x="990600" y="3090446"/>
              <a:ext cx="1066800" cy="10668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6" name="Straight Arrow Connector 15"/>
            <p:cNvCxnSpPr>
              <a:stCxn id="9" idx="2"/>
              <a:endCxn id="6" idx="6"/>
            </p:cNvCxnSpPr>
            <p:nvPr/>
          </p:nvCxnSpPr>
          <p:spPr bwMode="auto">
            <a:xfrm rot="10800000">
              <a:off x="1219200" y="3623846"/>
              <a:ext cx="6096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7" name="Straight Arrow Connector 16"/>
            <p:cNvCxnSpPr>
              <a:stCxn id="9" idx="3"/>
              <a:endCxn id="7" idx="7"/>
            </p:cNvCxnSpPr>
            <p:nvPr/>
          </p:nvCxnSpPr>
          <p:spPr bwMode="auto">
            <a:xfrm rot="5400000">
              <a:off x="1304645" y="3633091"/>
              <a:ext cx="438710" cy="74351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8" name="Straight Arrow Connector 17"/>
            <p:cNvCxnSpPr>
              <a:stCxn id="10" idx="1"/>
              <a:endCxn id="6" idx="5"/>
            </p:cNvCxnSpPr>
            <p:nvPr/>
          </p:nvCxnSpPr>
          <p:spPr bwMode="auto">
            <a:xfrm rot="16200000" flipV="1">
              <a:off x="1304645" y="3633091"/>
              <a:ext cx="438710" cy="74351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9" name="Straight Arrow Connector 18"/>
            <p:cNvCxnSpPr>
              <a:stCxn id="10" idx="2"/>
              <a:endCxn id="7" idx="6"/>
            </p:cNvCxnSpPr>
            <p:nvPr/>
          </p:nvCxnSpPr>
          <p:spPr bwMode="auto">
            <a:xfrm rot="10800000">
              <a:off x="1219200" y="4385846"/>
              <a:ext cx="6096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0" name="TextBox 19"/>
          <p:cNvSpPr txBox="1"/>
          <p:nvPr/>
        </p:nvSpPr>
        <p:spPr>
          <a:xfrm>
            <a:off x="2018450" y="4651202"/>
            <a:ext cx="184666" cy="369332"/>
          </a:xfrm>
          <a:prstGeom prst="rect">
            <a:avLst/>
          </a:prstGeom>
          <a:noFill/>
        </p:spPr>
        <p:txBody>
          <a:bodyPr wrap="none" rtlCol="0">
            <a:spAutoFit/>
          </a:bodyPr>
          <a:lstStyle/>
          <a:p>
            <a:endParaRPr lang="en-US" dirty="0"/>
          </a:p>
        </p:txBody>
      </p:sp>
      <p:sp>
        <p:nvSpPr>
          <p:cNvPr id="22" name="Rounded Rectangle 21"/>
          <p:cNvSpPr/>
          <p:nvPr/>
        </p:nvSpPr>
        <p:spPr bwMode="auto">
          <a:xfrm>
            <a:off x="7910322" y="1124744"/>
            <a:ext cx="914400" cy="3240360"/>
          </a:xfrm>
          <a:prstGeom prst="round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3" name="TextBox 22"/>
          <p:cNvSpPr txBox="1"/>
          <p:nvPr/>
        </p:nvSpPr>
        <p:spPr>
          <a:xfrm>
            <a:off x="7744602" y="4293096"/>
            <a:ext cx="1193318" cy="369332"/>
          </a:xfrm>
          <a:prstGeom prst="rect">
            <a:avLst/>
          </a:prstGeom>
          <a:noFill/>
        </p:spPr>
        <p:txBody>
          <a:bodyPr wrap="none" rtlCol="0">
            <a:spAutoFit/>
          </a:bodyPr>
          <a:lstStyle/>
          <a:p>
            <a:r>
              <a:rPr lang="en-US" b="1" dirty="0" smtClean="0"/>
              <a:t>Producers</a:t>
            </a:r>
            <a:endParaRPr lang="en-US" b="1" dirty="0"/>
          </a:p>
        </p:txBody>
      </p:sp>
      <p:sp>
        <p:nvSpPr>
          <p:cNvPr id="24" name="Rounded Rectangle 23"/>
          <p:cNvSpPr/>
          <p:nvPr/>
        </p:nvSpPr>
        <p:spPr bwMode="auto">
          <a:xfrm>
            <a:off x="6326146" y="1124744"/>
            <a:ext cx="914400" cy="3240360"/>
          </a:xfrm>
          <a:prstGeom prst="round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5" name="TextBox 24"/>
          <p:cNvSpPr txBox="1"/>
          <p:nvPr/>
        </p:nvSpPr>
        <p:spPr>
          <a:xfrm>
            <a:off x="6156176" y="4293096"/>
            <a:ext cx="1300394" cy="369332"/>
          </a:xfrm>
          <a:prstGeom prst="rect">
            <a:avLst/>
          </a:prstGeom>
          <a:noFill/>
        </p:spPr>
        <p:txBody>
          <a:bodyPr wrap="none" rtlCol="0">
            <a:spAutoFit/>
          </a:bodyPr>
          <a:lstStyle/>
          <a:p>
            <a:r>
              <a:rPr lang="en-US" b="1" dirty="0" smtClean="0"/>
              <a:t>Consumers</a:t>
            </a:r>
            <a:endParaRPr lang="en-US" b="1" dirty="0"/>
          </a:p>
        </p:txBody>
      </p:sp>
      <p:graphicFrame>
        <p:nvGraphicFramePr>
          <p:cNvPr id="27" name="Content Placeholder 3"/>
          <p:cNvGraphicFramePr>
            <a:graphicFrameLocks/>
          </p:cNvGraphicFramePr>
          <p:nvPr>
            <p:extLst>
              <p:ext uri="{D42A27DB-BD31-4B8C-83A1-F6EECF244321}">
                <p14:modId xmlns:p14="http://schemas.microsoft.com/office/powerpoint/2010/main" val="2354980229"/>
              </p:ext>
            </p:extLst>
          </p:nvPr>
        </p:nvGraphicFramePr>
        <p:xfrm>
          <a:off x="6084168" y="4797152"/>
          <a:ext cx="2952328" cy="1341336"/>
        </p:xfrm>
        <a:graphic>
          <a:graphicData uri="http://schemas.openxmlformats.org/drawingml/2006/table">
            <a:tbl>
              <a:tblPr firstRow="1" bandRow="1">
                <a:tableStyleId>{2D5ABB26-0587-4C30-8999-92F81FD0307C}</a:tableStyleId>
              </a:tblPr>
              <a:tblGrid>
                <a:gridCol w="1124697"/>
                <a:gridCol w="1124696"/>
                <a:gridCol w="702935"/>
              </a:tblGrid>
              <a:tr h="264029">
                <a:tc>
                  <a:txBody>
                    <a:bodyPr/>
                    <a:lstStyle/>
                    <a:p>
                      <a:pPr algn="ctr"/>
                      <a:r>
                        <a:rPr lang="en-US" sz="1600" dirty="0" smtClean="0">
                          <a:solidFill>
                            <a:srgbClr val="FFFFFF"/>
                          </a:solidFill>
                        </a:rPr>
                        <a:t>Producer</a:t>
                      </a:r>
                      <a:endParaRPr lang="en-US" sz="1600" b="1" i="1" dirty="0">
                        <a:solidFill>
                          <a:srgbClr val="FFFFFF"/>
                        </a:solidFill>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sz="1600" dirty="0" smtClean="0">
                          <a:solidFill>
                            <a:srgbClr val="FFFFFF"/>
                          </a:solidFill>
                        </a:rPr>
                        <a:t>Consumer</a:t>
                      </a:r>
                      <a:endParaRPr lang="en-US" sz="1600" b="1" i="1" dirty="0">
                        <a:solidFill>
                          <a:srgbClr val="FFFFFF"/>
                        </a:solidFill>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endParaRPr lang="en-US" sz="1600" b="1" i="1" dirty="0">
                        <a:solidFill>
                          <a:srgbClr val="FFFFFF"/>
                        </a:solidFill>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r>
              <a:tr h="264029">
                <a:tc>
                  <a:txBody>
                    <a:bodyPr/>
                    <a:lstStyle/>
                    <a:p>
                      <a:pPr algn="ctr"/>
                      <a:r>
                        <a:rPr lang="en-US" sz="1600" baseline="0" dirty="0" smtClean="0"/>
                        <a:t>D</a:t>
                      </a:r>
                      <a:endParaRPr lang="en-US" sz="1600" baseline="-250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A</a:t>
                      </a:r>
                      <a:endParaRPr lang="en-US" sz="16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PUSH</a:t>
                      </a:r>
                      <a:endParaRPr lang="en-US" sz="16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4029">
                <a:tc>
                  <a:txBody>
                    <a:bodyPr/>
                    <a:lstStyle/>
                    <a:p>
                      <a:pPr algn="ctr"/>
                      <a:r>
                        <a:rPr lang="en-US" sz="1600" baseline="0" dirty="0" smtClean="0"/>
                        <a:t>D</a:t>
                      </a:r>
                      <a:endParaRPr lang="en-US" sz="1600" baseline="-250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C</a:t>
                      </a:r>
                      <a:endParaRPr lang="en-US" sz="16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PULL</a:t>
                      </a:r>
                      <a:endParaRPr lang="en-US" sz="16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4029">
                <a:tc>
                  <a:txBody>
                    <a:bodyPr/>
                    <a:lstStyle/>
                    <a:p>
                      <a:pPr algn="ctr"/>
                      <a:r>
                        <a:rPr lang="en-US" sz="1600" baseline="-25000" dirty="0" smtClean="0"/>
                        <a:t>…</a:t>
                      </a:r>
                      <a:endParaRPr lang="en-US" sz="1600" baseline="-250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a:t>
                      </a:r>
                      <a:endParaRPr lang="en-US" sz="16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a:t>
                      </a:r>
                      <a:endParaRPr lang="en-US" sz="1600" dirty="0">
                        <a:latin typeface="Times New Roman" pitchFamily="18" charset="0"/>
                        <a:cs typeface="Times New Roman" pitchFamily="18" charset="0"/>
                      </a:endParaRPr>
                    </a:p>
                  </a:txBody>
                  <a:tcPr marT="45747" marB="4574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8" name="Content Placeholder 2"/>
          <p:cNvSpPr txBox="1">
            <a:spLocks/>
          </p:cNvSpPr>
          <p:nvPr/>
        </p:nvSpPr>
        <p:spPr bwMode="auto">
          <a:xfrm>
            <a:off x="173360" y="1412776"/>
            <a:ext cx="5838800" cy="4392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r>
              <a:rPr lang="en-US" sz="2000" b="0" dirty="0" smtClean="0"/>
              <a:t>A user wants to see the most k recent news across all her friends or the ones that she follows</a:t>
            </a:r>
            <a:br>
              <a:rPr lang="en-US" sz="2000" b="0" dirty="0" smtClean="0"/>
            </a:br>
            <a:endParaRPr lang="en-US" sz="2000" b="0" dirty="0" smtClean="0"/>
          </a:p>
          <a:p>
            <a:r>
              <a:rPr lang="en-US" sz="2000" b="0" dirty="0" smtClean="0"/>
              <a:t>The news feed functionality is abstracted into a set of top-k queries as one query per friend.</a:t>
            </a:r>
            <a:br>
              <a:rPr lang="en-US" sz="2000" b="0" dirty="0" smtClean="0"/>
            </a:br>
            <a:endParaRPr lang="en-US" sz="2000" b="0" dirty="0" smtClean="0"/>
          </a:p>
          <a:p>
            <a:r>
              <a:rPr lang="en-US" sz="2000" b="0" dirty="0" smtClean="0"/>
              <a:t>The challenge is to decide whether to push or pull the answer of each single top-k query.</a:t>
            </a:r>
            <a:br>
              <a:rPr lang="en-US" sz="2000" b="0" dirty="0" smtClean="0"/>
            </a:br>
            <a:endParaRPr lang="en-US" sz="2000" b="0" dirty="0"/>
          </a:p>
          <a:p>
            <a:r>
              <a:rPr lang="en-US" sz="2000" b="0" dirty="0" smtClean="0"/>
              <a:t>The objective is:</a:t>
            </a:r>
          </a:p>
          <a:p>
            <a:pPr lvl="1"/>
            <a:r>
              <a:rPr lang="en-US" sz="1800" b="0" dirty="0" smtClean="0"/>
              <a:t>Minimize the total system overhead </a:t>
            </a:r>
          </a:p>
          <a:p>
            <a:pPr lvl="1"/>
            <a:r>
              <a:rPr lang="en-US" sz="1800" b="0" dirty="0" smtClean="0"/>
              <a:t>Meet some query latency requirements.</a:t>
            </a:r>
          </a:p>
        </p:txBody>
      </p:sp>
      <p:sp>
        <p:nvSpPr>
          <p:cNvPr id="29" name="Rectangle 28"/>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30" name="Rectangle 29"/>
          <p:cNvSpPr/>
          <p:nvPr/>
        </p:nvSpPr>
        <p:spPr>
          <a:xfrm>
            <a:off x="0" y="6320353"/>
            <a:ext cx="9144000" cy="276999"/>
          </a:xfrm>
          <a:prstGeom prst="rect">
            <a:avLst/>
          </a:prstGeom>
        </p:spPr>
        <p:txBody>
          <a:bodyPr wrap="square">
            <a:spAutoFit/>
          </a:bodyPr>
          <a:lstStyle/>
          <a:p>
            <a:r>
              <a:rPr lang="en-US" sz="1200" dirty="0"/>
              <a:t>A. Silberstein, J. Terrace, B. F. Cooper, and R. </a:t>
            </a:r>
            <a:r>
              <a:rPr lang="en-US" sz="1200" dirty="0" err="1"/>
              <a:t>Ramakrishnan</a:t>
            </a:r>
            <a:r>
              <a:rPr lang="en-US" sz="1200" dirty="0"/>
              <a:t>, “Feeding frenzy: Selectively materializing user’s events feed” in </a:t>
            </a:r>
            <a:r>
              <a:rPr lang="en-US" sz="1200" b="1" dirty="0"/>
              <a:t>SIGMOD</a:t>
            </a:r>
            <a:r>
              <a:rPr lang="en-US" sz="1200" dirty="0"/>
              <a:t> 2011</a:t>
            </a:r>
          </a:p>
        </p:txBody>
      </p:sp>
    </p:spTree>
    <p:extLst>
      <p:ext uri="{BB962C8B-B14F-4D97-AF65-F5344CB8AC3E}">
        <p14:creationId xmlns:p14="http://schemas.microsoft.com/office/powerpoint/2010/main" val="504858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Geo-Tagged Social Messages</a:t>
            </a:r>
            <a:endParaRPr lang="en-US" dirty="0"/>
          </a:p>
        </p:txBody>
      </p:sp>
      <p:pic>
        <p:nvPicPr>
          <p:cNvPr id="8" name="Picture 7"/>
          <p:cNvPicPr>
            <a:picLocks noChangeAspect="1"/>
          </p:cNvPicPr>
          <p:nvPr/>
        </p:nvPicPr>
        <p:blipFill>
          <a:blip r:embed="rId2"/>
          <a:stretch>
            <a:fillRect/>
          </a:stretch>
        </p:blipFill>
        <p:spPr>
          <a:xfrm>
            <a:off x="539552" y="1183026"/>
            <a:ext cx="3096344" cy="2389990"/>
          </a:xfrm>
          <a:prstGeom prst="rect">
            <a:avLst/>
          </a:prstGeom>
          <a:ln>
            <a:noFill/>
          </a:ln>
          <a:effectLst>
            <a:outerShdw blurRad="292100" dist="139700" dir="2700000" algn="tl" rotWithShape="0">
              <a:srgbClr val="333333">
                <a:alpha val="65000"/>
              </a:srgbClr>
            </a:outerShdw>
          </a:effectLst>
        </p:spPr>
      </p:pic>
      <p:sp>
        <p:nvSpPr>
          <p:cNvPr id="24" name="Content Placeholder 2"/>
          <p:cNvSpPr>
            <a:spLocks noGrp="1"/>
          </p:cNvSpPr>
          <p:nvPr>
            <p:ph idx="1"/>
          </p:nvPr>
        </p:nvSpPr>
        <p:spPr>
          <a:xfrm>
            <a:off x="3923928" y="1412776"/>
            <a:ext cx="5040560" cy="4680520"/>
          </a:xfrm>
        </p:spPr>
        <p:txBody>
          <a:bodyPr/>
          <a:lstStyle/>
          <a:p>
            <a:r>
              <a:rPr lang="en-US" sz="2000" dirty="0" smtClean="0"/>
              <a:t>Friends Messages are Geo-Tagged</a:t>
            </a:r>
          </a:p>
          <a:p>
            <a:pPr lvl="1"/>
            <a:r>
              <a:rPr lang="en-US" sz="1800" dirty="0" smtClean="0"/>
              <a:t>Users assign geo-tags to posted messages, photos, or videos.</a:t>
            </a:r>
          </a:p>
          <a:p>
            <a:pPr lvl="1"/>
            <a:r>
              <a:rPr lang="en-US" sz="1800" dirty="0" smtClean="0"/>
              <a:t>Users can see geo-tagged messages posted by their friends </a:t>
            </a:r>
          </a:p>
          <a:p>
            <a:pPr lvl="1"/>
            <a:r>
              <a:rPr lang="en-US" sz="1800" i="1" dirty="0"/>
              <a:t>Geo-location is at the longitude/latitude </a:t>
            </a:r>
            <a:r>
              <a:rPr lang="en-US" sz="1800" i="1" dirty="0" smtClean="0"/>
              <a:t>granularity</a:t>
            </a:r>
            <a:br>
              <a:rPr lang="en-US" sz="1800" i="1" dirty="0" smtClean="0"/>
            </a:br>
            <a:endParaRPr lang="en-US" sz="1800" dirty="0" smtClean="0"/>
          </a:p>
          <a:p>
            <a:r>
              <a:rPr lang="en-US" sz="2000" i="1" dirty="0" smtClean="0"/>
              <a:t>Geo-Location is dealt with as yet another attribute</a:t>
            </a:r>
          </a:p>
          <a:p>
            <a:pPr lvl="1"/>
            <a:r>
              <a:rPr lang="en-US" sz="1800" i="1" dirty="0" smtClean="0"/>
              <a:t>Social applications </a:t>
            </a:r>
            <a:r>
              <a:rPr lang="en-US" sz="1800" i="1" dirty="0" smtClean="0"/>
              <a:t>show </a:t>
            </a:r>
            <a:r>
              <a:rPr lang="en-US" sz="1800" i="1" dirty="0" smtClean="0"/>
              <a:t>friends whereabouts </a:t>
            </a:r>
          </a:p>
          <a:p>
            <a:pPr lvl="1"/>
            <a:r>
              <a:rPr lang="en-US" sz="1800" i="1" dirty="0" smtClean="0"/>
              <a:t>Social applications do not leverage geo-tagged messages.</a:t>
            </a:r>
          </a:p>
          <a:p>
            <a:pPr lvl="1"/>
            <a:endParaRPr lang="en-US" sz="1800" i="1" dirty="0" smtClean="0"/>
          </a:p>
          <a:p>
            <a:pPr lvl="1"/>
            <a:endParaRPr lang="en-US" sz="1800" dirty="0" smtClean="0"/>
          </a:p>
          <a:p>
            <a:pPr lvl="2"/>
            <a:endParaRPr lang="en-US" sz="1800" dirty="0" smtClean="0"/>
          </a:p>
          <a:p>
            <a:pPr lvl="1"/>
            <a:endParaRPr lang="en-US" sz="1800" dirty="0" smtClean="0"/>
          </a:p>
        </p:txBody>
      </p:sp>
      <p:pic>
        <p:nvPicPr>
          <p:cNvPr id="28" name="Picture 27"/>
          <p:cNvPicPr>
            <a:picLocks noChangeAspect="1"/>
          </p:cNvPicPr>
          <p:nvPr/>
        </p:nvPicPr>
        <p:blipFill>
          <a:blip r:embed="rId3"/>
          <a:stretch>
            <a:fillRect/>
          </a:stretch>
        </p:blipFill>
        <p:spPr>
          <a:xfrm>
            <a:off x="539552" y="3925135"/>
            <a:ext cx="3096344" cy="2384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619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64715198"/>
              </p:ext>
            </p:extLst>
          </p:nvPr>
        </p:nvGraphicFramePr>
        <p:xfrm>
          <a:off x="467544" y="1124744"/>
          <a:ext cx="2592288" cy="2425496"/>
        </p:xfrm>
        <a:graphic>
          <a:graphicData uri="http://schemas.openxmlformats.org/drawingml/2006/table">
            <a:tbl>
              <a:tblPr firstRow="1" bandRow="1">
                <a:tableStyleId>{5940675A-B579-460E-94D1-54222C63F5DA}</a:tableStyleId>
              </a:tblPr>
              <a:tblGrid>
                <a:gridCol w="864096"/>
                <a:gridCol w="864096"/>
                <a:gridCol w="864096"/>
              </a:tblGrid>
              <a:tr h="576064">
                <a:tc>
                  <a:txBody>
                    <a:bodyPr/>
                    <a:lstStyle/>
                    <a:p>
                      <a:endParaRPr lang="en-US" sz="1800" dirty="0"/>
                    </a:p>
                  </a:txBody>
                  <a:tcPr marL="332071" marR="332071" marT="166027" marB="166027"/>
                </a:tc>
                <a:tc>
                  <a:txBody>
                    <a:bodyPr/>
                    <a:lstStyle/>
                    <a:p>
                      <a:endParaRPr lang="en-US" sz="1800" dirty="0"/>
                    </a:p>
                  </a:txBody>
                  <a:tcPr marL="332071" marR="332071" marT="166027" marB="166027"/>
                </a:tc>
                <a:tc>
                  <a:txBody>
                    <a:bodyPr/>
                    <a:lstStyle/>
                    <a:p>
                      <a:endParaRPr lang="en-US" sz="1800" dirty="0"/>
                    </a:p>
                  </a:txBody>
                  <a:tcPr marL="332071" marR="332071" marT="166027" marB="166027"/>
                </a:tc>
              </a:tr>
              <a:tr h="576064">
                <a:tc>
                  <a:txBody>
                    <a:bodyPr/>
                    <a:lstStyle/>
                    <a:p>
                      <a:endParaRPr lang="en-US" sz="1800" dirty="0"/>
                    </a:p>
                  </a:txBody>
                  <a:tcPr marL="332071" marR="332071" marT="166027" marB="166027"/>
                </a:tc>
                <a:tc>
                  <a:txBody>
                    <a:bodyPr/>
                    <a:lstStyle/>
                    <a:p>
                      <a:endParaRPr lang="en-US" sz="1800" dirty="0"/>
                    </a:p>
                  </a:txBody>
                  <a:tcPr marL="332071" marR="332071" marT="166027" marB="166027"/>
                </a:tc>
                <a:tc>
                  <a:txBody>
                    <a:bodyPr/>
                    <a:lstStyle/>
                    <a:p>
                      <a:endParaRPr lang="en-US" sz="1800" dirty="0"/>
                    </a:p>
                  </a:txBody>
                  <a:tcPr marL="332071" marR="332071" marT="166027" marB="166027"/>
                </a:tc>
              </a:tr>
              <a:tr h="576064">
                <a:tc>
                  <a:txBody>
                    <a:bodyPr/>
                    <a:lstStyle/>
                    <a:p>
                      <a:endParaRPr lang="en-US" sz="1800" dirty="0"/>
                    </a:p>
                  </a:txBody>
                  <a:tcPr marL="332071" marR="332071" marT="166027" marB="166027"/>
                </a:tc>
                <a:tc>
                  <a:txBody>
                    <a:bodyPr/>
                    <a:lstStyle/>
                    <a:p>
                      <a:endParaRPr lang="en-US" sz="1800"/>
                    </a:p>
                  </a:txBody>
                  <a:tcPr marL="332071" marR="332071" marT="166027" marB="166027"/>
                </a:tc>
                <a:tc>
                  <a:txBody>
                    <a:bodyPr/>
                    <a:lstStyle/>
                    <a:p>
                      <a:endParaRPr lang="en-US" sz="1800" dirty="0"/>
                    </a:p>
                  </a:txBody>
                  <a:tcPr marL="332071" marR="332071" marT="166027" marB="166027"/>
                </a:tc>
              </a:tr>
              <a:tr h="576064">
                <a:tc>
                  <a:txBody>
                    <a:bodyPr/>
                    <a:lstStyle/>
                    <a:p>
                      <a:endParaRPr lang="en-US" sz="1800" dirty="0"/>
                    </a:p>
                  </a:txBody>
                  <a:tcPr marL="332071" marR="332071" marT="166027" marB="166027"/>
                </a:tc>
                <a:tc>
                  <a:txBody>
                    <a:bodyPr/>
                    <a:lstStyle/>
                    <a:p>
                      <a:endParaRPr lang="en-US" sz="1800" dirty="0"/>
                    </a:p>
                  </a:txBody>
                  <a:tcPr marL="332071" marR="332071" marT="166027" marB="166027"/>
                </a:tc>
                <a:tc>
                  <a:txBody>
                    <a:bodyPr/>
                    <a:lstStyle/>
                    <a:p>
                      <a:endParaRPr lang="en-US" sz="1800" dirty="0"/>
                    </a:p>
                  </a:txBody>
                  <a:tcPr marL="332071" marR="332071" marT="166027" marB="166027"/>
                </a:tc>
              </a:tr>
            </a:tbl>
          </a:graphicData>
        </a:graphic>
      </p:graphicFrame>
      <p:cxnSp>
        <p:nvCxnSpPr>
          <p:cNvPr id="10" name="Straight Arrow Connector 9"/>
          <p:cNvCxnSpPr>
            <a:cxnSpLocks/>
          </p:cNvCxnSpPr>
          <p:nvPr/>
        </p:nvCxnSpPr>
        <p:spPr bwMode="auto">
          <a:xfrm flipV="1">
            <a:off x="467544" y="980728"/>
            <a:ext cx="0" cy="2592288"/>
          </a:xfrm>
          <a:prstGeom prst="straightConnector1">
            <a:avLst/>
          </a:prstGeom>
          <a:ln>
            <a:solidFill>
              <a:srgbClr val="00206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cxnSpLocks/>
          </p:cNvCxnSpPr>
          <p:nvPr/>
        </p:nvCxnSpPr>
        <p:spPr bwMode="auto">
          <a:xfrm>
            <a:off x="467544" y="3573016"/>
            <a:ext cx="2736304" cy="0"/>
          </a:xfrm>
          <a:prstGeom prst="straightConnector1">
            <a:avLst/>
          </a:prstGeom>
          <a:ln>
            <a:solidFill>
              <a:srgbClr val="002060"/>
            </a:solidFill>
            <a:headEnd type="none" w="med" len="med"/>
            <a:tailEnd type="triangle"/>
          </a:ln>
        </p:spPr>
        <p:style>
          <a:lnRef idx="3">
            <a:schemeClr val="accent2"/>
          </a:lnRef>
          <a:fillRef idx="0">
            <a:schemeClr val="accent2"/>
          </a:fillRef>
          <a:effectRef idx="2">
            <a:schemeClr val="accent2"/>
          </a:effectRef>
          <a:fontRef idx="minor">
            <a:schemeClr val="tx1"/>
          </a:fontRef>
        </p:style>
      </p:cxnSp>
      <p:grpSp>
        <p:nvGrpSpPr>
          <p:cNvPr id="2" name="Group 1"/>
          <p:cNvGrpSpPr/>
          <p:nvPr/>
        </p:nvGrpSpPr>
        <p:grpSpPr>
          <a:xfrm>
            <a:off x="561082" y="1207862"/>
            <a:ext cx="2210718" cy="2225042"/>
            <a:chOff x="201042" y="1351881"/>
            <a:chExt cx="3651250" cy="4308859"/>
          </a:xfrm>
        </p:grpSpPr>
        <p:sp>
          <p:nvSpPr>
            <p:cNvPr id="5" name="Oval 56"/>
            <p:cNvSpPr>
              <a:spLocks noChangeArrowheads="1"/>
            </p:cNvSpPr>
            <p:nvPr/>
          </p:nvSpPr>
          <p:spPr bwMode="auto">
            <a:xfrm>
              <a:off x="201042" y="1428081"/>
              <a:ext cx="963613" cy="933450"/>
            </a:xfrm>
            <a:prstGeom prst="ellipse">
              <a:avLst/>
            </a:prstGeom>
            <a:solidFill>
              <a:schemeClr val="bg1">
                <a:alpha val="23137"/>
              </a:schemeClr>
            </a:solidFill>
            <a:ln w="38100">
              <a:solidFill>
                <a:srgbClr val="A50021"/>
              </a:solidFill>
              <a:round/>
              <a:headEnd/>
              <a:tailEnd/>
            </a:ln>
          </p:spPr>
          <p:txBody>
            <a:bodyPr wrap="none" anchor="ctr"/>
            <a:lstStyle/>
            <a:p>
              <a:pPr algn="ctr" eaLnBrk="1" hangingPunct="1"/>
              <a:r>
                <a:rPr lang="en-US" sz="1200" b="1">
                  <a:latin typeface="Times New Roman" charset="0"/>
                  <a:ea typeface="굴림" charset="0"/>
                  <a:cs typeface="굴림" charset="0"/>
                </a:rPr>
                <a:t>M</a:t>
              </a:r>
              <a:r>
                <a:rPr lang="en-US" sz="1200" b="1" baseline="-25000">
                  <a:latin typeface="Times New Roman" charset="0"/>
                  <a:ea typeface="굴림" charset="0"/>
                  <a:cs typeface="굴림" charset="0"/>
                </a:rPr>
                <a:t>2</a:t>
              </a:r>
            </a:p>
          </p:txBody>
        </p:sp>
        <p:sp>
          <p:nvSpPr>
            <p:cNvPr id="6" name="Oval 57"/>
            <p:cNvSpPr>
              <a:spLocks noChangeArrowheads="1"/>
            </p:cNvSpPr>
            <p:nvPr/>
          </p:nvSpPr>
          <p:spPr bwMode="auto">
            <a:xfrm>
              <a:off x="734442" y="3180681"/>
              <a:ext cx="2093913" cy="2108200"/>
            </a:xfrm>
            <a:prstGeom prst="ellipse">
              <a:avLst/>
            </a:prstGeom>
            <a:solidFill>
              <a:srgbClr val="FFC000">
                <a:alpha val="23137"/>
              </a:srgbClr>
            </a:solidFill>
            <a:ln w="38100">
              <a:solidFill>
                <a:srgbClr val="A50021"/>
              </a:solidFill>
              <a:round/>
              <a:headEnd/>
              <a:tailEnd/>
            </a:ln>
          </p:spPr>
          <p:txBody>
            <a:bodyPr wrap="none" anchor="ctr"/>
            <a:lstStyle/>
            <a:p>
              <a:pPr algn="ctr" eaLnBrk="1" hangingPunct="1"/>
              <a:r>
                <a:rPr lang="en-US" sz="1200" b="1">
                  <a:latin typeface="Times New Roman" charset="0"/>
                  <a:ea typeface="굴림" charset="0"/>
                  <a:cs typeface="굴림" charset="0"/>
                </a:rPr>
                <a:t>M</a:t>
              </a:r>
              <a:r>
                <a:rPr lang="en-US" sz="1200" b="1" baseline="-25000">
                  <a:latin typeface="Times New Roman" charset="0"/>
                  <a:ea typeface="굴림" charset="0"/>
                  <a:cs typeface="굴림" charset="0"/>
                </a:rPr>
                <a:t>3</a:t>
              </a:r>
            </a:p>
          </p:txBody>
        </p:sp>
        <p:sp>
          <p:nvSpPr>
            <p:cNvPr id="7" name="Oval 60"/>
            <p:cNvSpPr>
              <a:spLocks noChangeArrowheads="1"/>
            </p:cNvSpPr>
            <p:nvPr/>
          </p:nvSpPr>
          <p:spPr bwMode="auto">
            <a:xfrm>
              <a:off x="1985392" y="2779043"/>
              <a:ext cx="1866900" cy="1879600"/>
            </a:xfrm>
            <a:prstGeom prst="ellipse">
              <a:avLst/>
            </a:prstGeom>
            <a:solidFill>
              <a:srgbClr val="FFC000">
                <a:alpha val="23137"/>
              </a:srgbClr>
            </a:solidFill>
            <a:ln w="38100">
              <a:solidFill>
                <a:srgbClr val="A50021"/>
              </a:solidFill>
              <a:round/>
              <a:headEnd/>
              <a:tailEnd/>
            </a:ln>
          </p:spPr>
          <p:txBody>
            <a:bodyPr wrap="none" anchor="ctr"/>
            <a:lstStyle/>
            <a:p>
              <a:pPr algn="ctr" eaLnBrk="1" hangingPunct="1"/>
              <a:r>
                <a:rPr lang="en-US" sz="1200" b="1" dirty="0">
                  <a:latin typeface="Times New Roman" charset="0"/>
                  <a:ea typeface="굴림" charset="0"/>
                  <a:cs typeface="굴림" charset="0"/>
                </a:rPr>
                <a:t>M</a:t>
              </a:r>
              <a:r>
                <a:rPr lang="en-US" sz="1200" b="1" baseline="-25000" dirty="0">
                  <a:latin typeface="Times New Roman" charset="0"/>
                  <a:ea typeface="굴림" charset="0"/>
                  <a:cs typeface="굴림" charset="0"/>
                </a:rPr>
                <a:t>5</a:t>
              </a:r>
            </a:p>
          </p:txBody>
        </p:sp>
        <p:sp>
          <p:nvSpPr>
            <p:cNvPr id="8" name="Oval 61"/>
            <p:cNvSpPr>
              <a:spLocks noChangeArrowheads="1"/>
            </p:cNvSpPr>
            <p:nvPr/>
          </p:nvSpPr>
          <p:spPr bwMode="auto">
            <a:xfrm>
              <a:off x="613792" y="1351881"/>
              <a:ext cx="2246313" cy="2401887"/>
            </a:xfrm>
            <a:prstGeom prst="ellipse">
              <a:avLst/>
            </a:prstGeom>
            <a:solidFill>
              <a:srgbClr val="FFC000">
                <a:alpha val="23137"/>
              </a:srgbClr>
            </a:solidFill>
            <a:ln w="38100">
              <a:solidFill>
                <a:srgbClr val="A50021"/>
              </a:solidFill>
              <a:round/>
              <a:headEnd/>
              <a:tailEnd/>
            </a:ln>
          </p:spPr>
          <p:txBody>
            <a:bodyPr wrap="none" anchor="ctr"/>
            <a:lstStyle/>
            <a:p>
              <a:pPr algn="ctr" eaLnBrk="1" hangingPunct="1"/>
              <a:r>
                <a:rPr lang="en-US" sz="1200" b="1">
                  <a:latin typeface="Times New Roman" charset="0"/>
                  <a:ea typeface="굴림" charset="0"/>
                  <a:cs typeface="굴림" charset="0"/>
                </a:rPr>
                <a:t>M</a:t>
              </a:r>
              <a:r>
                <a:rPr lang="en-US" sz="1200" b="1" baseline="-25000">
                  <a:latin typeface="Times New Roman" charset="0"/>
                  <a:ea typeface="굴림" charset="0"/>
                  <a:cs typeface="굴림" charset="0"/>
                </a:rPr>
                <a:t>4</a:t>
              </a:r>
            </a:p>
          </p:txBody>
        </p:sp>
        <p:sp>
          <p:nvSpPr>
            <p:cNvPr id="9" name="Oval 62"/>
            <p:cNvSpPr>
              <a:spLocks noChangeArrowheads="1"/>
            </p:cNvSpPr>
            <p:nvPr/>
          </p:nvSpPr>
          <p:spPr bwMode="auto">
            <a:xfrm>
              <a:off x="2169541" y="4119278"/>
              <a:ext cx="1530350" cy="1541462"/>
            </a:xfrm>
            <a:prstGeom prst="ellipse">
              <a:avLst/>
            </a:prstGeom>
            <a:solidFill>
              <a:schemeClr val="bg1">
                <a:alpha val="23137"/>
              </a:schemeClr>
            </a:solidFill>
            <a:ln w="38100">
              <a:solidFill>
                <a:srgbClr val="A50021"/>
              </a:solidFill>
              <a:round/>
              <a:headEnd/>
              <a:tailEnd/>
            </a:ln>
          </p:spPr>
          <p:txBody>
            <a:bodyPr wrap="none" anchor="ctr"/>
            <a:lstStyle/>
            <a:p>
              <a:pPr algn="ctr" eaLnBrk="1" hangingPunct="1"/>
              <a:r>
                <a:rPr lang="en-US" sz="1200" b="1">
                  <a:latin typeface="Times New Roman" charset="0"/>
                  <a:ea typeface="굴림" charset="0"/>
                  <a:cs typeface="굴림" charset="0"/>
                </a:rPr>
                <a:t>M</a:t>
              </a:r>
              <a:r>
                <a:rPr lang="en-US" sz="1200" b="1" baseline="-25000">
                  <a:latin typeface="Times New Roman" charset="0"/>
                  <a:ea typeface="굴림" charset="0"/>
                  <a:cs typeface="굴림" charset="0"/>
                </a:rPr>
                <a:t>1</a:t>
              </a:r>
            </a:p>
          </p:txBody>
        </p:sp>
        <p:sp>
          <p:nvSpPr>
            <p:cNvPr id="12" name="Oval 65"/>
            <p:cNvSpPr>
              <a:spLocks noChangeArrowheads="1"/>
            </p:cNvSpPr>
            <p:nvPr/>
          </p:nvSpPr>
          <p:spPr bwMode="auto">
            <a:xfrm>
              <a:off x="1349970" y="1428081"/>
              <a:ext cx="2335636" cy="2265362"/>
            </a:xfrm>
            <a:prstGeom prst="ellipse">
              <a:avLst/>
            </a:prstGeom>
            <a:solidFill>
              <a:srgbClr val="FFCC00">
                <a:alpha val="23137"/>
              </a:srgbClr>
            </a:solidFill>
            <a:ln w="38100">
              <a:solidFill>
                <a:srgbClr val="A50021"/>
              </a:solidFill>
              <a:round/>
              <a:headEnd/>
              <a:tailEnd/>
            </a:ln>
          </p:spPr>
          <p:txBody>
            <a:bodyPr wrap="none" anchor="ctr"/>
            <a:lstStyle/>
            <a:p>
              <a:pPr algn="ctr" eaLnBrk="1" hangingPunct="1"/>
              <a:r>
                <a:rPr lang="en-US" sz="1200" b="1">
                  <a:latin typeface="Times New Roman" charset="0"/>
                  <a:ea typeface="굴림" charset="0"/>
                  <a:cs typeface="굴림" charset="0"/>
                </a:rPr>
                <a:t>M</a:t>
              </a:r>
              <a:r>
                <a:rPr lang="en-US" sz="1200" b="1" baseline="-25000">
                  <a:latin typeface="Times New Roman" charset="0"/>
                  <a:ea typeface="굴림" charset="0"/>
                  <a:cs typeface="굴림" charset="0"/>
                </a:rPr>
                <a:t>6</a:t>
              </a:r>
            </a:p>
          </p:txBody>
        </p:sp>
        <p:sp>
          <p:nvSpPr>
            <p:cNvPr id="13" name="Isosceles Triangle 66"/>
            <p:cNvSpPr>
              <a:spLocks noChangeArrowheads="1"/>
            </p:cNvSpPr>
            <p:nvPr/>
          </p:nvSpPr>
          <p:spPr bwMode="auto">
            <a:xfrm>
              <a:off x="2137792" y="3333081"/>
              <a:ext cx="247650" cy="207962"/>
            </a:xfrm>
            <a:prstGeom prst="triangle">
              <a:avLst>
                <a:gd name="adj" fmla="val 50000"/>
              </a:avLst>
            </a:prstGeom>
            <a:solidFill>
              <a:schemeClr val="tx1"/>
            </a:solidFill>
            <a:ln w="12700">
              <a:solidFill>
                <a:schemeClr val="tx1"/>
              </a:solidFill>
              <a:round/>
              <a:headEnd/>
              <a:tailEnd/>
            </a:ln>
          </p:spPr>
          <p:txBody>
            <a:bodyPr wrap="none" anchor="ctr"/>
            <a:lstStyle/>
            <a:p>
              <a:pPr algn="ctr" eaLnBrk="1" hangingPunct="1"/>
              <a:endParaRPr lang="en-US" sz="1200" b="1">
                <a:latin typeface="Times New Roman" charset="0"/>
                <a:ea typeface="굴림" charset="0"/>
                <a:cs typeface="굴림" charset="0"/>
              </a:endParaRPr>
            </a:p>
          </p:txBody>
        </p:sp>
        <p:sp>
          <p:nvSpPr>
            <p:cNvPr id="14" name="TextBox 67"/>
            <p:cNvSpPr txBox="1">
              <a:spLocks noChangeArrowheads="1"/>
            </p:cNvSpPr>
            <p:nvPr/>
          </p:nvSpPr>
          <p:spPr bwMode="auto">
            <a:xfrm>
              <a:off x="2290191" y="2855242"/>
              <a:ext cx="1187448" cy="53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500">
                  <a:solidFill>
                    <a:schemeClr val="tx1"/>
                  </a:solidFill>
                  <a:latin typeface="Arial" charset="0"/>
                  <a:ea typeface="ＭＳ Ｐゴシック" charset="0"/>
                  <a:cs typeface="ＭＳ Ｐゴシック" charset="0"/>
                </a:defRPr>
              </a:lvl1pPr>
              <a:lvl2pPr marL="742950" indent="-285750">
                <a:defRPr sz="11500">
                  <a:solidFill>
                    <a:schemeClr val="tx1"/>
                  </a:solidFill>
                  <a:latin typeface="Arial" charset="0"/>
                  <a:ea typeface="ＭＳ Ｐゴシック" charset="0"/>
                </a:defRPr>
              </a:lvl2pPr>
              <a:lvl3pPr marL="1143000" indent="-228600">
                <a:defRPr sz="11500">
                  <a:solidFill>
                    <a:schemeClr val="tx1"/>
                  </a:solidFill>
                  <a:latin typeface="Arial" charset="0"/>
                  <a:ea typeface="ＭＳ Ｐゴシック" charset="0"/>
                </a:defRPr>
              </a:lvl3pPr>
              <a:lvl4pPr marL="1600200" indent="-228600">
                <a:defRPr sz="11500">
                  <a:solidFill>
                    <a:schemeClr val="tx1"/>
                  </a:solidFill>
                  <a:latin typeface="Arial" charset="0"/>
                  <a:ea typeface="ＭＳ Ｐゴシック" charset="0"/>
                </a:defRPr>
              </a:lvl4pPr>
              <a:lvl5pPr marL="2057400" indent="-228600">
                <a:defRPr sz="11500">
                  <a:solidFill>
                    <a:schemeClr val="tx1"/>
                  </a:solidFill>
                  <a:latin typeface="Arial" charset="0"/>
                  <a:ea typeface="ＭＳ Ｐゴシック" charset="0"/>
                </a:defRPr>
              </a:lvl5pPr>
              <a:lvl6pPr marL="2514600" indent="-228600" eaLnBrk="0" fontAlgn="base" hangingPunct="0">
                <a:spcBef>
                  <a:spcPct val="0"/>
                </a:spcBef>
                <a:spcAft>
                  <a:spcPct val="0"/>
                </a:spcAft>
                <a:defRPr sz="11500">
                  <a:solidFill>
                    <a:schemeClr val="tx1"/>
                  </a:solidFill>
                  <a:latin typeface="Arial" charset="0"/>
                  <a:ea typeface="ＭＳ Ｐゴシック" charset="0"/>
                </a:defRPr>
              </a:lvl6pPr>
              <a:lvl7pPr marL="2971800" indent="-228600" eaLnBrk="0" fontAlgn="base" hangingPunct="0">
                <a:spcBef>
                  <a:spcPct val="0"/>
                </a:spcBef>
                <a:spcAft>
                  <a:spcPct val="0"/>
                </a:spcAft>
                <a:defRPr sz="11500">
                  <a:solidFill>
                    <a:schemeClr val="tx1"/>
                  </a:solidFill>
                  <a:latin typeface="Arial" charset="0"/>
                  <a:ea typeface="ＭＳ Ｐゴシック" charset="0"/>
                </a:defRPr>
              </a:lvl7pPr>
              <a:lvl8pPr marL="3429000" indent="-228600" eaLnBrk="0" fontAlgn="base" hangingPunct="0">
                <a:spcBef>
                  <a:spcPct val="0"/>
                </a:spcBef>
                <a:spcAft>
                  <a:spcPct val="0"/>
                </a:spcAft>
                <a:defRPr sz="11500">
                  <a:solidFill>
                    <a:schemeClr val="tx1"/>
                  </a:solidFill>
                  <a:latin typeface="Arial" charset="0"/>
                  <a:ea typeface="ＭＳ Ｐゴシック" charset="0"/>
                </a:defRPr>
              </a:lvl8pPr>
              <a:lvl9pPr marL="3886200" indent="-228600" eaLnBrk="0" fontAlgn="base" hangingPunct="0">
                <a:spcBef>
                  <a:spcPct val="0"/>
                </a:spcBef>
                <a:spcAft>
                  <a:spcPct val="0"/>
                </a:spcAft>
                <a:defRPr sz="11500">
                  <a:solidFill>
                    <a:schemeClr val="tx1"/>
                  </a:solidFill>
                  <a:latin typeface="Arial" charset="0"/>
                  <a:ea typeface="ＭＳ Ｐゴシック" charset="0"/>
                </a:defRPr>
              </a:lvl9pPr>
            </a:lstStyle>
            <a:p>
              <a:r>
                <a:rPr lang="en-US" sz="1200" b="1" dirty="0">
                  <a:cs typeface="Arial" charset="0"/>
                </a:rPr>
                <a:t>Carol</a:t>
              </a:r>
            </a:p>
          </p:txBody>
        </p:sp>
      </p:grpSp>
      <p:graphicFrame>
        <p:nvGraphicFramePr>
          <p:cNvPr id="15" name="Content Placeholder 3"/>
          <p:cNvGraphicFramePr>
            <a:graphicFrameLocks/>
          </p:cNvGraphicFramePr>
          <p:nvPr>
            <p:extLst>
              <p:ext uri="{D42A27DB-BD31-4B8C-83A1-F6EECF244321}">
                <p14:modId xmlns:p14="http://schemas.microsoft.com/office/powerpoint/2010/main" val="2220958000"/>
              </p:ext>
            </p:extLst>
          </p:nvPr>
        </p:nvGraphicFramePr>
        <p:xfrm>
          <a:off x="107505" y="5113394"/>
          <a:ext cx="3240359" cy="1236864"/>
        </p:xfrm>
        <a:graphic>
          <a:graphicData uri="http://schemas.openxmlformats.org/drawingml/2006/table">
            <a:tbl>
              <a:tblPr firstRow="1" bandRow="1">
                <a:tableStyleId>{2D5ABB26-0587-4C30-8999-92F81FD0307C}</a:tableStyleId>
              </a:tblPr>
              <a:tblGrid>
                <a:gridCol w="708708"/>
                <a:gridCol w="1004002"/>
                <a:gridCol w="689785"/>
                <a:gridCol w="837864"/>
              </a:tblGrid>
              <a:tr h="270030">
                <a:tc>
                  <a:txBody>
                    <a:bodyPr/>
                    <a:lstStyle/>
                    <a:p>
                      <a:pPr algn="ctr"/>
                      <a:r>
                        <a:rPr lang="en-US" sz="1100" b="1" i="1" dirty="0" smtClean="0">
                          <a:latin typeface="Times New Roman" pitchFamily="18" charset="0"/>
                          <a:cs typeface="Times New Roman" pitchFamily="18" charset="0"/>
                        </a:rPr>
                        <a:t>Message</a:t>
                      </a:r>
                      <a:endParaRPr lang="en-US" sz="1100" b="1" i="1"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1" dirty="0" smtClean="0">
                          <a:latin typeface="Times New Roman" pitchFamily="18" charset="0"/>
                          <a:cs typeface="Times New Roman" pitchFamily="18" charset="0"/>
                        </a:rPr>
                        <a:t>Content</a:t>
                      </a:r>
                      <a:endParaRPr lang="en-US" sz="1100" b="1" i="1"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1" dirty="0" smtClean="0">
                          <a:latin typeface="Times New Roman" pitchFamily="18" charset="0"/>
                          <a:cs typeface="Times New Roman" pitchFamily="18" charset="0"/>
                        </a:rPr>
                        <a:t>Location</a:t>
                      </a:r>
                      <a:endParaRPr lang="en-US" sz="1100" b="1" i="1"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1" dirty="0" smtClean="0">
                          <a:latin typeface="Times New Roman" pitchFamily="18" charset="0"/>
                          <a:cs typeface="Times New Roman" pitchFamily="18" charset="0"/>
                        </a:rPr>
                        <a:t>Timestamp</a:t>
                      </a:r>
                      <a:endParaRPr lang="en-US" sz="1100" b="1" i="1"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030">
                <a:tc>
                  <a:txBody>
                    <a:bodyPr/>
                    <a:lstStyle/>
                    <a:p>
                      <a:pPr algn="ctr"/>
                      <a:r>
                        <a:rPr lang="en-US" sz="1100" dirty="0" smtClean="0">
                          <a:latin typeface="Times New Roman" pitchFamily="18" charset="0"/>
                          <a:cs typeface="Times New Roman" pitchFamily="18" charset="0"/>
                        </a:rPr>
                        <a:t>M</a:t>
                      </a:r>
                      <a:r>
                        <a:rPr lang="en-US" sz="1100" baseline="-25000" dirty="0" smtClean="0">
                          <a:latin typeface="Times New Roman" pitchFamily="18" charset="0"/>
                          <a:cs typeface="Times New Roman" pitchFamily="18" charset="0"/>
                        </a:rPr>
                        <a:t>6</a:t>
                      </a:r>
                      <a:endParaRPr lang="en-US" sz="1100" baseline="-250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c>
                  <a:txBody>
                    <a:bodyPr/>
                    <a:lstStyle/>
                    <a:p>
                      <a:pPr algn="ctr"/>
                      <a:r>
                        <a:rPr lang="en-US" sz="1100" dirty="0" smtClean="0">
                          <a:latin typeface="Times New Roman" pitchFamily="18" charset="0"/>
                          <a:cs typeface="Times New Roman" pitchFamily="18" charset="0"/>
                        </a:rPr>
                        <a:t>Having coffee</a:t>
                      </a:r>
                      <a:endParaRPr lang="en-US" sz="11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c>
                  <a:txBody>
                    <a:bodyPr/>
                    <a:lstStyle/>
                    <a:p>
                      <a:pPr algn="ctr"/>
                      <a:r>
                        <a:rPr lang="en-US" sz="1100" dirty="0" smtClean="0">
                          <a:latin typeface="Times New Roman" pitchFamily="18" charset="0"/>
                          <a:cs typeface="Times New Roman" pitchFamily="18" charset="0"/>
                        </a:rPr>
                        <a:t>S</a:t>
                      </a:r>
                      <a:r>
                        <a:rPr lang="en-US" sz="1100" baseline="-25000" dirty="0" smtClean="0">
                          <a:latin typeface="Times New Roman" pitchFamily="18" charset="0"/>
                          <a:cs typeface="Times New Roman" pitchFamily="18" charset="0"/>
                        </a:rPr>
                        <a:t>6</a:t>
                      </a:r>
                      <a:endParaRPr lang="en-US" sz="1100" baseline="-250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c>
                  <a:txBody>
                    <a:bodyPr/>
                    <a:lstStyle/>
                    <a:p>
                      <a:pPr algn="ctr"/>
                      <a:r>
                        <a:rPr lang="en-US" sz="1100" dirty="0" smtClean="0">
                          <a:latin typeface="Times New Roman" pitchFamily="18" charset="0"/>
                          <a:cs typeface="Times New Roman" pitchFamily="18" charset="0"/>
                        </a:rPr>
                        <a:t>15:30</a:t>
                      </a:r>
                      <a:endParaRPr lang="en-US" sz="11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r>
              <a:tr h="270030">
                <a:tc>
                  <a:txBody>
                    <a:bodyPr/>
                    <a:lstStyle/>
                    <a:p>
                      <a:pPr algn="ctr"/>
                      <a:r>
                        <a:rPr lang="en-US" sz="1100" dirty="0" smtClean="0">
                          <a:latin typeface="Times New Roman" pitchFamily="18" charset="0"/>
                          <a:cs typeface="Times New Roman" pitchFamily="18" charset="0"/>
                        </a:rPr>
                        <a:t>M</a:t>
                      </a:r>
                      <a:r>
                        <a:rPr lang="en-US" sz="1100" baseline="-25000" dirty="0" smtClean="0">
                          <a:latin typeface="Times New Roman" pitchFamily="18" charset="0"/>
                          <a:cs typeface="Times New Roman" pitchFamily="18" charset="0"/>
                        </a:rPr>
                        <a:t>4</a:t>
                      </a:r>
                      <a:endParaRPr lang="en-US" sz="1100" baseline="-250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c>
                  <a:txBody>
                    <a:bodyPr/>
                    <a:lstStyle/>
                    <a:p>
                      <a:pPr algn="ctr"/>
                      <a:r>
                        <a:rPr lang="en-US" sz="1100" dirty="0" smtClean="0">
                          <a:latin typeface="Times New Roman" pitchFamily="18" charset="0"/>
                          <a:cs typeface="Times New Roman" pitchFamily="18" charset="0"/>
                        </a:rPr>
                        <a:t>An accident</a:t>
                      </a:r>
                      <a:endParaRPr lang="en-US" sz="11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c>
                  <a:txBody>
                    <a:bodyPr/>
                    <a:lstStyle/>
                    <a:p>
                      <a:pPr algn="ctr"/>
                      <a:r>
                        <a:rPr lang="en-US" sz="1100" dirty="0" smtClean="0">
                          <a:latin typeface="Times New Roman" pitchFamily="18" charset="0"/>
                          <a:cs typeface="Times New Roman" pitchFamily="18" charset="0"/>
                        </a:rPr>
                        <a:t>S</a:t>
                      </a:r>
                      <a:r>
                        <a:rPr lang="en-US" sz="1100" baseline="-25000" dirty="0" smtClean="0">
                          <a:latin typeface="Times New Roman" pitchFamily="18" charset="0"/>
                          <a:cs typeface="Times New Roman" pitchFamily="18" charset="0"/>
                        </a:rPr>
                        <a:t>4</a:t>
                      </a:r>
                      <a:endParaRPr lang="en-US" sz="1100" baseline="-250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c>
                  <a:txBody>
                    <a:bodyPr/>
                    <a:lstStyle/>
                    <a:p>
                      <a:pPr algn="ctr"/>
                      <a:r>
                        <a:rPr lang="en-US" sz="1100" dirty="0" smtClean="0">
                          <a:latin typeface="Times New Roman" pitchFamily="18" charset="0"/>
                          <a:cs typeface="Times New Roman" pitchFamily="18" charset="0"/>
                        </a:rPr>
                        <a:t>14:21</a:t>
                      </a:r>
                      <a:endParaRPr lang="en-US" sz="11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80000"/>
                      </a:srgbClr>
                    </a:solidFill>
                  </a:tcPr>
                </a:tc>
              </a:tr>
              <a:tr h="270030">
                <a:tc>
                  <a:txBody>
                    <a:bodyPr/>
                    <a:lstStyle/>
                    <a:p>
                      <a:pPr algn="ctr"/>
                      <a:r>
                        <a:rPr lang="en-US" sz="1100" dirty="0" smtClean="0">
                          <a:latin typeface="Times New Roman" pitchFamily="18" charset="0"/>
                          <a:cs typeface="Times New Roman" pitchFamily="18" charset="0"/>
                        </a:rPr>
                        <a:t>M</a:t>
                      </a:r>
                      <a:r>
                        <a:rPr lang="en-US" sz="1100" baseline="-25000" dirty="0" smtClean="0">
                          <a:latin typeface="Times New Roman" pitchFamily="18" charset="0"/>
                          <a:cs typeface="Times New Roman" pitchFamily="18" charset="0"/>
                        </a:rPr>
                        <a:t>1</a:t>
                      </a:r>
                      <a:endParaRPr lang="en-US" sz="1100" baseline="-250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Times New Roman" pitchFamily="18" charset="0"/>
                          <a:cs typeface="Times New Roman" pitchFamily="18" charset="0"/>
                        </a:rPr>
                        <a:t>Work</a:t>
                      </a:r>
                      <a:r>
                        <a:rPr lang="en-US" sz="1100" baseline="0" dirty="0" smtClean="0">
                          <a:latin typeface="Times New Roman" pitchFamily="18" charset="0"/>
                          <a:cs typeface="Times New Roman" pitchFamily="18" charset="0"/>
                        </a:rPr>
                        <a:t> finished</a:t>
                      </a:r>
                      <a:endParaRPr lang="en-US" sz="11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Times New Roman" pitchFamily="18" charset="0"/>
                          <a:cs typeface="Times New Roman" pitchFamily="18" charset="0"/>
                        </a:rPr>
                        <a:t>S</a:t>
                      </a:r>
                      <a:r>
                        <a:rPr lang="en-US" sz="1100" baseline="-25000" dirty="0" smtClean="0">
                          <a:latin typeface="Times New Roman" pitchFamily="18" charset="0"/>
                          <a:cs typeface="Times New Roman" pitchFamily="18" charset="0"/>
                        </a:rPr>
                        <a:t>1</a:t>
                      </a:r>
                      <a:endParaRPr lang="en-US" sz="1100" baseline="-250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Times New Roman" pitchFamily="18" charset="0"/>
                          <a:cs typeface="Times New Roman" pitchFamily="18" charset="0"/>
                        </a:rPr>
                        <a:t>11:40</a:t>
                      </a:r>
                      <a:endParaRPr lang="en-US" sz="1100" dirty="0">
                        <a:latin typeface="Times New Roman" pitchFamily="18" charset="0"/>
                        <a:cs typeface="Times New Roman" pitchFamily="18" charset="0"/>
                      </a:endParaRPr>
                    </a:p>
                  </a:txBody>
                  <a:tcPr marL="91446" marR="91446"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6" name="Content Placeholder 3"/>
          <p:cNvGraphicFramePr>
            <a:graphicFrameLocks/>
          </p:cNvGraphicFramePr>
          <p:nvPr>
            <p:extLst>
              <p:ext uri="{D42A27DB-BD31-4B8C-83A1-F6EECF244321}">
                <p14:modId xmlns:p14="http://schemas.microsoft.com/office/powerpoint/2010/main" val="3029328685"/>
              </p:ext>
            </p:extLst>
          </p:nvPr>
        </p:nvGraphicFramePr>
        <p:xfrm>
          <a:off x="89279" y="3817250"/>
          <a:ext cx="3258585" cy="1036536"/>
        </p:xfrm>
        <a:graphic>
          <a:graphicData uri="http://schemas.openxmlformats.org/drawingml/2006/table">
            <a:tbl>
              <a:tblPr firstRow="1" bandRow="1">
                <a:tableStyleId>{2D5ABB26-0587-4C30-8999-92F81FD0307C}</a:tableStyleId>
              </a:tblPr>
              <a:tblGrid>
                <a:gridCol w="728789"/>
                <a:gridCol w="993387"/>
                <a:gridCol w="709110"/>
                <a:gridCol w="827299"/>
              </a:tblGrid>
              <a:tr h="238370">
                <a:tc>
                  <a:txBody>
                    <a:bodyPr/>
                    <a:lstStyle/>
                    <a:p>
                      <a:pPr algn="ctr"/>
                      <a:r>
                        <a:rPr lang="en-US" sz="1100" b="1" i="1" dirty="0" smtClean="0">
                          <a:latin typeface="Times New Roman" pitchFamily="18" charset="0"/>
                          <a:cs typeface="Times New Roman" pitchFamily="18" charset="0"/>
                        </a:rPr>
                        <a:t>Message</a:t>
                      </a:r>
                      <a:endParaRPr lang="en-US" sz="1100" b="1" i="1"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1" dirty="0" smtClean="0">
                          <a:latin typeface="Times New Roman" pitchFamily="18" charset="0"/>
                          <a:cs typeface="Times New Roman" pitchFamily="18" charset="0"/>
                        </a:rPr>
                        <a:t>Content</a:t>
                      </a:r>
                      <a:endParaRPr lang="en-US" sz="1100" b="1" i="1"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1" dirty="0" smtClean="0">
                          <a:latin typeface="Times New Roman" pitchFamily="18" charset="0"/>
                          <a:cs typeface="Times New Roman" pitchFamily="18" charset="0"/>
                        </a:rPr>
                        <a:t>Location</a:t>
                      </a:r>
                      <a:endParaRPr lang="en-US" sz="1100" b="1" i="1"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1" dirty="0" smtClean="0">
                          <a:latin typeface="Times New Roman" pitchFamily="18" charset="0"/>
                          <a:cs typeface="Times New Roman" pitchFamily="18" charset="0"/>
                        </a:rPr>
                        <a:t>Timestamp</a:t>
                      </a:r>
                      <a:endParaRPr lang="en-US" sz="1100" b="1" i="1"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370">
                <a:tc>
                  <a:txBody>
                    <a:bodyPr/>
                    <a:lstStyle/>
                    <a:p>
                      <a:pPr algn="ctr"/>
                      <a:r>
                        <a:rPr lang="en-US" sz="1100" dirty="0" smtClean="0">
                          <a:latin typeface="Times New Roman" pitchFamily="18" charset="0"/>
                          <a:cs typeface="Times New Roman" pitchFamily="18" charset="0"/>
                        </a:rPr>
                        <a:t>M</a:t>
                      </a:r>
                      <a:r>
                        <a:rPr lang="en-US" sz="1100" baseline="-25000" dirty="0" smtClean="0">
                          <a:latin typeface="Times New Roman" pitchFamily="18" charset="0"/>
                          <a:cs typeface="Times New Roman" pitchFamily="18" charset="0"/>
                        </a:rPr>
                        <a:t>5</a:t>
                      </a:r>
                      <a:endParaRPr lang="en-US" sz="1100" baseline="-250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c>
                  <a:txBody>
                    <a:bodyPr/>
                    <a:lstStyle/>
                    <a:p>
                      <a:pPr algn="ctr"/>
                      <a:r>
                        <a:rPr lang="en-US" sz="1100" dirty="0" smtClean="0">
                          <a:latin typeface="Times New Roman" pitchFamily="18" charset="0"/>
                          <a:cs typeface="Times New Roman" pitchFamily="18" charset="0"/>
                        </a:rPr>
                        <a:t>Back to hotel</a:t>
                      </a:r>
                      <a:endParaRPr lang="en-US" sz="11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c>
                  <a:txBody>
                    <a:bodyPr/>
                    <a:lstStyle/>
                    <a:p>
                      <a:pPr algn="ctr"/>
                      <a:r>
                        <a:rPr lang="en-US" sz="1100" dirty="0" smtClean="0">
                          <a:latin typeface="Times New Roman" pitchFamily="18" charset="0"/>
                          <a:cs typeface="Times New Roman" pitchFamily="18" charset="0"/>
                        </a:rPr>
                        <a:t>S</a:t>
                      </a:r>
                      <a:r>
                        <a:rPr lang="en-US" sz="1100" baseline="-25000" dirty="0" smtClean="0">
                          <a:latin typeface="Times New Roman" pitchFamily="18" charset="0"/>
                          <a:cs typeface="Times New Roman" pitchFamily="18" charset="0"/>
                        </a:rPr>
                        <a:t>5</a:t>
                      </a:r>
                      <a:endParaRPr lang="en-US" sz="1100" baseline="-250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c>
                  <a:txBody>
                    <a:bodyPr/>
                    <a:lstStyle/>
                    <a:p>
                      <a:pPr algn="ctr"/>
                      <a:r>
                        <a:rPr lang="en-US" sz="1100" dirty="0" smtClean="0">
                          <a:latin typeface="Times New Roman" pitchFamily="18" charset="0"/>
                          <a:cs typeface="Times New Roman" pitchFamily="18" charset="0"/>
                        </a:rPr>
                        <a:t>14:30</a:t>
                      </a:r>
                      <a:endParaRPr lang="en-US" sz="11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r>
              <a:tr h="238370">
                <a:tc>
                  <a:txBody>
                    <a:bodyPr/>
                    <a:lstStyle/>
                    <a:p>
                      <a:pPr algn="ctr"/>
                      <a:r>
                        <a:rPr lang="en-US" sz="1100" dirty="0" smtClean="0">
                          <a:latin typeface="Times New Roman" pitchFamily="18" charset="0"/>
                          <a:cs typeface="Times New Roman" pitchFamily="18" charset="0"/>
                        </a:rPr>
                        <a:t>M</a:t>
                      </a:r>
                      <a:r>
                        <a:rPr lang="en-US" sz="1100" baseline="-25000" dirty="0" smtClean="0">
                          <a:latin typeface="Times New Roman" pitchFamily="18" charset="0"/>
                          <a:cs typeface="Times New Roman" pitchFamily="18" charset="0"/>
                        </a:rPr>
                        <a:t>3</a:t>
                      </a:r>
                      <a:endParaRPr lang="en-US" sz="1100" baseline="-250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c>
                  <a:txBody>
                    <a:bodyPr/>
                    <a:lstStyle/>
                    <a:p>
                      <a:pPr algn="ctr"/>
                      <a:r>
                        <a:rPr lang="en-US" sz="1100" dirty="0" smtClean="0">
                          <a:latin typeface="Times New Roman" pitchFamily="18" charset="0"/>
                          <a:cs typeface="Times New Roman" pitchFamily="18" charset="0"/>
                        </a:rPr>
                        <a:t>A</a:t>
                      </a:r>
                      <a:r>
                        <a:rPr lang="en-US" sz="1100" baseline="0" dirty="0" smtClean="0">
                          <a:latin typeface="Times New Roman" pitchFamily="18" charset="0"/>
                          <a:cs typeface="Times New Roman" pitchFamily="18" charset="0"/>
                        </a:rPr>
                        <a:t> nice bar</a:t>
                      </a:r>
                      <a:endParaRPr lang="en-US" sz="11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c>
                  <a:txBody>
                    <a:bodyPr/>
                    <a:lstStyle/>
                    <a:p>
                      <a:pPr algn="ctr"/>
                      <a:r>
                        <a:rPr lang="en-US" sz="1100" dirty="0" smtClean="0">
                          <a:latin typeface="Times New Roman" pitchFamily="18" charset="0"/>
                          <a:cs typeface="Times New Roman" pitchFamily="18" charset="0"/>
                        </a:rPr>
                        <a:t>S</a:t>
                      </a:r>
                      <a:r>
                        <a:rPr lang="en-US" sz="1100" baseline="-25000" dirty="0" smtClean="0">
                          <a:latin typeface="Times New Roman" pitchFamily="18" charset="0"/>
                          <a:cs typeface="Times New Roman" pitchFamily="18" charset="0"/>
                        </a:rPr>
                        <a:t>3</a:t>
                      </a:r>
                      <a:endParaRPr lang="en-US" sz="1100" baseline="-250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c>
                  <a:txBody>
                    <a:bodyPr/>
                    <a:lstStyle/>
                    <a:p>
                      <a:pPr algn="ctr"/>
                      <a:r>
                        <a:rPr lang="en-US" sz="1100" dirty="0" smtClean="0">
                          <a:latin typeface="Times New Roman" pitchFamily="18" charset="0"/>
                          <a:cs typeface="Times New Roman" pitchFamily="18" charset="0"/>
                        </a:rPr>
                        <a:t>14:10</a:t>
                      </a:r>
                      <a:endParaRPr lang="en-US" sz="11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8000"/>
                      </a:srgbClr>
                    </a:solidFill>
                  </a:tcPr>
                </a:tc>
              </a:tr>
              <a:tr h="238370">
                <a:tc>
                  <a:txBody>
                    <a:bodyPr/>
                    <a:lstStyle/>
                    <a:p>
                      <a:pPr algn="ctr"/>
                      <a:r>
                        <a:rPr lang="en-US" sz="1100" dirty="0" smtClean="0">
                          <a:latin typeface="Times New Roman" pitchFamily="18" charset="0"/>
                          <a:cs typeface="Times New Roman" pitchFamily="18" charset="0"/>
                        </a:rPr>
                        <a:t>M</a:t>
                      </a:r>
                      <a:r>
                        <a:rPr lang="en-US" sz="1100" baseline="-25000" dirty="0" smtClean="0">
                          <a:latin typeface="Times New Roman" pitchFamily="18" charset="0"/>
                          <a:cs typeface="Times New Roman" pitchFamily="18" charset="0"/>
                        </a:rPr>
                        <a:t>2</a:t>
                      </a:r>
                      <a:endParaRPr lang="en-US" sz="1100" baseline="-250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Times New Roman" pitchFamily="18" charset="0"/>
                          <a:cs typeface="Times New Roman" pitchFamily="18" charset="0"/>
                        </a:rPr>
                        <a:t>Eating</a:t>
                      </a:r>
                      <a:r>
                        <a:rPr lang="en-US" sz="1100" baseline="0" dirty="0" smtClean="0">
                          <a:latin typeface="Times New Roman" pitchFamily="18" charset="0"/>
                          <a:cs typeface="Times New Roman" pitchFamily="18" charset="0"/>
                        </a:rPr>
                        <a:t> at bar</a:t>
                      </a:r>
                      <a:endParaRPr lang="en-US" sz="11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Times New Roman" pitchFamily="18" charset="0"/>
                          <a:cs typeface="Times New Roman" pitchFamily="18" charset="0"/>
                        </a:rPr>
                        <a:t>S</a:t>
                      </a:r>
                      <a:r>
                        <a:rPr lang="en-US" sz="1100" baseline="-25000" dirty="0" smtClean="0">
                          <a:latin typeface="Times New Roman" pitchFamily="18" charset="0"/>
                          <a:cs typeface="Times New Roman" pitchFamily="18" charset="0"/>
                        </a:rPr>
                        <a:t>2</a:t>
                      </a:r>
                      <a:endParaRPr lang="en-US" sz="1100" baseline="-250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Times New Roman" pitchFamily="18" charset="0"/>
                          <a:cs typeface="Times New Roman" pitchFamily="18" charset="0"/>
                        </a:rPr>
                        <a:t>14:04</a:t>
                      </a:r>
                      <a:endParaRPr lang="en-US" sz="1100" dirty="0">
                        <a:latin typeface="Times New Roman" pitchFamily="18" charset="0"/>
                        <a:cs typeface="Times New Roman" pitchFamily="18" charset="0"/>
                      </a:endParaRPr>
                    </a:p>
                  </a:txBody>
                  <a:tcPr marT="45747" marB="457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7" name="TextBox 99"/>
          <p:cNvSpPr txBox="1">
            <a:spLocks noChangeArrowheads="1"/>
          </p:cNvSpPr>
          <p:nvPr/>
        </p:nvSpPr>
        <p:spPr bwMode="auto">
          <a:xfrm>
            <a:off x="1008102" y="3573016"/>
            <a:ext cx="14756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500">
                <a:solidFill>
                  <a:schemeClr val="tx1"/>
                </a:solidFill>
                <a:latin typeface="Arial" charset="0"/>
                <a:ea typeface="ＭＳ Ｐゴシック" charset="0"/>
                <a:cs typeface="ＭＳ Ｐゴシック" charset="0"/>
              </a:defRPr>
            </a:lvl1pPr>
            <a:lvl2pPr marL="742950" indent="-285750">
              <a:defRPr sz="11500">
                <a:solidFill>
                  <a:schemeClr val="tx1"/>
                </a:solidFill>
                <a:latin typeface="Arial" charset="0"/>
                <a:ea typeface="ＭＳ Ｐゴシック" charset="0"/>
              </a:defRPr>
            </a:lvl2pPr>
            <a:lvl3pPr marL="1143000" indent="-228600">
              <a:defRPr sz="11500">
                <a:solidFill>
                  <a:schemeClr val="tx1"/>
                </a:solidFill>
                <a:latin typeface="Arial" charset="0"/>
                <a:ea typeface="ＭＳ Ｐゴシック" charset="0"/>
              </a:defRPr>
            </a:lvl3pPr>
            <a:lvl4pPr marL="1600200" indent="-228600">
              <a:defRPr sz="11500">
                <a:solidFill>
                  <a:schemeClr val="tx1"/>
                </a:solidFill>
                <a:latin typeface="Arial" charset="0"/>
                <a:ea typeface="ＭＳ Ｐゴシック" charset="0"/>
              </a:defRPr>
            </a:lvl4pPr>
            <a:lvl5pPr marL="2057400" indent="-228600">
              <a:defRPr sz="11500">
                <a:solidFill>
                  <a:schemeClr val="tx1"/>
                </a:solidFill>
                <a:latin typeface="Arial" charset="0"/>
                <a:ea typeface="ＭＳ Ｐゴシック" charset="0"/>
              </a:defRPr>
            </a:lvl5pPr>
            <a:lvl6pPr marL="2514600" indent="-228600" eaLnBrk="0" fontAlgn="base" hangingPunct="0">
              <a:spcBef>
                <a:spcPct val="0"/>
              </a:spcBef>
              <a:spcAft>
                <a:spcPct val="0"/>
              </a:spcAft>
              <a:defRPr sz="11500">
                <a:solidFill>
                  <a:schemeClr val="tx1"/>
                </a:solidFill>
                <a:latin typeface="Arial" charset="0"/>
                <a:ea typeface="ＭＳ Ｐゴシック" charset="0"/>
              </a:defRPr>
            </a:lvl6pPr>
            <a:lvl7pPr marL="2971800" indent="-228600" eaLnBrk="0" fontAlgn="base" hangingPunct="0">
              <a:spcBef>
                <a:spcPct val="0"/>
              </a:spcBef>
              <a:spcAft>
                <a:spcPct val="0"/>
              </a:spcAft>
              <a:defRPr sz="11500">
                <a:solidFill>
                  <a:schemeClr val="tx1"/>
                </a:solidFill>
                <a:latin typeface="Arial" charset="0"/>
                <a:ea typeface="ＭＳ Ｐゴシック" charset="0"/>
              </a:defRPr>
            </a:lvl7pPr>
            <a:lvl8pPr marL="3429000" indent="-228600" eaLnBrk="0" fontAlgn="base" hangingPunct="0">
              <a:spcBef>
                <a:spcPct val="0"/>
              </a:spcBef>
              <a:spcAft>
                <a:spcPct val="0"/>
              </a:spcAft>
              <a:defRPr sz="11500">
                <a:solidFill>
                  <a:schemeClr val="tx1"/>
                </a:solidFill>
                <a:latin typeface="Arial" charset="0"/>
                <a:ea typeface="ＭＳ Ｐゴシック" charset="0"/>
              </a:defRPr>
            </a:lvl8pPr>
            <a:lvl9pPr marL="3886200" indent="-228600" eaLnBrk="0" fontAlgn="base" hangingPunct="0">
              <a:spcBef>
                <a:spcPct val="0"/>
              </a:spcBef>
              <a:spcAft>
                <a:spcPct val="0"/>
              </a:spcAft>
              <a:defRPr sz="11500">
                <a:solidFill>
                  <a:schemeClr val="tx1"/>
                </a:solidFill>
                <a:latin typeface="Arial" charset="0"/>
                <a:ea typeface="ＭＳ Ｐゴシック" charset="0"/>
              </a:defRPr>
            </a:lvl9pPr>
          </a:lstStyle>
          <a:p>
            <a:r>
              <a:rPr lang="en-US" altLang="zh-CN" sz="1100" dirty="0"/>
              <a:t>(a) Alice’s Messages</a:t>
            </a:r>
            <a:endParaRPr lang="zh-CN" altLang="en-US" sz="1100" dirty="0"/>
          </a:p>
        </p:txBody>
      </p:sp>
      <p:sp>
        <p:nvSpPr>
          <p:cNvPr id="18" name="TextBox 100"/>
          <p:cNvSpPr txBox="1">
            <a:spLocks noChangeArrowheads="1"/>
          </p:cNvSpPr>
          <p:nvPr/>
        </p:nvSpPr>
        <p:spPr bwMode="auto">
          <a:xfrm>
            <a:off x="1127086" y="4869160"/>
            <a:ext cx="14286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500">
                <a:solidFill>
                  <a:schemeClr val="tx1"/>
                </a:solidFill>
                <a:latin typeface="Arial" charset="0"/>
                <a:ea typeface="ＭＳ Ｐゴシック" charset="0"/>
                <a:cs typeface="ＭＳ Ｐゴシック" charset="0"/>
              </a:defRPr>
            </a:lvl1pPr>
            <a:lvl2pPr marL="742950" indent="-285750">
              <a:defRPr sz="11500">
                <a:solidFill>
                  <a:schemeClr val="tx1"/>
                </a:solidFill>
                <a:latin typeface="Arial" charset="0"/>
                <a:ea typeface="ＭＳ Ｐゴシック" charset="0"/>
              </a:defRPr>
            </a:lvl2pPr>
            <a:lvl3pPr marL="1143000" indent="-228600">
              <a:defRPr sz="11500">
                <a:solidFill>
                  <a:schemeClr val="tx1"/>
                </a:solidFill>
                <a:latin typeface="Arial" charset="0"/>
                <a:ea typeface="ＭＳ Ｐゴシック" charset="0"/>
              </a:defRPr>
            </a:lvl3pPr>
            <a:lvl4pPr marL="1600200" indent="-228600">
              <a:defRPr sz="11500">
                <a:solidFill>
                  <a:schemeClr val="tx1"/>
                </a:solidFill>
                <a:latin typeface="Arial" charset="0"/>
                <a:ea typeface="ＭＳ Ｐゴシック" charset="0"/>
              </a:defRPr>
            </a:lvl4pPr>
            <a:lvl5pPr marL="2057400" indent="-228600">
              <a:defRPr sz="11500">
                <a:solidFill>
                  <a:schemeClr val="tx1"/>
                </a:solidFill>
                <a:latin typeface="Arial" charset="0"/>
                <a:ea typeface="ＭＳ Ｐゴシック" charset="0"/>
              </a:defRPr>
            </a:lvl5pPr>
            <a:lvl6pPr marL="2514600" indent="-228600" eaLnBrk="0" fontAlgn="base" hangingPunct="0">
              <a:spcBef>
                <a:spcPct val="0"/>
              </a:spcBef>
              <a:spcAft>
                <a:spcPct val="0"/>
              </a:spcAft>
              <a:defRPr sz="11500">
                <a:solidFill>
                  <a:schemeClr val="tx1"/>
                </a:solidFill>
                <a:latin typeface="Arial" charset="0"/>
                <a:ea typeface="ＭＳ Ｐゴシック" charset="0"/>
              </a:defRPr>
            </a:lvl6pPr>
            <a:lvl7pPr marL="2971800" indent="-228600" eaLnBrk="0" fontAlgn="base" hangingPunct="0">
              <a:spcBef>
                <a:spcPct val="0"/>
              </a:spcBef>
              <a:spcAft>
                <a:spcPct val="0"/>
              </a:spcAft>
              <a:defRPr sz="11500">
                <a:solidFill>
                  <a:schemeClr val="tx1"/>
                </a:solidFill>
                <a:latin typeface="Arial" charset="0"/>
                <a:ea typeface="ＭＳ Ｐゴシック" charset="0"/>
              </a:defRPr>
            </a:lvl7pPr>
            <a:lvl8pPr marL="3429000" indent="-228600" eaLnBrk="0" fontAlgn="base" hangingPunct="0">
              <a:spcBef>
                <a:spcPct val="0"/>
              </a:spcBef>
              <a:spcAft>
                <a:spcPct val="0"/>
              </a:spcAft>
              <a:defRPr sz="11500">
                <a:solidFill>
                  <a:schemeClr val="tx1"/>
                </a:solidFill>
                <a:latin typeface="Arial" charset="0"/>
                <a:ea typeface="ＭＳ Ｐゴシック" charset="0"/>
              </a:defRPr>
            </a:lvl8pPr>
            <a:lvl9pPr marL="3886200" indent="-228600" eaLnBrk="0" fontAlgn="base" hangingPunct="0">
              <a:spcBef>
                <a:spcPct val="0"/>
              </a:spcBef>
              <a:spcAft>
                <a:spcPct val="0"/>
              </a:spcAft>
              <a:defRPr sz="11500">
                <a:solidFill>
                  <a:schemeClr val="tx1"/>
                </a:solidFill>
                <a:latin typeface="Arial" charset="0"/>
                <a:ea typeface="ＭＳ Ｐゴシック" charset="0"/>
              </a:defRPr>
            </a:lvl9pPr>
          </a:lstStyle>
          <a:p>
            <a:r>
              <a:rPr lang="en-US" altLang="zh-CN" sz="1100" dirty="0"/>
              <a:t>(b) Bob’s Messages</a:t>
            </a:r>
            <a:endParaRPr lang="zh-CN" altLang="en-US" sz="1100" dirty="0"/>
          </a:p>
        </p:txBody>
      </p:sp>
      <p:sp>
        <p:nvSpPr>
          <p:cNvPr id="20" name="Title 1"/>
          <p:cNvSpPr>
            <a:spLocks noGrp="1"/>
          </p:cNvSpPr>
          <p:nvPr>
            <p:ph type="title"/>
          </p:nvPr>
        </p:nvSpPr>
        <p:spPr/>
        <p:txBody>
          <a:bodyPr/>
          <a:lstStyle/>
          <a:p>
            <a:r>
              <a:rPr lang="en-US" sz="2800" dirty="0" smtClean="0"/>
              <a:t>Location-Aware News Feed Queries: </a:t>
            </a:r>
            <a:r>
              <a:rPr lang="en-US" sz="2800" dirty="0" err="1" smtClean="0"/>
              <a:t>GeoFeed</a:t>
            </a:r>
            <a:endParaRPr lang="en-US" sz="2800" dirty="0"/>
          </a:p>
        </p:txBody>
      </p:sp>
      <p:grpSp>
        <p:nvGrpSpPr>
          <p:cNvPr id="41" name="Group 40"/>
          <p:cNvGrpSpPr/>
          <p:nvPr/>
        </p:nvGrpSpPr>
        <p:grpSpPr>
          <a:xfrm>
            <a:off x="3491617" y="1124744"/>
            <a:ext cx="5544879" cy="1778360"/>
            <a:chOff x="3491617" y="1124744"/>
            <a:chExt cx="5544879" cy="1778360"/>
          </a:xfrm>
        </p:grpSpPr>
        <p:pic>
          <p:nvPicPr>
            <p:cNvPr id="33" name="Picture 32" descr="spatialpus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124744"/>
              <a:ext cx="4320480" cy="1778360"/>
            </a:xfrm>
            <a:prstGeom prst="rect">
              <a:avLst/>
            </a:prstGeom>
          </p:spPr>
        </p:pic>
        <p:sp>
          <p:nvSpPr>
            <p:cNvPr id="36" name="TextBox 99"/>
            <p:cNvSpPr txBox="1">
              <a:spLocks noChangeArrowheads="1"/>
            </p:cNvSpPr>
            <p:nvPr/>
          </p:nvSpPr>
          <p:spPr bwMode="auto">
            <a:xfrm>
              <a:off x="3491617" y="1609055"/>
              <a:ext cx="11523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500">
                  <a:solidFill>
                    <a:schemeClr val="tx1"/>
                  </a:solidFill>
                  <a:latin typeface="Arial" charset="0"/>
                  <a:ea typeface="ＭＳ Ｐゴシック" charset="0"/>
                  <a:cs typeface="ＭＳ Ｐゴシック" charset="0"/>
                </a:defRPr>
              </a:lvl1pPr>
              <a:lvl2pPr marL="742950" indent="-285750">
                <a:defRPr sz="11500">
                  <a:solidFill>
                    <a:schemeClr val="tx1"/>
                  </a:solidFill>
                  <a:latin typeface="Arial" charset="0"/>
                  <a:ea typeface="ＭＳ Ｐゴシック" charset="0"/>
                </a:defRPr>
              </a:lvl2pPr>
              <a:lvl3pPr marL="1143000" indent="-228600">
                <a:defRPr sz="11500">
                  <a:solidFill>
                    <a:schemeClr val="tx1"/>
                  </a:solidFill>
                  <a:latin typeface="Arial" charset="0"/>
                  <a:ea typeface="ＭＳ Ｐゴシック" charset="0"/>
                </a:defRPr>
              </a:lvl3pPr>
              <a:lvl4pPr marL="1600200" indent="-228600">
                <a:defRPr sz="11500">
                  <a:solidFill>
                    <a:schemeClr val="tx1"/>
                  </a:solidFill>
                  <a:latin typeface="Arial" charset="0"/>
                  <a:ea typeface="ＭＳ Ｐゴシック" charset="0"/>
                </a:defRPr>
              </a:lvl4pPr>
              <a:lvl5pPr marL="2057400" indent="-228600">
                <a:defRPr sz="11500">
                  <a:solidFill>
                    <a:schemeClr val="tx1"/>
                  </a:solidFill>
                  <a:latin typeface="Arial" charset="0"/>
                  <a:ea typeface="ＭＳ Ｐゴシック" charset="0"/>
                </a:defRPr>
              </a:lvl5pPr>
              <a:lvl6pPr marL="2514600" indent="-228600" eaLnBrk="0" fontAlgn="base" hangingPunct="0">
                <a:spcBef>
                  <a:spcPct val="0"/>
                </a:spcBef>
                <a:spcAft>
                  <a:spcPct val="0"/>
                </a:spcAft>
                <a:defRPr sz="11500">
                  <a:solidFill>
                    <a:schemeClr val="tx1"/>
                  </a:solidFill>
                  <a:latin typeface="Arial" charset="0"/>
                  <a:ea typeface="ＭＳ Ｐゴシック" charset="0"/>
                </a:defRPr>
              </a:lvl6pPr>
              <a:lvl7pPr marL="2971800" indent="-228600" eaLnBrk="0" fontAlgn="base" hangingPunct="0">
                <a:spcBef>
                  <a:spcPct val="0"/>
                </a:spcBef>
                <a:spcAft>
                  <a:spcPct val="0"/>
                </a:spcAft>
                <a:defRPr sz="11500">
                  <a:solidFill>
                    <a:schemeClr val="tx1"/>
                  </a:solidFill>
                  <a:latin typeface="Arial" charset="0"/>
                  <a:ea typeface="ＭＳ Ｐゴシック" charset="0"/>
                </a:defRPr>
              </a:lvl7pPr>
              <a:lvl8pPr marL="3429000" indent="-228600" eaLnBrk="0" fontAlgn="base" hangingPunct="0">
                <a:spcBef>
                  <a:spcPct val="0"/>
                </a:spcBef>
                <a:spcAft>
                  <a:spcPct val="0"/>
                </a:spcAft>
                <a:defRPr sz="11500">
                  <a:solidFill>
                    <a:schemeClr val="tx1"/>
                  </a:solidFill>
                  <a:latin typeface="Arial" charset="0"/>
                  <a:ea typeface="ＭＳ Ｐゴシック" charset="0"/>
                </a:defRPr>
              </a:lvl8pPr>
              <a:lvl9pPr marL="3886200" indent="-228600" eaLnBrk="0" fontAlgn="base" hangingPunct="0">
                <a:spcBef>
                  <a:spcPct val="0"/>
                </a:spcBef>
                <a:spcAft>
                  <a:spcPct val="0"/>
                </a:spcAft>
                <a:defRPr sz="11500">
                  <a:solidFill>
                    <a:schemeClr val="tx1"/>
                  </a:solidFill>
                  <a:latin typeface="Arial" charset="0"/>
                  <a:ea typeface="ＭＳ Ｐゴシック" charset="0"/>
                </a:defRPr>
              </a:lvl9pPr>
            </a:lstStyle>
            <a:p>
              <a:r>
                <a:rPr lang="en-US" altLang="zh-CN" sz="1400" b="1" dirty="0" smtClean="0"/>
                <a:t>Spatial Pull</a:t>
              </a:r>
              <a:endParaRPr lang="zh-CN" altLang="en-US" sz="1400" b="1" dirty="0"/>
            </a:p>
          </p:txBody>
        </p:sp>
      </p:grpSp>
      <p:grpSp>
        <p:nvGrpSpPr>
          <p:cNvPr id="42" name="Group 41"/>
          <p:cNvGrpSpPr/>
          <p:nvPr/>
        </p:nvGrpSpPr>
        <p:grpSpPr>
          <a:xfrm>
            <a:off x="3453869" y="2852936"/>
            <a:ext cx="5582627" cy="1695674"/>
            <a:chOff x="3453869" y="2852936"/>
            <a:chExt cx="5582627" cy="1695674"/>
          </a:xfrm>
        </p:grpSpPr>
        <p:pic>
          <p:nvPicPr>
            <p:cNvPr id="34" name="Picture 33" descr="spatialpus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911" y="2892427"/>
              <a:ext cx="5290585" cy="1656183"/>
            </a:xfrm>
            <a:prstGeom prst="rect">
              <a:avLst/>
            </a:prstGeom>
          </p:spPr>
        </p:pic>
        <p:sp>
          <p:nvSpPr>
            <p:cNvPr id="37" name="TextBox 99"/>
            <p:cNvSpPr txBox="1">
              <a:spLocks noChangeArrowheads="1"/>
            </p:cNvSpPr>
            <p:nvPr/>
          </p:nvSpPr>
          <p:spPr bwMode="auto">
            <a:xfrm>
              <a:off x="3453869" y="2852936"/>
              <a:ext cx="12621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500">
                  <a:solidFill>
                    <a:schemeClr val="tx1"/>
                  </a:solidFill>
                  <a:latin typeface="Arial" charset="0"/>
                  <a:ea typeface="ＭＳ Ｐゴシック" charset="0"/>
                  <a:cs typeface="ＭＳ Ｐゴシック" charset="0"/>
                </a:defRPr>
              </a:lvl1pPr>
              <a:lvl2pPr marL="742950" indent="-285750">
                <a:defRPr sz="11500">
                  <a:solidFill>
                    <a:schemeClr val="tx1"/>
                  </a:solidFill>
                  <a:latin typeface="Arial" charset="0"/>
                  <a:ea typeface="ＭＳ Ｐゴシック" charset="0"/>
                </a:defRPr>
              </a:lvl2pPr>
              <a:lvl3pPr marL="1143000" indent="-228600">
                <a:defRPr sz="11500">
                  <a:solidFill>
                    <a:schemeClr val="tx1"/>
                  </a:solidFill>
                  <a:latin typeface="Arial" charset="0"/>
                  <a:ea typeface="ＭＳ Ｐゴシック" charset="0"/>
                </a:defRPr>
              </a:lvl3pPr>
              <a:lvl4pPr marL="1600200" indent="-228600">
                <a:defRPr sz="11500">
                  <a:solidFill>
                    <a:schemeClr val="tx1"/>
                  </a:solidFill>
                  <a:latin typeface="Arial" charset="0"/>
                  <a:ea typeface="ＭＳ Ｐゴシック" charset="0"/>
                </a:defRPr>
              </a:lvl4pPr>
              <a:lvl5pPr marL="2057400" indent="-228600">
                <a:defRPr sz="11500">
                  <a:solidFill>
                    <a:schemeClr val="tx1"/>
                  </a:solidFill>
                  <a:latin typeface="Arial" charset="0"/>
                  <a:ea typeface="ＭＳ Ｐゴシック" charset="0"/>
                </a:defRPr>
              </a:lvl5pPr>
              <a:lvl6pPr marL="2514600" indent="-228600" eaLnBrk="0" fontAlgn="base" hangingPunct="0">
                <a:spcBef>
                  <a:spcPct val="0"/>
                </a:spcBef>
                <a:spcAft>
                  <a:spcPct val="0"/>
                </a:spcAft>
                <a:defRPr sz="11500">
                  <a:solidFill>
                    <a:schemeClr val="tx1"/>
                  </a:solidFill>
                  <a:latin typeface="Arial" charset="0"/>
                  <a:ea typeface="ＭＳ Ｐゴシック" charset="0"/>
                </a:defRPr>
              </a:lvl6pPr>
              <a:lvl7pPr marL="2971800" indent="-228600" eaLnBrk="0" fontAlgn="base" hangingPunct="0">
                <a:spcBef>
                  <a:spcPct val="0"/>
                </a:spcBef>
                <a:spcAft>
                  <a:spcPct val="0"/>
                </a:spcAft>
                <a:defRPr sz="11500">
                  <a:solidFill>
                    <a:schemeClr val="tx1"/>
                  </a:solidFill>
                  <a:latin typeface="Arial" charset="0"/>
                  <a:ea typeface="ＭＳ Ｐゴシック" charset="0"/>
                </a:defRPr>
              </a:lvl7pPr>
              <a:lvl8pPr marL="3429000" indent="-228600" eaLnBrk="0" fontAlgn="base" hangingPunct="0">
                <a:spcBef>
                  <a:spcPct val="0"/>
                </a:spcBef>
                <a:spcAft>
                  <a:spcPct val="0"/>
                </a:spcAft>
                <a:defRPr sz="11500">
                  <a:solidFill>
                    <a:schemeClr val="tx1"/>
                  </a:solidFill>
                  <a:latin typeface="Arial" charset="0"/>
                  <a:ea typeface="ＭＳ Ｐゴシック" charset="0"/>
                </a:defRPr>
              </a:lvl8pPr>
              <a:lvl9pPr marL="3886200" indent="-228600" eaLnBrk="0" fontAlgn="base" hangingPunct="0">
                <a:spcBef>
                  <a:spcPct val="0"/>
                </a:spcBef>
                <a:spcAft>
                  <a:spcPct val="0"/>
                </a:spcAft>
                <a:defRPr sz="11500">
                  <a:solidFill>
                    <a:schemeClr val="tx1"/>
                  </a:solidFill>
                  <a:latin typeface="Arial" charset="0"/>
                  <a:ea typeface="ＭＳ Ｐゴシック" charset="0"/>
                </a:defRPr>
              </a:lvl9pPr>
            </a:lstStyle>
            <a:p>
              <a:r>
                <a:rPr lang="en-US" altLang="zh-CN" sz="1400" b="1" dirty="0" smtClean="0"/>
                <a:t>Spatial Push</a:t>
              </a:r>
              <a:endParaRPr lang="zh-CN" altLang="en-US" sz="1400" b="1" dirty="0"/>
            </a:p>
          </p:txBody>
        </p:sp>
      </p:grpSp>
      <p:grpSp>
        <p:nvGrpSpPr>
          <p:cNvPr id="43" name="Group 42"/>
          <p:cNvGrpSpPr/>
          <p:nvPr/>
        </p:nvGrpSpPr>
        <p:grpSpPr>
          <a:xfrm>
            <a:off x="3491880" y="4581128"/>
            <a:ext cx="5544617" cy="1653214"/>
            <a:chOff x="3491880" y="4581128"/>
            <a:chExt cx="5544617" cy="1653214"/>
          </a:xfrm>
        </p:grpSpPr>
        <p:pic>
          <p:nvPicPr>
            <p:cNvPr id="35" name="Picture 34" descr="sharedpus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3" y="4674381"/>
              <a:ext cx="4896544" cy="1559961"/>
            </a:xfrm>
            <a:prstGeom prst="rect">
              <a:avLst/>
            </a:prstGeom>
          </p:spPr>
        </p:pic>
        <p:sp>
          <p:nvSpPr>
            <p:cNvPr id="38" name="TextBox 99"/>
            <p:cNvSpPr txBox="1">
              <a:spLocks noChangeArrowheads="1"/>
            </p:cNvSpPr>
            <p:nvPr/>
          </p:nvSpPr>
          <p:spPr bwMode="auto">
            <a:xfrm>
              <a:off x="3491880" y="4581128"/>
              <a:ext cx="12821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500">
                  <a:solidFill>
                    <a:schemeClr val="tx1"/>
                  </a:solidFill>
                  <a:latin typeface="Arial" charset="0"/>
                  <a:ea typeface="ＭＳ Ｐゴシック" charset="0"/>
                  <a:cs typeface="ＭＳ Ｐゴシック" charset="0"/>
                </a:defRPr>
              </a:lvl1pPr>
              <a:lvl2pPr marL="742950" indent="-285750">
                <a:defRPr sz="11500">
                  <a:solidFill>
                    <a:schemeClr val="tx1"/>
                  </a:solidFill>
                  <a:latin typeface="Arial" charset="0"/>
                  <a:ea typeface="ＭＳ Ｐゴシック" charset="0"/>
                </a:defRPr>
              </a:lvl2pPr>
              <a:lvl3pPr marL="1143000" indent="-228600">
                <a:defRPr sz="11500">
                  <a:solidFill>
                    <a:schemeClr val="tx1"/>
                  </a:solidFill>
                  <a:latin typeface="Arial" charset="0"/>
                  <a:ea typeface="ＭＳ Ｐゴシック" charset="0"/>
                </a:defRPr>
              </a:lvl3pPr>
              <a:lvl4pPr marL="1600200" indent="-228600">
                <a:defRPr sz="11500">
                  <a:solidFill>
                    <a:schemeClr val="tx1"/>
                  </a:solidFill>
                  <a:latin typeface="Arial" charset="0"/>
                  <a:ea typeface="ＭＳ Ｐゴシック" charset="0"/>
                </a:defRPr>
              </a:lvl4pPr>
              <a:lvl5pPr marL="2057400" indent="-228600">
                <a:defRPr sz="11500">
                  <a:solidFill>
                    <a:schemeClr val="tx1"/>
                  </a:solidFill>
                  <a:latin typeface="Arial" charset="0"/>
                  <a:ea typeface="ＭＳ Ｐゴシック" charset="0"/>
                </a:defRPr>
              </a:lvl5pPr>
              <a:lvl6pPr marL="2514600" indent="-228600" eaLnBrk="0" fontAlgn="base" hangingPunct="0">
                <a:spcBef>
                  <a:spcPct val="0"/>
                </a:spcBef>
                <a:spcAft>
                  <a:spcPct val="0"/>
                </a:spcAft>
                <a:defRPr sz="11500">
                  <a:solidFill>
                    <a:schemeClr val="tx1"/>
                  </a:solidFill>
                  <a:latin typeface="Arial" charset="0"/>
                  <a:ea typeface="ＭＳ Ｐゴシック" charset="0"/>
                </a:defRPr>
              </a:lvl6pPr>
              <a:lvl7pPr marL="2971800" indent="-228600" eaLnBrk="0" fontAlgn="base" hangingPunct="0">
                <a:spcBef>
                  <a:spcPct val="0"/>
                </a:spcBef>
                <a:spcAft>
                  <a:spcPct val="0"/>
                </a:spcAft>
                <a:defRPr sz="11500">
                  <a:solidFill>
                    <a:schemeClr val="tx1"/>
                  </a:solidFill>
                  <a:latin typeface="Arial" charset="0"/>
                  <a:ea typeface="ＭＳ Ｐゴシック" charset="0"/>
                </a:defRPr>
              </a:lvl7pPr>
              <a:lvl8pPr marL="3429000" indent="-228600" eaLnBrk="0" fontAlgn="base" hangingPunct="0">
                <a:spcBef>
                  <a:spcPct val="0"/>
                </a:spcBef>
                <a:spcAft>
                  <a:spcPct val="0"/>
                </a:spcAft>
                <a:defRPr sz="11500">
                  <a:solidFill>
                    <a:schemeClr val="tx1"/>
                  </a:solidFill>
                  <a:latin typeface="Arial" charset="0"/>
                  <a:ea typeface="ＭＳ Ｐゴシック" charset="0"/>
                </a:defRPr>
              </a:lvl8pPr>
              <a:lvl9pPr marL="3886200" indent="-228600" eaLnBrk="0" fontAlgn="base" hangingPunct="0">
                <a:spcBef>
                  <a:spcPct val="0"/>
                </a:spcBef>
                <a:spcAft>
                  <a:spcPct val="0"/>
                </a:spcAft>
                <a:defRPr sz="11500">
                  <a:solidFill>
                    <a:schemeClr val="tx1"/>
                  </a:solidFill>
                  <a:latin typeface="Arial" charset="0"/>
                  <a:ea typeface="ＭＳ Ｐゴシック" charset="0"/>
                </a:defRPr>
              </a:lvl9pPr>
            </a:lstStyle>
            <a:p>
              <a:r>
                <a:rPr lang="en-US" altLang="zh-CN" sz="1400" b="1" dirty="0" smtClean="0"/>
                <a:t>Shared Push</a:t>
              </a:r>
              <a:endParaRPr lang="zh-CN" altLang="en-US" sz="1400" b="1" dirty="0"/>
            </a:p>
          </p:txBody>
        </p:sp>
      </p:grpSp>
      <p:sp>
        <p:nvSpPr>
          <p:cNvPr id="32" name="Rectangle 31"/>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40" name="Rectangle 39"/>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J. </a:t>
            </a:r>
            <a:r>
              <a:rPr lang="en-US" sz="1200" dirty="0" err="1">
                <a:latin typeface="Arial" pitchFamily="34" charset="0"/>
                <a:cs typeface="Arial" pitchFamily="34" charset="0"/>
              </a:rPr>
              <a:t>Bao</a:t>
            </a:r>
            <a:r>
              <a:rPr lang="en-US" sz="1200" dirty="0">
                <a:latin typeface="Arial" pitchFamily="34" charset="0"/>
                <a:cs typeface="Arial" pitchFamily="34" charset="0"/>
              </a:rPr>
              <a:t>, M. F. </a:t>
            </a:r>
            <a:r>
              <a:rPr lang="en-US" sz="1200" dirty="0" err="1">
                <a:latin typeface="Arial" pitchFamily="34" charset="0"/>
                <a:cs typeface="Arial" pitchFamily="34" charset="0"/>
              </a:rPr>
              <a:t>Mokbel</a:t>
            </a:r>
            <a:r>
              <a:rPr lang="en-US" sz="1200" dirty="0">
                <a:latin typeface="Arial" pitchFamily="34" charset="0"/>
                <a:cs typeface="Arial" pitchFamily="34" charset="0"/>
              </a:rPr>
              <a:t>, and C.-Y. Chow, “</a:t>
            </a:r>
            <a:r>
              <a:rPr lang="en-US" sz="1200" dirty="0" err="1">
                <a:latin typeface="Arial" pitchFamily="34" charset="0"/>
                <a:cs typeface="Arial" pitchFamily="34" charset="0"/>
              </a:rPr>
              <a:t>GeoFeed</a:t>
            </a:r>
            <a:r>
              <a:rPr lang="en-US" sz="1200" dirty="0">
                <a:latin typeface="Arial" pitchFamily="34" charset="0"/>
                <a:cs typeface="Arial" pitchFamily="34" charset="0"/>
              </a:rPr>
              <a:t>: A Location-Aware News Feed System,” in </a:t>
            </a:r>
            <a:r>
              <a:rPr lang="en-US" sz="1200" b="1" dirty="0">
                <a:latin typeface="Arial" pitchFamily="34" charset="0"/>
                <a:cs typeface="Arial" pitchFamily="34" charset="0"/>
              </a:rPr>
              <a:t>ICDE</a:t>
            </a:r>
            <a:r>
              <a:rPr lang="en-US" sz="1200" dirty="0">
                <a:latin typeface="Arial" pitchFamily="34" charset="0"/>
                <a:cs typeface="Arial" pitchFamily="34" charset="0"/>
              </a:rPr>
              <a:t> 2012.</a:t>
            </a:r>
          </a:p>
        </p:txBody>
      </p:sp>
    </p:spTree>
    <p:extLst>
      <p:ext uri="{BB962C8B-B14F-4D97-AF65-F5344CB8AC3E}">
        <p14:creationId xmlns:p14="http://schemas.microsoft.com/office/powerpoint/2010/main" val="202741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010400" cy="851570"/>
          </a:xfrm>
        </p:spPr>
        <p:txBody>
          <a:bodyPr/>
          <a:lstStyle/>
          <a:p>
            <a:r>
              <a:rPr lang="en-US" dirty="0" smtClean="0"/>
              <a:t>News Feed for Mobile Users: </a:t>
            </a:r>
            <a:r>
              <a:rPr lang="en-US" dirty="0" err="1" smtClean="0"/>
              <a:t>MobiFeed</a:t>
            </a:r>
            <a:endParaRPr lang="en-US" dirty="0"/>
          </a:p>
        </p:txBody>
      </p:sp>
      <p:pic>
        <p:nvPicPr>
          <p:cNvPr id="5" name="Picture 4" descr="Screen shot 2013-05-21 at 3.40.21 PM.png"/>
          <p:cNvPicPr>
            <a:picLocks noChangeAspect="1"/>
          </p:cNvPicPr>
          <p:nvPr/>
        </p:nvPicPr>
        <p:blipFill rotWithShape="1">
          <a:blip r:embed="rId2">
            <a:extLst>
              <a:ext uri="{28A0092B-C50C-407E-A947-70E740481C1C}">
                <a14:useLocalDpi xmlns:a14="http://schemas.microsoft.com/office/drawing/2010/main" val="0"/>
              </a:ext>
            </a:extLst>
          </a:blip>
          <a:srcRect l="37210" t="21997" r="6138" b="8030"/>
          <a:stretch/>
        </p:blipFill>
        <p:spPr>
          <a:xfrm>
            <a:off x="3352800" y="1412776"/>
            <a:ext cx="5611688" cy="4331975"/>
          </a:xfrm>
          <a:prstGeom prst="rect">
            <a:avLst/>
          </a:prstGeom>
          <a:ln>
            <a:noFill/>
          </a:ln>
          <a:effectLst>
            <a:outerShdw blurRad="292100" dist="139700" dir="2700000" algn="tl" rotWithShape="0">
              <a:srgbClr val="333333">
                <a:alpha val="65000"/>
              </a:srgbClr>
            </a:outerShdw>
          </a:effectLst>
        </p:spPr>
      </p:pic>
      <p:sp>
        <p:nvSpPr>
          <p:cNvPr id="7" name="Rectangular Callout 6"/>
          <p:cNvSpPr/>
          <p:nvPr/>
        </p:nvSpPr>
        <p:spPr bwMode="auto">
          <a:xfrm>
            <a:off x="5900920" y="3068960"/>
            <a:ext cx="1944216" cy="612648"/>
          </a:xfrm>
          <a:prstGeom prst="wedgeRectCallout">
            <a:avLst>
              <a:gd name="adj1" fmla="val -60374"/>
              <a:gd name="adj2" fmla="val 90692"/>
            </a:avLst>
          </a:prstGeom>
          <a:solidFill>
            <a:srgbClr val="FFFFFF"/>
          </a:solidFill>
          <a:ln w="12700" cap="flat" cmpd="sng" algn="ctr">
            <a:solidFill>
              <a:schemeClr val="bg1">
                <a:lumMod val="65000"/>
              </a:schemeClr>
            </a:solidFill>
            <a:prstDash val="solid"/>
            <a:round/>
            <a:headEnd type="none" w="med" len="med"/>
            <a:tailEnd type="none" w="med" len="med"/>
          </a:ln>
          <a:effectLst>
            <a:outerShdw blurRad="76200" dir="18900000" sy="23000" kx="-1200000" algn="bl" rotWithShape="0">
              <a:prstClr val="black">
                <a:alpha val="2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MDM 2013 held at </a:t>
            </a:r>
            <a:br>
              <a:rPr lang="en-US" sz="1200" dirty="0" smtClean="0">
                <a:latin typeface="Calibri"/>
                <a:ea typeface="굴림" pitchFamily="34" charset="-127"/>
                <a:cs typeface="Calibri"/>
              </a:rPr>
            </a:br>
            <a:r>
              <a:rPr lang="en-US" sz="1200" dirty="0" smtClean="0">
                <a:latin typeface="Calibri"/>
                <a:ea typeface="굴림" pitchFamily="34" charset="-127"/>
                <a:cs typeface="Calibri"/>
              </a:rPr>
              <a:t>University of Milan</a:t>
            </a:r>
            <a:endParaRPr kumimoji="0" lang="en-US" sz="1200" b="0" i="0" u="none" strike="noStrike" cap="none" normalizeH="0" baseline="0" dirty="0" smtClean="0">
              <a:ln>
                <a:noFill/>
              </a:ln>
              <a:solidFill>
                <a:schemeClr val="tx1"/>
              </a:solidFill>
              <a:effectLst/>
              <a:latin typeface="Calibri"/>
              <a:ea typeface="굴림" pitchFamily="34" charset="-127"/>
              <a:cs typeface="Calibri"/>
            </a:endParaRPr>
          </a:p>
        </p:txBody>
      </p:sp>
      <p:sp>
        <p:nvSpPr>
          <p:cNvPr id="8" name="Rectangular Callout 7"/>
          <p:cNvSpPr/>
          <p:nvPr/>
        </p:nvSpPr>
        <p:spPr bwMode="auto">
          <a:xfrm>
            <a:off x="3419872" y="1988840"/>
            <a:ext cx="1512168" cy="612648"/>
          </a:xfrm>
          <a:prstGeom prst="wedgeRectCallout">
            <a:avLst>
              <a:gd name="adj1" fmla="val 44640"/>
              <a:gd name="adj2" fmla="val 77426"/>
            </a:avLst>
          </a:prstGeom>
          <a:solidFill>
            <a:srgbClr val="FFFFFF"/>
          </a:solidFill>
          <a:ln w="12700" cap="flat" cmpd="sng" algn="ctr">
            <a:solidFill>
              <a:schemeClr val="bg1">
                <a:lumMod val="65000"/>
              </a:schemeClr>
            </a:solidFill>
            <a:prstDash val="solid"/>
            <a:round/>
            <a:headEnd type="none" w="med" len="med"/>
            <a:tailEnd type="none" w="med" len="med"/>
          </a:ln>
          <a:effectLst>
            <a:outerShdw blurRad="76200" dir="18900000" sy="23000" kx="-1200000" algn="bl" rotWithShape="0">
              <a:prstClr val="black">
                <a:alpha val="2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Social Networking and </a:t>
            </a:r>
            <a:br>
              <a:rPr lang="en-US" sz="1200" dirty="0" smtClean="0">
                <a:latin typeface="Calibri"/>
                <a:ea typeface="굴림" pitchFamily="34" charset="-127"/>
                <a:cs typeface="Calibri"/>
              </a:rPr>
            </a:br>
            <a:r>
              <a:rPr lang="en-US" sz="1200" dirty="0" smtClean="0">
                <a:latin typeface="Calibri"/>
                <a:ea typeface="굴림" pitchFamily="34" charset="-127"/>
                <a:cs typeface="Calibri"/>
              </a:rPr>
              <a:t>Mobility Seminar</a:t>
            </a:r>
            <a:endParaRPr kumimoji="0" lang="en-US" sz="1200" b="0" i="0" u="none" strike="noStrike" cap="none" normalizeH="0" baseline="0" dirty="0" smtClean="0">
              <a:ln>
                <a:noFill/>
              </a:ln>
              <a:solidFill>
                <a:schemeClr val="tx1"/>
              </a:solidFill>
              <a:effectLst/>
              <a:latin typeface="Calibri"/>
              <a:ea typeface="굴림" pitchFamily="34" charset="-127"/>
              <a:cs typeface="Calibri"/>
            </a:endParaRPr>
          </a:p>
        </p:txBody>
      </p:sp>
      <p:sp>
        <p:nvSpPr>
          <p:cNvPr id="9" name="Rectangular Callout 8"/>
          <p:cNvSpPr/>
          <p:nvPr/>
        </p:nvSpPr>
        <p:spPr bwMode="auto">
          <a:xfrm>
            <a:off x="5900920" y="4437112"/>
            <a:ext cx="1584176" cy="612648"/>
          </a:xfrm>
          <a:prstGeom prst="wedgeRectCallout">
            <a:avLst>
              <a:gd name="adj1" fmla="val -46217"/>
              <a:gd name="adj2" fmla="val 74109"/>
            </a:avLst>
          </a:prstGeom>
          <a:solidFill>
            <a:srgbClr val="FFFFFF"/>
          </a:solidFill>
          <a:ln w="12700" cap="flat" cmpd="sng" algn="ctr">
            <a:solidFill>
              <a:schemeClr val="bg1">
                <a:lumMod val="65000"/>
              </a:schemeClr>
            </a:solidFill>
            <a:prstDash val="solid"/>
            <a:round/>
            <a:headEnd type="none" w="med" len="med"/>
            <a:tailEnd type="none" w="med" len="med"/>
          </a:ln>
          <a:effectLst>
            <a:outerShdw blurRad="76200" dir="18900000" sy="23000" kx="-1200000" algn="bl" rotWithShape="0">
              <a:prstClr val="black">
                <a:alpha val="2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10 Euros coupon </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 Pasta Eat </a:t>
            </a:r>
            <a:endParaRPr kumimoji="0" lang="en-US" sz="1200" b="0" i="0" u="none" strike="noStrike" cap="none" normalizeH="0" baseline="0" dirty="0" smtClean="0">
              <a:ln>
                <a:noFill/>
              </a:ln>
              <a:solidFill>
                <a:schemeClr val="tx1"/>
              </a:solidFill>
              <a:effectLst/>
              <a:latin typeface="Calibri"/>
              <a:ea typeface="굴림" pitchFamily="34" charset="-127"/>
              <a:cs typeface="Calibri"/>
            </a:endParaRPr>
          </a:p>
        </p:txBody>
      </p:sp>
      <p:sp>
        <p:nvSpPr>
          <p:cNvPr id="10" name="Rectangular Callout 9"/>
          <p:cNvSpPr/>
          <p:nvPr/>
        </p:nvSpPr>
        <p:spPr bwMode="auto">
          <a:xfrm>
            <a:off x="3419872" y="3608440"/>
            <a:ext cx="1440160" cy="612648"/>
          </a:xfrm>
          <a:prstGeom prst="wedgeRectCallout">
            <a:avLst>
              <a:gd name="adj1" fmla="val 45494"/>
              <a:gd name="adj2" fmla="val 87375"/>
            </a:avLst>
          </a:prstGeom>
          <a:solidFill>
            <a:srgbClr val="FFFFFF"/>
          </a:solidFill>
          <a:ln w="12700" cap="flat" cmpd="sng" algn="ctr">
            <a:solidFill>
              <a:schemeClr val="bg1">
                <a:lumMod val="65000"/>
              </a:schemeClr>
            </a:solidFill>
            <a:prstDash val="solid"/>
            <a:round/>
            <a:headEnd type="none" w="med" len="med"/>
            <a:tailEnd type="none" w="med" len="med"/>
          </a:ln>
          <a:effectLst>
            <a:outerShdw blurRad="76200" dir="18900000" sy="23000" kx="-1200000" algn="bl" rotWithShape="0">
              <a:prstClr val="black">
                <a:alpha val="2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Pizza @ </a:t>
            </a:r>
            <a:r>
              <a:rPr lang="en-US" sz="1200" dirty="0" err="1" smtClean="0">
                <a:latin typeface="Calibri"/>
                <a:ea typeface="굴림" pitchFamily="34" charset="-127"/>
                <a:cs typeface="Calibri"/>
              </a:rPr>
              <a:t>Berk</a:t>
            </a:r>
            <a:r>
              <a:rPr lang="en-US" sz="1200" dirty="0" smtClean="0">
                <a:latin typeface="Calibri"/>
                <a:ea typeface="굴림" pitchFamily="34" charset="-127"/>
                <a:cs typeface="Calibri"/>
              </a:rPr>
              <a:t> is</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 quite tasty</a:t>
            </a:r>
            <a:endParaRPr kumimoji="0" lang="en-US" sz="1200" b="0" i="0" u="none" strike="noStrike" cap="none" normalizeH="0" baseline="0" dirty="0" smtClean="0">
              <a:ln>
                <a:noFill/>
              </a:ln>
              <a:solidFill>
                <a:schemeClr val="tx1"/>
              </a:solidFill>
              <a:effectLst/>
              <a:latin typeface="Calibri"/>
              <a:ea typeface="굴림" pitchFamily="34" charset="-127"/>
              <a:cs typeface="Calibri"/>
            </a:endParaRPr>
          </a:p>
        </p:txBody>
      </p:sp>
      <p:sp>
        <p:nvSpPr>
          <p:cNvPr id="12" name="Rectangular Callout 11"/>
          <p:cNvSpPr/>
          <p:nvPr/>
        </p:nvSpPr>
        <p:spPr bwMode="auto">
          <a:xfrm>
            <a:off x="7114192" y="1556792"/>
            <a:ext cx="1584176" cy="612648"/>
          </a:xfrm>
          <a:prstGeom prst="wedgeRectCallout">
            <a:avLst>
              <a:gd name="adj1" fmla="val -47500"/>
              <a:gd name="adj2" fmla="val 74109"/>
            </a:avLst>
          </a:prstGeom>
          <a:solidFill>
            <a:srgbClr val="FFFFFF"/>
          </a:solidFill>
          <a:ln w="12700" cap="flat" cmpd="sng" algn="ctr">
            <a:solidFill>
              <a:schemeClr val="bg1">
                <a:lumMod val="65000"/>
              </a:schemeClr>
            </a:solidFill>
            <a:prstDash val="solid"/>
            <a:round/>
            <a:headEnd type="none" w="med" len="med"/>
            <a:tailEnd type="none" w="med" len="med"/>
          </a:ln>
          <a:effectLst>
            <a:outerShdw blurRad="76200" dir="18900000" sy="23000" kx="-1200000" algn="bl" rotWithShape="0">
              <a:prstClr val="black">
                <a:alpha val="2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Calibri"/>
                <a:ea typeface="굴림" pitchFamily="34" charset="-127"/>
                <a:cs typeface="Calibri"/>
              </a:rPr>
              <a:t>Milan is Awesome</a:t>
            </a:r>
            <a:endParaRPr kumimoji="0" lang="en-US" sz="1200" b="0" i="0" u="none" strike="noStrike" cap="none" normalizeH="0" baseline="0" dirty="0" smtClean="0">
              <a:ln>
                <a:noFill/>
              </a:ln>
              <a:solidFill>
                <a:schemeClr val="tx1"/>
              </a:solidFill>
              <a:effectLst/>
              <a:latin typeface="Calibri"/>
              <a:ea typeface="굴림" pitchFamily="34" charset="-127"/>
              <a:cs typeface="Calibri"/>
            </a:endParaRPr>
          </a:p>
        </p:txBody>
      </p:sp>
      <p:sp>
        <p:nvSpPr>
          <p:cNvPr id="13" name="Oval 12"/>
          <p:cNvSpPr/>
          <p:nvPr/>
        </p:nvSpPr>
        <p:spPr bwMode="auto">
          <a:xfrm>
            <a:off x="4676784" y="4581128"/>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4" name="Oval 13"/>
          <p:cNvSpPr/>
          <p:nvPr/>
        </p:nvSpPr>
        <p:spPr bwMode="auto">
          <a:xfrm>
            <a:off x="5684896" y="5229200"/>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5" name="Oval 14"/>
          <p:cNvSpPr/>
          <p:nvPr/>
        </p:nvSpPr>
        <p:spPr bwMode="auto">
          <a:xfrm>
            <a:off x="5468872" y="4005064"/>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6" name="Oval 15"/>
          <p:cNvSpPr/>
          <p:nvPr/>
        </p:nvSpPr>
        <p:spPr bwMode="auto">
          <a:xfrm>
            <a:off x="4748792" y="2852936"/>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7" name="Oval 16"/>
          <p:cNvSpPr/>
          <p:nvPr/>
        </p:nvSpPr>
        <p:spPr bwMode="auto">
          <a:xfrm>
            <a:off x="7114192" y="2348880"/>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grpSp>
        <p:nvGrpSpPr>
          <p:cNvPr id="19" name="Group 18"/>
          <p:cNvGrpSpPr/>
          <p:nvPr/>
        </p:nvGrpSpPr>
        <p:grpSpPr>
          <a:xfrm>
            <a:off x="4604776" y="4725144"/>
            <a:ext cx="1296144" cy="1296144"/>
            <a:chOff x="4211960" y="4797152"/>
            <a:chExt cx="1296144" cy="1296144"/>
          </a:xfrm>
        </p:grpSpPr>
        <p:sp>
          <p:nvSpPr>
            <p:cNvPr id="11" name="Smiley Face 10"/>
            <p:cNvSpPr/>
            <p:nvPr/>
          </p:nvSpPr>
          <p:spPr bwMode="auto">
            <a:xfrm>
              <a:off x="4716016" y="5301208"/>
              <a:ext cx="360040" cy="360040"/>
            </a:xfrm>
            <a:prstGeom prst="smileyFace">
              <a:avLst/>
            </a:prstGeom>
            <a:solidFill>
              <a:schemeClr val="accent1"/>
            </a:solidFill>
            <a:ln w="38100" cap="flat" cmpd="sng" algn="ctr">
              <a:solidFill>
                <a:srgbClr val="A5002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8" name="Oval 17"/>
            <p:cNvSpPr/>
            <p:nvPr/>
          </p:nvSpPr>
          <p:spPr bwMode="auto">
            <a:xfrm>
              <a:off x="4211960" y="4797152"/>
              <a:ext cx="1296144" cy="1296144"/>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a typeface="굴림" pitchFamily="34" charset="-127"/>
              </a:endParaRPr>
            </a:p>
          </p:txBody>
        </p:sp>
      </p:grpSp>
      <p:sp>
        <p:nvSpPr>
          <p:cNvPr id="21" name="TextBox 20"/>
          <p:cNvSpPr txBox="1"/>
          <p:nvPr/>
        </p:nvSpPr>
        <p:spPr>
          <a:xfrm>
            <a:off x="395536" y="5084613"/>
            <a:ext cx="1296144" cy="646331"/>
          </a:xfrm>
          <a:prstGeom prst="rect">
            <a:avLst/>
          </a:prstGeom>
          <a:solidFill>
            <a:srgbClr val="FFAA29"/>
          </a:solidFill>
          <a:scene3d>
            <a:camera prst="orthographicFront"/>
            <a:lightRig rig="threePt" dir="t"/>
          </a:scene3d>
          <a:sp3d>
            <a:bevelT/>
          </a:sp3d>
        </p:spPr>
        <p:txBody>
          <a:bodyPr wrap="square" rtlCol="0">
            <a:spAutoFit/>
          </a:bodyPr>
          <a:lstStyle/>
          <a:p>
            <a:pPr algn="ctr"/>
            <a:r>
              <a:rPr lang="en-US" dirty="0" smtClean="0">
                <a:solidFill>
                  <a:srgbClr val="800000"/>
                </a:solidFill>
              </a:rPr>
              <a:t>Location </a:t>
            </a:r>
            <a:br>
              <a:rPr lang="en-US" dirty="0" smtClean="0">
                <a:solidFill>
                  <a:srgbClr val="800000"/>
                </a:solidFill>
              </a:rPr>
            </a:br>
            <a:r>
              <a:rPr lang="en-US" dirty="0" smtClean="0">
                <a:solidFill>
                  <a:srgbClr val="800000"/>
                </a:solidFill>
              </a:rPr>
              <a:t>Predication</a:t>
            </a:r>
            <a:endParaRPr lang="en-US" dirty="0">
              <a:solidFill>
                <a:srgbClr val="800000"/>
              </a:solidFill>
            </a:endParaRPr>
          </a:p>
        </p:txBody>
      </p:sp>
      <p:sp>
        <p:nvSpPr>
          <p:cNvPr id="22" name="TextBox 21"/>
          <p:cNvSpPr txBox="1"/>
          <p:nvPr/>
        </p:nvSpPr>
        <p:spPr>
          <a:xfrm>
            <a:off x="1763688" y="5085184"/>
            <a:ext cx="1224136" cy="646331"/>
          </a:xfrm>
          <a:prstGeom prst="rect">
            <a:avLst/>
          </a:prstGeom>
          <a:solidFill>
            <a:srgbClr val="FFAA29"/>
          </a:solidFill>
          <a:scene3d>
            <a:camera prst="orthographicFront"/>
            <a:lightRig rig="threePt" dir="t"/>
          </a:scene3d>
          <a:sp3d>
            <a:bevelT/>
          </a:sp3d>
        </p:spPr>
        <p:txBody>
          <a:bodyPr wrap="square" rtlCol="0">
            <a:spAutoFit/>
          </a:bodyPr>
          <a:lstStyle/>
          <a:p>
            <a:pPr algn="ctr"/>
            <a:r>
              <a:rPr lang="en-US" dirty="0" smtClean="0">
                <a:solidFill>
                  <a:srgbClr val="800000"/>
                </a:solidFill>
              </a:rPr>
              <a:t>Message </a:t>
            </a:r>
            <a:br>
              <a:rPr lang="en-US" dirty="0" smtClean="0">
                <a:solidFill>
                  <a:srgbClr val="800000"/>
                </a:solidFill>
              </a:rPr>
            </a:br>
            <a:r>
              <a:rPr lang="en-US" dirty="0" smtClean="0">
                <a:solidFill>
                  <a:srgbClr val="800000"/>
                </a:solidFill>
              </a:rPr>
              <a:t>Relevance</a:t>
            </a:r>
            <a:endParaRPr lang="en-US" dirty="0">
              <a:solidFill>
                <a:srgbClr val="800000"/>
              </a:solidFill>
            </a:endParaRPr>
          </a:p>
        </p:txBody>
      </p:sp>
      <p:sp>
        <p:nvSpPr>
          <p:cNvPr id="23" name="TextBox 22"/>
          <p:cNvSpPr txBox="1"/>
          <p:nvPr/>
        </p:nvSpPr>
        <p:spPr>
          <a:xfrm>
            <a:off x="395536" y="3934797"/>
            <a:ext cx="2592288" cy="646331"/>
          </a:xfrm>
          <a:prstGeom prst="rect">
            <a:avLst/>
          </a:prstGeom>
          <a:solidFill>
            <a:srgbClr val="800000"/>
          </a:solidFill>
          <a:scene3d>
            <a:camera prst="orthographicFront"/>
            <a:lightRig rig="threePt" dir="t"/>
          </a:scene3d>
          <a:sp3d>
            <a:bevelT/>
          </a:sp3d>
        </p:spPr>
        <p:txBody>
          <a:bodyPr wrap="square" rtlCol="0">
            <a:spAutoFit/>
          </a:bodyPr>
          <a:lstStyle/>
          <a:p>
            <a:pPr algn="ctr"/>
            <a:r>
              <a:rPr lang="en-US" dirty="0" smtClean="0">
                <a:solidFill>
                  <a:srgbClr val="FFFFFF"/>
                </a:solidFill>
              </a:rPr>
              <a:t>Location-Aware News Feed Scheduler</a:t>
            </a:r>
            <a:endParaRPr lang="en-US" dirty="0">
              <a:solidFill>
                <a:srgbClr val="FFFFFF"/>
              </a:solidFill>
            </a:endParaRPr>
          </a:p>
        </p:txBody>
      </p:sp>
      <p:sp>
        <p:nvSpPr>
          <p:cNvPr id="24" name="Magnetic Disk 23"/>
          <p:cNvSpPr/>
          <p:nvPr/>
        </p:nvSpPr>
        <p:spPr bwMode="auto">
          <a:xfrm>
            <a:off x="1115616" y="2456892"/>
            <a:ext cx="1296144" cy="972108"/>
          </a:xfrm>
          <a:prstGeom prst="flowChartMagneticDisk">
            <a:avLst/>
          </a:prstGeom>
          <a:solidFill>
            <a:srgbClr val="FFAA29"/>
          </a:solid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굴림" pitchFamily="34" charset="-127"/>
              </a:rPr>
              <a:t>Geo-Tagged </a:t>
            </a:r>
            <a:br>
              <a:rPr kumimoji="0" lang="en-US" b="0" i="0" u="none" strike="noStrike" cap="none" normalizeH="0" baseline="0" dirty="0" smtClean="0">
                <a:ln>
                  <a:noFill/>
                </a:ln>
                <a:solidFill>
                  <a:schemeClr val="tx1"/>
                </a:solidFill>
                <a:effectLst/>
                <a:latin typeface="Times New Roman" pitchFamily="18" charset="0"/>
                <a:ea typeface="굴림" pitchFamily="34" charset="-127"/>
              </a:rPr>
            </a:br>
            <a:r>
              <a:rPr kumimoji="0" lang="en-US" b="0" i="0" u="none" strike="noStrike" cap="none" normalizeH="0" baseline="0" dirty="0" smtClean="0">
                <a:ln>
                  <a:noFill/>
                </a:ln>
                <a:solidFill>
                  <a:schemeClr val="tx1"/>
                </a:solidFill>
                <a:effectLst/>
                <a:latin typeface="Times New Roman" pitchFamily="18" charset="0"/>
                <a:ea typeface="굴림" pitchFamily="34" charset="-127"/>
              </a:rPr>
              <a:t>Messages</a:t>
            </a:r>
          </a:p>
        </p:txBody>
      </p:sp>
      <p:cxnSp>
        <p:nvCxnSpPr>
          <p:cNvPr id="26" name="Straight Arrow Connector 25"/>
          <p:cNvCxnSpPr/>
          <p:nvPr/>
        </p:nvCxnSpPr>
        <p:spPr bwMode="auto">
          <a:xfrm>
            <a:off x="1043608" y="4581128"/>
            <a:ext cx="0" cy="504056"/>
          </a:xfrm>
          <a:prstGeom prst="straightConnector1">
            <a:avLst/>
          </a:prstGeom>
          <a:solidFill>
            <a:schemeClr val="accent1"/>
          </a:solidFill>
          <a:ln w="38100" cap="flat" cmpd="sng" algn="ctr">
            <a:solidFill>
              <a:srgbClr val="000000"/>
            </a:solidFill>
            <a:prstDash val="solid"/>
            <a:round/>
            <a:headEnd type="arrow"/>
            <a:tailEnd type="arrow"/>
          </a:ln>
          <a:effectLst/>
        </p:spPr>
      </p:cxnSp>
      <p:cxnSp>
        <p:nvCxnSpPr>
          <p:cNvPr id="27" name="Straight Arrow Connector 26"/>
          <p:cNvCxnSpPr/>
          <p:nvPr/>
        </p:nvCxnSpPr>
        <p:spPr bwMode="auto">
          <a:xfrm>
            <a:off x="2411760" y="4581128"/>
            <a:ext cx="0" cy="504056"/>
          </a:xfrm>
          <a:prstGeom prst="straightConnector1">
            <a:avLst/>
          </a:prstGeom>
          <a:solidFill>
            <a:schemeClr val="accent1"/>
          </a:solidFill>
          <a:ln w="38100" cap="flat" cmpd="sng" algn="ctr">
            <a:solidFill>
              <a:srgbClr val="000000"/>
            </a:solidFill>
            <a:prstDash val="solid"/>
            <a:round/>
            <a:headEnd type="arrow"/>
            <a:tailEnd type="arrow"/>
          </a:ln>
          <a:effectLst/>
        </p:spPr>
      </p:cxnSp>
      <p:cxnSp>
        <p:nvCxnSpPr>
          <p:cNvPr id="28" name="Straight Arrow Connector 27"/>
          <p:cNvCxnSpPr/>
          <p:nvPr/>
        </p:nvCxnSpPr>
        <p:spPr bwMode="auto">
          <a:xfrm>
            <a:off x="1763688" y="3429000"/>
            <a:ext cx="0" cy="504056"/>
          </a:xfrm>
          <a:prstGeom prst="straightConnector1">
            <a:avLst/>
          </a:prstGeom>
          <a:solidFill>
            <a:schemeClr val="accent1"/>
          </a:solidFill>
          <a:ln w="38100" cap="flat" cmpd="sng" algn="ctr">
            <a:solidFill>
              <a:srgbClr val="000000"/>
            </a:solidFill>
            <a:prstDash val="solid"/>
            <a:round/>
            <a:headEnd type="arrow"/>
            <a:tailEnd type="arrow"/>
          </a:ln>
          <a:effectLst/>
        </p:spPr>
      </p:cxnSp>
      <p:sp>
        <p:nvSpPr>
          <p:cNvPr id="30" name="Rectangle 29"/>
          <p:cNvSpPr/>
          <p:nvPr/>
        </p:nvSpPr>
        <p:spPr bwMode="auto">
          <a:xfrm>
            <a:off x="323528" y="2204864"/>
            <a:ext cx="2736304" cy="3672408"/>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31" name="TextBox 30"/>
          <p:cNvSpPr txBox="1"/>
          <p:nvPr/>
        </p:nvSpPr>
        <p:spPr>
          <a:xfrm>
            <a:off x="323528" y="1340768"/>
            <a:ext cx="2736304" cy="369332"/>
          </a:xfrm>
          <a:prstGeom prst="rect">
            <a:avLst/>
          </a:prstGeom>
          <a:noFill/>
          <a:ln>
            <a:solidFill>
              <a:schemeClr val="tx1"/>
            </a:solidFill>
          </a:ln>
          <a:scene3d>
            <a:camera prst="orthographicFront"/>
            <a:lightRig rig="threePt" dir="t"/>
          </a:scene3d>
          <a:sp3d>
            <a:bevelT/>
          </a:sp3d>
        </p:spPr>
        <p:txBody>
          <a:bodyPr wrap="square" rtlCol="0">
            <a:spAutoFit/>
          </a:bodyPr>
          <a:lstStyle/>
          <a:p>
            <a:pPr algn="ctr"/>
            <a:r>
              <a:rPr lang="en-US" dirty="0" smtClean="0">
                <a:solidFill>
                  <a:srgbClr val="800000"/>
                </a:solidFill>
              </a:rPr>
              <a:t>Mobile User Queries</a:t>
            </a:r>
            <a:endParaRPr lang="en-US" dirty="0">
              <a:solidFill>
                <a:srgbClr val="800000"/>
              </a:solidFill>
            </a:endParaRPr>
          </a:p>
        </p:txBody>
      </p:sp>
      <p:cxnSp>
        <p:nvCxnSpPr>
          <p:cNvPr id="33" name="Straight Arrow Connector 32"/>
          <p:cNvCxnSpPr/>
          <p:nvPr/>
        </p:nvCxnSpPr>
        <p:spPr bwMode="auto">
          <a:xfrm>
            <a:off x="683568" y="1700808"/>
            <a:ext cx="0" cy="2232248"/>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cxnSp>
        <p:nvCxnSpPr>
          <p:cNvPr id="35" name="Straight Arrow Connector 34"/>
          <p:cNvCxnSpPr/>
          <p:nvPr/>
        </p:nvCxnSpPr>
        <p:spPr bwMode="auto">
          <a:xfrm flipV="1">
            <a:off x="2699792" y="1700808"/>
            <a:ext cx="0" cy="2232248"/>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sp>
        <p:nvSpPr>
          <p:cNvPr id="39" name="TextBox 38"/>
          <p:cNvSpPr txBox="1"/>
          <p:nvPr/>
        </p:nvSpPr>
        <p:spPr>
          <a:xfrm>
            <a:off x="701085" y="1772816"/>
            <a:ext cx="774571" cy="369332"/>
          </a:xfrm>
          <a:prstGeom prst="rect">
            <a:avLst/>
          </a:prstGeom>
          <a:noFill/>
        </p:spPr>
        <p:txBody>
          <a:bodyPr wrap="none" rtlCol="0">
            <a:spAutoFit/>
          </a:bodyPr>
          <a:lstStyle/>
          <a:p>
            <a:r>
              <a:rPr lang="en-US" dirty="0" smtClean="0"/>
              <a:t>Query</a:t>
            </a:r>
            <a:endParaRPr lang="en-US" dirty="0"/>
          </a:p>
        </p:txBody>
      </p:sp>
      <p:sp>
        <p:nvSpPr>
          <p:cNvPr id="40" name="TextBox 39"/>
          <p:cNvSpPr txBox="1"/>
          <p:nvPr/>
        </p:nvSpPr>
        <p:spPr>
          <a:xfrm>
            <a:off x="1763688" y="1772816"/>
            <a:ext cx="902811" cy="369332"/>
          </a:xfrm>
          <a:prstGeom prst="rect">
            <a:avLst/>
          </a:prstGeom>
          <a:noFill/>
        </p:spPr>
        <p:txBody>
          <a:bodyPr wrap="none" rtlCol="0">
            <a:spAutoFit/>
          </a:bodyPr>
          <a:lstStyle/>
          <a:p>
            <a:r>
              <a:rPr lang="en-US" dirty="0" smtClean="0"/>
              <a:t>Answer</a:t>
            </a:r>
            <a:endParaRPr lang="en-US" dirty="0"/>
          </a:p>
        </p:txBody>
      </p:sp>
      <p:sp>
        <p:nvSpPr>
          <p:cNvPr id="32" name="Rectangle 31"/>
          <p:cNvSpPr/>
          <p:nvPr/>
        </p:nvSpPr>
        <p:spPr bwMode="auto">
          <a:xfrm>
            <a:off x="0" y="6165305"/>
            <a:ext cx="9144000" cy="432048"/>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34" name="Rectangle 33"/>
          <p:cNvSpPr/>
          <p:nvPr/>
        </p:nvSpPr>
        <p:spPr>
          <a:xfrm>
            <a:off x="36512" y="6165304"/>
            <a:ext cx="9144000" cy="461665"/>
          </a:xfrm>
          <a:prstGeom prst="rect">
            <a:avLst/>
          </a:prstGeom>
        </p:spPr>
        <p:txBody>
          <a:bodyPr wrap="square">
            <a:spAutoFit/>
          </a:bodyPr>
          <a:lstStyle/>
          <a:p>
            <a:r>
              <a:rPr lang="en-US" sz="1200" dirty="0" err="1">
                <a:latin typeface="Arial" pitchFamily="34" charset="0"/>
                <a:cs typeface="Arial" pitchFamily="34" charset="0"/>
              </a:rPr>
              <a:t>Wenjian</a:t>
            </a:r>
            <a:r>
              <a:rPr lang="en-US" sz="1200" dirty="0">
                <a:latin typeface="Arial" pitchFamily="34" charset="0"/>
                <a:cs typeface="Arial" pitchFamily="34" charset="0"/>
              </a:rPr>
              <a:t> </a:t>
            </a:r>
            <a:r>
              <a:rPr lang="en-US" sz="1200" dirty="0" err="1">
                <a:latin typeface="Arial" pitchFamily="34" charset="0"/>
                <a:cs typeface="Arial" pitchFamily="34" charset="0"/>
              </a:rPr>
              <a:t>Xu</a:t>
            </a:r>
            <a:r>
              <a:rPr lang="en-US" sz="1200" dirty="0">
                <a:latin typeface="Arial" pitchFamily="34" charset="0"/>
                <a:cs typeface="Arial" pitchFamily="34" charset="0"/>
              </a:rPr>
              <a:t>, Chi-Yin Chow, Man Lung </a:t>
            </a:r>
            <a:r>
              <a:rPr lang="en-US" sz="1200" dirty="0" err="1">
                <a:latin typeface="Arial" pitchFamily="34" charset="0"/>
                <a:cs typeface="Arial" pitchFamily="34" charset="0"/>
              </a:rPr>
              <a:t>Yiu</a:t>
            </a:r>
            <a:r>
              <a:rPr lang="en-US" sz="1200" dirty="0">
                <a:latin typeface="Arial" pitchFamily="34" charset="0"/>
                <a:cs typeface="Arial" pitchFamily="34" charset="0"/>
              </a:rPr>
              <a:t>, Qing Li, Chung Keung Poon “</a:t>
            </a:r>
            <a:r>
              <a:rPr lang="en-US" sz="1200" dirty="0" err="1">
                <a:latin typeface="Arial" pitchFamily="34" charset="0"/>
                <a:cs typeface="Arial" pitchFamily="34" charset="0"/>
              </a:rPr>
              <a:t>MobiFeed</a:t>
            </a:r>
            <a:r>
              <a:rPr lang="en-US" sz="1200" dirty="0">
                <a:latin typeface="Arial" pitchFamily="34" charset="0"/>
                <a:cs typeface="Arial" pitchFamily="34" charset="0"/>
              </a:rPr>
              <a:t>: A Location-Aware News Feed System for Mobile Users” in GIS 2012</a:t>
            </a:r>
          </a:p>
        </p:txBody>
      </p:sp>
    </p:spTree>
    <p:extLst>
      <p:ext uri="{BB962C8B-B14F-4D97-AF65-F5344CB8AC3E}">
        <p14:creationId xmlns:p14="http://schemas.microsoft.com/office/powerpoint/2010/main" val="37688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1.48148E-6 L -0.01562 -0.15741 " pathEditMode="relative" rAng="0" ptsTypes="AA">
                                      <p:cBhvr>
                                        <p:cTn id="6" dur="2000" fill="hold"/>
                                        <p:tgtEl>
                                          <p:spTgt spid="19"/>
                                        </p:tgtEl>
                                        <p:attrNameLst>
                                          <p:attrName>ppt_x</p:attrName>
                                          <p:attrName>ppt_y</p:attrName>
                                        </p:attrNameLst>
                                      </p:cBhvr>
                                      <p:rCtr x="-781" y="-787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562 -0.15741 L -0.03142 -0.39907 " pathEditMode="relative" ptsTypes="AA">
                                      <p:cBhvr>
                                        <p:cTn id="10" dur="2000" fill="hold"/>
                                        <p:tgtEl>
                                          <p:spTgt spid="1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0" grpId="0" animBg="1"/>
      <p:bldP spid="31" grpId="0" animBg="1"/>
      <p:bldP spid="39"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3429000"/>
            <a:ext cx="6984776" cy="1296144"/>
          </a:xfrm>
        </p:spPr>
        <p:txBody>
          <a:bodyPr/>
          <a:lstStyle/>
          <a:p>
            <a:r>
              <a:rPr lang="en-US" sz="4400" dirty="0" smtClean="0">
                <a:latin typeface="Calibri"/>
                <a:cs typeface="Calibri"/>
              </a:rPr>
              <a:t>PART III:</a:t>
            </a:r>
            <a:br>
              <a:rPr lang="en-US" sz="4400" dirty="0" smtClean="0">
                <a:latin typeface="Calibri"/>
                <a:cs typeface="Calibri"/>
              </a:rPr>
            </a:br>
            <a:r>
              <a:rPr lang="en-US" sz="4400" dirty="0" smtClean="0">
                <a:latin typeface="Calibri"/>
                <a:cs typeface="Calibri"/>
              </a:rPr>
              <a:t>Recommendation Services</a:t>
            </a:r>
            <a:endParaRPr lang="en-US" sz="4400" dirty="0">
              <a:latin typeface="Calibri"/>
              <a:cs typeface="Calibri"/>
            </a:endParaRPr>
          </a:p>
        </p:txBody>
      </p:sp>
      <p:pic>
        <p:nvPicPr>
          <p:cNvPr id="3" name="Picture 2"/>
          <p:cNvPicPr>
            <a:picLocks noChangeAspect="1"/>
          </p:cNvPicPr>
          <p:nvPr/>
        </p:nvPicPr>
        <p:blipFill>
          <a:blip r:embed="rId2"/>
          <a:stretch>
            <a:fillRect/>
          </a:stretch>
        </p:blipFill>
        <p:spPr>
          <a:xfrm>
            <a:off x="1488" y="3212976"/>
            <a:ext cx="2016224" cy="1855486"/>
          </a:xfrm>
          <a:prstGeom prst="rect">
            <a:avLst/>
          </a:prstGeom>
        </p:spPr>
      </p:pic>
    </p:spTree>
    <p:extLst>
      <p:ext uri="{BB962C8B-B14F-4D97-AF65-F5344CB8AC3E}">
        <p14:creationId xmlns:p14="http://schemas.microsoft.com/office/powerpoint/2010/main" val="38839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980728"/>
            <a:ext cx="8153400" cy="5472608"/>
          </a:xfrm>
        </p:spPr>
        <p:txBody>
          <a:bodyPr/>
          <a:lstStyle/>
          <a:p>
            <a:r>
              <a:rPr lang="en-US" dirty="0" smtClean="0">
                <a:solidFill>
                  <a:schemeClr val="bg1">
                    <a:lumMod val="75000"/>
                  </a:schemeClr>
                </a:solidFill>
              </a:rPr>
              <a:t>Motivation</a:t>
            </a:r>
          </a:p>
          <a:p>
            <a:endParaRPr lang="en-US" sz="1400" dirty="0" smtClean="0">
              <a:solidFill>
                <a:schemeClr val="bg1">
                  <a:lumMod val="75000"/>
                </a:schemeClr>
              </a:solidFill>
            </a:endParaRPr>
          </a:p>
          <a:p>
            <a:pPr lvl="0"/>
            <a:r>
              <a:rPr lang="en-US" dirty="0">
                <a:solidFill>
                  <a:prstClr val="white">
                    <a:lumMod val="75000"/>
                  </a:prstClr>
                </a:solidFill>
              </a:rPr>
              <a:t>PART </a:t>
            </a:r>
            <a:r>
              <a:rPr lang="en-US" dirty="0" smtClean="0">
                <a:solidFill>
                  <a:prstClr val="white">
                    <a:lumMod val="75000"/>
                  </a:prstClr>
                </a:solidFill>
              </a:rPr>
              <a:t>I: </a:t>
            </a:r>
            <a:r>
              <a:rPr lang="en-US" dirty="0">
                <a:solidFill>
                  <a:prstClr val="white">
                    <a:lumMod val="75000"/>
                  </a:prstClr>
                </a:solidFill>
              </a:rPr>
              <a:t>Systems</a:t>
            </a:r>
          </a:p>
          <a:p>
            <a:pPr marL="0" indent="0">
              <a:buNone/>
            </a:pPr>
            <a:endParaRPr lang="en-US" sz="1400" dirty="0">
              <a:solidFill>
                <a:schemeClr val="bg1">
                  <a:lumMod val="75000"/>
                </a:schemeClr>
              </a:solidFill>
            </a:endParaRPr>
          </a:p>
          <a:p>
            <a:r>
              <a:rPr lang="en-US" dirty="0" smtClean="0">
                <a:solidFill>
                  <a:schemeClr val="bg1">
                    <a:lumMod val="75000"/>
                  </a:schemeClr>
                </a:solidFill>
              </a:rPr>
              <a:t>PART II: Search / Queries</a:t>
            </a:r>
          </a:p>
          <a:p>
            <a:endParaRPr lang="en-US" sz="1400" dirty="0" smtClean="0">
              <a:solidFill>
                <a:schemeClr val="bg1">
                  <a:lumMod val="75000"/>
                </a:schemeClr>
              </a:solidFill>
            </a:endParaRPr>
          </a:p>
          <a:p>
            <a:r>
              <a:rPr lang="en-US" dirty="0" smtClean="0"/>
              <a:t>PART III: Recommendation Services</a:t>
            </a:r>
          </a:p>
          <a:p>
            <a:pPr lvl="1"/>
            <a:r>
              <a:rPr lang="en-US" sz="1800" dirty="0" smtClean="0">
                <a:solidFill>
                  <a:srgbClr val="000000"/>
                </a:solidFill>
              </a:rPr>
              <a:t>Locations and Recommendations</a:t>
            </a:r>
            <a:endParaRPr lang="en-US" sz="1800" dirty="0">
              <a:solidFill>
                <a:srgbClr val="000000"/>
              </a:solidFill>
            </a:endParaRPr>
          </a:p>
          <a:p>
            <a:pPr lvl="1"/>
            <a:r>
              <a:rPr lang="en-US" sz="1800" dirty="0" smtClean="0">
                <a:solidFill>
                  <a:srgbClr val="000000"/>
                </a:solidFill>
              </a:rPr>
              <a:t>Location</a:t>
            </a:r>
            <a:r>
              <a:rPr lang="en-US" sz="1800" dirty="0">
                <a:solidFill>
                  <a:srgbClr val="000000"/>
                </a:solidFill>
              </a:rPr>
              <a:t>-Aware </a:t>
            </a:r>
            <a:r>
              <a:rPr lang="en-US" sz="1800" dirty="0" smtClean="0">
                <a:solidFill>
                  <a:srgbClr val="000000"/>
                </a:solidFill>
              </a:rPr>
              <a:t>Recommendation</a:t>
            </a:r>
          </a:p>
          <a:p>
            <a:pPr lvl="1"/>
            <a:endParaRPr lang="en-US" sz="1400" dirty="0">
              <a:solidFill>
                <a:srgbClr val="000000"/>
              </a:solidFill>
            </a:endParaRPr>
          </a:p>
          <a:p>
            <a:r>
              <a:rPr lang="en-US" dirty="0" smtClean="0">
                <a:solidFill>
                  <a:schemeClr val="bg1">
                    <a:lumMod val="75000"/>
                  </a:schemeClr>
                </a:solidFill>
              </a:rPr>
              <a:t>PART IV: Crowdsourcing</a:t>
            </a:r>
          </a:p>
          <a:p>
            <a:endParaRPr lang="en-US" sz="1400" dirty="0" smtClean="0">
              <a:solidFill>
                <a:schemeClr val="bg1">
                  <a:lumMod val="75000"/>
                </a:schemeClr>
              </a:solidFill>
            </a:endParaRPr>
          </a:p>
          <a:p>
            <a:r>
              <a:rPr lang="en-US" dirty="0">
                <a:solidFill>
                  <a:schemeClr val="bg1">
                    <a:lumMod val="75000"/>
                  </a:schemeClr>
                </a:solidFill>
              </a:rPr>
              <a:t>PART </a:t>
            </a:r>
            <a:r>
              <a:rPr lang="en-US" dirty="0" smtClean="0">
                <a:solidFill>
                  <a:schemeClr val="bg1">
                    <a:lumMod val="75000"/>
                  </a:schemeClr>
                </a:solidFill>
              </a:rPr>
              <a:t>V</a:t>
            </a:r>
            <a:r>
              <a:rPr lang="en-US" dirty="0">
                <a:solidFill>
                  <a:schemeClr val="bg1">
                    <a:lumMod val="75000"/>
                  </a:schemeClr>
                </a:solidFill>
              </a:rPr>
              <a:t>: Risks and Threats</a:t>
            </a:r>
          </a:p>
          <a:p>
            <a:pPr marL="0" indent="0">
              <a:buNone/>
            </a:pPr>
            <a:endParaRPr lang="en-US" sz="14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915816" y="980728"/>
            <a:ext cx="432048" cy="439440"/>
          </a:xfrm>
          <a:prstGeom prst="rect">
            <a:avLst/>
          </a:prstGeom>
        </p:spPr>
      </p:pic>
      <p:pic>
        <p:nvPicPr>
          <p:cNvPr id="5" name="Picture 4"/>
          <p:cNvPicPr>
            <a:picLocks noChangeAspect="1"/>
          </p:cNvPicPr>
          <p:nvPr/>
        </p:nvPicPr>
        <p:blipFill>
          <a:blip r:embed="rId2"/>
          <a:stretch>
            <a:fillRect/>
          </a:stretch>
        </p:blipFill>
        <p:spPr>
          <a:xfrm>
            <a:off x="3707904" y="1621408"/>
            <a:ext cx="432048" cy="439440"/>
          </a:xfrm>
          <a:prstGeom prst="rect">
            <a:avLst/>
          </a:prstGeom>
        </p:spPr>
      </p:pic>
      <p:pic>
        <p:nvPicPr>
          <p:cNvPr id="6" name="Picture 5"/>
          <p:cNvPicPr>
            <a:picLocks noChangeAspect="1"/>
          </p:cNvPicPr>
          <p:nvPr/>
        </p:nvPicPr>
        <p:blipFill>
          <a:blip r:embed="rId2"/>
          <a:stretch>
            <a:fillRect/>
          </a:stretch>
        </p:blipFill>
        <p:spPr>
          <a:xfrm>
            <a:off x="4860032" y="2341488"/>
            <a:ext cx="432048" cy="439440"/>
          </a:xfrm>
          <a:prstGeom prst="rect">
            <a:avLst/>
          </a:prstGeom>
        </p:spPr>
      </p:pic>
    </p:spTree>
    <p:extLst>
      <p:ext uri="{BB962C8B-B14F-4D97-AF65-F5344CB8AC3E}">
        <p14:creationId xmlns:p14="http://schemas.microsoft.com/office/powerpoint/2010/main" val="2115681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59690"/>
          </a:xfrm>
        </p:spPr>
        <p:txBody>
          <a:bodyPr>
            <a:normAutofit fontScale="90000"/>
          </a:bodyPr>
          <a:lstStyle/>
          <a:p>
            <a:r>
              <a:rPr lang="en-US" b="1" dirty="0" smtClean="0">
                <a:latin typeface="Segoe UI Light" pitchFamily="34" charset="0"/>
              </a:rPr>
              <a:t>Recommender </a:t>
            </a:r>
            <a:r>
              <a:rPr lang="en-US" b="1" dirty="0" smtClean="0">
                <a:latin typeface="Arial"/>
                <a:cs typeface="Arial"/>
              </a:rPr>
              <a:t>System</a:t>
            </a:r>
            <a:endParaRPr lang="en-US" b="1" dirty="0">
              <a:latin typeface="Segoe UI Light" pitchFamily="34" charset="0"/>
            </a:endParaRPr>
          </a:p>
        </p:txBody>
      </p:sp>
      <p:pic>
        <p:nvPicPr>
          <p:cNvPr id="4" name="Picture 2" descr="http://e-strategyblog.com/blog/wp-content/uploads/2011/06/Personalization-Amazon-Recommendatio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4495801" cy="3223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158"/>
          <a:stretch/>
        </p:blipFill>
        <p:spPr bwMode="auto">
          <a:xfrm>
            <a:off x="4541837" y="0"/>
            <a:ext cx="4602162" cy="3321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217" r="14222"/>
          <a:stretch/>
        </p:blipFill>
        <p:spPr>
          <a:xfrm>
            <a:off x="-115585" y="3312368"/>
            <a:ext cx="4601107" cy="354563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4572000" y="3223996"/>
            <a:ext cx="4572000" cy="3634003"/>
          </a:xfrm>
          <a:prstGeom prst="rect">
            <a:avLst/>
          </a:prstGeom>
        </p:spPr>
      </p:pic>
      <p:sp>
        <p:nvSpPr>
          <p:cNvPr id="8" name="Rectangle 23"/>
          <p:cNvSpPr>
            <a:spLocks noChangeArrowheads="1"/>
          </p:cNvSpPr>
          <p:nvPr/>
        </p:nvSpPr>
        <p:spPr bwMode="auto">
          <a:xfrm flipH="1">
            <a:off x="4499989" y="-243408"/>
            <a:ext cx="72010" cy="7272808"/>
          </a:xfrm>
          <a:prstGeom prst="rect">
            <a:avLst/>
          </a:prstGeom>
          <a:solidFill>
            <a:srgbClr val="FFC000"/>
          </a:solidFill>
          <a:ln w="19050" algn="ctr">
            <a:solidFill>
              <a:srgbClr val="A50021"/>
            </a:solidFill>
            <a:round/>
            <a:headEnd/>
            <a:tailEnd/>
          </a:ln>
          <a:scene3d>
            <a:camera prst="orthographicFront"/>
            <a:lightRig rig="threePt" dir="t"/>
          </a:scene3d>
          <a:sp3d>
            <a:bevelT/>
          </a:sp3d>
        </p:spPr>
        <p:txBody>
          <a:bodyPr wrap="none" anchor="ctr"/>
          <a:lstStyle/>
          <a:p>
            <a:pPr algn="ctr"/>
            <a:endParaRPr lang="en-US" sz="2800">
              <a:ea typeface="Gulim" pitchFamily="34" charset="-127"/>
            </a:endParaRPr>
          </a:p>
        </p:txBody>
      </p:sp>
      <p:sp>
        <p:nvSpPr>
          <p:cNvPr id="9" name="Rectangle 24"/>
          <p:cNvSpPr>
            <a:spLocks noChangeArrowheads="1"/>
          </p:cNvSpPr>
          <p:nvPr/>
        </p:nvSpPr>
        <p:spPr bwMode="auto">
          <a:xfrm rot="5400000">
            <a:off x="4479036" y="-1518596"/>
            <a:ext cx="113920" cy="9577065"/>
          </a:xfrm>
          <a:prstGeom prst="rect">
            <a:avLst/>
          </a:prstGeom>
          <a:solidFill>
            <a:srgbClr val="FFC000"/>
          </a:solidFill>
          <a:ln w="19050" algn="ctr">
            <a:solidFill>
              <a:srgbClr val="A50021"/>
            </a:solidFill>
            <a:round/>
            <a:headEnd/>
            <a:tailEnd/>
          </a:ln>
          <a:scene3d>
            <a:camera prst="orthographicFront"/>
            <a:lightRig rig="threePt" dir="t"/>
          </a:scene3d>
          <a:sp3d>
            <a:bevelT/>
          </a:sp3d>
        </p:spPr>
        <p:txBody>
          <a:bodyPr wrap="none" anchor="ctr"/>
          <a:lstStyle/>
          <a:p>
            <a:pPr algn="ctr"/>
            <a:endParaRPr lang="en-US" sz="2800">
              <a:ea typeface="Gulim" pitchFamily="34" charset="-127"/>
            </a:endParaRPr>
          </a:p>
        </p:txBody>
      </p:sp>
    </p:spTree>
    <p:extLst>
      <p:ext uri="{BB962C8B-B14F-4D97-AF65-F5344CB8AC3E}">
        <p14:creationId xmlns:p14="http://schemas.microsoft.com/office/powerpoint/2010/main" val="336864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 y="1061085"/>
            <a:ext cx="8684140" cy="990600"/>
          </a:xfrm>
        </p:spPr>
        <p:txBody>
          <a:bodyPr/>
          <a:lstStyle/>
          <a:p>
            <a:r>
              <a:rPr lang="en-US" sz="2200" dirty="0" smtClean="0"/>
              <a:t>Analyze user behavior to recommend personalized and interesting things to do/read/see</a:t>
            </a:r>
          </a:p>
        </p:txBody>
      </p:sp>
      <p:pic>
        <p:nvPicPr>
          <p:cNvPr id="7" name="Picture 2"/>
          <p:cNvPicPr>
            <a:picLocks noChangeAspect="1" noChangeArrowheads="1"/>
          </p:cNvPicPr>
          <p:nvPr/>
        </p:nvPicPr>
        <p:blipFill>
          <a:blip r:embed="rId3" cstate="print"/>
          <a:srcRect/>
          <a:stretch>
            <a:fillRect/>
          </a:stretch>
        </p:blipFill>
        <p:spPr bwMode="auto">
          <a:xfrm>
            <a:off x="69540" y="2315501"/>
            <a:ext cx="1024465" cy="685799"/>
          </a:xfrm>
          <a:prstGeom prst="rect">
            <a:avLst/>
          </a:prstGeom>
          <a:noFill/>
          <a:ln w="9525">
            <a:noFill/>
            <a:miter lim="800000"/>
            <a:headEnd/>
            <a:tailEnd/>
          </a:ln>
        </p:spPr>
      </p:pic>
      <p:pic>
        <p:nvPicPr>
          <p:cNvPr id="9" name="Picture 4" descr="http://ts2.mm.bing.net/images/thumbnail.aspx?q=191353459177&amp;id=024bce09299aa2eb1f0d40d316d36c03&amp;url=http%3a%2f%2fcrisisoffaith2009.files.wordpress.com%2f2010%2f01%2fnetfli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740" y="3001301"/>
            <a:ext cx="866754" cy="53340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bwMode="auto">
          <a:xfrm>
            <a:off x="1136340" y="2848901"/>
            <a:ext cx="914400" cy="304800"/>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1" name="TextBox 10"/>
          <p:cNvSpPr txBox="1"/>
          <p:nvPr/>
        </p:nvSpPr>
        <p:spPr>
          <a:xfrm>
            <a:off x="983940" y="3077501"/>
            <a:ext cx="1066800" cy="261610"/>
          </a:xfrm>
          <a:prstGeom prst="rect">
            <a:avLst/>
          </a:prstGeom>
          <a:noFill/>
        </p:spPr>
        <p:txBody>
          <a:bodyPr wrap="square" rtlCol="0">
            <a:spAutoFit/>
          </a:bodyPr>
          <a:lstStyle/>
          <a:p>
            <a:pPr algn="ctr"/>
            <a:r>
              <a:rPr lang="en-US" sz="1100" b="1" dirty="0"/>
              <a:t>r</a:t>
            </a:r>
            <a:r>
              <a:rPr lang="en-US" sz="1100" b="1" dirty="0" smtClean="0"/>
              <a:t>ate movies</a:t>
            </a:r>
            <a:endParaRPr lang="en-US" sz="1100" b="1" dirty="0"/>
          </a:p>
        </p:txBody>
      </p:sp>
      <p:sp>
        <p:nvSpPr>
          <p:cNvPr id="12" name="Cloud 11"/>
          <p:cNvSpPr/>
          <p:nvPr/>
        </p:nvSpPr>
        <p:spPr bwMode="auto">
          <a:xfrm>
            <a:off x="2160360" y="2696501"/>
            <a:ext cx="1066800" cy="609600"/>
          </a:xfrm>
          <a:prstGeom prst="cloud">
            <a:avLst/>
          </a:prstGeom>
          <a:solidFill>
            <a:srgbClr val="7A001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ea typeface="ＭＳ Ｐゴシック" pitchFamily="-112" charset="-128"/>
              </a:rPr>
              <a:t>Movie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ea typeface="ＭＳ Ｐゴシック" pitchFamily="-112" charset="-128"/>
              </a:rPr>
              <a:t>Ratings</a:t>
            </a:r>
          </a:p>
        </p:txBody>
      </p:sp>
      <p:sp>
        <p:nvSpPr>
          <p:cNvPr id="13" name="Right Arrow 12"/>
          <p:cNvSpPr/>
          <p:nvPr/>
        </p:nvSpPr>
        <p:spPr bwMode="auto">
          <a:xfrm>
            <a:off x="3304365" y="2848901"/>
            <a:ext cx="914400" cy="304800"/>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4" name="TextBox 13"/>
          <p:cNvSpPr txBox="1"/>
          <p:nvPr/>
        </p:nvSpPr>
        <p:spPr>
          <a:xfrm>
            <a:off x="2938340" y="3044077"/>
            <a:ext cx="1395660" cy="600164"/>
          </a:xfrm>
          <a:prstGeom prst="rect">
            <a:avLst/>
          </a:prstGeom>
          <a:noFill/>
        </p:spPr>
        <p:txBody>
          <a:bodyPr wrap="square" rtlCol="0">
            <a:spAutoFit/>
          </a:bodyPr>
          <a:lstStyle/>
          <a:p>
            <a:pPr algn="ctr"/>
            <a:r>
              <a:rPr lang="en-US" sz="1100" b="1"/>
              <a:t>b</a:t>
            </a:r>
            <a:r>
              <a:rPr lang="en-US" sz="1100" b="1" smtClean="0"/>
              <a:t>uild recommendation</a:t>
            </a:r>
          </a:p>
          <a:p>
            <a:pPr algn="ctr"/>
            <a:r>
              <a:rPr lang="en-US" sz="1100" b="1" smtClean="0"/>
              <a:t>model</a:t>
            </a:r>
            <a:endParaRPr lang="en-US" sz="1100" b="1" dirty="0"/>
          </a:p>
        </p:txBody>
      </p:sp>
      <p:sp>
        <p:nvSpPr>
          <p:cNvPr id="16" name="Cloud 15"/>
          <p:cNvSpPr/>
          <p:nvPr/>
        </p:nvSpPr>
        <p:spPr bwMode="auto">
          <a:xfrm>
            <a:off x="4260540" y="2315501"/>
            <a:ext cx="1066800" cy="609600"/>
          </a:xfrm>
          <a:prstGeom prst="cloud">
            <a:avLst/>
          </a:prstGeom>
          <a:solidFill>
            <a:srgbClr val="7A001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solidFill>
                  <a:schemeClr val="bg1"/>
                </a:solidFill>
                <a:latin typeface="Arial" charset="0"/>
                <a:ea typeface="ＭＳ Ｐゴシック" pitchFamily="-112" charset="-128"/>
              </a:rPr>
              <a:t>Similar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ea typeface="ＭＳ Ｐゴシック" pitchFamily="-112" charset="-128"/>
              </a:rPr>
              <a:t>Users</a:t>
            </a:r>
          </a:p>
        </p:txBody>
      </p:sp>
      <p:sp>
        <p:nvSpPr>
          <p:cNvPr id="17" name="Cloud 16"/>
          <p:cNvSpPr/>
          <p:nvPr/>
        </p:nvSpPr>
        <p:spPr bwMode="auto">
          <a:xfrm>
            <a:off x="4260540" y="3001301"/>
            <a:ext cx="1066800" cy="609600"/>
          </a:xfrm>
          <a:prstGeom prst="cloud">
            <a:avLst/>
          </a:prstGeom>
          <a:solidFill>
            <a:srgbClr val="7A001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ea typeface="ＭＳ Ｐゴシック" pitchFamily="-112" charset="-128"/>
              </a:rPr>
              <a:t>Similar Items</a:t>
            </a:r>
          </a:p>
        </p:txBody>
      </p:sp>
      <p:sp>
        <p:nvSpPr>
          <p:cNvPr id="19" name="Right Arrow 18"/>
          <p:cNvSpPr/>
          <p:nvPr/>
        </p:nvSpPr>
        <p:spPr bwMode="auto">
          <a:xfrm>
            <a:off x="5503800" y="2848901"/>
            <a:ext cx="914400" cy="304800"/>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20" name="TextBox 19"/>
          <p:cNvSpPr txBox="1"/>
          <p:nvPr/>
        </p:nvSpPr>
        <p:spPr>
          <a:xfrm>
            <a:off x="5265840" y="3084861"/>
            <a:ext cx="1371600" cy="430887"/>
          </a:xfrm>
          <a:prstGeom prst="rect">
            <a:avLst/>
          </a:prstGeom>
          <a:noFill/>
        </p:spPr>
        <p:txBody>
          <a:bodyPr wrap="square" rtlCol="0">
            <a:spAutoFit/>
          </a:bodyPr>
          <a:lstStyle/>
          <a:p>
            <a:pPr algn="ctr"/>
            <a:r>
              <a:rPr lang="en-US" sz="1100" b="1" dirty="0"/>
              <a:t>r</a:t>
            </a:r>
            <a:r>
              <a:rPr lang="en-US" sz="1100" b="1" dirty="0" smtClean="0"/>
              <a:t>ecommendation</a:t>
            </a:r>
          </a:p>
          <a:p>
            <a:pPr algn="ctr"/>
            <a:r>
              <a:rPr lang="en-US" sz="1100" b="1" dirty="0" smtClean="0"/>
              <a:t>query</a:t>
            </a:r>
            <a:endParaRPr lang="en-US" sz="1100" b="1" dirty="0"/>
          </a:p>
        </p:txBody>
      </p:sp>
      <p:pic>
        <p:nvPicPr>
          <p:cNvPr id="21" name="Picture 2"/>
          <p:cNvPicPr>
            <a:picLocks noChangeAspect="1" noChangeArrowheads="1"/>
          </p:cNvPicPr>
          <p:nvPr/>
        </p:nvPicPr>
        <p:blipFill>
          <a:blip r:embed="rId5" cstate="print"/>
          <a:srcRect/>
          <a:stretch>
            <a:fillRect/>
          </a:stretch>
        </p:blipFill>
        <p:spPr bwMode="auto">
          <a:xfrm>
            <a:off x="6575940" y="1969739"/>
            <a:ext cx="2209800" cy="1967261"/>
          </a:xfrm>
          <a:prstGeom prst="rect">
            <a:avLst/>
          </a:prstGeom>
          <a:noFill/>
          <a:ln w="9525">
            <a:noFill/>
            <a:miter lim="800000"/>
            <a:headEnd/>
            <a:tailEnd/>
          </a:ln>
        </p:spPr>
      </p:pic>
      <p:sp>
        <p:nvSpPr>
          <p:cNvPr id="22" name="TextBox 21"/>
          <p:cNvSpPr txBox="1"/>
          <p:nvPr/>
        </p:nvSpPr>
        <p:spPr>
          <a:xfrm>
            <a:off x="6423540" y="3860800"/>
            <a:ext cx="2514600" cy="261610"/>
          </a:xfrm>
          <a:prstGeom prst="rect">
            <a:avLst/>
          </a:prstGeom>
          <a:noFill/>
        </p:spPr>
        <p:txBody>
          <a:bodyPr wrap="square" rtlCol="0">
            <a:spAutoFit/>
          </a:bodyPr>
          <a:lstStyle/>
          <a:p>
            <a:pPr algn="ctr"/>
            <a:r>
              <a:rPr lang="en-US" sz="1100" i="1" dirty="0" smtClean="0"/>
              <a:t>“Recommend user A five movies”</a:t>
            </a:r>
            <a:endParaRPr lang="en-US" sz="1100" i="1" dirty="0"/>
          </a:p>
        </p:txBody>
      </p:sp>
      <p:sp>
        <p:nvSpPr>
          <p:cNvPr id="23" name="Rounded Rectangle 22"/>
          <p:cNvSpPr/>
          <p:nvPr/>
        </p:nvSpPr>
        <p:spPr bwMode="auto">
          <a:xfrm>
            <a:off x="2088495" y="2163101"/>
            <a:ext cx="3276600" cy="1600200"/>
          </a:xfrm>
          <a:prstGeom prst="roundRect">
            <a:avLst/>
          </a:prstGeom>
          <a:solidFill>
            <a:schemeClr val="accent3">
              <a:lumMod val="65000"/>
              <a:alpha val="53000"/>
            </a:schemeClr>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a typeface="굴림" pitchFamily="34" charset="-127"/>
            </a:endParaRPr>
          </a:p>
        </p:txBody>
      </p:sp>
      <p:sp>
        <p:nvSpPr>
          <p:cNvPr id="24" name="Rounded Rectangle 23"/>
          <p:cNvSpPr/>
          <p:nvPr/>
        </p:nvSpPr>
        <p:spPr bwMode="auto">
          <a:xfrm>
            <a:off x="4191000" y="1879600"/>
            <a:ext cx="4724400" cy="2209800"/>
          </a:xfrm>
          <a:prstGeom prst="roundRect">
            <a:avLst/>
          </a:prstGeom>
          <a:solidFill>
            <a:srgbClr val="FF9900">
              <a:alpha val="28000"/>
            </a:srgbClr>
          </a:solidFill>
          <a:ln w="1905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a typeface="굴림" pitchFamily="34" charset="-127"/>
            </a:endParaRPr>
          </a:p>
        </p:txBody>
      </p:sp>
      <p:sp>
        <p:nvSpPr>
          <p:cNvPr id="25" name="TextBox 24"/>
          <p:cNvSpPr txBox="1"/>
          <p:nvPr/>
        </p:nvSpPr>
        <p:spPr>
          <a:xfrm>
            <a:off x="2107215" y="3407369"/>
            <a:ext cx="1143000" cy="400110"/>
          </a:xfrm>
          <a:prstGeom prst="rect">
            <a:avLst/>
          </a:prstGeom>
          <a:noFill/>
        </p:spPr>
        <p:txBody>
          <a:bodyPr wrap="square" rtlCol="0">
            <a:spAutoFit/>
          </a:bodyPr>
          <a:lstStyle/>
          <a:p>
            <a:pPr algn="ctr"/>
            <a:r>
              <a:rPr lang="en-US" sz="2000" b="1" dirty="0" smtClean="0">
                <a:solidFill>
                  <a:srgbClr val="FF0000"/>
                </a:solidFill>
              </a:rPr>
              <a:t>Offline</a:t>
            </a:r>
            <a:endParaRPr lang="en-US" sz="2000" b="1" dirty="0">
              <a:solidFill>
                <a:srgbClr val="FF0000"/>
              </a:solidFill>
            </a:endParaRPr>
          </a:p>
        </p:txBody>
      </p:sp>
      <p:sp>
        <p:nvSpPr>
          <p:cNvPr id="26" name="TextBox 25"/>
          <p:cNvSpPr txBox="1"/>
          <p:nvPr/>
        </p:nvSpPr>
        <p:spPr>
          <a:xfrm>
            <a:off x="4291950" y="3708400"/>
            <a:ext cx="1143000" cy="400110"/>
          </a:xfrm>
          <a:prstGeom prst="rect">
            <a:avLst/>
          </a:prstGeom>
          <a:noFill/>
        </p:spPr>
        <p:txBody>
          <a:bodyPr wrap="square" rtlCol="0">
            <a:spAutoFit/>
          </a:bodyPr>
          <a:lstStyle/>
          <a:p>
            <a:pPr algn="ctr"/>
            <a:r>
              <a:rPr lang="en-US" sz="2000" b="1" dirty="0" smtClean="0">
                <a:solidFill>
                  <a:srgbClr val="008000"/>
                </a:solidFill>
              </a:rPr>
              <a:t>Online</a:t>
            </a:r>
            <a:endParaRPr lang="en-US" sz="2000" b="1" dirty="0">
              <a:solidFill>
                <a:srgbClr val="008000"/>
              </a:solidFill>
            </a:endParaRPr>
          </a:p>
        </p:txBody>
      </p:sp>
      <p:sp>
        <p:nvSpPr>
          <p:cNvPr id="2" name="Title 1"/>
          <p:cNvSpPr>
            <a:spLocks noGrp="1"/>
          </p:cNvSpPr>
          <p:nvPr>
            <p:ph type="title"/>
          </p:nvPr>
        </p:nvSpPr>
        <p:spPr>
          <a:xfrm>
            <a:off x="539552" y="57150"/>
            <a:ext cx="7272808" cy="923925"/>
          </a:xfrm>
        </p:spPr>
        <p:txBody>
          <a:bodyPr/>
          <a:lstStyle/>
          <a:p>
            <a:r>
              <a:rPr lang="en-US" sz="2800" dirty="0" smtClean="0"/>
              <a:t>Recommender Systems Functionality</a:t>
            </a:r>
            <a:endParaRPr lang="en-US" sz="28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981" y="4130333"/>
            <a:ext cx="3315995" cy="2269741"/>
          </a:xfrm>
          <a:prstGeom prst="rect">
            <a:avLst/>
          </a:prstGeom>
        </p:spPr>
      </p:pic>
      <p:grpSp>
        <p:nvGrpSpPr>
          <p:cNvPr id="108" name="Group 107"/>
          <p:cNvGrpSpPr/>
          <p:nvPr/>
        </p:nvGrpSpPr>
        <p:grpSpPr>
          <a:xfrm>
            <a:off x="5004049" y="4149080"/>
            <a:ext cx="2376263" cy="899120"/>
            <a:chOff x="7236297" y="1626228"/>
            <a:chExt cx="1817256" cy="1658756"/>
          </a:xfrm>
        </p:grpSpPr>
        <p:sp>
          <p:nvSpPr>
            <p:cNvPr id="109" name="Content Placeholder 2"/>
            <p:cNvSpPr txBox="1">
              <a:spLocks/>
            </p:cNvSpPr>
            <p:nvPr/>
          </p:nvSpPr>
          <p:spPr bwMode="auto">
            <a:xfrm>
              <a:off x="7236297" y="2132856"/>
              <a:ext cx="1817256" cy="1152128"/>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200" b="0" kern="0" dirty="0" smtClean="0">
                  <a:latin typeface="Arial" pitchFamily="34" charset="0"/>
                  <a:cs typeface="Arial" pitchFamily="34" charset="0"/>
                </a:rPr>
                <a:t>Leverage the history of users opinions over items to build a recommendation model</a:t>
              </a:r>
              <a:endParaRPr lang="en-US" sz="1200" b="0" kern="0" dirty="0" smtClean="0"/>
            </a:p>
          </p:txBody>
        </p:sp>
        <p:sp>
          <p:nvSpPr>
            <p:cNvPr id="110" name="TextBox 109"/>
            <p:cNvSpPr txBox="1"/>
            <p:nvPr/>
          </p:nvSpPr>
          <p:spPr>
            <a:xfrm>
              <a:off x="7949002" y="1626228"/>
              <a:ext cx="301319" cy="626546"/>
            </a:xfrm>
            <a:prstGeom prst="rect">
              <a:avLst/>
            </a:prstGeom>
            <a:noFill/>
          </p:spPr>
          <p:txBody>
            <a:bodyPr wrap="none" rtlCol="0">
              <a:spAutoFit/>
            </a:bodyPr>
            <a:lstStyle/>
            <a:p>
              <a:r>
                <a:rPr lang="en-US" sz="1400" b="1" dirty="0" smtClean="0"/>
                <a:t>(1)</a:t>
              </a:r>
              <a:endParaRPr lang="en-US" sz="1400" b="1" dirty="0"/>
            </a:p>
          </p:txBody>
        </p:sp>
      </p:grpSp>
      <p:grpSp>
        <p:nvGrpSpPr>
          <p:cNvPr id="111" name="Group 110"/>
          <p:cNvGrpSpPr/>
          <p:nvPr/>
        </p:nvGrpSpPr>
        <p:grpSpPr>
          <a:xfrm>
            <a:off x="5004048" y="5023108"/>
            <a:ext cx="2376263" cy="727660"/>
            <a:chOff x="7236296" y="3238693"/>
            <a:chExt cx="1817256" cy="1342435"/>
          </a:xfrm>
        </p:grpSpPr>
        <p:sp>
          <p:nvSpPr>
            <p:cNvPr id="112" name="Content Placeholder 2"/>
            <p:cNvSpPr txBox="1">
              <a:spLocks/>
            </p:cNvSpPr>
            <p:nvPr/>
          </p:nvSpPr>
          <p:spPr bwMode="auto">
            <a:xfrm>
              <a:off x="7236296" y="3789040"/>
              <a:ext cx="1817256" cy="792088"/>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200" b="0" kern="0" dirty="0" smtClean="0">
                  <a:latin typeface="Arial" pitchFamily="34" charset="0"/>
                  <a:cs typeface="Arial" pitchFamily="34" charset="0"/>
                </a:rPr>
                <a:t>Predict User’s rating to items she did not see before</a:t>
              </a:r>
              <a:endParaRPr lang="en-US" sz="1200" b="0" kern="0" dirty="0" smtClean="0"/>
            </a:p>
          </p:txBody>
        </p:sp>
        <p:sp>
          <p:nvSpPr>
            <p:cNvPr id="113" name="TextBox 112"/>
            <p:cNvSpPr txBox="1"/>
            <p:nvPr/>
          </p:nvSpPr>
          <p:spPr>
            <a:xfrm>
              <a:off x="7952185" y="3238693"/>
              <a:ext cx="301319" cy="626546"/>
            </a:xfrm>
            <a:prstGeom prst="rect">
              <a:avLst/>
            </a:prstGeom>
            <a:noFill/>
          </p:spPr>
          <p:txBody>
            <a:bodyPr wrap="none" rtlCol="0">
              <a:spAutoFit/>
            </a:bodyPr>
            <a:lstStyle/>
            <a:p>
              <a:r>
                <a:rPr lang="en-US" sz="1400" b="1" dirty="0" smtClean="0"/>
                <a:t>(2)</a:t>
              </a:r>
              <a:endParaRPr lang="en-US" sz="1400" b="1" dirty="0"/>
            </a:p>
          </p:txBody>
        </p:sp>
      </p:grpSp>
      <p:grpSp>
        <p:nvGrpSpPr>
          <p:cNvPr id="114" name="Group 113"/>
          <p:cNvGrpSpPr/>
          <p:nvPr/>
        </p:nvGrpSpPr>
        <p:grpSpPr>
          <a:xfrm>
            <a:off x="5004048" y="5738222"/>
            <a:ext cx="2376263" cy="715114"/>
            <a:chOff x="7236296" y="4557983"/>
            <a:chExt cx="1817256" cy="1319289"/>
          </a:xfrm>
        </p:grpSpPr>
        <p:sp>
          <p:nvSpPr>
            <p:cNvPr id="115" name="Content Placeholder 2"/>
            <p:cNvSpPr txBox="1">
              <a:spLocks/>
            </p:cNvSpPr>
            <p:nvPr/>
          </p:nvSpPr>
          <p:spPr bwMode="auto">
            <a:xfrm>
              <a:off x="7236296" y="5085184"/>
              <a:ext cx="1817256" cy="792088"/>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200" b="0" kern="0" dirty="0" smtClean="0">
                  <a:latin typeface="Arial" pitchFamily="34" charset="0"/>
                  <a:cs typeface="Arial" pitchFamily="34" charset="0"/>
                </a:rPr>
                <a:t>Recommend the items with high predicted rating</a:t>
              </a:r>
              <a:endParaRPr lang="en-US" sz="1200" b="0" kern="0" dirty="0" smtClean="0"/>
            </a:p>
          </p:txBody>
        </p:sp>
        <p:sp>
          <p:nvSpPr>
            <p:cNvPr id="116" name="TextBox 115"/>
            <p:cNvSpPr txBox="1"/>
            <p:nvPr/>
          </p:nvSpPr>
          <p:spPr>
            <a:xfrm>
              <a:off x="7981276" y="4557983"/>
              <a:ext cx="301319" cy="626546"/>
            </a:xfrm>
            <a:prstGeom prst="rect">
              <a:avLst/>
            </a:prstGeom>
            <a:noFill/>
          </p:spPr>
          <p:txBody>
            <a:bodyPr wrap="none" rtlCol="0">
              <a:spAutoFit/>
            </a:bodyPr>
            <a:lstStyle/>
            <a:p>
              <a:r>
                <a:rPr lang="en-US" sz="1400" b="1" dirty="0" smtClean="0"/>
                <a:t>(3)</a:t>
              </a:r>
              <a:endParaRPr lang="en-US" sz="1400" b="1" dirty="0"/>
            </a:p>
          </p:txBody>
        </p:sp>
      </p:grpSp>
    </p:spTree>
    <p:extLst>
      <p:ext uri="{BB962C8B-B14F-4D97-AF65-F5344CB8AC3E}">
        <p14:creationId xmlns:p14="http://schemas.microsoft.com/office/powerpoint/2010/main" val="53217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p:bldP spid="16" grpId="0" animBg="1"/>
      <p:bldP spid="17" grpId="0" animBg="1"/>
      <p:bldP spid="19" grpId="0" animBg="1"/>
      <p:bldP spid="20" grpId="0"/>
      <p:bldP spid="22" grpId="0"/>
      <p:bldP spid="23" grpId="0" animBg="1"/>
      <p:bldP spid="24" grpId="0" animBg="1"/>
      <p:bldP spid="25"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7344816" cy="864096"/>
          </a:xfrm>
        </p:spPr>
        <p:txBody>
          <a:bodyPr/>
          <a:lstStyle/>
          <a:p>
            <a:r>
              <a:rPr lang="en-US" dirty="0" smtClean="0"/>
              <a:t>Location Matters: </a:t>
            </a:r>
            <a:br>
              <a:rPr lang="en-US" dirty="0" smtClean="0"/>
            </a:br>
            <a:r>
              <a:rPr lang="en-US" dirty="0" smtClean="0"/>
              <a:t>Netflix Rental Patterns</a:t>
            </a:r>
            <a:endParaRPr lang="en-US" dirty="0"/>
          </a:p>
        </p:txBody>
      </p:sp>
      <p:sp>
        <p:nvSpPr>
          <p:cNvPr id="14" name="Content Placeholder 2"/>
          <p:cNvSpPr>
            <a:spLocks noGrp="1"/>
          </p:cNvSpPr>
          <p:nvPr>
            <p:ph idx="1"/>
          </p:nvPr>
        </p:nvSpPr>
        <p:spPr>
          <a:xfrm>
            <a:off x="107504" y="1086285"/>
            <a:ext cx="9001000" cy="583083"/>
          </a:xfrm>
        </p:spPr>
        <p:txBody>
          <a:bodyPr/>
          <a:lstStyle/>
          <a:p>
            <a:r>
              <a:rPr lang="en-US" sz="2200" dirty="0" smtClean="0"/>
              <a:t>Movie preferences differ based on the user location (zip code)</a:t>
            </a:r>
          </a:p>
        </p:txBody>
      </p:sp>
      <p:grpSp>
        <p:nvGrpSpPr>
          <p:cNvPr id="3" name="Group 2"/>
          <p:cNvGrpSpPr/>
          <p:nvPr/>
        </p:nvGrpSpPr>
        <p:grpSpPr>
          <a:xfrm>
            <a:off x="539552" y="1628800"/>
            <a:ext cx="8308142" cy="4757454"/>
            <a:chOff x="126878" y="1556792"/>
            <a:chExt cx="8864832" cy="4901470"/>
          </a:xfrm>
        </p:grpSpPr>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4962" y="1556793"/>
              <a:ext cx="5051638" cy="4853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3312" t="2594" r="5463" b="4608"/>
            <a:stretch/>
          </p:blipFill>
          <p:spPr bwMode="auto">
            <a:xfrm>
              <a:off x="152400" y="4508212"/>
              <a:ext cx="1524000" cy="195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878" y="2387118"/>
              <a:ext cx="1549525" cy="1913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4292"/>
            <a:stretch/>
          </p:blipFill>
          <p:spPr bwMode="auto">
            <a:xfrm>
              <a:off x="7391403" y="2302726"/>
              <a:ext cx="1600307" cy="1947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91403" y="4457648"/>
              <a:ext cx="1560579" cy="1955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9" descr="http://ts1.mm.bing.net/images/thumbnail.aspx?q=837515422144&amp;id=94a951ba8e2b18d7ed075078d2a23578&amp;url=http%3a%2f%2fvialogue.files.wordpress.com%2f2010%2f09%2fnetflix-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1000" y="1576763"/>
              <a:ext cx="114300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http://ts1.mm.bing.net/images/thumbnail.aspx?q=837515422144&amp;id=94a951ba8e2b18d7ed075078d2a23578&amp;url=http%3a%2f%2fvialogue.files.wordpress.com%2f2010%2f09%2fnetflix-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76321" y="1556792"/>
              <a:ext cx="114300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1865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923925"/>
          </a:xfrm>
        </p:spPr>
        <p:txBody>
          <a:bodyPr/>
          <a:lstStyle/>
          <a:p>
            <a:pPr algn="ctr">
              <a:defRPr/>
            </a:pPr>
            <a:r>
              <a:rPr lang="en-US" b="1" i="0" dirty="0" smtClean="0">
                <a:solidFill>
                  <a:srgbClr val="800000"/>
                </a:solidFill>
                <a:latin typeface="Arial" pitchFamily="34" charset="0"/>
                <a:cs typeface="Arial" pitchFamily="34" charset="0"/>
              </a:rPr>
              <a:t>Location-based Services</a:t>
            </a:r>
            <a:endParaRPr lang="en-US" b="1" i="0" dirty="0">
              <a:solidFill>
                <a:srgbClr val="800000"/>
              </a:solidFill>
              <a:latin typeface="Arial" pitchFamily="34" charset="0"/>
              <a:cs typeface="Arial" pitchFamily="34" charset="0"/>
            </a:endParaRPr>
          </a:p>
        </p:txBody>
      </p:sp>
      <p:sp>
        <p:nvSpPr>
          <p:cNvPr id="16387" name="Content Placeholder 2"/>
          <p:cNvSpPr>
            <a:spLocks noGrp="1"/>
          </p:cNvSpPr>
          <p:nvPr>
            <p:ph idx="1"/>
          </p:nvPr>
        </p:nvSpPr>
        <p:spPr>
          <a:xfrm>
            <a:off x="228600" y="1124744"/>
            <a:ext cx="5855568" cy="2689860"/>
          </a:xfrm>
        </p:spPr>
        <p:txBody>
          <a:bodyPr/>
          <a:lstStyle/>
          <a:p>
            <a:r>
              <a:rPr lang="en-US" sz="2000" i="1" dirty="0" smtClean="0">
                <a:solidFill>
                  <a:srgbClr val="800000"/>
                </a:solidFill>
                <a:latin typeface="Arial" pitchFamily="34" charset="0"/>
                <a:cs typeface="Arial" pitchFamily="34" charset="0"/>
              </a:rPr>
              <a:t>Range Query:</a:t>
            </a:r>
            <a:r>
              <a:rPr lang="en-US" sz="2000" b="0" dirty="0" smtClean="0">
                <a:solidFill>
                  <a:srgbClr val="800000"/>
                </a:solidFill>
                <a:latin typeface="Arial" pitchFamily="34" charset="0"/>
                <a:cs typeface="Arial" pitchFamily="34" charset="0"/>
              </a:rPr>
              <a:t> </a:t>
            </a:r>
            <a:r>
              <a:rPr lang="en-US" sz="2000" b="0" dirty="0" smtClean="0">
                <a:latin typeface="Arial" pitchFamily="34" charset="0"/>
                <a:cs typeface="Arial" pitchFamily="34" charset="0"/>
              </a:rPr>
              <a:t>Give me all gas stations within one mile</a:t>
            </a:r>
          </a:p>
          <a:p>
            <a:endParaRPr lang="en-US" sz="800" b="0" dirty="0" smtClean="0">
              <a:latin typeface="Arial" pitchFamily="34" charset="0"/>
              <a:cs typeface="Arial" pitchFamily="34" charset="0"/>
            </a:endParaRPr>
          </a:p>
          <a:p>
            <a:r>
              <a:rPr lang="en-US" sz="2000" i="1" dirty="0" smtClean="0">
                <a:solidFill>
                  <a:srgbClr val="800000"/>
                </a:solidFill>
                <a:latin typeface="Arial" pitchFamily="34" charset="0"/>
                <a:cs typeface="Arial" pitchFamily="34" charset="0"/>
              </a:rPr>
              <a:t>K-Nearest-Neighbor Queries:</a:t>
            </a:r>
            <a:r>
              <a:rPr lang="en-US" sz="2000" b="0" dirty="0" smtClean="0">
                <a:latin typeface="Arial" pitchFamily="34" charset="0"/>
                <a:cs typeface="Arial" pitchFamily="34" charset="0"/>
              </a:rPr>
              <a:t> Where is my nearest restaurant</a:t>
            </a:r>
          </a:p>
          <a:p>
            <a:endParaRPr lang="en-US" sz="800" b="0" dirty="0" smtClean="0">
              <a:latin typeface="Arial" pitchFamily="34" charset="0"/>
              <a:cs typeface="Arial" pitchFamily="34" charset="0"/>
            </a:endParaRPr>
          </a:p>
          <a:p>
            <a:r>
              <a:rPr lang="en-US" sz="2000" i="1" dirty="0" smtClean="0">
                <a:solidFill>
                  <a:srgbClr val="800000"/>
                </a:solidFill>
                <a:latin typeface="Arial" pitchFamily="34" charset="0"/>
                <a:cs typeface="Arial" pitchFamily="34" charset="0"/>
              </a:rPr>
              <a:t>Shortest Path Queries:</a:t>
            </a:r>
            <a:r>
              <a:rPr lang="en-US" sz="2000" b="0" dirty="0" smtClean="0">
                <a:latin typeface="Arial" pitchFamily="34" charset="0"/>
                <a:cs typeface="Arial" pitchFamily="34" charset="0"/>
              </a:rPr>
              <a:t> What is the fastest/shortest route from here to the airport</a:t>
            </a:r>
          </a:p>
        </p:txBody>
      </p:sp>
      <p:pic>
        <p:nvPicPr>
          <p:cNvPr id="16390" name="Picture 4" descr="MPj04004720000[1]"/>
          <p:cNvPicPr>
            <a:picLocks noChangeAspect="1" noChangeArrowheads="1"/>
          </p:cNvPicPr>
          <p:nvPr/>
        </p:nvPicPr>
        <p:blipFill>
          <a:blip r:embed="rId3" cstate="print"/>
          <a:srcRect/>
          <a:stretch>
            <a:fillRect/>
          </a:stretch>
        </p:blipFill>
        <p:spPr bwMode="auto">
          <a:xfrm>
            <a:off x="6084169" y="1340768"/>
            <a:ext cx="2915496" cy="1956854"/>
          </a:xfrm>
          <a:prstGeom prst="rect">
            <a:avLst/>
          </a:prstGeom>
          <a:noFill/>
          <a:ln w="9525">
            <a:noFill/>
            <a:miter lim="800000"/>
            <a:headEnd/>
            <a:tailEnd/>
          </a:ln>
        </p:spPr>
      </p:pic>
      <p:grpSp>
        <p:nvGrpSpPr>
          <p:cNvPr id="3" name="Group 2"/>
          <p:cNvGrpSpPr/>
          <p:nvPr/>
        </p:nvGrpSpPr>
        <p:grpSpPr>
          <a:xfrm>
            <a:off x="4168963" y="4401108"/>
            <a:ext cx="5371589" cy="1908212"/>
            <a:chOff x="4168963" y="4401108"/>
            <a:chExt cx="5371589" cy="1908212"/>
          </a:xfrm>
        </p:grpSpPr>
        <p:pic>
          <p:nvPicPr>
            <p:cNvPr id="9" name="Picture 8"/>
            <p:cNvPicPr>
              <a:picLocks noChangeAspect="1"/>
            </p:cNvPicPr>
            <p:nvPr/>
          </p:nvPicPr>
          <p:blipFill>
            <a:blip r:embed="rId4"/>
            <a:stretch>
              <a:fillRect/>
            </a:stretch>
          </p:blipFill>
          <p:spPr>
            <a:xfrm>
              <a:off x="6996269" y="4401108"/>
              <a:ext cx="2544283" cy="1908212"/>
            </a:xfrm>
            <a:prstGeom prst="rect">
              <a:avLst/>
            </a:prstGeom>
          </p:spPr>
        </p:pic>
        <p:pic>
          <p:nvPicPr>
            <p:cNvPr id="10" name="Picture 9"/>
            <p:cNvPicPr>
              <a:picLocks noChangeAspect="1"/>
            </p:cNvPicPr>
            <p:nvPr/>
          </p:nvPicPr>
          <p:blipFill>
            <a:blip r:embed="rId5"/>
            <a:stretch>
              <a:fillRect/>
            </a:stretch>
          </p:blipFill>
          <p:spPr>
            <a:xfrm>
              <a:off x="4168963" y="4779150"/>
              <a:ext cx="3139341" cy="864096"/>
            </a:xfrm>
            <a:prstGeom prst="rect">
              <a:avLst/>
            </a:prstGeom>
          </p:spPr>
        </p:pic>
      </p:grpSp>
      <p:sp>
        <p:nvSpPr>
          <p:cNvPr id="11" name="Content Placeholder 2"/>
          <p:cNvSpPr txBox="1">
            <a:spLocks/>
          </p:cNvSpPr>
          <p:nvPr/>
        </p:nvSpPr>
        <p:spPr bwMode="auto">
          <a:xfrm>
            <a:off x="243840" y="3654792"/>
            <a:ext cx="8478520" cy="782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r>
              <a:rPr lang="en-US" sz="2000" i="1" dirty="0" smtClean="0">
                <a:solidFill>
                  <a:srgbClr val="800000"/>
                </a:solidFill>
                <a:latin typeface="Arial" pitchFamily="34" charset="0"/>
                <a:cs typeface="Arial" pitchFamily="34" charset="0"/>
              </a:rPr>
              <a:t>RNN Queries, Group NN Queries, Trip Planning Queries, etc.</a:t>
            </a:r>
          </a:p>
        </p:txBody>
      </p:sp>
      <p:sp>
        <p:nvSpPr>
          <p:cNvPr id="12" name="Content Placeholder 2"/>
          <p:cNvSpPr txBox="1">
            <a:spLocks/>
          </p:cNvSpPr>
          <p:nvPr/>
        </p:nvSpPr>
        <p:spPr bwMode="auto">
          <a:xfrm>
            <a:off x="251520" y="4437112"/>
            <a:ext cx="4998720" cy="1661160"/>
          </a:xfrm>
          <a:prstGeom prst="rect">
            <a:avLst/>
          </a:prstGeom>
          <a:noFill/>
          <a:ln w="9525">
            <a:noFill/>
            <a:miter lim="800000"/>
            <a:headEnd/>
            <a:tailEnd/>
          </a:ln>
        </p:spPr>
        <p:txBody>
          <a:bodyPr/>
          <a:lstStyle/>
          <a:p>
            <a:pPr marL="457200" indent="-457200" eaLnBrk="0" hangingPunct="0">
              <a:spcBef>
                <a:spcPct val="20000"/>
              </a:spcBef>
              <a:buClr>
                <a:srgbClr val="800000"/>
              </a:buClr>
              <a:buSzPct val="130000"/>
              <a:buFont typeface="Arial" pitchFamily="34" charset="0"/>
              <a:buChar char="■"/>
            </a:pPr>
            <a:r>
              <a:rPr lang="en-US" sz="2000" b="1" i="1" dirty="0" smtClean="0">
                <a:latin typeface="Arial" pitchFamily="34" charset="0"/>
                <a:cs typeface="Arial" pitchFamily="34" charset="0"/>
              </a:rPr>
              <a:t>Aggregate Queries</a:t>
            </a:r>
          </a:p>
          <a:p>
            <a:pPr marL="457200" indent="-457200" eaLnBrk="0" hangingPunct="0">
              <a:spcBef>
                <a:spcPct val="20000"/>
              </a:spcBef>
              <a:buClr>
                <a:srgbClr val="800000"/>
              </a:buClr>
              <a:buSzPct val="130000"/>
              <a:buFont typeface="Arial" pitchFamily="34" charset="0"/>
              <a:buChar char="■"/>
            </a:pPr>
            <a:endParaRPr lang="en-US" sz="1050" dirty="0" smtClean="0">
              <a:latin typeface="Arial" pitchFamily="34" charset="0"/>
              <a:cs typeface="Arial" pitchFamily="34" charset="0"/>
            </a:endParaRPr>
          </a:p>
          <a:p>
            <a:pPr marL="457200" indent="-457200" eaLnBrk="0" hangingPunct="0">
              <a:spcBef>
                <a:spcPct val="20000"/>
              </a:spcBef>
              <a:buClr>
                <a:srgbClr val="800000"/>
              </a:buClr>
              <a:buSzPct val="130000"/>
              <a:buFont typeface="Arial" pitchFamily="34" charset="0"/>
              <a:buChar char="■"/>
            </a:pPr>
            <a:r>
              <a:rPr lang="en-US" sz="2000" b="1" i="1" dirty="0" smtClean="0">
                <a:latin typeface="Arial" pitchFamily="34" charset="0"/>
                <a:cs typeface="Arial" pitchFamily="34" charset="0"/>
              </a:rPr>
              <a:t>Continuous Queries</a:t>
            </a:r>
          </a:p>
          <a:p>
            <a:pPr marL="457200" indent="-457200" eaLnBrk="0" hangingPunct="0">
              <a:spcBef>
                <a:spcPct val="20000"/>
              </a:spcBef>
              <a:buClr>
                <a:srgbClr val="800000"/>
              </a:buClr>
              <a:buSzPct val="130000"/>
              <a:buFont typeface="Arial" pitchFamily="34" charset="0"/>
              <a:buChar char="■"/>
            </a:pPr>
            <a:endParaRPr lang="en-US" sz="1050" b="1" i="1" dirty="0" smtClean="0">
              <a:latin typeface="Arial" pitchFamily="34" charset="0"/>
              <a:cs typeface="Arial" pitchFamily="34" charset="0"/>
            </a:endParaRPr>
          </a:p>
          <a:p>
            <a:pPr marL="457200" indent="-457200" eaLnBrk="0" hangingPunct="0">
              <a:spcBef>
                <a:spcPct val="20000"/>
              </a:spcBef>
              <a:buClr>
                <a:srgbClr val="800000"/>
              </a:buClr>
              <a:buSzPct val="130000"/>
              <a:buFont typeface="Arial" pitchFamily="34" charset="0"/>
              <a:buChar char="■"/>
            </a:pPr>
            <a:r>
              <a:rPr lang="en-US" sz="2000" b="1" i="1" dirty="0" smtClean="0">
                <a:latin typeface="Arial" pitchFamily="34" charset="0"/>
                <a:cs typeface="Arial" pitchFamily="34" charset="0"/>
              </a:rPr>
              <a:t>Moving Queries</a:t>
            </a:r>
            <a:endParaRPr lang="en-US" sz="2000" b="1" i="1" dirty="0">
              <a:latin typeface="Arial" pitchFamily="34" charset="0"/>
              <a:cs typeface="Arial" pitchFamily="34" charset="0"/>
            </a:endParaRPr>
          </a:p>
          <a:p>
            <a:pPr marL="914400" lvl="1" indent="-457200" eaLnBrk="0" hangingPunct="0">
              <a:spcBef>
                <a:spcPct val="20000"/>
              </a:spcBef>
              <a:buClr>
                <a:srgbClr val="800000"/>
              </a:buClr>
              <a:buFont typeface="Wingdings" pitchFamily="2" charset="2"/>
              <a:buChar char="q"/>
            </a:pP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046145290"/>
      </p:ext>
    </p:extLst>
  </p:cSld>
  <p:clrMapOvr>
    <a:masterClrMapping/>
  </p:clrMapOvr>
  <p:transition advTm="352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s2.mm.bing.net/images/thumbnail.aspx?q=876571201285&amp;id=2dae5b1dbcb14baef3f67d1761af474d&amp;url=http%3a%2f%2fwww.cellphonesmarket.com%2fnews%2fwp-content%2fuploads%2f2011%2f03%2fAmerican-Express-teamed-up-with-Foursquare-for-location-based-mobile-money-servic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1880" y="1484784"/>
            <a:ext cx="1512168" cy="11341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76202"/>
            <a:ext cx="7272808" cy="760510"/>
          </a:xfrm>
        </p:spPr>
        <p:txBody>
          <a:bodyPr/>
          <a:lstStyle/>
          <a:p>
            <a:r>
              <a:rPr lang="en-US" sz="2800" dirty="0" smtClean="0"/>
              <a:t>Location Matters: </a:t>
            </a:r>
            <a:br>
              <a:rPr lang="en-US" sz="2800" dirty="0" smtClean="0"/>
            </a:br>
            <a:r>
              <a:rPr lang="en-US" sz="2800" dirty="0" smtClean="0"/>
              <a:t>Foursquare Check-in Patterns</a:t>
            </a:r>
            <a:endParaRPr lang="en-US" sz="2800" dirty="0"/>
          </a:p>
        </p:txBody>
      </p:sp>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 r="17836"/>
          <a:stretch/>
        </p:blipFill>
        <p:spPr bwMode="auto">
          <a:xfrm>
            <a:off x="2057404" y="2420888"/>
            <a:ext cx="3988659"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bwMode="auto">
          <a:xfrm>
            <a:off x="3052122" y="5606679"/>
            <a:ext cx="533400" cy="457200"/>
          </a:xfrm>
          <a:prstGeom prst="roundRect">
            <a:avLst/>
          </a:prstGeom>
          <a:solidFill>
            <a:schemeClr val="accent2">
              <a:alpha val="36000"/>
            </a:schemeClr>
          </a:solidFill>
          <a:ln>
            <a:solidFill>
              <a:srgbClr val="0000FF"/>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graphicFrame>
        <p:nvGraphicFramePr>
          <p:cNvPr id="11" name="Table 10"/>
          <p:cNvGraphicFramePr>
            <a:graphicFrameLocks noGrp="1"/>
          </p:cNvGraphicFramePr>
          <p:nvPr>
            <p:extLst>
              <p:ext uri="{D42A27DB-BD31-4B8C-83A1-F6EECF244321}">
                <p14:modId xmlns:p14="http://schemas.microsoft.com/office/powerpoint/2010/main" val="4159243934"/>
              </p:ext>
            </p:extLst>
          </p:nvPr>
        </p:nvGraphicFramePr>
        <p:xfrm>
          <a:off x="446904" y="4455440"/>
          <a:ext cx="2302476" cy="1036320"/>
        </p:xfrm>
        <a:graphic>
          <a:graphicData uri="http://schemas.openxmlformats.org/drawingml/2006/table">
            <a:tbl>
              <a:tblPr firstRow="1" bandRow="1">
                <a:tableStyleId>{10A1B5D5-9B99-4C35-A422-299274C87663}</a:tableStyleId>
              </a:tblPr>
              <a:tblGrid>
                <a:gridCol w="1062681"/>
                <a:gridCol w="1239795"/>
              </a:tblGrid>
              <a:tr h="259080">
                <a:tc>
                  <a:txBody>
                    <a:bodyPr/>
                    <a:lstStyle/>
                    <a:p>
                      <a:pPr algn="ctr"/>
                      <a:r>
                        <a:rPr lang="en-US" sz="1100" dirty="0" smtClean="0"/>
                        <a:t>City</a:t>
                      </a:r>
                      <a:endParaRPr lang="en-US" sz="1100" dirty="0"/>
                    </a:p>
                  </a:txBody>
                  <a:tcPr/>
                </a:tc>
                <a:tc>
                  <a:txBody>
                    <a:bodyPr/>
                    <a:lstStyle/>
                    <a:p>
                      <a:pPr algn="ctr"/>
                      <a:r>
                        <a:rPr lang="en-US" sz="1100" dirty="0" smtClean="0"/>
                        <a:t>%</a:t>
                      </a:r>
                      <a:r>
                        <a:rPr lang="en-US" sz="1100" baseline="0" dirty="0" smtClean="0"/>
                        <a:t> of check-ins</a:t>
                      </a:r>
                      <a:endParaRPr lang="en-US" sz="1100" dirty="0"/>
                    </a:p>
                  </a:txBody>
                  <a:tcPr/>
                </a:tc>
              </a:tr>
              <a:tr h="256032">
                <a:tc>
                  <a:txBody>
                    <a:bodyPr/>
                    <a:lstStyle/>
                    <a:p>
                      <a:pPr algn="ctr"/>
                      <a:r>
                        <a:rPr lang="en-US" sz="1100" dirty="0" smtClean="0"/>
                        <a:t>Edina</a:t>
                      </a:r>
                      <a:endParaRPr lang="en-US" sz="1100" dirty="0"/>
                    </a:p>
                  </a:txBody>
                  <a:tcPr/>
                </a:tc>
                <a:tc>
                  <a:txBody>
                    <a:bodyPr/>
                    <a:lstStyle/>
                    <a:p>
                      <a:pPr algn="ctr"/>
                      <a:r>
                        <a:rPr lang="en-US" sz="1100" dirty="0" smtClean="0"/>
                        <a:t>59%</a:t>
                      </a:r>
                      <a:endParaRPr lang="en-US" sz="1100" dirty="0"/>
                    </a:p>
                  </a:txBody>
                  <a:tcPr/>
                </a:tc>
              </a:tr>
              <a:tr h="256032">
                <a:tc>
                  <a:txBody>
                    <a:bodyPr/>
                    <a:lstStyle/>
                    <a:p>
                      <a:pPr algn="ctr"/>
                      <a:r>
                        <a:rPr lang="en-US" sz="1100" dirty="0" smtClean="0"/>
                        <a:t>Minneapolis</a:t>
                      </a:r>
                      <a:endParaRPr lang="en-US" sz="1100" dirty="0"/>
                    </a:p>
                  </a:txBody>
                  <a:tcPr/>
                </a:tc>
                <a:tc>
                  <a:txBody>
                    <a:bodyPr/>
                    <a:lstStyle/>
                    <a:p>
                      <a:pPr algn="ctr"/>
                      <a:r>
                        <a:rPr lang="en-US" sz="1100" dirty="0" smtClean="0"/>
                        <a:t>37%</a:t>
                      </a:r>
                      <a:endParaRPr lang="en-US" sz="1100" dirty="0"/>
                    </a:p>
                  </a:txBody>
                  <a:tcPr/>
                </a:tc>
              </a:tr>
              <a:tr h="256032">
                <a:tc>
                  <a:txBody>
                    <a:bodyPr/>
                    <a:lstStyle/>
                    <a:p>
                      <a:pPr algn="ctr"/>
                      <a:r>
                        <a:rPr lang="en-US" sz="1100" dirty="0" err="1" smtClean="0"/>
                        <a:t>Edin</a:t>
                      </a:r>
                      <a:r>
                        <a:rPr lang="en-US" sz="1100" baseline="0" dirty="0" smtClean="0"/>
                        <a:t> </a:t>
                      </a:r>
                      <a:r>
                        <a:rPr lang="en-US" sz="1100" baseline="0" dirty="0" err="1" smtClean="0"/>
                        <a:t>Prarie</a:t>
                      </a:r>
                      <a:endParaRPr lang="en-US" sz="1100" dirty="0"/>
                    </a:p>
                  </a:txBody>
                  <a:tcPr/>
                </a:tc>
                <a:tc>
                  <a:txBody>
                    <a:bodyPr/>
                    <a:lstStyle/>
                    <a:p>
                      <a:pPr algn="ctr"/>
                      <a:r>
                        <a:rPr lang="en-US" sz="1100" dirty="0" smtClean="0"/>
                        <a:t>5%</a:t>
                      </a:r>
                      <a:endParaRPr lang="en-US" sz="1100" dirty="0"/>
                    </a:p>
                  </a:txBody>
                  <a:tcPr/>
                </a:tc>
              </a:tr>
            </a:tbl>
          </a:graphicData>
        </a:graphic>
      </p:graphicFrame>
      <p:cxnSp>
        <p:nvCxnSpPr>
          <p:cNvPr id="13" name="Straight Connector 12"/>
          <p:cNvCxnSpPr>
            <a:stCxn id="9" idx="0"/>
          </p:cNvCxnSpPr>
          <p:nvPr/>
        </p:nvCxnSpPr>
        <p:spPr bwMode="auto">
          <a:xfrm flipH="1" flipV="1">
            <a:off x="2730846" y="4455440"/>
            <a:ext cx="587976" cy="1151239"/>
          </a:xfrm>
          <a:prstGeom prst="line">
            <a:avLst/>
          </a:prstGeom>
          <a:ln>
            <a:solidFill>
              <a:schemeClr val="accent2">
                <a:alpha val="50000"/>
              </a:schemeClr>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a:stCxn id="9" idx="1"/>
          </p:cNvCxnSpPr>
          <p:nvPr/>
        </p:nvCxnSpPr>
        <p:spPr bwMode="auto">
          <a:xfrm flipH="1" flipV="1">
            <a:off x="444846" y="5446040"/>
            <a:ext cx="2607276" cy="389239"/>
          </a:xfrm>
          <a:prstGeom prst="line">
            <a:avLst/>
          </a:prstGeom>
          <a:ln>
            <a:solidFill>
              <a:schemeClr val="accent2">
                <a:alpha val="50000"/>
              </a:schemeClr>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4" name="TextBox 23"/>
          <p:cNvSpPr txBox="1"/>
          <p:nvPr/>
        </p:nvSpPr>
        <p:spPr>
          <a:xfrm>
            <a:off x="251520" y="3759346"/>
            <a:ext cx="2133600" cy="692497"/>
          </a:xfrm>
          <a:prstGeom prst="rect">
            <a:avLst/>
          </a:prstGeom>
          <a:noFill/>
        </p:spPr>
        <p:txBody>
          <a:bodyPr wrap="square" rtlCol="0">
            <a:spAutoFit/>
          </a:bodyPr>
          <a:lstStyle/>
          <a:p>
            <a:r>
              <a:rPr lang="en-US" sz="1300" b="1" dirty="0" err="1" smtClean="0"/>
              <a:t>Fousquare</a:t>
            </a:r>
            <a:r>
              <a:rPr lang="en-US" sz="1300" b="1" dirty="0" smtClean="0"/>
              <a:t> users</a:t>
            </a:r>
            <a:br>
              <a:rPr lang="en-US" sz="1300" b="1" dirty="0" smtClean="0"/>
            </a:br>
            <a:r>
              <a:rPr lang="en-US" sz="1300" b="1" dirty="0" smtClean="0"/>
              <a:t>from Edina tend to visit venues in …</a:t>
            </a:r>
            <a:endParaRPr lang="en-US" sz="1300" b="1" dirty="0"/>
          </a:p>
        </p:txBody>
      </p:sp>
      <p:sp>
        <p:nvSpPr>
          <p:cNvPr id="28" name="Rounded Rectangle 27"/>
          <p:cNvSpPr/>
          <p:nvPr/>
        </p:nvSpPr>
        <p:spPr bwMode="auto">
          <a:xfrm>
            <a:off x="4605664" y="4452764"/>
            <a:ext cx="533400" cy="457200"/>
          </a:xfrm>
          <a:prstGeom prst="roundRect">
            <a:avLst/>
          </a:prstGeom>
          <a:solidFill>
            <a:schemeClr val="accent2">
              <a:alpha val="13000"/>
            </a:schemeClr>
          </a:solidFill>
          <a:ln>
            <a:solidFill>
              <a:srgbClr val="3366FF"/>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graphicFrame>
        <p:nvGraphicFramePr>
          <p:cNvPr id="29" name="Table 28"/>
          <p:cNvGraphicFramePr>
            <a:graphicFrameLocks noGrp="1"/>
          </p:cNvGraphicFramePr>
          <p:nvPr>
            <p:extLst>
              <p:ext uri="{D42A27DB-BD31-4B8C-83A1-F6EECF244321}">
                <p14:modId xmlns:p14="http://schemas.microsoft.com/office/powerpoint/2010/main" val="1918695194"/>
              </p:ext>
            </p:extLst>
          </p:nvPr>
        </p:nvGraphicFramePr>
        <p:xfrm>
          <a:off x="6689124" y="2281756"/>
          <a:ext cx="2378676" cy="1036320"/>
        </p:xfrm>
        <a:graphic>
          <a:graphicData uri="http://schemas.openxmlformats.org/drawingml/2006/table">
            <a:tbl>
              <a:tblPr firstRow="1" bandRow="1">
                <a:tableStyleId>{5C22544A-7EE6-4342-B048-85BDC9FD1C3A}</a:tableStyleId>
              </a:tblPr>
              <a:tblGrid>
                <a:gridCol w="1097850"/>
                <a:gridCol w="1280826"/>
              </a:tblGrid>
              <a:tr h="259080">
                <a:tc>
                  <a:txBody>
                    <a:bodyPr/>
                    <a:lstStyle/>
                    <a:p>
                      <a:pPr algn="ctr"/>
                      <a:r>
                        <a:rPr lang="en-US" sz="1100" dirty="0" smtClean="0">
                          <a:solidFill>
                            <a:schemeClr val="tx1"/>
                          </a:solidFill>
                        </a:rPr>
                        <a:t>City</a:t>
                      </a:r>
                      <a:endParaRPr lang="en-US" sz="11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tx1"/>
                          </a:solidFill>
                        </a:rPr>
                        <a:t>%</a:t>
                      </a:r>
                      <a:r>
                        <a:rPr lang="en-US" sz="1100" baseline="0" dirty="0" smtClean="0">
                          <a:solidFill>
                            <a:schemeClr val="tx1"/>
                          </a:solidFill>
                        </a:rPr>
                        <a:t> of check-ins</a:t>
                      </a:r>
                      <a:endParaRPr lang="en-US" sz="1100" dirty="0">
                        <a:solidFill>
                          <a:schemeClr val="tx1"/>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6032">
                <a:tc>
                  <a:txBody>
                    <a:bodyPr/>
                    <a:lstStyle/>
                    <a:p>
                      <a:pPr algn="ctr"/>
                      <a:r>
                        <a:rPr lang="en-US" sz="1100" dirty="0" smtClean="0"/>
                        <a:t>St. Paul</a:t>
                      </a:r>
                      <a:endParaRPr lang="en-US" sz="11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t>17%</a:t>
                      </a:r>
                      <a:endParaRPr lang="en-US" sz="11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6032">
                <a:tc>
                  <a:txBody>
                    <a:bodyPr/>
                    <a:lstStyle/>
                    <a:p>
                      <a:pPr algn="ctr"/>
                      <a:r>
                        <a:rPr lang="en-US" sz="1100" dirty="0" smtClean="0"/>
                        <a:t>Minneapolis</a:t>
                      </a:r>
                      <a:endParaRPr lang="en-US" sz="11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t>13 %</a:t>
                      </a:r>
                      <a:endParaRPr lang="en-US" sz="11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6032">
                <a:tc>
                  <a:txBody>
                    <a:bodyPr/>
                    <a:lstStyle/>
                    <a:p>
                      <a:pPr algn="ctr"/>
                      <a:r>
                        <a:rPr lang="en-US" sz="1100" dirty="0" smtClean="0"/>
                        <a:t>Roseville</a:t>
                      </a:r>
                      <a:endParaRPr lang="en-US" sz="1100"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t>10%</a:t>
                      </a:r>
                      <a:endParaRPr lang="en-US" sz="11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30" name="Straight Connector 29"/>
          <p:cNvCxnSpPr>
            <a:stCxn id="28" idx="0"/>
          </p:cNvCxnSpPr>
          <p:nvPr/>
        </p:nvCxnSpPr>
        <p:spPr bwMode="auto">
          <a:xfrm flipV="1">
            <a:off x="4872364" y="2276872"/>
            <a:ext cx="1859876" cy="2175892"/>
          </a:xfrm>
          <a:prstGeom prst="line">
            <a:avLst/>
          </a:prstGeom>
          <a:ln>
            <a:solidFill>
              <a:srgbClr val="3366FF"/>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bwMode="auto">
          <a:xfrm flipH="1">
            <a:off x="5105400" y="3284984"/>
            <a:ext cx="1554832" cy="1617360"/>
          </a:xfrm>
          <a:prstGeom prst="line">
            <a:avLst/>
          </a:prstGeom>
          <a:ln>
            <a:solidFill>
              <a:srgbClr val="3366F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37" name="Rounded Rectangle 36"/>
          <p:cNvSpPr/>
          <p:nvPr/>
        </p:nvSpPr>
        <p:spPr bwMode="auto">
          <a:xfrm>
            <a:off x="3352800" y="4090813"/>
            <a:ext cx="533400" cy="457200"/>
          </a:xfrm>
          <a:prstGeom prst="roundRect">
            <a:avLst/>
          </a:prstGeom>
          <a:solidFill>
            <a:schemeClr val="accent4">
              <a:alpha val="24000"/>
            </a:schemeClr>
          </a:solidFill>
          <a:ln>
            <a:solidFill>
              <a:schemeClr val="tx1"/>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graphicFrame>
        <p:nvGraphicFramePr>
          <p:cNvPr id="38" name="Table 37"/>
          <p:cNvGraphicFramePr>
            <a:graphicFrameLocks noGrp="1"/>
          </p:cNvGraphicFramePr>
          <p:nvPr>
            <p:extLst>
              <p:ext uri="{D42A27DB-BD31-4B8C-83A1-F6EECF244321}">
                <p14:modId xmlns:p14="http://schemas.microsoft.com/office/powerpoint/2010/main" val="3488472622"/>
              </p:ext>
            </p:extLst>
          </p:nvPr>
        </p:nvGraphicFramePr>
        <p:xfrm>
          <a:off x="304800" y="2204864"/>
          <a:ext cx="2302476" cy="1036320"/>
        </p:xfrm>
        <a:graphic>
          <a:graphicData uri="http://schemas.openxmlformats.org/drawingml/2006/table">
            <a:tbl>
              <a:tblPr firstRow="1" bandRow="1">
                <a:tableStyleId>{1E171933-4619-4E11-9A3F-F7608DF75F80}</a:tableStyleId>
              </a:tblPr>
              <a:tblGrid>
                <a:gridCol w="1062681"/>
                <a:gridCol w="1239795"/>
              </a:tblGrid>
              <a:tr h="259080">
                <a:tc>
                  <a:txBody>
                    <a:bodyPr/>
                    <a:lstStyle/>
                    <a:p>
                      <a:pPr algn="ctr"/>
                      <a:r>
                        <a:rPr lang="en-US" sz="1100" dirty="0" smtClean="0"/>
                        <a:t>City</a:t>
                      </a:r>
                      <a:endParaRPr lang="en-US" sz="1100" dirty="0"/>
                    </a:p>
                  </a:txBody>
                  <a:tcPr/>
                </a:tc>
                <a:tc>
                  <a:txBody>
                    <a:bodyPr/>
                    <a:lstStyle/>
                    <a:p>
                      <a:pPr algn="ctr"/>
                      <a:r>
                        <a:rPr lang="en-US" sz="1100" dirty="0" smtClean="0"/>
                        <a:t>%</a:t>
                      </a:r>
                      <a:r>
                        <a:rPr lang="en-US" sz="1100" baseline="0" dirty="0" smtClean="0"/>
                        <a:t> of check-ins</a:t>
                      </a:r>
                      <a:endParaRPr lang="en-US" sz="1100" dirty="0"/>
                    </a:p>
                  </a:txBody>
                  <a:tcPr/>
                </a:tc>
              </a:tr>
              <a:tr h="256032">
                <a:tc>
                  <a:txBody>
                    <a:bodyPr/>
                    <a:lstStyle/>
                    <a:p>
                      <a:pPr algn="ctr"/>
                      <a:r>
                        <a:rPr lang="en-US" sz="1100" dirty="0" smtClean="0"/>
                        <a:t>Brooklyn</a:t>
                      </a:r>
                      <a:r>
                        <a:rPr lang="en-US" sz="1100" baseline="0" dirty="0" smtClean="0"/>
                        <a:t> Park</a:t>
                      </a:r>
                      <a:endParaRPr lang="en-US" sz="1100" dirty="0"/>
                    </a:p>
                  </a:txBody>
                  <a:tcPr/>
                </a:tc>
                <a:tc>
                  <a:txBody>
                    <a:bodyPr/>
                    <a:lstStyle/>
                    <a:p>
                      <a:pPr algn="ctr"/>
                      <a:r>
                        <a:rPr lang="en-US" sz="1100" dirty="0" smtClean="0"/>
                        <a:t>32%</a:t>
                      </a:r>
                      <a:endParaRPr lang="en-US" sz="1100" dirty="0"/>
                    </a:p>
                  </a:txBody>
                  <a:tcPr/>
                </a:tc>
              </a:tr>
              <a:tr h="256032">
                <a:tc>
                  <a:txBody>
                    <a:bodyPr/>
                    <a:lstStyle/>
                    <a:p>
                      <a:pPr algn="ctr"/>
                      <a:r>
                        <a:rPr lang="en-US" sz="1100" dirty="0" err="1" smtClean="0"/>
                        <a:t>Robbinsdale</a:t>
                      </a:r>
                      <a:endParaRPr lang="en-US" sz="1100" dirty="0"/>
                    </a:p>
                  </a:txBody>
                  <a:tcPr/>
                </a:tc>
                <a:tc>
                  <a:txBody>
                    <a:bodyPr/>
                    <a:lstStyle/>
                    <a:p>
                      <a:pPr algn="ctr"/>
                      <a:r>
                        <a:rPr lang="en-US" sz="1100" dirty="0" smtClean="0"/>
                        <a:t>20%</a:t>
                      </a:r>
                      <a:endParaRPr lang="en-US" sz="1100" dirty="0"/>
                    </a:p>
                  </a:txBody>
                  <a:tcPr/>
                </a:tc>
              </a:tr>
              <a:tr h="256032">
                <a:tc>
                  <a:txBody>
                    <a:bodyPr/>
                    <a:lstStyle/>
                    <a:p>
                      <a:pPr algn="ctr"/>
                      <a:r>
                        <a:rPr lang="en-US" sz="1100" dirty="0" smtClean="0"/>
                        <a:t>Minneapolis</a:t>
                      </a:r>
                      <a:endParaRPr lang="en-US" sz="1100" dirty="0"/>
                    </a:p>
                  </a:txBody>
                  <a:tcPr/>
                </a:tc>
                <a:tc>
                  <a:txBody>
                    <a:bodyPr/>
                    <a:lstStyle/>
                    <a:p>
                      <a:pPr algn="ctr"/>
                      <a:r>
                        <a:rPr lang="en-US" sz="1100" dirty="0" smtClean="0"/>
                        <a:t>15%</a:t>
                      </a:r>
                      <a:endParaRPr lang="en-US" sz="1100" dirty="0"/>
                    </a:p>
                  </a:txBody>
                  <a:tcPr/>
                </a:tc>
              </a:tr>
            </a:tbl>
          </a:graphicData>
        </a:graphic>
      </p:graphicFrame>
      <p:cxnSp>
        <p:nvCxnSpPr>
          <p:cNvPr id="39" name="Straight Connector 38"/>
          <p:cNvCxnSpPr>
            <a:stCxn id="37" idx="0"/>
          </p:cNvCxnSpPr>
          <p:nvPr/>
        </p:nvCxnSpPr>
        <p:spPr bwMode="auto">
          <a:xfrm flipH="1" flipV="1">
            <a:off x="2590800" y="2235344"/>
            <a:ext cx="1028700" cy="1855471"/>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bwMode="auto">
          <a:xfrm flipH="1" flipV="1">
            <a:off x="304800" y="3199274"/>
            <a:ext cx="3048000" cy="1093471"/>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45" name="TextBox 44"/>
          <p:cNvSpPr txBox="1"/>
          <p:nvPr/>
        </p:nvSpPr>
        <p:spPr>
          <a:xfrm>
            <a:off x="6948264" y="1484784"/>
            <a:ext cx="2123728" cy="692497"/>
          </a:xfrm>
          <a:prstGeom prst="rect">
            <a:avLst/>
          </a:prstGeom>
          <a:noFill/>
        </p:spPr>
        <p:txBody>
          <a:bodyPr wrap="square" rtlCol="0">
            <a:spAutoFit/>
          </a:bodyPr>
          <a:lstStyle/>
          <a:p>
            <a:r>
              <a:rPr lang="en-US" sz="1300" b="1" dirty="0" smtClean="0"/>
              <a:t>Foursquare users</a:t>
            </a:r>
            <a:br>
              <a:rPr lang="en-US" sz="1300" b="1" dirty="0" smtClean="0"/>
            </a:br>
            <a:r>
              <a:rPr lang="en-US" sz="1300" b="1" dirty="0" smtClean="0"/>
              <a:t>from Falcon Heights tend to visit venues in …</a:t>
            </a:r>
            <a:endParaRPr lang="en-US" sz="1300" b="1" dirty="0"/>
          </a:p>
        </p:txBody>
      </p:sp>
      <p:sp>
        <p:nvSpPr>
          <p:cNvPr id="48" name="TextBox 47"/>
          <p:cNvSpPr txBox="1"/>
          <p:nvPr/>
        </p:nvSpPr>
        <p:spPr>
          <a:xfrm>
            <a:off x="251520" y="1772816"/>
            <a:ext cx="2481502" cy="461665"/>
          </a:xfrm>
          <a:prstGeom prst="rect">
            <a:avLst/>
          </a:prstGeom>
          <a:noFill/>
        </p:spPr>
        <p:txBody>
          <a:bodyPr wrap="square" rtlCol="0">
            <a:spAutoFit/>
          </a:bodyPr>
          <a:lstStyle/>
          <a:p>
            <a:r>
              <a:rPr lang="en-US" sz="1200" b="1" dirty="0" err="1" smtClean="0"/>
              <a:t>Fousquare</a:t>
            </a:r>
            <a:r>
              <a:rPr lang="en-US" sz="1200" b="1" dirty="0" smtClean="0"/>
              <a:t> users from </a:t>
            </a:r>
            <a:r>
              <a:rPr lang="en-US" sz="1200" b="1" dirty="0" err="1" smtClean="0"/>
              <a:t>Robbinsdale</a:t>
            </a:r>
            <a:r>
              <a:rPr lang="en-US" sz="1200" b="1" dirty="0" smtClean="0"/>
              <a:t> tend to visit venues in …</a:t>
            </a:r>
            <a:endParaRPr lang="en-US" sz="1200" b="1" dirty="0"/>
          </a:p>
        </p:txBody>
      </p:sp>
      <p:sp>
        <p:nvSpPr>
          <p:cNvPr id="22" name="Content Placeholder 2"/>
          <p:cNvSpPr>
            <a:spLocks noGrp="1"/>
          </p:cNvSpPr>
          <p:nvPr>
            <p:ph idx="1"/>
          </p:nvPr>
        </p:nvSpPr>
        <p:spPr>
          <a:xfrm>
            <a:off x="107505" y="980728"/>
            <a:ext cx="8640960" cy="792088"/>
          </a:xfrm>
        </p:spPr>
        <p:txBody>
          <a:bodyPr/>
          <a:lstStyle/>
          <a:p>
            <a:r>
              <a:rPr lang="en-US" sz="2200" dirty="0" smtClean="0">
                <a:solidFill>
                  <a:srgbClr val="000000"/>
                </a:solidFill>
              </a:rPr>
              <a:t>Destination preferences differ based on the user location (zip code) and the destination location</a:t>
            </a:r>
          </a:p>
        </p:txBody>
      </p:sp>
      <p:graphicFrame>
        <p:nvGraphicFramePr>
          <p:cNvPr id="21" name="Chart 13"/>
          <p:cNvGraphicFramePr>
            <a:graphicFrameLocks/>
          </p:cNvGraphicFramePr>
          <p:nvPr>
            <p:extLst>
              <p:ext uri="{D42A27DB-BD31-4B8C-83A1-F6EECF244321}">
                <p14:modId xmlns:p14="http://schemas.microsoft.com/office/powerpoint/2010/main" val="4114739243"/>
              </p:ext>
            </p:extLst>
          </p:nvPr>
        </p:nvGraphicFramePr>
        <p:xfrm>
          <a:off x="6174294" y="4077072"/>
          <a:ext cx="2938283" cy="1800200"/>
        </p:xfrm>
        <a:graphic>
          <a:graphicData uri="http://schemas.openxmlformats.org/presentationml/2006/ole">
            <mc:AlternateContent xmlns:mc="http://schemas.openxmlformats.org/markup-compatibility/2006">
              <mc:Choice xmlns:v="urn:schemas-microsoft-com:vml" Requires="v">
                <p:oleObj spid="_x0000_s29842" name="Worksheet" r:id="rId6" imgW="9321800" imgH="5765800" progId="Excel.Sheet.8">
                  <p:embed/>
                </p:oleObj>
              </mc:Choice>
              <mc:Fallback>
                <p:oleObj name="Worksheet" r:id="rId6" imgW="9321800" imgH="5765800" progId="Excel.Sheet.8">
                  <p:embed/>
                  <p:pic>
                    <p:nvPicPr>
                      <p:cNvPr id="0" name=""/>
                      <p:cNvPicPr>
                        <a:picLocks noChangeArrowheads="1"/>
                      </p:cNvPicPr>
                      <p:nvPr/>
                    </p:nvPicPr>
                    <p:blipFill>
                      <a:blip r:embed="rId7"/>
                      <a:srcRect/>
                      <a:stretch>
                        <a:fillRect/>
                      </a:stretch>
                    </p:blipFill>
                    <p:spPr bwMode="auto">
                      <a:xfrm>
                        <a:off x="6174294" y="4077072"/>
                        <a:ext cx="2938283" cy="1800200"/>
                      </a:xfrm>
                      <a:prstGeom prst="rect">
                        <a:avLst/>
                      </a:prstGeom>
                      <a:noFill/>
                      <a:ln>
                        <a:noFill/>
                      </a:ln>
                    </p:spPr>
                  </p:pic>
                </p:oleObj>
              </mc:Fallback>
            </mc:AlternateContent>
          </a:graphicData>
        </a:graphic>
      </p:graphicFrame>
      <p:sp>
        <p:nvSpPr>
          <p:cNvPr id="26" name="TextBox 25"/>
          <p:cNvSpPr txBox="1"/>
          <p:nvPr/>
        </p:nvSpPr>
        <p:spPr>
          <a:xfrm>
            <a:off x="6660232" y="3564304"/>
            <a:ext cx="2237556" cy="584776"/>
          </a:xfrm>
          <a:prstGeom prst="rect">
            <a:avLst/>
          </a:prstGeom>
          <a:noFill/>
          <a:ln>
            <a:noFill/>
          </a:ln>
        </p:spPr>
        <p:txBody>
          <a:bodyPr wrap="square" rtlCol="0">
            <a:spAutoFit/>
          </a:bodyPr>
          <a:lstStyle/>
          <a:p>
            <a:r>
              <a:rPr lang="en-US" sz="1600" b="1" dirty="0" smtClean="0"/>
              <a:t>~ 75 % of users travels less than 50 mi  </a:t>
            </a:r>
            <a:endParaRPr lang="en-US" sz="1600" b="1" dirty="0"/>
          </a:p>
        </p:txBody>
      </p:sp>
    </p:spTree>
    <p:extLst>
      <p:ext uri="{BB962C8B-B14F-4D97-AF65-F5344CB8AC3E}">
        <p14:creationId xmlns:p14="http://schemas.microsoft.com/office/powerpoint/2010/main" val="1669437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44624"/>
            <a:ext cx="7239000" cy="864096"/>
          </a:xfrm>
        </p:spPr>
        <p:txBody>
          <a:bodyPr/>
          <a:lstStyle/>
          <a:p>
            <a:r>
              <a:rPr lang="en-US" dirty="0" smtClean="0"/>
              <a:t>Location Matters: </a:t>
            </a:r>
            <a:br>
              <a:rPr lang="en-US" dirty="0" smtClean="0"/>
            </a:br>
            <a:r>
              <a:rPr lang="en-US" dirty="0" smtClean="0"/>
              <a:t>Co-located Friends</a:t>
            </a:r>
            <a:endParaRPr lang="en-US" dirty="0"/>
          </a:p>
        </p:txBody>
      </p:sp>
      <p:pic>
        <p:nvPicPr>
          <p:cNvPr id="10" name="Picture 9"/>
          <p:cNvPicPr>
            <a:picLocks noChangeAspect="1"/>
          </p:cNvPicPr>
          <p:nvPr/>
        </p:nvPicPr>
        <p:blipFill>
          <a:blip r:embed="rId3"/>
          <a:stretch>
            <a:fillRect/>
          </a:stretch>
        </p:blipFill>
        <p:spPr>
          <a:xfrm>
            <a:off x="3419872" y="1174054"/>
            <a:ext cx="2160240" cy="598762"/>
          </a:xfrm>
          <a:prstGeom prst="rect">
            <a:avLst/>
          </a:prstGeom>
        </p:spPr>
      </p:pic>
      <p:pic>
        <p:nvPicPr>
          <p:cNvPr id="7" name="Picture 6"/>
          <p:cNvPicPr>
            <a:picLocks noChangeAspect="1"/>
          </p:cNvPicPr>
          <p:nvPr/>
        </p:nvPicPr>
        <p:blipFill rotWithShape="1">
          <a:blip r:embed="rId4"/>
          <a:srcRect t="-2051"/>
          <a:stretch/>
        </p:blipFill>
        <p:spPr>
          <a:xfrm>
            <a:off x="5580112" y="4126795"/>
            <a:ext cx="2376264" cy="1822485"/>
          </a:xfrm>
          <a:prstGeom prst="rect">
            <a:avLst/>
          </a:prstGeom>
          <a:ln>
            <a:solidFill>
              <a:schemeClr val="tx1"/>
            </a:solidFill>
          </a:ln>
        </p:spPr>
      </p:pic>
      <p:sp>
        <p:nvSpPr>
          <p:cNvPr id="12" name="Rectangle 11"/>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13" name="Rectangle 12"/>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M. Ye, P. Yin, and W.-C. Lee, “Location recommendation for location-based social networks,” in </a:t>
            </a:r>
            <a:r>
              <a:rPr lang="en-US" sz="1200" b="1" dirty="0" smtClean="0">
                <a:latin typeface="Arial" pitchFamily="34" charset="0"/>
                <a:cs typeface="Arial" pitchFamily="34" charset="0"/>
              </a:rPr>
              <a:t>ACM SIGSPATIAL GIS</a:t>
            </a:r>
            <a:r>
              <a:rPr lang="en-US" sz="1200" dirty="0" smtClean="0">
                <a:latin typeface="Arial" pitchFamily="34" charset="0"/>
                <a:cs typeface="Arial" pitchFamily="34" charset="0"/>
              </a:rPr>
              <a:t>, </a:t>
            </a:r>
            <a:r>
              <a:rPr lang="en-US" sz="1200" dirty="0">
                <a:latin typeface="Arial" pitchFamily="34" charset="0"/>
                <a:cs typeface="Arial" pitchFamily="34" charset="0"/>
              </a:rPr>
              <a:t>2010.</a:t>
            </a:r>
          </a:p>
        </p:txBody>
      </p:sp>
      <p:sp>
        <p:nvSpPr>
          <p:cNvPr id="14" name="Content Placeholder 2"/>
          <p:cNvSpPr txBox="1">
            <a:spLocks/>
          </p:cNvSpPr>
          <p:nvPr/>
        </p:nvSpPr>
        <p:spPr bwMode="auto">
          <a:xfrm>
            <a:off x="395536" y="1916832"/>
            <a:ext cx="4752528" cy="4248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r>
              <a:rPr lang="en-US" sz="3200" dirty="0" smtClean="0"/>
              <a:t>Observations</a:t>
            </a:r>
            <a:endParaRPr lang="en-US" sz="2800" dirty="0" smtClean="0"/>
          </a:p>
          <a:p>
            <a:pPr lvl="1"/>
            <a:r>
              <a:rPr lang="en-US" sz="2400" dirty="0" smtClean="0"/>
              <a:t>Social Friends share more common locations than non-friends.</a:t>
            </a:r>
          </a:p>
          <a:p>
            <a:pPr lvl="1"/>
            <a:endParaRPr lang="en-US" sz="2400" dirty="0" smtClean="0"/>
          </a:p>
          <a:p>
            <a:pPr lvl="1"/>
            <a:r>
              <a:rPr lang="en-US" sz="2400" dirty="0"/>
              <a:t>N</a:t>
            </a:r>
            <a:r>
              <a:rPr lang="en-US" sz="2400" dirty="0" smtClean="0"/>
              <a:t>earby social friends share more commonly visited locations.</a:t>
            </a:r>
            <a:endParaRPr lang="en-US" sz="2400" dirty="0"/>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9089"/>
          <a:stretch/>
        </p:blipFill>
        <p:spPr bwMode="auto">
          <a:xfrm>
            <a:off x="5652120" y="1903694"/>
            <a:ext cx="2327054" cy="2029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746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980728"/>
            <a:ext cx="8153400" cy="5472608"/>
          </a:xfrm>
        </p:spPr>
        <p:txBody>
          <a:bodyPr/>
          <a:lstStyle/>
          <a:p>
            <a:r>
              <a:rPr lang="en-US" dirty="0" smtClean="0">
                <a:solidFill>
                  <a:schemeClr val="bg1">
                    <a:lumMod val="75000"/>
                  </a:schemeClr>
                </a:solidFill>
              </a:rPr>
              <a:t>Motivation</a:t>
            </a:r>
          </a:p>
          <a:p>
            <a:endParaRPr lang="en-US" sz="1400" dirty="0" smtClean="0">
              <a:solidFill>
                <a:schemeClr val="bg1">
                  <a:lumMod val="75000"/>
                </a:schemeClr>
              </a:solidFill>
            </a:endParaRPr>
          </a:p>
          <a:p>
            <a:pPr lvl="0"/>
            <a:r>
              <a:rPr lang="en-US" dirty="0">
                <a:solidFill>
                  <a:prstClr val="white">
                    <a:lumMod val="75000"/>
                  </a:prstClr>
                </a:solidFill>
              </a:rPr>
              <a:t>PART </a:t>
            </a:r>
            <a:r>
              <a:rPr lang="en-US" dirty="0" smtClean="0">
                <a:solidFill>
                  <a:prstClr val="white">
                    <a:lumMod val="75000"/>
                  </a:prstClr>
                </a:solidFill>
              </a:rPr>
              <a:t>I: </a:t>
            </a:r>
            <a:r>
              <a:rPr lang="en-US" dirty="0">
                <a:solidFill>
                  <a:prstClr val="white">
                    <a:lumMod val="75000"/>
                  </a:prstClr>
                </a:solidFill>
              </a:rPr>
              <a:t>Systems</a:t>
            </a:r>
          </a:p>
          <a:p>
            <a:endParaRPr lang="en-US" sz="1400" dirty="0">
              <a:solidFill>
                <a:schemeClr val="bg1">
                  <a:lumMod val="75000"/>
                </a:schemeClr>
              </a:solidFill>
            </a:endParaRPr>
          </a:p>
          <a:p>
            <a:r>
              <a:rPr lang="en-US" dirty="0" smtClean="0">
                <a:solidFill>
                  <a:schemeClr val="bg1">
                    <a:lumMod val="75000"/>
                  </a:schemeClr>
                </a:solidFill>
              </a:rPr>
              <a:t>PART II: Search / Queries</a:t>
            </a:r>
          </a:p>
          <a:p>
            <a:endParaRPr lang="en-US" sz="1400" dirty="0" smtClean="0">
              <a:solidFill>
                <a:schemeClr val="bg1">
                  <a:lumMod val="75000"/>
                </a:schemeClr>
              </a:solidFill>
            </a:endParaRPr>
          </a:p>
          <a:p>
            <a:r>
              <a:rPr lang="en-US" dirty="0" smtClean="0"/>
              <a:t>PART III: Recommendation Services</a:t>
            </a:r>
          </a:p>
          <a:p>
            <a:pPr lvl="1"/>
            <a:r>
              <a:rPr lang="en-US" sz="1800" dirty="0" smtClean="0">
                <a:solidFill>
                  <a:schemeClr val="bg1">
                    <a:lumMod val="65000"/>
                  </a:schemeClr>
                </a:solidFill>
              </a:rPr>
              <a:t>Locations and Recommendations</a:t>
            </a:r>
            <a:endParaRPr lang="en-US" sz="1800" dirty="0">
              <a:solidFill>
                <a:schemeClr val="bg1">
                  <a:lumMod val="65000"/>
                </a:schemeClr>
              </a:solidFill>
            </a:endParaRPr>
          </a:p>
          <a:p>
            <a:pPr lvl="1"/>
            <a:r>
              <a:rPr lang="en-US" sz="1800" dirty="0">
                <a:solidFill>
                  <a:srgbClr val="000000"/>
                </a:solidFill>
              </a:rPr>
              <a:t>Location-Aware Recommendation</a:t>
            </a:r>
          </a:p>
          <a:p>
            <a:pPr marL="457200" lvl="1" indent="0">
              <a:buNone/>
            </a:pPr>
            <a:endParaRPr lang="en-US" sz="1400" dirty="0">
              <a:solidFill>
                <a:srgbClr val="000000"/>
              </a:solidFill>
            </a:endParaRPr>
          </a:p>
          <a:p>
            <a:r>
              <a:rPr lang="en-US" dirty="0" smtClean="0">
                <a:solidFill>
                  <a:schemeClr val="bg1">
                    <a:lumMod val="75000"/>
                  </a:schemeClr>
                </a:solidFill>
              </a:rPr>
              <a:t>PART IV: Crowdsourcing</a:t>
            </a:r>
          </a:p>
          <a:p>
            <a:endParaRPr lang="en-US" sz="1400" dirty="0" smtClean="0">
              <a:solidFill>
                <a:schemeClr val="bg1">
                  <a:lumMod val="75000"/>
                </a:schemeClr>
              </a:solidFill>
            </a:endParaRPr>
          </a:p>
          <a:p>
            <a:r>
              <a:rPr lang="en-US" dirty="0">
                <a:solidFill>
                  <a:schemeClr val="bg1">
                    <a:lumMod val="75000"/>
                  </a:schemeClr>
                </a:solidFill>
              </a:rPr>
              <a:t>PART </a:t>
            </a:r>
            <a:r>
              <a:rPr lang="en-US" dirty="0" smtClean="0">
                <a:solidFill>
                  <a:schemeClr val="bg1">
                    <a:lumMod val="75000"/>
                  </a:schemeClr>
                </a:solidFill>
              </a:rPr>
              <a:t>V</a:t>
            </a:r>
            <a:r>
              <a:rPr lang="en-US" dirty="0">
                <a:solidFill>
                  <a:schemeClr val="bg1">
                    <a:lumMod val="75000"/>
                  </a:schemeClr>
                </a:solidFill>
              </a:rPr>
              <a:t>: Risks and Threats</a:t>
            </a:r>
          </a:p>
          <a:p>
            <a:pPr marL="0" indent="0">
              <a:buNone/>
            </a:pPr>
            <a:endParaRPr lang="en-US" sz="14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843808" y="1045344"/>
            <a:ext cx="432048" cy="439440"/>
          </a:xfrm>
          <a:prstGeom prst="rect">
            <a:avLst/>
          </a:prstGeom>
        </p:spPr>
      </p:pic>
      <p:pic>
        <p:nvPicPr>
          <p:cNvPr id="5" name="Picture 4"/>
          <p:cNvPicPr>
            <a:picLocks noChangeAspect="1"/>
          </p:cNvPicPr>
          <p:nvPr/>
        </p:nvPicPr>
        <p:blipFill>
          <a:blip r:embed="rId2"/>
          <a:stretch>
            <a:fillRect/>
          </a:stretch>
        </p:blipFill>
        <p:spPr>
          <a:xfrm>
            <a:off x="3707904" y="1621408"/>
            <a:ext cx="432048" cy="439440"/>
          </a:xfrm>
          <a:prstGeom prst="rect">
            <a:avLst/>
          </a:prstGeom>
        </p:spPr>
      </p:pic>
      <p:pic>
        <p:nvPicPr>
          <p:cNvPr id="6" name="Picture 5"/>
          <p:cNvPicPr>
            <a:picLocks noChangeAspect="1"/>
          </p:cNvPicPr>
          <p:nvPr/>
        </p:nvPicPr>
        <p:blipFill>
          <a:blip r:embed="rId2"/>
          <a:stretch>
            <a:fillRect/>
          </a:stretch>
        </p:blipFill>
        <p:spPr>
          <a:xfrm>
            <a:off x="5073634" y="3493616"/>
            <a:ext cx="290454" cy="295424"/>
          </a:xfrm>
          <a:prstGeom prst="rect">
            <a:avLst/>
          </a:prstGeom>
        </p:spPr>
      </p:pic>
      <p:pic>
        <p:nvPicPr>
          <p:cNvPr id="7" name="Picture 6"/>
          <p:cNvPicPr>
            <a:picLocks noChangeAspect="1"/>
          </p:cNvPicPr>
          <p:nvPr/>
        </p:nvPicPr>
        <p:blipFill>
          <a:blip r:embed="rId2"/>
          <a:stretch>
            <a:fillRect/>
          </a:stretch>
        </p:blipFill>
        <p:spPr>
          <a:xfrm>
            <a:off x="4932040" y="2341488"/>
            <a:ext cx="432048" cy="439440"/>
          </a:xfrm>
          <a:prstGeom prst="rect">
            <a:avLst/>
          </a:prstGeom>
        </p:spPr>
      </p:pic>
    </p:spTree>
    <p:extLst>
      <p:ext uri="{BB962C8B-B14F-4D97-AF65-F5344CB8AC3E}">
        <p14:creationId xmlns:p14="http://schemas.microsoft.com/office/powerpoint/2010/main" val="3326883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8"/>
            <a:ext cx="7010400" cy="923578"/>
          </a:xfrm>
        </p:spPr>
        <p:txBody>
          <a:bodyPr/>
          <a:lstStyle/>
          <a:p>
            <a:r>
              <a:rPr lang="en-US" dirty="0" smtClean="0"/>
              <a:t>Location-Aware Recommendation: Location/Activity</a:t>
            </a:r>
            <a:endParaRPr lang="en-US" dirty="0"/>
          </a:p>
        </p:txBody>
      </p:sp>
      <p:pic>
        <p:nvPicPr>
          <p:cNvPr id="4" name="Picture 3"/>
          <p:cNvPicPr>
            <a:picLocks/>
          </p:cNvPicPr>
          <p:nvPr/>
        </p:nvPicPr>
        <p:blipFill>
          <a:blip r:embed="rId2" cstate="print"/>
          <a:srcRect/>
          <a:stretch>
            <a:fillRect/>
          </a:stretch>
        </p:blipFill>
        <p:spPr bwMode="auto">
          <a:xfrm>
            <a:off x="179512" y="1052736"/>
            <a:ext cx="4104456" cy="3037446"/>
          </a:xfrm>
          <a:prstGeom prst="rect">
            <a:avLst/>
          </a:prstGeom>
          <a:noFill/>
          <a:ln w="3175">
            <a:solidFill>
              <a:srgbClr val="0070C0"/>
            </a:solidFill>
            <a:miter lim="800000"/>
            <a:headEnd/>
            <a:tailEnd/>
          </a:ln>
        </p:spPr>
      </p:pic>
      <p:pic>
        <p:nvPicPr>
          <p:cNvPr id="11" name="Picture 10"/>
          <p:cNvPicPr>
            <a:picLocks noChangeAspect="1"/>
          </p:cNvPicPr>
          <p:nvPr/>
        </p:nvPicPr>
        <p:blipFill rotWithShape="1">
          <a:blip r:embed="rId3" cstate="print"/>
          <a:srcRect b="12296"/>
          <a:stretch/>
        </p:blipFill>
        <p:spPr bwMode="auto">
          <a:xfrm>
            <a:off x="4355976" y="1216151"/>
            <a:ext cx="4727501" cy="2860921"/>
          </a:xfrm>
          <a:prstGeom prst="rect">
            <a:avLst/>
          </a:prstGeom>
          <a:noFill/>
          <a:ln w="9525">
            <a:noFill/>
            <a:miter lim="800000"/>
            <a:headEnd/>
            <a:tailEnd/>
          </a:ln>
        </p:spPr>
      </p:pic>
      <p:graphicFrame>
        <p:nvGraphicFramePr>
          <p:cNvPr id="15" name="Table 14"/>
          <p:cNvGraphicFramePr>
            <a:graphicFrameLocks noGrp="1"/>
          </p:cNvGraphicFramePr>
          <p:nvPr>
            <p:extLst>
              <p:ext uri="{D42A27DB-BD31-4B8C-83A1-F6EECF244321}">
                <p14:modId xmlns:p14="http://schemas.microsoft.com/office/powerpoint/2010/main" val="2734206791"/>
              </p:ext>
            </p:extLst>
          </p:nvPr>
        </p:nvGraphicFramePr>
        <p:xfrm>
          <a:off x="3995936" y="4525888"/>
          <a:ext cx="1828800" cy="1279377"/>
        </p:xfrm>
        <a:graphic>
          <a:graphicData uri="http://schemas.openxmlformats.org/drawingml/2006/table">
            <a:tbl>
              <a:tblPr firstRow="1" bandRow="1">
                <a:tableStyleId>{5940675A-B579-460E-94D1-54222C63F5DA}</a:tableStyleId>
              </a:tblPr>
              <a:tblGrid>
                <a:gridCol w="609600"/>
                <a:gridCol w="609600"/>
                <a:gridCol w="609600"/>
              </a:tblGrid>
              <a:tr h="426459">
                <a:tc>
                  <a:txBody>
                    <a:bodyPr/>
                    <a:lstStyle/>
                    <a:p>
                      <a:pPr algn="ctr"/>
                      <a:r>
                        <a:rPr lang="en-US" dirty="0" smtClean="0">
                          <a:solidFill>
                            <a:srgbClr val="FF0000"/>
                          </a:solidFill>
                        </a:rPr>
                        <a:t>+1</a:t>
                      </a:r>
                      <a:endParaRPr lang="en-US" dirty="0">
                        <a:solidFill>
                          <a:srgbClr val="FF0000"/>
                        </a:solidFill>
                      </a:endParaRPr>
                    </a:p>
                  </a:txBody>
                  <a:tcPr/>
                </a:tc>
                <a:tc>
                  <a:txBody>
                    <a:bodyPr/>
                    <a:lstStyle/>
                    <a:p>
                      <a:endParaRPr lang="en-US" dirty="0"/>
                    </a:p>
                  </a:txBody>
                  <a:tcPr/>
                </a:tc>
                <a:tc>
                  <a:txBody>
                    <a:bodyPr/>
                    <a:lstStyle/>
                    <a:p>
                      <a:endParaRPr lang="en-US" dirty="0"/>
                    </a:p>
                  </a:txBody>
                  <a:tcPr/>
                </a:tc>
              </a:tr>
              <a:tr h="426459">
                <a:tc>
                  <a:txBody>
                    <a:bodyPr/>
                    <a:lstStyle/>
                    <a:p>
                      <a:endParaRPr lang="en-US" dirty="0"/>
                    </a:p>
                  </a:txBody>
                  <a:tcPr/>
                </a:tc>
                <a:tc>
                  <a:txBody>
                    <a:bodyPr/>
                    <a:lstStyle/>
                    <a:p>
                      <a:endParaRPr lang="en-US" dirty="0"/>
                    </a:p>
                  </a:txBody>
                  <a:tcPr/>
                </a:tc>
                <a:tc>
                  <a:txBody>
                    <a:bodyPr/>
                    <a:lstStyle/>
                    <a:p>
                      <a:endParaRPr lang="en-US" dirty="0"/>
                    </a:p>
                  </a:txBody>
                  <a:tcPr/>
                </a:tc>
              </a:tr>
              <a:tr h="426459">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6" name="Rectangle 15"/>
          <p:cNvSpPr/>
          <p:nvPr/>
        </p:nvSpPr>
        <p:spPr>
          <a:xfrm>
            <a:off x="3080782" y="4581128"/>
            <a:ext cx="957426" cy="307777"/>
          </a:xfrm>
          <a:prstGeom prst="rect">
            <a:avLst/>
          </a:prstGeom>
        </p:spPr>
        <p:txBody>
          <a:bodyPr wrap="none">
            <a:spAutoFit/>
          </a:bodyPr>
          <a:lstStyle/>
          <a:p>
            <a:r>
              <a:rPr lang="en-US" sz="1400" dirty="0" smtClean="0"/>
              <a:t>Location 1</a:t>
            </a:r>
            <a:endParaRPr lang="en-US" sz="1400" dirty="0"/>
          </a:p>
        </p:txBody>
      </p:sp>
      <p:sp>
        <p:nvSpPr>
          <p:cNvPr id="17" name="Rectangle 16"/>
          <p:cNvSpPr/>
          <p:nvPr/>
        </p:nvSpPr>
        <p:spPr>
          <a:xfrm>
            <a:off x="3909239" y="4221088"/>
            <a:ext cx="827727" cy="307777"/>
          </a:xfrm>
          <a:prstGeom prst="rect">
            <a:avLst/>
          </a:prstGeom>
        </p:spPr>
        <p:txBody>
          <a:bodyPr wrap="none">
            <a:spAutoFit/>
          </a:bodyPr>
          <a:lstStyle/>
          <a:p>
            <a:r>
              <a:rPr lang="en-US" sz="1400" dirty="0" smtClean="0"/>
              <a:t>Tourism</a:t>
            </a:r>
            <a:endParaRPr lang="en-US" sz="1400" dirty="0"/>
          </a:p>
        </p:txBody>
      </p:sp>
      <p:sp>
        <p:nvSpPr>
          <p:cNvPr id="18" name="Rectangle 17"/>
          <p:cNvSpPr/>
          <p:nvPr/>
        </p:nvSpPr>
        <p:spPr>
          <a:xfrm>
            <a:off x="3080782" y="5013176"/>
            <a:ext cx="1008112" cy="307777"/>
          </a:xfrm>
          <a:prstGeom prst="rect">
            <a:avLst/>
          </a:prstGeom>
        </p:spPr>
        <p:txBody>
          <a:bodyPr wrap="square">
            <a:spAutoFit/>
          </a:bodyPr>
          <a:lstStyle/>
          <a:p>
            <a:r>
              <a:rPr lang="en-US" sz="1400" dirty="0" smtClean="0"/>
              <a:t>Location 2</a:t>
            </a:r>
            <a:endParaRPr lang="en-US" sz="1400" dirty="0"/>
          </a:p>
        </p:txBody>
      </p:sp>
      <p:sp>
        <p:nvSpPr>
          <p:cNvPr id="19" name="Rectangle 18"/>
          <p:cNvSpPr/>
          <p:nvPr/>
        </p:nvSpPr>
        <p:spPr>
          <a:xfrm>
            <a:off x="4668173" y="4221088"/>
            <a:ext cx="572849" cy="307777"/>
          </a:xfrm>
          <a:prstGeom prst="rect">
            <a:avLst/>
          </a:prstGeom>
        </p:spPr>
        <p:txBody>
          <a:bodyPr wrap="none">
            <a:spAutoFit/>
          </a:bodyPr>
          <a:lstStyle/>
          <a:p>
            <a:r>
              <a:rPr lang="en-US" sz="1400" dirty="0" smtClean="0"/>
              <a:t>Food</a:t>
            </a:r>
            <a:endParaRPr lang="en-US" sz="1400" dirty="0"/>
          </a:p>
        </p:txBody>
      </p:sp>
      <p:sp>
        <p:nvSpPr>
          <p:cNvPr id="20" name="Rectangle 19"/>
          <p:cNvSpPr/>
          <p:nvPr/>
        </p:nvSpPr>
        <p:spPr>
          <a:xfrm>
            <a:off x="3874792" y="5785519"/>
            <a:ext cx="2107632" cy="307777"/>
          </a:xfrm>
          <a:prstGeom prst="rect">
            <a:avLst/>
          </a:prstGeom>
        </p:spPr>
        <p:txBody>
          <a:bodyPr wrap="square">
            <a:spAutoFit/>
          </a:bodyPr>
          <a:lstStyle/>
          <a:p>
            <a:r>
              <a:rPr lang="en-US" sz="1400" b="1" dirty="0" smtClean="0"/>
              <a:t>Location-Activity Matrix</a:t>
            </a:r>
            <a:endParaRPr lang="en-US" sz="1400" b="1" dirty="0"/>
          </a:p>
        </p:txBody>
      </p:sp>
      <p:sp>
        <p:nvSpPr>
          <p:cNvPr id="21" name="Rectangle 20"/>
          <p:cNvSpPr/>
          <p:nvPr/>
        </p:nvSpPr>
        <p:spPr>
          <a:xfrm rot="5400000">
            <a:off x="3684792" y="5513511"/>
            <a:ext cx="314510" cy="307777"/>
          </a:xfrm>
          <a:prstGeom prst="rect">
            <a:avLst/>
          </a:prstGeom>
        </p:spPr>
        <p:txBody>
          <a:bodyPr wrap="none">
            <a:spAutoFit/>
          </a:bodyPr>
          <a:lstStyle/>
          <a:p>
            <a:r>
              <a:rPr lang="en-US" sz="1400" dirty="0" smtClean="0"/>
              <a:t>…</a:t>
            </a:r>
            <a:endParaRPr lang="en-US" sz="1400" dirty="0"/>
          </a:p>
        </p:txBody>
      </p:sp>
      <p:sp>
        <p:nvSpPr>
          <p:cNvPr id="22" name="Rectangle 21"/>
          <p:cNvSpPr/>
          <p:nvPr/>
        </p:nvSpPr>
        <p:spPr>
          <a:xfrm>
            <a:off x="5348208" y="4221088"/>
            <a:ext cx="324128" cy="307777"/>
          </a:xfrm>
          <a:prstGeom prst="rect">
            <a:avLst/>
          </a:prstGeom>
        </p:spPr>
        <p:txBody>
          <a:bodyPr wrap="none">
            <a:spAutoFit/>
          </a:bodyPr>
          <a:lstStyle/>
          <a:p>
            <a:r>
              <a:rPr lang="en-US" sz="1400" dirty="0" smtClean="0"/>
              <a:t>…</a:t>
            </a:r>
            <a:endParaRPr lang="en-US" sz="1400" dirty="0"/>
          </a:p>
        </p:txBody>
      </p:sp>
      <p:graphicFrame>
        <p:nvGraphicFramePr>
          <p:cNvPr id="24" name="Table 23"/>
          <p:cNvGraphicFramePr>
            <a:graphicFrameLocks noGrp="1"/>
          </p:cNvGraphicFramePr>
          <p:nvPr>
            <p:extLst>
              <p:ext uri="{D42A27DB-BD31-4B8C-83A1-F6EECF244321}">
                <p14:modId xmlns:p14="http://schemas.microsoft.com/office/powerpoint/2010/main" val="248278479"/>
              </p:ext>
            </p:extLst>
          </p:nvPr>
        </p:nvGraphicFramePr>
        <p:xfrm>
          <a:off x="1094666" y="4525888"/>
          <a:ext cx="1828800" cy="1279377"/>
        </p:xfrm>
        <a:graphic>
          <a:graphicData uri="http://schemas.openxmlformats.org/drawingml/2006/table">
            <a:tbl>
              <a:tblPr firstRow="1" bandRow="1">
                <a:tableStyleId>{5940675A-B579-460E-94D1-54222C63F5DA}</a:tableStyleId>
              </a:tblPr>
              <a:tblGrid>
                <a:gridCol w="609600"/>
                <a:gridCol w="609600"/>
                <a:gridCol w="609600"/>
              </a:tblGrid>
              <a:tr h="426459">
                <a:tc>
                  <a:txBody>
                    <a:bodyPr/>
                    <a:lstStyle/>
                    <a:p>
                      <a:pPr algn="ctr"/>
                      <a:endParaRPr lang="en-US" dirty="0">
                        <a:solidFill>
                          <a:srgbClr val="FF0000"/>
                        </a:solidFill>
                      </a:endParaRPr>
                    </a:p>
                  </a:txBody>
                  <a:tcPr/>
                </a:tc>
                <a:tc>
                  <a:txBody>
                    <a:bodyPr/>
                    <a:lstStyle/>
                    <a:p>
                      <a:endParaRPr lang="en-US" dirty="0"/>
                    </a:p>
                  </a:txBody>
                  <a:tcPr/>
                </a:tc>
                <a:tc>
                  <a:txBody>
                    <a:bodyPr/>
                    <a:lstStyle/>
                    <a:p>
                      <a:endParaRPr lang="en-US" dirty="0"/>
                    </a:p>
                  </a:txBody>
                  <a:tcPr/>
                </a:tc>
              </a:tr>
              <a:tr h="426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0.32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0.13</a:t>
                      </a:r>
                    </a:p>
                  </a:txBody>
                  <a:tcPr/>
                </a:tc>
                <a:tc>
                  <a:txBody>
                    <a:bodyPr/>
                    <a:lstStyle/>
                    <a:p>
                      <a:endParaRPr lang="en-US" dirty="0"/>
                    </a:p>
                  </a:txBody>
                  <a:tcPr/>
                </a:tc>
              </a:tr>
              <a:tr h="426459">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5" name="Rectangle 24"/>
          <p:cNvSpPr/>
          <p:nvPr/>
        </p:nvSpPr>
        <p:spPr>
          <a:xfrm>
            <a:off x="179512" y="4581128"/>
            <a:ext cx="957426" cy="307777"/>
          </a:xfrm>
          <a:prstGeom prst="rect">
            <a:avLst/>
          </a:prstGeom>
        </p:spPr>
        <p:txBody>
          <a:bodyPr wrap="none">
            <a:spAutoFit/>
          </a:bodyPr>
          <a:lstStyle/>
          <a:p>
            <a:r>
              <a:rPr lang="en-US" sz="1400" dirty="0" smtClean="0"/>
              <a:t>Location 1</a:t>
            </a:r>
            <a:endParaRPr lang="en-US" sz="1400" dirty="0"/>
          </a:p>
        </p:txBody>
      </p:sp>
      <p:sp>
        <p:nvSpPr>
          <p:cNvPr id="26" name="Rectangle 25"/>
          <p:cNvSpPr/>
          <p:nvPr/>
        </p:nvSpPr>
        <p:spPr>
          <a:xfrm>
            <a:off x="984181" y="4221088"/>
            <a:ext cx="851515" cy="276999"/>
          </a:xfrm>
          <a:prstGeom prst="rect">
            <a:avLst/>
          </a:prstGeom>
        </p:spPr>
        <p:txBody>
          <a:bodyPr wrap="none">
            <a:spAutoFit/>
          </a:bodyPr>
          <a:lstStyle/>
          <a:p>
            <a:r>
              <a:rPr lang="en-US" sz="1200" dirty="0" smtClean="0"/>
              <a:t>Restaurant</a:t>
            </a:r>
            <a:endParaRPr lang="en-US" sz="1200" dirty="0"/>
          </a:p>
        </p:txBody>
      </p:sp>
      <p:sp>
        <p:nvSpPr>
          <p:cNvPr id="27" name="Rectangle 26"/>
          <p:cNvSpPr/>
          <p:nvPr/>
        </p:nvSpPr>
        <p:spPr>
          <a:xfrm>
            <a:off x="179512" y="5013176"/>
            <a:ext cx="1008112" cy="307777"/>
          </a:xfrm>
          <a:prstGeom prst="rect">
            <a:avLst/>
          </a:prstGeom>
        </p:spPr>
        <p:txBody>
          <a:bodyPr wrap="square">
            <a:spAutoFit/>
          </a:bodyPr>
          <a:lstStyle/>
          <a:p>
            <a:r>
              <a:rPr lang="en-US" sz="1400" dirty="0" smtClean="0"/>
              <a:t>Location 2</a:t>
            </a:r>
            <a:endParaRPr lang="en-US" sz="1400" dirty="0"/>
          </a:p>
        </p:txBody>
      </p:sp>
      <p:sp>
        <p:nvSpPr>
          <p:cNvPr id="28" name="Rectangle 27"/>
          <p:cNvSpPr/>
          <p:nvPr/>
        </p:nvSpPr>
        <p:spPr>
          <a:xfrm>
            <a:off x="1758245" y="4221088"/>
            <a:ext cx="509499" cy="276999"/>
          </a:xfrm>
          <a:prstGeom prst="rect">
            <a:avLst/>
          </a:prstGeom>
        </p:spPr>
        <p:txBody>
          <a:bodyPr wrap="none">
            <a:spAutoFit/>
          </a:bodyPr>
          <a:lstStyle/>
          <a:p>
            <a:r>
              <a:rPr lang="en-US" sz="1200" dirty="0" smtClean="0"/>
              <a:t>Bank</a:t>
            </a:r>
            <a:endParaRPr lang="en-US" sz="1200" dirty="0"/>
          </a:p>
        </p:txBody>
      </p:sp>
      <p:sp>
        <p:nvSpPr>
          <p:cNvPr id="29" name="Rectangle 28"/>
          <p:cNvSpPr/>
          <p:nvPr/>
        </p:nvSpPr>
        <p:spPr>
          <a:xfrm>
            <a:off x="899592" y="5785519"/>
            <a:ext cx="2107632" cy="307777"/>
          </a:xfrm>
          <a:prstGeom prst="rect">
            <a:avLst/>
          </a:prstGeom>
        </p:spPr>
        <p:txBody>
          <a:bodyPr wrap="square">
            <a:spAutoFit/>
          </a:bodyPr>
          <a:lstStyle/>
          <a:p>
            <a:r>
              <a:rPr lang="en-US" sz="1400" b="1" dirty="0" smtClean="0"/>
              <a:t>Location-Feature Matrix</a:t>
            </a:r>
            <a:endParaRPr lang="en-US" sz="1400" b="1" dirty="0"/>
          </a:p>
        </p:txBody>
      </p:sp>
      <p:sp>
        <p:nvSpPr>
          <p:cNvPr id="30" name="Rectangle 29"/>
          <p:cNvSpPr/>
          <p:nvPr/>
        </p:nvSpPr>
        <p:spPr>
          <a:xfrm rot="5400000">
            <a:off x="783522" y="5513511"/>
            <a:ext cx="314510" cy="307777"/>
          </a:xfrm>
          <a:prstGeom prst="rect">
            <a:avLst/>
          </a:prstGeom>
        </p:spPr>
        <p:txBody>
          <a:bodyPr wrap="none">
            <a:spAutoFit/>
          </a:bodyPr>
          <a:lstStyle/>
          <a:p>
            <a:r>
              <a:rPr lang="en-US" sz="1400" dirty="0" smtClean="0"/>
              <a:t>…</a:t>
            </a:r>
            <a:endParaRPr lang="en-US" sz="1400" dirty="0"/>
          </a:p>
        </p:txBody>
      </p:sp>
      <p:sp>
        <p:nvSpPr>
          <p:cNvPr id="31" name="Rectangle 30"/>
          <p:cNvSpPr/>
          <p:nvPr/>
        </p:nvSpPr>
        <p:spPr>
          <a:xfrm>
            <a:off x="2446938" y="4221088"/>
            <a:ext cx="324128" cy="307777"/>
          </a:xfrm>
          <a:prstGeom prst="rect">
            <a:avLst/>
          </a:prstGeom>
        </p:spPr>
        <p:txBody>
          <a:bodyPr wrap="none">
            <a:spAutoFit/>
          </a:bodyPr>
          <a:lstStyle/>
          <a:p>
            <a:r>
              <a:rPr lang="en-US" sz="1400" dirty="0" smtClean="0"/>
              <a:t>…</a:t>
            </a:r>
            <a:endParaRPr lang="en-US" sz="1400" dirty="0"/>
          </a:p>
        </p:txBody>
      </p:sp>
      <p:graphicFrame>
        <p:nvGraphicFramePr>
          <p:cNvPr id="32" name="Table 31"/>
          <p:cNvGraphicFramePr>
            <a:graphicFrameLocks noGrp="1"/>
          </p:cNvGraphicFramePr>
          <p:nvPr>
            <p:extLst>
              <p:ext uri="{D42A27DB-BD31-4B8C-83A1-F6EECF244321}">
                <p14:modId xmlns:p14="http://schemas.microsoft.com/office/powerpoint/2010/main" val="339364663"/>
              </p:ext>
            </p:extLst>
          </p:nvPr>
        </p:nvGraphicFramePr>
        <p:xfrm>
          <a:off x="7071330" y="4525888"/>
          <a:ext cx="1828800" cy="1279377"/>
        </p:xfrm>
        <a:graphic>
          <a:graphicData uri="http://schemas.openxmlformats.org/drawingml/2006/table">
            <a:tbl>
              <a:tblPr firstRow="1" bandRow="1">
                <a:tableStyleId>{5940675A-B579-460E-94D1-54222C63F5DA}</a:tableStyleId>
              </a:tblPr>
              <a:tblGrid>
                <a:gridCol w="609600"/>
                <a:gridCol w="609600"/>
                <a:gridCol w="609600"/>
              </a:tblGrid>
              <a:tr h="426459">
                <a:tc>
                  <a:txBody>
                    <a:bodyPr/>
                    <a:lstStyle/>
                    <a:p>
                      <a:pPr algn="ctr"/>
                      <a:r>
                        <a:rPr lang="en-US" dirty="0" smtClean="0">
                          <a:solidFill>
                            <a:srgbClr val="FF0000"/>
                          </a:solidFill>
                        </a:rPr>
                        <a:t>0.1</a:t>
                      </a:r>
                      <a:endParaRPr lang="en-US" dirty="0">
                        <a:solidFill>
                          <a:srgbClr val="FF0000"/>
                        </a:solidFill>
                      </a:endParaRPr>
                    </a:p>
                  </a:txBody>
                  <a:tcPr/>
                </a:tc>
                <a:tc>
                  <a:txBody>
                    <a:bodyPr/>
                    <a:lstStyle/>
                    <a:p>
                      <a:endParaRPr lang="en-US" dirty="0"/>
                    </a:p>
                  </a:txBody>
                  <a:tcPr/>
                </a:tc>
                <a:tc>
                  <a:txBody>
                    <a:bodyPr/>
                    <a:lstStyle/>
                    <a:p>
                      <a:endParaRPr lang="en-US" dirty="0"/>
                    </a:p>
                  </a:txBody>
                  <a:tcPr/>
                </a:tc>
              </a:tr>
              <a:tr h="426459">
                <a:tc>
                  <a:txBody>
                    <a:bodyPr/>
                    <a:lstStyle/>
                    <a:p>
                      <a:endParaRPr lang="en-US" dirty="0"/>
                    </a:p>
                  </a:txBody>
                  <a:tcPr/>
                </a:tc>
                <a:tc>
                  <a:txBody>
                    <a:bodyPr/>
                    <a:lstStyle/>
                    <a:p>
                      <a:endParaRPr lang="en-US" dirty="0"/>
                    </a:p>
                  </a:txBody>
                  <a:tcPr/>
                </a:tc>
                <a:tc>
                  <a:txBody>
                    <a:bodyPr/>
                    <a:lstStyle/>
                    <a:p>
                      <a:endParaRPr lang="en-US" dirty="0"/>
                    </a:p>
                  </a:txBody>
                  <a:tcPr/>
                </a:tc>
              </a:tr>
              <a:tr h="426459">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3" name="Rectangle 32"/>
          <p:cNvSpPr/>
          <p:nvPr/>
        </p:nvSpPr>
        <p:spPr>
          <a:xfrm>
            <a:off x="6156176" y="4581128"/>
            <a:ext cx="920545" cy="307777"/>
          </a:xfrm>
          <a:prstGeom prst="rect">
            <a:avLst/>
          </a:prstGeom>
        </p:spPr>
        <p:txBody>
          <a:bodyPr wrap="none">
            <a:spAutoFit/>
          </a:bodyPr>
          <a:lstStyle/>
          <a:p>
            <a:r>
              <a:rPr lang="en-US" sz="1400" dirty="0" smtClean="0"/>
              <a:t>Activity 1</a:t>
            </a:r>
            <a:endParaRPr lang="en-US" sz="1400" dirty="0"/>
          </a:p>
        </p:txBody>
      </p:sp>
      <p:sp>
        <p:nvSpPr>
          <p:cNvPr id="34" name="Rectangle 33"/>
          <p:cNvSpPr/>
          <p:nvPr/>
        </p:nvSpPr>
        <p:spPr>
          <a:xfrm>
            <a:off x="6984633" y="4221088"/>
            <a:ext cx="827727" cy="307777"/>
          </a:xfrm>
          <a:prstGeom prst="rect">
            <a:avLst/>
          </a:prstGeom>
        </p:spPr>
        <p:txBody>
          <a:bodyPr wrap="none">
            <a:spAutoFit/>
          </a:bodyPr>
          <a:lstStyle/>
          <a:p>
            <a:r>
              <a:rPr lang="en-US" sz="1400" dirty="0" smtClean="0"/>
              <a:t>Tourism</a:t>
            </a:r>
            <a:endParaRPr lang="en-US" sz="1400" dirty="0"/>
          </a:p>
        </p:txBody>
      </p:sp>
      <p:sp>
        <p:nvSpPr>
          <p:cNvPr id="35" name="Rectangle 34"/>
          <p:cNvSpPr/>
          <p:nvPr/>
        </p:nvSpPr>
        <p:spPr>
          <a:xfrm>
            <a:off x="6156176" y="5013176"/>
            <a:ext cx="1008112" cy="307777"/>
          </a:xfrm>
          <a:prstGeom prst="rect">
            <a:avLst/>
          </a:prstGeom>
        </p:spPr>
        <p:txBody>
          <a:bodyPr wrap="square">
            <a:spAutoFit/>
          </a:bodyPr>
          <a:lstStyle/>
          <a:p>
            <a:r>
              <a:rPr lang="en-US" sz="1400" dirty="0" smtClean="0"/>
              <a:t>Activity 2</a:t>
            </a:r>
            <a:endParaRPr lang="en-US" sz="1400" dirty="0"/>
          </a:p>
        </p:txBody>
      </p:sp>
      <p:sp>
        <p:nvSpPr>
          <p:cNvPr id="36" name="Rectangle 35"/>
          <p:cNvSpPr/>
          <p:nvPr/>
        </p:nvSpPr>
        <p:spPr>
          <a:xfrm>
            <a:off x="7743567" y="4221088"/>
            <a:ext cx="572849" cy="307777"/>
          </a:xfrm>
          <a:prstGeom prst="rect">
            <a:avLst/>
          </a:prstGeom>
        </p:spPr>
        <p:txBody>
          <a:bodyPr wrap="none">
            <a:spAutoFit/>
          </a:bodyPr>
          <a:lstStyle/>
          <a:p>
            <a:r>
              <a:rPr lang="en-US" sz="1400" dirty="0" smtClean="0"/>
              <a:t>Food</a:t>
            </a:r>
            <a:endParaRPr lang="en-US" sz="1400" dirty="0"/>
          </a:p>
        </p:txBody>
      </p:sp>
      <p:sp>
        <p:nvSpPr>
          <p:cNvPr id="37" name="Rectangle 36"/>
          <p:cNvSpPr/>
          <p:nvPr/>
        </p:nvSpPr>
        <p:spPr>
          <a:xfrm>
            <a:off x="7000872" y="5785519"/>
            <a:ext cx="2107632" cy="307777"/>
          </a:xfrm>
          <a:prstGeom prst="rect">
            <a:avLst/>
          </a:prstGeom>
        </p:spPr>
        <p:txBody>
          <a:bodyPr wrap="square">
            <a:spAutoFit/>
          </a:bodyPr>
          <a:lstStyle/>
          <a:p>
            <a:r>
              <a:rPr lang="en-US" sz="1400" b="1" dirty="0" smtClean="0"/>
              <a:t>Activity-Activity Matrix</a:t>
            </a:r>
            <a:endParaRPr lang="en-US" sz="1400" b="1" dirty="0"/>
          </a:p>
        </p:txBody>
      </p:sp>
      <p:sp>
        <p:nvSpPr>
          <p:cNvPr id="38" name="Rectangle 37"/>
          <p:cNvSpPr/>
          <p:nvPr/>
        </p:nvSpPr>
        <p:spPr>
          <a:xfrm rot="5400000">
            <a:off x="6760186" y="5513511"/>
            <a:ext cx="314510" cy="307777"/>
          </a:xfrm>
          <a:prstGeom prst="rect">
            <a:avLst/>
          </a:prstGeom>
        </p:spPr>
        <p:txBody>
          <a:bodyPr wrap="none">
            <a:spAutoFit/>
          </a:bodyPr>
          <a:lstStyle/>
          <a:p>
            <a:r>
              <a:rPr lang="en-US" sz="1400" dirty="0" smtClean="0"/>
              <a:t>…</a:t>
            </a:r>
            <a:endParaRPr lang="en-US" sz="1400" dirty="0"/>
          </a:p>
        </p:txBody>
      </p:sp>
      <p:sp>
        <p:nvSpPr>
          <p:cNvPr id="39" name="Rectangle 38"/>
          <p:cNvSpPr/>
          <p:nvPr/>
        </p:nvSpPr>
        <p:spPr>
          <a:xfrm>
            <a:off x="8423602" y="4221088"/>
            <a:ext cx="324128" cy="307777"/>
          </a:xfrm>
          <a:prstGeom prst="rect">
            <a:avLst/>
          </a:prstGeom>
        </p:spPr>
        <p:txBody>
          <a:bodyPr wrap="none">
            <a:spAutoFit/>
          </a:bodyPr>
          <a:lstStyle/>
          <a:p>
            <a:r>
              <a:rPr lang="en-US" sz="1400" dirty="0" smtClean="0"/>
              <a:t>…</a:t>
            </a:r>
            <a:endParaRPr lang="en-US" sz="1400" dirty="0"/>
          </a:p>
        </p:txBody>
      </p:sp>
      <p:sp>
        <p:nvSpPr>
          <p:cNvPr id="40" name="Rectangle 39"/>
          <p:cNvSpPr/>
          <p:nvPr/>
        </p:nvSpPr>
        <p:spPr bwMode="auto">
          <a:xfrm>
            <a:off x="179512" y="4237856"/>
            <a:ext cx="2808312" cy="1872208"/>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1" name="Rectangle 40"/>
          <p:cNvSpPr/>
          <p:nvPr/>
        </p:nvSpPr>
        <p:spPr bwMode="auto">
          <a:xfrm>
            <a:off x="6012160" y="2348880"/>
            <a:ext cx="1512168" cy="1656184"/>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2" name="Rectangle 41"/>
          <p:cNvSpPr/>
          <p:nvPr/>
        </p:nvSpPr>
        <p:spPr bwMode="auto">
          <a:xfrm>
            <a:off x="7596336" y="2348880"/>
            <a:ext cx="1440160" cy="1656184"/>
          </a:xfrm>
          <a:prstGeom prst="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3" name="Rectangle 42"/>
          <p:cNvSpPr/>
          <p:nvPr/>
        </p:nvSpPr>
        <p:spPr bwMode="auto">
          <a:xfrm>
            <a:off x="6156176" y="4221088"/>
            <a:ext cx="2880320" cy="1872208"/>
          </a:xfrm>
          <a:prstGeom prst="rect">
            <a:avLst/>
          </a:prstGeom>
          <a:noFill/>
          <a:ln w="3810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4" name="Rectangle 43"/>
          <p:cNvSpPr/>
          <p:nvPr/>
        </p:nvSpPr>
        <p:spPr bwMode="auto">
          <a:xfrm>
            <a:off x="3131840" y="4221088"/>
            <a:ext cx="2880320" cy="1872208"/>
          </a:xfrm>
          <a:prstGeom prst="rect">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5" name="Rectangle 44"/>
          <p:cNvSpPr/>
          <p:nvPr/>
        </p:nvSpPr>
        <p:spPr bwMode="auto">
          <a:xfrm>
            <a:off x="4427984" y="1196752"/>
            <a:ext cx="1440160" cy="2808312"/>
          </a:xfrm>
          <a:prstGeom prst="rect">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6" name="Rectangle 45"/>
          <p:cNvSpPr/>
          <p:nvPr/>
        </p:nvSpPr>
        <p:spPr bwMode="auto">
          <a:xfrm>
            <a:off x="5940152" y="1196752"/>
            <a:ext cx="3168352" cy="1080120"/>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50" name="Rectangle 49"/>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51" name="Rectangle 50"/>
          <p:cNvSpPr/>
          <p:nvPr/>
        </p:nvSpPr>
        <p:spPr>
          <a:xfrm>
            <a:off x="0" y="6320353"/>
            <a:ext cx="9144000" cy="276999"/>
          </a:xfrm>
          <a:prstGeom prst="rect">
            <a:avLst/>
          </a:prstGeom>
        </p:spPr>
        <p:txBody>
          <a:bodyPr wrap="square">
            <a:spAutoFit/>
          </a:bodyPr>
          <a:lstStyle/>
          <a:p>
            <a:r>
              <a:rPr lang="en-US" sz="1200" dirty="0" smtClean="0">
                <a:latin typeface="Arial" pitchFamily="34" charset="0"/>
                <a:cs typeface="Arial" pitchFamily="34" charset="0"/>
              </a:rPr>
              <a:t>V. </a:t>
            </a:r>
            <a:r>
              <a:rPr lang="en-US" sz="1200" dirty="0" err="1" smtClean="0">
                <a:latin typeface="Arial" pitchFamily="34" charset="0"/>
                <a:cs typeface="Arial" pitchFamily="34" charset="0"/>
              </a:rPr>
              <a:t>Zheng</a:t>
            </a:r>
            <a:r>
              <a:rPr lang="en-US" sz="1200" dirty="0">
                <a:latin typeface="Arial" pitchFamily="34" charset="0"/>
                <a:cs typeface="Arial" pitchFamily="34" charset="0"/>
              </a:rPr>
              <a:t>, </a:t>
            </a:r>
            <a:r>
              <a:rPr lang="en-US" sz="1200" dirty="0" smtClean="0">
                <a:latin typeface="Arial" pitchFamily="34" charset="0"/>
                <a:cs typeface="Arial" pitchFamily="34" charset="0"/>
              </a:rPr>
              <a:t>Y. </a:t>
            </a:r>
            <a:r>
              <a:rPr lang="en-US" sz="1200" dirty="0" err="1" smtClean="0">
                <a:latin typeface="Arial" pitchFamily="34" charset="0"/>
                <a:cs typeface="Arial" pitchFamily="34" charset="0"/>
              </a:rPr>
              <a:t>Zheng</a:t>
            </a:r>
            <a:r>
              <a:rPr lang="en-US" sz="1200" dirty="0">
                <a:latin typeface="Arial" pitchFamily="34" charset="0"/>
                <a:cs typeface="Arial" pitchFamily="34" charset="0"/>
              </a:rPr>
              <a:t>,</a:t>
            </a:r>
            <a:r>
              <a:rPr lang="en-US" sz="1200" dirty="0" smtClean="0">
                <a:latin typeface="Arial" pitchFamily="34" charset="0"/>
                <a:cs typeface="Arial" pitchFamily="34" charset="0"/>
              </a:rPr>
              <a:t> X. </a:t>
            </a:r>
            <a:r>
              <a:rPr lang="en-US" sz="1200" dirty="0" err="1">
                <a:latin typeface="Arial" pitchFamily="34" charset="0"/>
                <a:cs typeface="Arial" pitchFamily="34" charset="0"/>
              </a:rPr>
              <a:t>Xie</a:t>
            </a:r>
            <a:r>
              <a:rPr lang="en-US" sz="1200" dirty="0">
                <a:latin typeface="Arial" pitchFamily="34" charset="0"/>
                <a:cs typeface="Arial" pitchFamily="34" charset="0"/>
              </a:rPr>
              <a:t>, </a:t>
            </a:r>
            <a:r>
              <a:rPr lang="en-US" sz="1200" dirty="0" smtClean="0">
                <a:latin typeface="Arial" pitchFamily="34" charset="0"/>
                <a:cs typeface="Arial" pitchFamily="34" charset="0"/>
              </a:rPr>
              <a:t>and Q. Yang “Collaborative </a:t>
            </a:r>
            <a:r>
              <a:rPr lang="en-US" sz="1200" dirty="0">
                <a:latin typeface="Arial" pitchFamily="34" charset="0"/>
                <a:cs typeface="Arial" pitchFamily="34" charset="0"/>
              </a:rPr>
              <a:t>location and activity recommendations with GPS history data” in </a:t>
            </a:r>
            <a:r>
              <a:rPr lang="en-US" sz="1200" b="1" dirty="0">
                <a:latin typeface="Arial" pitchFamily="34" charset="0"/>
                <a:cs typeface="Arial" pitchFamily="34" charset="0"/>
              </a:rPr>
              <a:t>WWW</a:t>
            </a:r>
            <a:r>
              <a:rPr lang="en-US" sz="1200" dirty="0">
                <a:latin typeface="Arial" pitchFamily="34" charset="0"/>
                <a:cs typeface="Arial" pitchFamily="34" charset="0"/>
              </a:rPr>
              <a:t> 2010</a:t>
            </a:r>
          </a:p>
        </p:txBody>
      </p:sp>
    </p:spTree>
    <p:extLst>
      <p:ext uri="{BB962C8B-B14F-4D97-AF65-F5344CB8AC3E}">
        <p14:creationId xmlns:p14="http://schemas.microsoft.com/office/powerpoint/2010/main" val="205179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5" grpId="0"/>
      <p:bldP spid="26" grpId="0"/>
      <p:bldP spid="27" grpId="0"/>
      <p:bldP spid="28" grpId="0"/>
      <p:bldP spid="29" grpId="0"/>
      <p:bldP spid="30" grpId="0"/>
      <p:bldP spid="31" grpId="0"/>
      <p:bldP spid="33" grpId="0"/>
      <p:bldP spid="34" grpId="0"/>
      <p:bldP spid="35" grpId="0"/>
      <p:bldP spid="36" grpId="0"/>
      <p:bldP spid="37" grpId="0"/>
      <p:bldP spid="38" grpId="0"/>
      <p:bldP spid="39" grpId="0"/>
      <p:bldP spid="40" grpId="0" animBg="1"/>
      <p:bldP spid="41" grpId="0" animBg="1"/>
      <p:bldP spid="42" grpId="0" animBg="1"/>
      <p:bldP spid="43" grpId="0" animBg="1"/>
      <p:bldP spid="44" grpId="0" animBg="1"/>
      <p:bldP spid="45"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4712"/>
            <a:ext cx="6984776" cy="762000"/>
          </a:xfrm>
        </p:spPr>
        <p:txBody>
          <a:bodyPr/>
          <a:lstStyle/>
          <a:p>
            <a:r>
              <a:rPr lang="en-US" dirty="0" smtClean="0"/>
              <a:t>Location-Aware Recommendation: </a:t>
            </a:r>
            <a:br>
              <a:rPr lang="en-US" dirty="0" smtClean="0"/>
            </a:br>
            <a:r>
              <a:rPr lang="en-US" dirty="0" smtClean="0"/>
              <a:t>Geo-Influence</a:t>
            </a:r>
            <a:endParaRPr lang="en-US" dirty="0"/>
          </a:p>
        </p:txBody>
      </p:sp>
      <p:pic>
        <p:nvPicPr>
          <p:cNvPr id="90"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960" y="2071679"/>
            <a:ext cx="648072" cy="68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6" descr="http://t3.gstatic.com/images?q=tbn:ANd9GcRqVs5-RTstJilIIkxe2lAxRCWbbYfQ8cbm4xUMPYFmQGGBRmN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150929"/>
            <a:ext cx="720080" cy="62188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descr="http://www.simpsoncrazy.com/content/pictures/bart/BartSimpson13.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230" y="3595846"/>
            <a:ext cx="658358" cy="72008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http://www.babusinesslife.com/Media/images/ThinkLikeH1009-credit-needed-caa87885-db03-4d9f-ade4-a9be887bde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2" y="2708922"/>
            <a:ext cx="743024" cy="860254"/>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p:cNvCxnSpPr>
            <a:stCxn id="91" idx="3"/>
            <a:endCxn id="90" idx="1"/>
          </p:cNvCxnSpPr>
          <p:nvPr/>
        </p:nvCxnSpPr>
        <p:spPr bwMode="auto">
          <a:xfrm>
            <a:off x="755576" y="1461873"/>
            <a:ext cx="422384" cy="95387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6" name="Straight Connector 95"/>
          <p:cNvCxnSpPr>
            <a:stCxn id="91" idx="3"/>
            <a:endCxn id="92" idx="1"/>
          </p:cNvCxnSpPr>
          <p:nvPr/>
        </p:nvCxnSpPr>
        <p:spPr bwMode="auto">
          <a:xfrm>
            <a:off x="755576" y="1461873"/>
            <a:ext cx="288654" cy="249401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9" name="Straight Connector 98"/>
          <p:cNvCxnSpPr>
            <a:stCxn id="90" idx="1"/>
            <a:endCxn id="93" idx="3"/>
          </p:cNvCxnSpPr>
          <p:nvPr/>
        </p:nvCxnSpPr>
        <p:spPr bwMode="auto">
          <a:xfrm flipH="1">
            <a:off x="755576" y="2415746"/>
            <a:ext cx="422384" cy="72330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2" name="Straight Connector 101"/>
          <p:cNvCxnSpPr>
            <a:stCxn id="92" idx="1"/>
            <a:endCxn id="93" idx="3"/>
          </p:cNvCxnSpPr>
          <p:nvPr/>
        </p:nvCxnSpPr>
        <p:spPr bwMode="auto">
          <a:xfrm flipH="1" flipV="1">
            <a:off x="755576" y="3139049"/>
            <a:ext cx="288654" cy="816837"/>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25" name="Picture 24" descr="Screen shot 2013-05-22 at 2.49.54 PM.png"/>
          <p:cNvPicPr>
            <a:picLocks noChangeAspect="1"/>
          </p:cNvPicPr>
          <p:nvPr/>
        </p:nvPicPr>
        <p:blipFill rotWithShape="1">
          <a:blip r:embed="rId6">
            <a:extLst>
              <a:ext uri="{28A0092B-C50C-407E-A947-70E740481C1C}">
                <a14:useLocalDpi xmlns:a14="http://schemas.microsoft.com/office/drawing/2010/main" val="0"/>
              </a:ext>
            </a:extLst>
          </a:blip>
          <a:srcRect l="34399" t="22500" r="32251" b="30011"/>
          <a:stretch/>
        </p:blipFill>
        <p:spPr>
          <a:xfrm>
            <a:off x="1927447" y="1219581"/>
            <a:ext cx="3436641" cy="3058669"/>
          </a:xfrm>
          <a:prstGeom prst="rect">
            <a:avLst/>
          </a:prstGeom>
          <a:ln>
            <a:noFill/>
          </a:ln>
          <a:effectLst>
            <a:outerShdw blurRad="292100" dist="139700" dir="2700000" algn="tl" rotWithShape="0">
              <a:srgbClr val="333333">
                <a:alpha val="65000"/>
              </a:srgbClr>
            </a:outerShdw>
          </a:effectLst>
        </p:spPr>
      </p:pic>
      <p:sp>
        <p:nvSpPr>
          <p:cNvPr id="85" name="Freeform 84"/>
          <p:cNvSpPr/>
          <p:nvPr/>
        </p:nvSpPr>
        <p:spPr>
          <a:xfrm>
            <a:off x="-1144697" y="1554174"/>
            <a:ext cx="3977196" cy="208894"/>
          </a:xfrm>
          <a:custGeom>
            <a:avLst/>
            <a:gdLst>
              <a:gd name="connsiteX0" fmla="*/ 0 w 3977196"/>
              <a:gd name="connsiteY0" fmla="*/ 0 h 208894"/>
              <a:gd name="connsiteX1" fmla="*/ 3977196 w 3977196"/>
              <a:gd name="connsiteY1" fmla="*/ 208894 h 208894"/>
              <a:gd name="connsiteX2" fmla="*/ 3977196 w 3977196"/>
              <a:gd name="connsiteY2" fmla="*/ 208894 h 208894"/>
            </a:gdLst>
            <a:ahLst/>
            <a:cxnLst>
              <a:cxn ang="0">
                <a:pos x="connsiteX0" y="connsiteY0"/>
              </a:cxn>
              <a:cxn ang="0">
                <a:pos x="connsiteX1" y="connsiteY1"/>
              </a:cxn>
              <a:cxn ang="0">
                <a:pos x="connsiteX2" y="connsiteY2"/>
              </a:cxn>
            </a:cxnLst>
            <a:rect l="l" t="t" r="r" b="b"/>
            <a:pathLst>
              <a:path w="3977196" h="208894">
                <a:moveTo>
                  <a:pt x="0" y="0"/>
                </a:moveTo>
                <a:lnTo>
                  <a:pt x="3977196" y="208894"/>
                </a:lnTo>
                <a:lnTo>
                  <a:pt x="3977196" y="208894"/>
                </a:ln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11" name="Straight Arrow Connector 10"/>
          <p:cNvCxnSpPr>
            <a:stCxn id="91" idx="3"/>
          </p:cNvCxnSpPr>
          <p:nvPr/>
        </p:nvCxnSpPr>
        <p:spPr bwMode="auto">
          <a:xfrm flipV="1">
            <a:off x="755576" y="1376857"/>
            <a:ext cx="2386550" cy="85016"/>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cxnSp>
        <p:nvCxnSpPr>
          <p:cNvPr id="24" name="Straight Arrow Connector 23"/>
          <p:cNvCxnSpPr>
            <a:stCxn id="91" idx="3"/>
          </p:cNvCxnSpPr>
          <p:nvPr/>
        </p:nvCxnSpPr>
        <p:spPr bwMode="auto">
          <a:xfrm>
            <a:off x="755576" y="1461873"/>
            <a:ext cx="2808312" cy="22911"/>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cxnSp>
        <p:nvCxnSpPr>
          <p:cNvPr id="17" name="Curved Connector 16"/>
          <p:cNvCxnSpPr>
            <a:stCxn id="91" idx="3"/>
          </p:cNvCxnSpPr>
          <p:nvPr/>
        </p:nvCxnSpPr>
        <p:spPr bwMode="auto">
          <a:xfrm>
            <a:off x="755576" y="1461873"/>
            <a:ext cx="3034622" cy="563056"/>
          </a:xfrm>
          <a:prstGeom prst="curvedConnector3">
            <a:avLst>
              <a:gd name="adj1" fmla="val 50000"/>
            </a:avLst>
          </a:prstGeom>
          <a:solidFill>
            <a:schemeClr val="accent1"/>
          </a:solidFill>
          <a:ln w="12700" cap="flat" cmpd="sng" algn="ctr">
            <a:solidFill>
              <a:srgbClr val="A50021"/>
            </a:solidFill>
            <a:prstDash val="solid"/>
            <a:round/>
            <a:headEnd type="none" w="med" len="med"/>
            <a:tailEnd type="arrow"/>
          </a:ln>
          <a:effectLst/>
        </p:spPr>
      </p:cxnSp>
      <p:cxnSp>
        <p:nvCxnSpPr>
          <p:cNvPr id="32" name="Straight Arrow Connector 31"/>
          <p:cNvCxnSpPr>
            <a:stCxn id="90" idx="3"/>
          </p:cNvCxnSpPr>
          <p:nvPr/>
        </p:nvCxnSpPr>
        <p:spPr bwMode="auto">
          <a:xfrm flipV="1">
            <a:off x="1826032" y="2132858"/>
            <a:ext cx="442334" cy="282888"/>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cxnSp>
        <p:nvCxnSpPr>
          <p:cNvPr id="35" name="Straight Arrow Connector 34"/>
          <p:cNvCxnSpPr>
            <a:stCxn id="90" idx="3"/>
          </p:cNvCxnSpPr>
          <p:nvPr/>
        </p:nvCxnSpPr>
        <p:spPr bwMode="auto">
          <a:xfrm>
            <a:off x="1826032" y="2415746"/>
            <a:ext cx="1090406" cy="365184"/>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cxnSp>
        <p:nvCxnSpPr>
          <p:cNvPr id="38" name="Straight Arrow Connector 37"/>
          <p:cNvCxnSpPr>
            <a:stCxn id="90" idx="3"/>
          </p:cNvCxnSpPr>
          <p:nvPr/>
        </p:nvCxnSpPr>
        <p:spPr bwMode="auto">
          <a:xfrm>
            <a:off x="1826032" y="2415746"/>
            <a:ext cx="442334" cy="293176"/>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cxnSp>
        <p:nvCxnSpPr>
          <p:cNvPr id="43" name="Straight Arrow Connector 42"/>
          <p:cNvCxnSpPr>
            <a:stCxn id="92" idx="3"/>
          </p:cNvCxnSpPr>
          <p:nvPr/>
        </p:nvCxnSpPr>
        <p:spPr bwMode="auto">
          <a:xfrm flipV="1">
            <a:off x="1702588" y="3717034"/>
            <a:ext cx="277746" cy="238852"/>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cxnSp>
        <p:nvCxnSpPr>
          <p:cNvPr id="46" name="Straight Arrow Connector 45"/>
          <p:cNvCxnSpPr>
            <a:stCxn id="92" idx="3"/>
          </p:cNvCxnSpPr>
          <p:nvPr/>
        </p:nvCxnSpPr>
        <p:spPr bwMode="auto">
          <a:xfrm flipV="1">
            <a:off x="1702588" y="3861050"/>
            <a:ext cx="853810" cy="94836"/>
          </a:xfrm>
          <a:prstGeom prst="straightConnector1">
            <a:avLst/>
          </a:prstGeom>
          <a:solidFill>
            <a:schemeClr val="accent1"/>
          </a:solidFill>
          <a:ln w="12700" cap="flat" cmpd="sng" algn="ctr">
            <a:solidFill>
              <a:srgbClr val="A50021"/>
            </a:solidFill>
            <a:prstDash val="solid"/>
            <a:round/>
            <a:headEnd type="none" w="med" len="med"/>
            <a:tailEnd type="arrow"/>
          </a:ln>
          <a:effectLst/>
        </p:spPr>
      </p:cxnSp>
      <p:sp>
        <p:nvSpPr>
          <p:cNvPr id="42" name="Snip and Round Single Corner Rectangle 41"/>
          <p:cNvSpPr/>
          <p:nvPr/>
        </p:nvSpPr>
        <p:spPr bwMode="auto">
          <a:xfrm>
            <a:off x="2052342" y="1939661"/>
            <a:ext cx="1224136" cy="1224136"/>
          </a:xfrm>
          <a:prstGeom prst="snipRoundRect">
            <a:avLst>
              <a:gd name="adj1" fmla="val 16667"/>
              <a:gd name="adj2" fmla="val 50000"/>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55" name="Snip and Round Single Corner Rectangle 54"/>
          <p:cNvSpPr/>
          <p:nvPr/>
        </p:nvSpPr>
        <p:spPr bwMode="auto">
          <a:xfrm rot="9900000">
            <a:off x="2779730" y="1173661"/>
            <a:ext cx="1084015" cy="1136216"/>
          </a:xfrm>
          <a:prstGeom prst="snipRoundRect">
            <a:avLst>
              <a:gd name="adj1" fmla="val 16667"/>
              <a:gd name="adj2" fmla="val 50000"/>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4" name="Rounded Rectangle 43"/>
          <p:cNvSpPr/>
          <p:nvPr/>
        </p:nvSpPr>
        <p:spPr bwMode="auto">
          <a:xfrm>
            <a:off x="1908326" y="3523837"/>
            <a:ext cx="1008112" cy="504056"/>
          </a:xfrm>
          <a:prstGeom prst="round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57" name="Content Placeholder 2"/>
          <p:cNvSpPr txBox="1">
            <a:spLocks/>
          </p:cNvSpPr>
          <p:nvPr/>
        </p:nvSpPr>
        <p:spPr bwMode="auto">
          <a:xfrm>
            <a:off x="179512" y="5229200"/>
            <a:ext cx="6624736" cy="360040"/>
          </a:xfrm>
          <a:prstGeom prst="rect">
            <a:avLst/>
          </a:prstGeom>
          <a:solidFill>
            <a:srgbClr val="800000"/>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400" dirty="0" smtClean="0">
                <a:solidFill>
                  <a:schemeClr val="bg1"/>
                </a:solidFill>
              </a:rPr>
              <a:t>Geographical Influence: Users Visited Places are Geographically Clustered</a:t>
            </a:r>
          </a:p>
        </p:txBody>
      </p:sp>
      <p:sp>
        <p:nvSpPr>
          <p:cNvPr id="58" name="Content Placeholder 2"/>
          <p:cNvSpPr txBox="1">
            <a:spLocks/>
          </p:cNvSpPr>
          <p:nvPr/>
        </p:nvSpPr>
        <p:spPr bwMode="auto">
          <a:xfrm>
            <a:off x="179512" y="5589240"/>
            <a:ext cx="6624736" cy="360040"/>
          </a:xfrm>
          <a:prstGeom prst="rect">
            <a:avLst/>
          </a:prstGeom>
          <a:solidFill>
            <a:srgbClr val="800000"/>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400" dirty="0" smtClean="0">
                <a:solidFill>
                  <a:schemeClr val="bg1"/>
                </a:solidFill>
              </a:rPr>
              <a:t>Mix User Preferences with Geographical Influence and Social Influence</a:t>
            </a:r>
          </a:p>
        </p:txBody>
      </p:sp>
      <p:sp>
        <p:nvSpPr>
          <p:cNvPr id="45" name="TextBox 44"/>
          <p:cNvSpPr txBox="1"/>
          <p:nvPr/>
        </p:nvSpPr>
        <p:spPr>
          <a:xfrm>
            <a:off x="3050168" y="4365104"/>
            <a:ext cx="1255196" cy="369332"/>
          </a:xfrm>
          <a:prstGeom prst="rect">
            <a:avLst/>
          </a:prstGeom>
          <a:noFill/>
        </p:spPr>
        <p:txBody>
          <a:bodyPr wrap="none" rtlCol="0">
            <a:spAutoFit/>
          </a:bodyPr>
          <a:lstStyle/>
          <a:p>
            <a:r>
              <a:rPr lang="en-US" dirty="0" smtClean="0"/>
              <a:t>Places Map</a:t>
            </a:r>
            <a:endParaRPr lang="en-US" dirty="0"/>
          </a:p>
        </p:txBody>
      </p:sp>
      <p:sp>
        <p:nvSpPr>
          <p:cNvPr id="60" name="TextBox 59"/>
          <p:cNvSpPr txBox="1"/>
          <p:nvPr/>
        </p:nvSpPr>
        <p:spPr>
          <a:xfrm>
            <a:off x="313864" y="4365104"/>
            <a:ext cx="1396198" cy="369332"/>
          </a:xfrm>
          <a:prstGeom prst="rect">
            <a:avLst/>
          </a:prstGeom>
          <a:noFill/>
        </p:spPr>
        <p:txBody>
          <a:bodyPr wrap="none" rtlCol="0">
            <a:spAutoFit/>
          </a:bodyPr>
          <a:lstStyle/>
          <a:p>
            <a:r>
              <a:rPr lang="en-US" dirty="0" smtClean="0"/>
              <a:t>Social Graph</a:t>
            </a:r>
            <a:endParaRPr lang="en-US" dirty="0"/>
          </a:p>
        </p:txBody>
      </p:sp>
      <p:pic>
        <p:nvPicPr>
          <p:cNvPr id="39" name="Picture 38" descr="locrec.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1371" y="1052736"/>
            <a:ext cx="3238642" cy="2296491"/>
          </a:xfrm>
          <a:prstGeom prst="rect">
            <a:avLst/>
          </a:prstGeom>
        </p:spPr>
      </p:pic>
      <p:sp>
        <p:nvSpPr>
          <p:cNvPr id="40" name="Rounded Rectangle 39"/>
          <p:cNvSpPr/>
          <p:nvPr/>
        </p:nvSpPr>
        <p:spPr bwMode="auto">
          <a:xfrm>
            <a:off x="5515637" y="1477019"/>
            <a:ext cx="3600400" cy="360040"/>
          </a:xfrm>
          <a:prstGeom prst="roundRect">
            <a:avLst/>
          </a:prstGeom>
          <a:solidFill>
            <a:srgbClr val="FF0000">
              <a:alpha val="40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1" name="Rounded Rectangle 40"/>
          <p:cNvSpPr/>
          <p:nvPr/>
        </p:nvSpPr>
        <p:spPr bwMode="auto">
          <a:xfrm>
            <a:off x="5515637" y="1981075"/>
            <a:ext cx="3600400" cy="360040"/>
          </a:xfrm>
          <a:prstGeom prst="roundRect">
            <a:avLst/>
          </a:prstGeom>
          <a:solidFill>
            <a:schemeClr val="accent1">
              <a:alpha val="4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7" name="Rounded Rectangle 46"/>
          <p:cNvSpPr/>
          <p:nvPr/>
        </p:nvSpPr>
        <p:spPr bwMode="auto">
          <a:xfrm>
            <a:off x="5515637" y="2413123"/>
            <a:ext cx="3600400" cy="360040"/>
          </a:xfrm>
          <a:prstGeom prst="roundRect">
            <a:avLst/>
          </a:prstGeom>
          <a:solidFill>
            <a:schemeClr val="accent1">
              <a:alpha val="4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pic>
        <p:nvPicPr>
          <p:cNvPr id="49" name="Content Placeholder 3"/>
          <p:cNvPicPr>
            <a:picLocks noChangeAspect="1"/>
          </p:cNvPicPr>
          <p:nvPr/>
        </p:nvPicPr>
        <p:blipFill rotWithShape="1">
          <a:blip r:embed="rId8"/>
          <a:srcRect t="16873" r="5819" b="16873"/>
          <a:stretch/>
        </p:blipFill>
        <p:spPr bwMode="auto">
          <a:xfrm>
            <a:off x="6156176" y="3429000"/>
            <a:ext cx="2520280" cy="1728192"/>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50"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7849" y="3472945"/>
            <a:ext cx="433324" cy="4601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6" descr="http://t3.gstatic.com/images?q=tbn:ANd9GcRqVs5-RTstJilIIkxe2lAxRCWbbYfQ8cbm4xUMPYFmQGGBRmN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9736" y="3645024"/>
            <a:ext cx="432048" cy="3731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12" descr="http://www.simpsoncrazy.com/content/pictures/bart/BartSimpson13.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4423610"/>
            <a:ext cx="473195" cy="51755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53" name="Picture 14" descr="http://www.babusinesslife.com/Media/images/ThinkLikeH1009-credit-needed-caa87885-db03-4d9f-ade4-a9be887bde5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0232" y="4581128"/>
            <a:ext cx="432048" cy="50021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2" name="Content Placeholder 2"/>
          <p:cNvSpPr txBox="1">
            <a:spLocks/>
          </p:cNvSpPr>
          <p:nvPr/>
        </p:nvSpPr>
        <p:spPr bwMode="auto">
          <a:xfrm>
            <a:off x="179512" y="4869160"/>
            <a:ext cx="5472608" cy="360040"/>
          </a:xfrm>
          <a:prstGeom prst="rect">
            <a:avLst/>
          </a:prstGeom>
          <a:solidFill>
            <a:srgbClr val="800000"/>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400" dirty="0" smtClean="0">
                <a:solidFill>
                  <a:srgbClr val="FFFFFF"/>
                </a:solidFill>
              </a:rPr>
              <a:t>Assign Higher Weight to Geo-close Friends</a:t>
            </a:r>
          </a:p>
        </p:txBody>
      </p:sp>
      <p:sp>
        <p:nvSpPr>
          <p:cNvPr id="48" name="Rectangle 47"/>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54" name="Rectangle 53"/>
          <p:cNvSpPr/>
          <p:nvPr/>
        </p:nvSpPr>
        <p:spPr>
          <a:xfrm>
            <a:off x="0" y="6320353"/>
            <a:ext cx="9144000" cy="276999"/>
          </a:xfrm>
          <a:prstGeom prst="rect">
            <a:avLst/>
          </a:prstGeom>
        </p:spPr>
        <p:txBody>
          <a:bodyPr wrap="square">
            <a:spAutoFit/>
          </a:bodyPr>
          <a:lstStyle/>
          <a:p>
            <a:r>
              <a:rPr lang="en-US" sz="1200" dirty="0" smtClean="0">
                <a:latin typeface="Arial" pitchFamily="34" charset="0"/>
                <a:cs typeface="Arial" pitchFamily="34" charset="0"/>
              </a:rPr>
              <a:t>M. Ye, P. Yin, W. </a:t>
            </a:r>
            <a:r>
              <a:rPr lang="en-US" sz="1200" dirty="0">
                <a:latin typeface="Arial" pitchFamily="34" charset="0"/>
                <a:cs typeface="Arial" pitchFamily="34" charset="0"/>
              </a:rPr>
              <a:t>Lee, </a:t>
            </a:r>
            <a:r>
              <a:rPr lang="en-US" sz="1200" dirty="0" smtClean="0">
                <a:latin typeface="Arial" pitchFamily="34" charset="0"/>
                <a:cs typeface="Arial" pitchFamily="34" charset="0"/>
              </a:rPr>
              <a:t>and D. Lee, “Exploiting </a:t>
            </a:r>
            <a:r>
              <a:rPr lang="en-US" sz="1200" dirty="0">
                <a:latin typeface="Arial" pitchFamily="34" charset="0"/>
                <a:cs typeface="Arial" pitchFamily="34" charset="0"/>
              </a:rPr>
              <a:t>geographical influence for collaborative point-of-interest recommendation” </a:t>
            </a:r>
            <a:r>
              <a:rPr lang="en-US" sz="1200" b="1" dirty="0" smtClean="0">
                <a:latin typeface="Arial" pitchFamily="34" charset="0"/>
                <a:cs typeface="Arial" pitchFamily="34" charset="0"/>
              </a:rPr>
              <a:t>SIGIR</a:t>
            </a:r>
            <a:r>
              <a:rPr lang="en-US" sz="1200" dirty="0" smtClean="0">
                <a:latin typeface="Arial" pitchFamily="34" charset="0"/>
                <a:cs typeface="Arial" pitchFamily="34" charset="0"/>
              </a:rPr>
              <a:t> </a:t>
            </a:r>
            <a:r>
              <a:rPr lang="en-US" sz="1200" dirty="0">
                <a:latin typeface="Arial" pitchFamily="34" charset="0"/>
                <a:cs typeface="Arial" pitchFamily="34" charset="0"/>
              </a:rPr>
              <a:t>2011</a:t>
            </a:r>
          </a:p>
        </p:txBody>
      </p:sp>
      <p:sp>
        <p:nvSpPr>
          <p:cNvPr id="56" name="Rectangle 55"/>
          <p:cNvSpPr/>
          <p:nvPr/>
        </p:nvSpPr>
        <p:spPr bwMode="auto">
          <a:xfrm>
            <a:off x="0" y="6002977"/>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dirty="0">
                <a:latin typeface="Arial" pitchFamily="34" charset="0"/>
                <a:cs typeface="Arial" pitchFamily="34" charset="0"/>
              </a:rPr>
              <a:t>M. Ye, P. Yin, and W.-C. Lee, “Location recommendation for location-based social networks,” in </a:t>
            </a:r>
            <a:r>
              <a:rPr lang="en-US" sz="1200" b="1" dirty="0">
                <a:latin typeface="Arial" pitchFamily="34" charset="0"/>
                <a:cs typeface="Arial" pitchFamily="34" charset="0"/>
              </a:rPr>
              <a:t>ACM SIGSPATIAL GIS</a:t>
            </a:r>
            <a:r>
              <a:rPr lang="en-US" sz="1200" dirty="0">
                <a:latin typeface="Arial" pitchFamily="34" charset="0"/>
                <a:cs typeface="Arial" pitchFamily="34" charset="0"/>
              </a:rPr>
              <a:t>, 2010.</a:t>
            </a:r>
          </a:p>
        </p:txBody>
      </p:sp>
    </p:spTree>
    <p:extLst>
      <p:ext uri="{BB962C8B-B14F-4D97-AF65-F5344CB8AC3E}">
        <p14:creationId xmlns:p14="http://schemas.microsoft.com/office/powerpoint/2010/main" val="2941144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7150"/>
            <a:ext cx="7416824" cy="851570"/>
          </a:xfrm>
        </p:spPr>
        <p:txBody>
          <a:bodyPr/>
          <a:lstStyle/>
          <a:p>
            <a:r>
              <a:rPr lang="en-US" dirty="0" smtClean="0"/>
              <a:t>Location-Aware Recommendation: Preference</a:t>
            </a:r>
            <a:r>
              <a:rPr lang="en-US" dirty="0"/>
              <a:t>-</a:t>
            </a:r>
            <a:r>
              <a:rPr lang="en-US" dirty="0" smtClean="0"/>
              <a:t>Aware</a:t>
            </a:r>
            <a:endParaRPr lang="en-US" dirty="0"/>
          </a:p>
        </p:txBody>
      </p:sp>
      <p:grpSp>
        <p:nvGrpSpPr>
          <p:cNvPr id="176" name="Group 175"/>
          <p:cNvGrpSpPr/>
          <p:nvPr/>
        </p:nvGrpSpPr>
        <p:grpSpPr>
          <a:xfrm>
            <a:off x="179512" y="3429000"/>
            <a:ext cx="4248472" cy="2520280"/>
            <a:chOff x="179512" y="3429000"/>
            <a:chExt cx="4248472" cy="2520280"/>
          </a:xfrm>
        </p:grpSpPr>
        <p:sp>
          <p:nvSpPr>
            <p:cNvPr id="4" name="TextBox 3"/>
            <p:cNvSpPr txBox="1"/>
            <p:nvPr/>
          </p:nvSpPr>
          <p:spPr>
            <a:xfrm>
              <a:off x="3040902" y="4221088"/>
              <a:ext cx="1387082" cy="369332"/>
            </a:xfrm>
            <a:prstGeom prst="rect">
              <a:avLst/>
            </a:prstGeom>
            <a:noFill/>
          </p:spPr>
          <p:txBody>
            <a:bodyPr wrap="square" rtlCol="0">
              <a:spAutoFit/>
            </a:bodyPr>
            <a:lstStyle/>
            <a:p>
              <a:pPr algn="ctr"/>
              <a:r>
                <a:rPr lang="en-US" altLang="zh-CN" sz="900" b="1" dirty="0" smtClean="0">
                  <a:solidFill>
                    <a:srgbClr val="C00000"/>
                  </a:solidFill>
                  <a:latin typeface="+mj-ea"/>
                  <a:ea typeface="+mj-ea"/>
                </a:rPr>
                <a:t>Social/Community Opinions</a:t>
              </a:r>
              <a:endParaRPr lang="zh-CN" altLang="en-US" sz="900" b="1" dirty="0">
                <a:solidFill>
                  <a:srgbClr val="C00000"/>
                </a:solidFill>
                <a:latin typeface="+mj-ea"/>
                <a:ea typeface="+mj-ea"/>
              </a:endParaRPr>
            </a:p>
          </p:txBody>
        </p:sp>
        <p:pic>
          <p:nvPicPr>
            <p:cNvPr id="5" name="Picture 2" descr="C:\Users\yuzheng\Desktop\LBSN images\socialnetwor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511" y="3429000"/>
              <a:ext cx="1029270" cy="7931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8"/>
            <p:cNvGrpSpPr/>
            <p:nvPr/>
          </p:nvGrpSpPr>
          <p:grpSpPr>
            <a:xfrm>
              <a:off x="179512" y="3429000"/>
              <a:ext cx="1584176" cy="1173753"/>
              <a:chOff x="-527898" y="2679525"/>
              <a:chExt cx="4511716" cy="3016807"/>
            </a:xfrm>
          </p:grpSpPr>
          <p:sp>
            <p:nvSpPr>
              <p:cNvPr id="7" name="TextBox 6"/>
              <p:cNvSpPr txBox="1"/>
              <p:nvPr/>
            </p:nvSpPr>
            <p:spPr>
              <a:xfrm>
                <a:off x="-527898" y="4747066"/>
                <a:ext cx="4511716" cy="949266"/>
              </a:xfrm>
              <a:prstGeom prst="rect">
                <a:avLst/>
              </a:prstGeom>
              <a:noFill/>
            </p:spPr>
            <p:txBody>
              <a:bodyPr wrap="square" rtlCol="0">
                <a:spAutoFit/>
              </a:bodyPr>
              <a:lstStyle/>
              <a:p>
                <a:pPr algn="ctr"/>
                <a:r>
                  <a:rPr lang="en-US" altLang="zh-CN" sz="900" b="1" dirty="0" smtClean="0">
                    <a:solidFill>
                      <a:srgbClr val="C00000"/>
                    </a:solidFill>
                    <a:latin typeface="+mj-ea"/>
                    <a:ea typeface="+mj-ea"/>
                  </a:rPr>
                  <a:t> User Personal Interests/Preferences</a:t>
                </a:r>
                <a:endParaRPr lang="zh-CN" altLang="en-US" sz="900" b="1" dirty="0">
                  <a:solidFill>
                    <a:srgbClr val="C00000"/>
                  </a:solidFill>
                  <a:latin typeface="+mj-ea"/>
                  <a:ea typeface="+mj-ea"/>
                </a:endParaRPr>
              </a:p>
            </p:txBody>
          </p:sp>
          <p:pic>
            <p:nvPicPr>
              <p:cNvPr id="8" name="Picture 10" descr="https://encrypted-tbn3.gstatic.com/images?q=tbn:ANd9GcSouLmubZpsf-SbfXQz6D-fAjcP5KqEuamfaIglgFylMb4Gr8X8ug"/>
              <p:cNvPicPr>
                <a:picLocks noChangeAspect="1" noChangeArrowheads="1"/>
              </p:cNvPicPr>
              <p:nvPr/>
            </p:nvPicPr>
            <p:blipFill>
              <a:blip r:embed="rId4" cstate="print"/>
              <a:srcRect/>
              <a:stretch>
                <a:fillRect/>
              </a:stretch>
            </p:blipFill>
            <p:spPr bwMode="auto">
              <a:xfrm>
                <a:off x="1331640" y="2874857"/>
                <a:ext cx="2016224" cy="1755652"/>
              </a:xfrm>
              <a:prstGeom prst="rect">
                <a:avLst/>
              </a:prstGeom>
              <a:noFill/>
            </p:spPr>
          </p:pic>
          <p:pic>
            <p:nvPicPr>
              <p:cNvPr id="9" name="Picture 8" descr="https://encrypted-tbn1.gstatic.com/images?q=tbn:ANd9GcQ529AyCn8t52gRP-s2jD8f0owvafDrDID0o9naKRIAhUuznub7"/>
              <p:cNvPicPr>
                <a:picLocks noChangeAspect="1" noChangeArrowheads="1"/>
              </p:cNvPicPr>
              <p:nvPr/>
            </p:nvPicPr>
            <p:blipFill>
              <a:blip r:embed="rId5" cstate="print"/>
              <a:srcRect/>
              <a:stretch>
                <a:fillRect/>
              </a:stretch>
            </p:blipFill>
            <p:spPr bwMode="auto">
              <a:xfrm flipH="1">
                <a:off x="-36512" y="2731956"/>
                <a:ext cx="1800200" cy="1943101"/>
              </a:xfrm>
              <a:prstGeom prst="rect">
                <a:avLst/>
              </a:prstGeom>
              <a:noFill/>
            </p:spPr>
          </p:pic>
          <p:sp>
            <p:nvSpPr>
              <p:cNvPr id="10" name="TextBox 9"/>
              <p:cNvSpPr txBox="1"/>
              <p:nvPr/>
            </p:nvSpPr>
            <p:spPr>
              <a:xfrm rot="20853204">
                <a:off x="1819759" y="2679525"/>
                <a:ext cx="1219857" cy="514186"/>
              </a:xfrm>
              <a:prstGeom prst="rect">
                <a:avLst/>
              </a:prstGeom>
              <a:noFill/>
            </p:spPr>
            <p:txBody>
              <a:bodyPr wrap="none" rtlCol="0">
                <a:spAutoFit/>
              </a:bodyPr>
              <a:lstStyle/>
              <a:p>
                <a:r>
                  <a:rPr lang="en-US" altLang="zh-CN" sz="700" dirty="0" smtClean="0">
                    <a:latin typeface="+mj-lt"/>
                  </a:rPr>
                  <a:t>Movie</a:t>
                </a:r>
              </a:p>
            </p:txBody>
          </p:sp>
          <p:sp>
            <p:nvSpPr>
              <p:cNvPr id="11" name="TextBox 10"/>
              <p:cNvSpPr txBox="1"/>
              <p:nvPr/>
            </p:nvSpPr>
            <p:spPr>
              <a:xfrm rot="20853204">
                <a:off x="1906364" y="2907275"/>
                <a:ext cx="1110289" cy="514186"/>
              </a:xfrm>
              <a:prstGeom prst="rect">
                <a:avLst/>
              </a:prstGeom>
              <a:noFill/>
            </p:spPr>
            <p:txBody>
              <a:bodyPr wrap="none" rtlCol="0">
                <a:spAutoFit/>
              </a:bodyPr>
              <a:lstStyle/>
              <a:p>
                <a:r>
                  <a:rPr lang="en-US" altLang="zh-CN" sz="700" dirty="0" smtClean="0">
                    <a:latin typeface="+mj-lt"/>
                  </a:rPr>
                  <a:t>Food</a:t>
                </a:r>
              </a:p>
            </p:txBody>
          </p:sp>
          <p:sp>
            <p:nvSpPr>
              <p:cNvPr id="12" name="TextBox 11"/>
              <p:cNvSpPr txBox="1"/>
              <p:nvPr/>
            </p:nvSpPr>
            <p:spPr>
              <a:xfrm rot="20853204">
                <a:off x="1916033" y="3078069"/>
                <a:ext cx="1621608" cy="514186"/>
              </a:xfrm>
              <a:prstGeom prst="rect">
                <a:avLst/>
              </a:prstGeom>
              <a:noFill/>
            </p:spPr>
            <p:txBody>
              <a:bodyPr wrap="none" rtlCol="0">
                <a:spAutoFit/>
              </a:bodyPr>
              <a:lstStyle/>
              <a:p>
                <a:r>
                  <a:rPr lang="en-US" altLang="zh-CN" sz="700" dirty="0" smtClean="0">
                    <a:latin typeface="+mj-lt"/>
                  </a:rPr>
                  <a:t>Shopping</a:t>
                </a:r>
              </a:p>
            </p:txBody>
          </p:sp>
        </p:grpSp>
        <p:pic>
          <p:nvPicPr>
            <p:cNvPr id="13" name="Picture 6" descr="https://encrypted-tbn3.gstatic.com/images?q=tbn:ANd9GcTJyflkQ9S5F9Y_qipgMQYHet4Wf9AIXAwB40T6hWNf6m49Ja4NDw"/>
            <p:cNvPicPr>
              <a:picLocks noChangeAspect="1" noChangeArrowheads="1"/>
            </p:cNvPicPr>
            <p:nvPr/>
          </p:nvPicPr>
          <p:blipFill>
            <a:blip r:embed="rId6" cstate="print"/>
            <a:srcRect/>
            <a:stretch>
              <a:fillRect/>
            </a:stretch>
          </p:blipFill>
          <p:spPr bwMode="auto">
            <a:xfrm>
              <a:off x="1792301" y="5203312"/>
              <a:ext cx="1105827" cy="655171"/>
            </a:xfrm>
            <a:prstGeom prst="rect">
              <a:avLst/>
            </a:prstGeom>
            <a:noFill/>
          </p:spPr>
        </p:pic>
        <p:grpSp>
          <p:nvGrpSpPr>
            <p:cNvPr id="14" name="Group 13"/>
            <p:cNvGrpSpPr/>
            <p:nvPr/>
          </p:nvGrpSpPr>
          <p:grpSpPr>
            <a:xfrm>
              <a:off x="213075" y="5203312"/>
              <a:ext cx="1543906" cy="732668"/>
              <a:chOff x="395535" y="4797152"/>
              <a:chExt cx="3528393" cy="1629764"/>
            </a:xfrm>
          </p:grpSpPr>
          <p:pic>
            <p:nvPicPr>
              <p:cNvPr id="15" name="Picture 16"/>
              <p:cNvPicPr>
                <a:picLocks noChangeAspect="1" noChangeArrowheads="1"/>
              </p:cNvPicPr>
              <p:nvPr/>
            </p:nvPicPr>
            <p:blipFill>
              <a:blip r:embed="rId7" cstate="print"/>
              <a:srcRect/>
              <a:stretch>
                <a:fillRect/>
              </a:stretch>
            </p:blipFill>
            <p:spPr bwMode="auto">
              <a:xfrm>
                <a:off x="1979712" y="4797152"/>
                <a:ext cx="360040" cy="576064"/>
              </a:xfrm>
              <a:prstGeom prst="rect">
                <a:avLst/>
              </a:prstGeom>
              <a:noFill/>
              <a:ln w="9525">
                <a:noFill/>
                <a:miter lim="800000"/>
                <a:headEnd/>
                <a:tailEnd/>
              </a:ln>
            </p:spPr>
          </p:pic>
          <p:sp>
            <p:nvSpPr>
              <p:cNvPr id="16" name="Trapezoid 15"/>
              <p:cNvSpPr/>
              <p:nvPr/>
            </p:nvSpPr>
            <p:spPr>
              <a:xfrm>
                <a:off x="395535" y="5445224"/>
                <a:ext cx="3528393" cy="981692"/>
              </a:xfrm>
              <a:prstGeom prst="trapezoid">
                <a:avLst>
                  <a:gd name="adj" fmla="val 3838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7" name="Picture 6" descr="http://www.veryicon.com/icon/png/Food%20%26%20Drinks/Food/Coffee.png"/>
              <p:cNvPicPr>
                <a:picLocks noChangeAspect="1" noChangeArrowheads="1"/>
              </p:cNvPicPr>
              <p:nvPr/>
            </p:nvPicPr>
            <p:blipFill>
              <a:blip r:embed="rId8" cstate="print"/>
              <a:srcRect/>
              <a:stretch>
                <a:fillRect/>
              </a:stretch>
            </p:blipFill>
            <p:spPr bwMode="auto">
              <a:xfrm>
                <a:off x="3059832" y="5517232"/>
                <a:ext cx="288032" cy="288032"/>
              </a:xfrm>
              <a:prstGeom prst="rect">
                <a:avLst/>
              </a:prstGeom>
              <a:noFill/>
            </p:spPr>
          </p:pic>
          <p:pic>
            <p:nvPicPr>
              <p:cNvPr id="18" name="Picture 8" descr="https://encrypted-tbn0.gstatic.com/images?q=tbn:ANd9GcTCpytvBy-l2YrQzwwNnmLUwx2osZapINF0vKGg5RW85VQoKxhGM6rEk0IhMw"/>
              <p:cNvPicPr>
                <a:picLocks noChangeAspect="1" noChangeArrowheads="1"/>
              </p:cNvPicPr>
              <p:nvPr/>
            </p:nvPicPr>
            <p:blipFill>
              <a:blip r:embed="rId9" cstate="print"/>
              <a:srcRect/>
              <a:stretch>
                <a:fillRect/>
              </a:stretch>
            </p:blipFill>
            <p:spPr bwMode="auto">
              <a:xfrm>
                <a:off x="3131840" y="6021288"/>
                <a:ext cx="360040" cy="320168"/>
              </a:xfrm>
              <a:prstGeom prst="rect">
                <a:avLst/>
              </a:prstGeom>
              <a:noFill/>
            </p:spPr>
          </p:pic>
          <p:pic>
            <p:nvPicPr>
              <p:cNvPr id="19" name="Picture 6" descr="http://www.veryicon.com/icon/png/Food%20%26%20Drinks/Food/Coffee.png"/>
              <p:cNvPicPr>
                <a:picLocks noChangeAspect="1" noChangeArrowheads="1"/>
              </p:cNvPicPr>
              <p:nvPr/>
            </p:nvPicPr>
            <p:blipFill>
              <a:blip r:embed="rId8" cstate="print"/>
              <a:srcRect/>
              <a:stretch>
                <a:fillRect/>
              </a:stretch>
            </p:blipFill>
            <p:spPr bwMode="auto">
              <a:xfrm>
                <a:off x="1763688" y="6093296"/>
                <a:ext cx="288032" cy="288032"/>
              </a:xfrm>
              <a:prstGeom prst="rect">
                <a:avLst/>
              </a:prstGeom>
              <a:noFill/>
            </p:spPr>
          </p:pic>
          <p:pic>
            <p:nvPicPr>
              <p:cNvPr id="20" name="Picture 8" descr="https://encrypted-tbn0.gstatic.com/images?q=tbn:ANd9GcTCpytvBy-l2YrQzwwNnmLUwx2osZapINF0vKGg5RW85VQoKxhGM6rEk0IhMw"/>
              <p:cNvPicPr>
                <a:picLocks noChangeAspect="1" noChangeArrowheads="1"/>
              </p:cNvPicPr>
              <p:nvPr/>
            </p:nvPicPr>
            <p:blipFill>
              <a:blip r:embed="rId9" cstate="print"/>
              <a:srcRect/>
              <a:stretch>
                <a:fillRect/>
              </a:stretch>
            </p:blipFill>
            <p:spPr bwMode="auto">
              <a:xfrm>
                <a:off x="1331640" y="5701120"/>
                <a:ext cx="360040" cy="320168"/>
              </a:xfrm>
              <a:prstGeom prst="rect">
                <a:avLst/>
              </a:prstGeom>
              <a:noFill/>
            </p:spPr>
          </p:pic>
          <p:pic>
            <p:nvPicPr>
              <p:cNvPr id="21" name="Picture 10" descr="https://encrypted-tbn3.gstatic.com/images?q=tbn:ANd9GcTYDj6rj2EQhTCE_4XVdYEVXmZoM-YxTZWxjuZ5IZzTAPIzbVp9Lg"/>
              <p:cNvPicPr>
                <a:picLocks noChangeAspect="1" noChangeArrowheads="1"/>
              </p:cNvPicPr>
              <p:nvPr/>
            </p:nvPicPr>
            <p:blipFill>
              <a:blip r:embed="rId10" cstate="print"/>
              <a:srcRect/>
              <a:stretch>
                <a:fillRect/>
              </a:stretch>
            </p:blipFill>
            <p:spPr bwMode="auto">
              <a:xfrm>
                <a:off x="683568" y="5949280"/>
                <a:ext cx="401960" cy="401960"/>
              </a:xfrm>
              <a:prstGeom prst="rect">
                <a:avLst/>
              </a:prstGeom>
              <a:noFill/>
            </p:spPr>
          </p:pic>
          <p:pic>
            <p:nvPicPr>
              <p:cNvPr id="22" name="Picture 12" descr="https://encrypted-tbn1.gstatic.com/images?q=tbn:ANd9GcRCasiUInVLNFt_OTaA2g5BHnKQSdSIJcZYt-d5lX0ckx7xzhS4-Q"/>
              <p:cNvPicPr>
                <a:picLocks noChangeAspect="1" noChangeArrowheads="1"/>
              </p:cNvPicPr>
              <p:nvPr/>
            </p:nvPicPr>
            <p:blipFill>
              <a:blip r:embed="rId11" cstate="print"/>
              <a:srcRect/>
              <a:stretch>
                <a:fillRect/>
              </a:stretch>
            </p:blipFill>
            <p:spPr bwMode="auto">
              <a:xfrm>
                <a:off x="2051720" y="5517232"/>
                <a:ext cx="451369" cy="336791"/>
              </a:xfrm>
              <a:prstGeom prst="rect">
                <a:avLst/>
              </a:prstGeom>
              <a:noFill/>
            </p:spPr>
          </p:pic>
          <p:pic>
            <p:nvPicPr>
              <p:cNvPr id="23" name="Picture 12" descr="https://encrypted-tbn1.gstatic.com/images?q=tbn:ANd9GcRCasiUInVLNFt_OTaA2g5BHnKQSdSIJcZYt-d5lX0ckx7xzhS4-Q"/>
              <p:cNvPicPr>
                <a:picLocks noChangeAspect="1" noChangeArrowheads="1"/>
              </p:cNvPicPr>
              <p:nvPr/>
            </p:nvPicPr>
            <p:blipFill>
              <a:blip r:embed="rId11" cstate="print"/>
              <a:srcRect/>
              <a:stretch>
                <a:fillRect/>
              </a:stretch>
            </p:blipFill>
            <p:spPr bwMode="auto">
              <a:xfrm>
                <a:off x="755576" y="5517232"/>
                <a:ext cx="451369" cy="336791"/>
              </a:xfrm>
              <a:prstGeom prst="rect">
                <a:avLst/>
              </a:prstGeom>
              <a:noFill/>
            </p:spPr>
          </p:pic>
          <p:cxnSp>
            <p:nvCxnSpPr>
              <p:cNvPr id="24" name="Straight Arrow Connector 23"/>
              <p:cNvCxnSpPr/>
              <p:nvPr/>
            </p:nvCxnSpPr>
            <p:spPr>
              <a:xfrm flipH="1">
                <a:off x="1671484" y="5301208"/>
                <a:ext cx="457750" cy="389358"/>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905422" y="5301208"/>
                <a:ext cx="223812" cy="792088"/>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29234" y="5301208"/>
                <a:ext cx="927601" cy="387938"/>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129234" y="5301208"/>
                <a:ext cx="1014292" cy="834669"/>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 name="Picture 10" descr="https://encrypted-tbn3.gstatic.com/images?q=tbn:ANd9GcTYDj6rj2EQhTCE_4XVdYEVXmZoM-YxTZWxjuZ5IZzTAPIzbVp9Lg"/>
              <p:cNvPicPr>
                <a:picLocks noChangeAspect="1" noChangeArrowheads="1"/>
              </p:cNvPicPr>
              <p:nvPr/>
            </p:nvPicPr>
            <p:blipFill>
              <a:blip r:embed="rId10" cstate="print"/>
              <a:srcRect/>
              <a:stretch>
                <a:fillRect/>
              </a:stretch>
            </p:blipFill>
            <p:spPr bwMode="auto">
              <a:xfrm>
                <a:off x="2339752" y="5949280"/>
                <a:ext cx="401960" cy="401960"/>
              </a:xfrm>
              <a:prstGeom prst="rect">
                <a:avLst/>
              </a:prstGeom>
              <a:noFill/>
            </p:spPr>
          </p:pic>
        </p:grpSp>
        <p:grpSp>
          <p:nvGrpSpPr>
            <p:cNvPr id="29" name="Group 28"/>
            <p:cNvGrpSpPr/>
            <p:nvPr/>
          </p:nvGrpSpPr>
          <p:grpSpPr>
            <a:xfrm>
              <a:off x="2931691" y="5213868"/>
              <a:ext cx="1476779" cy="735412"/>
              <a:chOff x="5508104" y="4786495"/>
              <a:chExt cx="3384376" cy="1640421"/>
            </a:xfrm>
          </p:grpSpPr>
          <p:pic>
            <p:nvPicPr>
              <p:cNvPr id="30" name="Picture 14"/>
              <p:cNvPicPr>
                <a:picLocks noChangeAspect="1" noChangeArrowheads="1"/>
              </p:cNvPicPr>
              <p:nvPr/>
            </p:nvPicPr>
            <p:blipFill>
              <a:blip r:embed="rId12" cstate="print"/>
              <a:srcRect/>
              <a:stretch>
                <a:fillRect/>
              </a:stretch>
            </p:blipFill>
            <p:spPr bwMode="auto">
              <a:xfrm>
                <a:off x="6948264" y="4786495"/>
                <a:ext cx="367013" cy="586721"/>
              </a:xfrm>
              <a:prstGeom prst="rect">
                <a:avLst/>
              </a:prstGeom>
              <a:noFill/>
              <a:ln w="9525">
                <a:noFill/>
                <a:miter lim="800000"/>
                <a:headEnd/>
                <a:tailEnd/>
              </a:ln>
            </p:spPr>
          </p:pic>
          <p:sp>
            <p:nvSpPr>
              <p:cNvPr id="31" name="Trapezoid 30"/>
              <p:cNvSpPr/>
              <p:nvPr/>
            </p:nvSpPr>
            <p:spPr>
              <a:xfrm>
                <a:off x="5508104" y="5445224"/>
                <a:ext cx="3384376" cy="981692"/>
              </a:xfrm>
              <a:prstGeom prst="trapezoid">
                <a:avLst>
                  <a:gd name="adj" fmla="val 3838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2" name="Picture 6" descr="http://www.veryicon.com/icon/png/Food%20%26%20Drinks/Food/Coffee.png"/>
              <p:cNvPicPr>
                <a:picLocks noChangeAspect="1" noChangeArrowheads="1"/>
              </p:cNvPicPr>
              <p:nvPr/>
            </p:nvPicPr>
            <p:blipFill>
              <a:blip r:embed="rId8" cstate="print"/>
              <a:srcRect/>
              <a:stretch>
                <a:fillRect/>
              </a:stretch>
            </p:blipFill>
            <p:spPr bwMode="auto">
              <a:xfrm>
                <a:off x="8028384" y="5517232"/>
                <a:ext cx="288032" cy="288032"/>
              </a:xfrm>
              <a:prstGeom prst="rect">
                <a:avLst/>
              </a:prstGeom>
              <a:noFill/>
            </p:spPr>
          </p:pic>
          <p:pic>
            <p:nvPicPr>
              <p:cNvPr id="33" name="Picture 8" descr="https://encrypted-tbn0.gstatic.com/images?q=tbn:ANd9GcTCpytvBy-l2YrQzwwNnmLUwx2osZapINF0vKGg5RW85VQoKxhGM6rEk0IhMw"/>
              <p:cNvPicPr>
                <a:picLocks noChangeAspect="1" noChangeArrowheads="1"/>
              </p:cNvPicPr>
              <p:nvPr/>
            </p:nvPicPr>
            <p:blipFill>
              <a:blip r:embed="rId9" cstate="print"/>
              <a:srcRect/>
              <a:stretch>
                <a:fillRect/>
              </a:stretch>
            </p:blipFill>
            <p:spPr bwMode="auto">
              <a:xfrm>
                <a:off x="8100392" y="6021288"/>
                <a:ext cx="360040" cy="320168"/>
              </a:xfrm>
              <a:prstGeom prst="rect">
                <a:avLst/>
              </a:prstGeom>
              <a:noFill/>
            </p:spPr>
          </p:pic>
          <p:pic>
            <p:nvPicPr>
              <p:cNvPr id="34" name="Picture 6" descr="http://www.veryicon.com/icon/png/Food%20%26%20Drinks/Food/Coffee.png"/>
              <p:cNvPicPr>
                <a:picLocks noChangeAspect="1" noChangeArrowheads="1"/>
              </p:cNvPicPr>
              <p:nvPr/>
            </p:nvPicPr>
            <p:blipFill>
              <a:blip r:embed="rId8" cstate="print"/>
              <a:srcRect/>
              <a:stretch>
                <a:fillRect/>
              </a:stretch>
            </p:blipFill>
            <p:spPr bwMode="auto">
              <a:xfrm>
                <a:off x="6804248" y="6021288"/>
                <a:ext cx="288032" cy="288032"/>
              </a:xfrm>
              <a:prstGeom prst="rect">
                <a:avLst/>
              </a:prstGeom>
              <a:noFill/>
            </p:spPr>
          </p:pic>
          <p:pic>
            <p:nvPicPr>
              <p:cNvPr id="35" name="Picture 8" descr="https://encrypted-tbn0.gstatic.com/images?q=tbn:ANd9GcTCpytvBy-l2YrQzwwNnmLUwx2osZapINF0vKGg5RW85VQoKxhGM6rEk0IhMw"/>
              <p:cNvPicPr>
                <a:picLocks noChangeAspect="1" noChangeArrowheads="1"/>
              </p:cNvPicPr>
              <p:nvPr/>
            </p:nvPicPr>
            <p:blipFill>
              <a:blip r:embed="rId9" cstate="print"/>
              <a:srcRect/>
              <a:stretch>
                <a:fillRect/>
              </a:stretch>
            </p:blipFill>
            <p:spPr bwMode="auto">
              <a:xfrm>
                <a:off x="6300192" y="5949280"/>
                <a:ext cx="360040" cy="320168"/>
              </a:xfrm>
              <a:prstGeom prst="rect">
                <a:avLst/>
              </a:prstGeom>
              <a:noFill/>
            </p:spPr>
          </p:pic>
          <p:pic>
            <p:nvPicPr>
              <p:cNvPr id="36" name="Picture 10" descr="https://encrypted-tbn3.gstatic.com/images?q=tbn:ANd9GcTYDj6rj2EQhTCE_4XVdYEVXmZoM-YxTZWxjuZ5IZzTAPIzbVp9Lg"/>
              <p:cNvPicPr>
                <a:picLocks noChangeAspect="1" noChangeArrowheads="1"/>
              </p:cNvPicPr>
              <p:nvPr/>
            </p:nvPicPr>
            <p:blipFill>
              <a:blip r:embed="rId10" cstate="print"/>
              <a:srcRect/>
              <a:stretch>
                <a:fillRect/>
              </a:stretch>
            </p:blipFill>
            <p:spPr bwMode="auto">
              <a:xfrm>
                <a:off x="5826224" y="5949280"/>
                <a:ext cx="401960" cy="401960"/>
              </a:xfrm>
              <a:prstGeom prst="rect">
                <a:avLst/>
              </a:prstGeom>
              <a:noFill/>
            </p:spPr>
          </p:pic>
          <p:pic>
            <p:nvPicPr>
              <p:cNvPr id="37" name="Picture 12" descr="https://encrypted-tbn1.gstatic.com/images?q=tbn:ANd9GcRCasiUInVLNFt_OTaA2g5BHnKQSdSIJcZYt-d5lX0ckx7xzhS4-Q"/>
              <p:cNvPicPr>
                <a:picLocks noChangeAspect="1" noChangeArrowheads="1"/>
              </p:cNvPicPr>
              <p:nvPr/>
            </p:nvPicPr>
            <p:blipFill>
              <a:blip r:embed="rId11" cstate="print"/>
              <a:srcRect/>
              <a:stretch>
                <a:fillRect/>
              </a:stretch>
            </p:blipFill>
            <p:spPr bwMode="auto">
              <a:xfrm>
                <a:off x="7020272" y="5517232"/>
                <a:ext cx="451369" cy="336791"/>
              </a:xfrm>
              <a:prstGeom prst="rect">
                <a:avLst/>
              </a:prstGeom>
              <a:noFill/>
            </p:spPr>
          </p:pic>
          <p:pic>
            <p:nvPicPr>
              <p:cNvPr id="38" name="Picture 12" descr="https://encrypted-tbn1.gstatic.com/images?q=tbn:ANd9GcRCasiUInVLNFt_OTaA2g5BHnKQSdSIJcZYt-d5lX0ckx7xzhS4-Q"/>
              <p:cNvPicPr>
                <a:picLocks noChangeAspect="1" noChangeArrowheads="1"/>
              </p:cNvPicPr>
              <p:nvPr/>
            </p:nvPicPr>
            <p:blipFill>
              <a:blip r:embed="rId11" cstate="print"/>
              <a:srcRect/>
              <a:stretch>
                <a:fillRect/>
              </a:stretch>
            </p:blipFill>
            <p:spPr bwMode="auto">
              <a:xfrm>
                <a:off x="5920831" y="5517232"/>
                <a:ext cx="451369" cy="336791"/>
              </a:xfrm>
              <a:prstGeom prst="rect">
                <a:avLst/>
              </a:prstGeom>
              <a:noFill/>
            </p:spPr>
          </p:pic>
          <p:cxnSp>
            <p:nvCxnSpPr>
              <p:cNvPr id="39" name="Straight Arrow Connector 38"/>
              <p:cNvCxnSpPr/>
              <p:nvPr/>
            </p:nvCxnSpPr>
            <p:spPr>
              <a:xfrm flipH="1">
                <a:off x="6640036" y="5301208"/>
                <a:ext cx="457750" cy="389358"/>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6873974" y="5301208"/>
                <a:ext cx="223812" cy="792088"/>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097786" y="5301208"/>
                <a:ext cx="927601" cy="387938"/>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097786" y="5301208"/>
                <a:ext cx="1014292" cy="834669"/>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 name="Picture 6" descr="http://www.veryicon.com/icon/png/Food%20%26%20Drinks/Food/Coffee.png"/>
              <p:cNvPicPr>
                <a:picLocks noChangeAspect="1" noChangeArrowheads="1"/>
              </p:cNvPicPr>
              <p:nvPr/>
            </p:nvPicPr>
            <p:blipFill>
              <a:blip r:embed="rId8" cstate="print"/>
              <a:srcRect/>
              <a:stretch>
                <a:fillRect/>
              </a:stretch>
            </p:blipFill>
            <p:spPr bwMode="auto">
              <a:xfrm>
                <a:off x="6444208" y="5661248"/>
                <a:ext cx="288032" cy="288032"/>
              </a:xfrm>
              <a:prstGeom prst="rect">
                <a:avLst/>
              </a:prstGeom>
              <a:noFill/>
            </p:spPr>
          </p:pic>
          <p:cxnSp>
            <p:nvCxnSpPr>
              <p:cNvPr id="44" name="Straight Arrow Connector 43"/>
              <p:cNvCxnSpPr>
                <a:stCxn id="30" idx="2"/>
              </p:cNvCxnSpPr>
              <p:nvPr/>
            </p:nvCxnSpPr>
            <p:spPr>
              <a:xfrm>
                <a:off x="7131771" y="5373216"/>
                <a:ext cx="320549" cy="720080"/>
              </a:xfrm>
              <a:prstGeom prst="straightConnector1">
                <a:avLst/>
              </a:prstGeom>
              <a:ln w="28575">
                <a:solidFill>
                  <a:srgbClr val="1D3FE9"/>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Picture 6" descr="http://www.veryicon.com/icon/png/Food%20%26%20Drinks/Food/Coffee.png"/>
              <p:cNvPicPr>
                <a:picLocks noChangeAspect="1" noChangeArrowheads="1"/>
              </p:cNvPicPr>
              <p:nvPr/>
            </p:nvPicPr>
            <p:blipFill>
              <a:blip r:embed="rId8" cstate="print"/>
              <a:srcRect/>
              <a:stretch>
                <a:fillRect/>
              </a:stretch>
            </p:blipFill>
            <p:spPr bwMode="auto">
              <a:xfrm>
                <a:off x="7380312" y="6093296"/>
                <a:ext cx="288032" cy="288032"/>
              </a:xfrm>
              <a:prstGeom prst="rect">
                <a:avLst/>
              </a:prstGeom>
              <a:noFill/>
            </p:spPr>
          </p:pic>
          <p:pic>
            <p:nvPicPr>
              <p:cNvPr id="46" name="Picture 16"/>
              <p:cNvPicPr>
                <a:picLocks noChangeAspect="1" noChangeArrowheads="1"/>
              </p:cNvPicPr>
              <p:nvPr/>
            </p:nvPicPr>
            <p:blipFill>
              <a:blip r:embed="rId7" cstate="print"/>
              <a:srcRect/>
              <a:stretch>
                <a:fillRect/>
              </a:stretch>
            </p:blipFill>
            <p:spPr bwMode="auto">
              <a:xfrm>
                <a:off x="6444208" y="4797152"/>
                <a:ext cx="360040" cy="576064"/>
              </a:xfrm>
              <a:prstGeom prst="rect">
                <a:avLst/>
              </a:prstGeom>
              <a:noFill/>
              <a:ln w="9525">
                <a:noFill/>
                <a:miter lim="800000"/>
                <a:headEnd/>
                <a:tailEnd/>
              </a:ln>
            </p:spPr>
          </p:pic>
          <p:pic>
            <p:nvPicPr>
              <p:cNvPr id="47" name="Picture 16"/>
              <p:cNvPicPr>
                <a:picLocks noChangeAspect="1" noChangeArrowheads="1"/>
              </p:cNvPicPr>
              <p:nvPr/>
            </p:nvPicPr>
            <p:blipFill>
              <a:blip r:embed="rId7" cstate="print"/>
              <a:srcRect/>
              <a:stretch>
                <a:fillRect/>
              </a:stretch>
            </p:blipFill>
            <p:spPr bwMode="auto">
              <a:xfrm>
                <a:off x="5940152" y="4797152"/>
                <a:ext cx="360040" cy="576064"/>
              </a:xfrm>
              <a:prstGeom prst="rect">
                <a:avLst/>
              </a:prstGeom>
              <a:noFill/>
              <a:ln w="9525">
                <a:noFill/>
                <a:miter lim="800000"/>
                <a:headEnd/>
                <a:tailEnd/>
              </a:ln>
            </p:spPr>
          </p:pic>
          <p:pic>
            <p:nvPicPr>
              <p:cNvPr id="48" name="Picture 16"/>
              <p:cNvPicPr>
                <a:picLocks noChangeAspect="1" noChangeArrowheads="1"/>
              </p:cNvPicPr>
              <p:nvPr/>
            </p:nvPicPr>
            <p:blipFill>
              <a:blip r:embed="rId7" cstate="print"/>
              <a:srcRect/>
              <a:stretch>
                <a:fillRect/>
              </a:stretch>
            </p:blipFill>
            <p:spPr bwMode="auto">
              <a:xfrm>
                <a:off x="7452320" y="4797152"/>
                <a:ext cx="360040" cy="576064"/>
              </a:xfrm>
              <a:prstGeom prst="rect">
                <a:avLst/>
              </a:prstGeom>
              <a:noFill/>
              <a:ln w="9525">
                <a:noFill/>
                <a:miter lim="800000"/>
                <a:headEnd/>
                <a:tailEnd/>
              </a:ln>
            </p:spPr>
          </p:pic>
          <p:pic>
            <p:nvPicPr>
              <p:cNvPr id="49" name="Picture 16"/>
              <p:cNvPicPr>
                <a:picLocks noChangeAspect="1" noChangeArrowheads="1"/>
              </p:cNvPicPr>
              <p:nvPr/>
            </p:nvPicPr>
            <p:blipFill>
              <a:blip r:embed="rId7" cstate="print"/>
              <a:srcRect/>
              <a:stretch>
                <a:fillRect/>
              </a:stretch>
            </p:blipFill>
            <p:spPr bwMode="auto">
              <a:xfrm>
                <a:off x="7956376" y="4797152"/>
                <a:ext cx="360040" cy="576064"/>
              </a:xfrm>
              <a:prstGeom prst="rect">
                <a:avLst/>
              </a:prstGeom>
              <a:noFill/>
              <a:ln w="9525">
                <a:noFill/>
                <a:miter lim="800000"/>
                <a:headEnd/>
                <a:tailEnd/>
              </a:ln>
            </p:spPr>
          </p:pic>
        </p:grpSp>
        <p:sp>
          <p:nvSpPr>
            <p:cNvPr id="50" name="TextBox 49"/>
            <p:cNvSpPr txBox="1"/>
            <p:nvPr/>
          </p:nvSpPr>
          <p:spPr>
            <a:xfrm>
              <a:off x="3032380" y="4638937"/>
              <a:ext cx="1376090" cy="507831"/>
            </a:xfrm>
            <a:prstGeom prst="rect">
              <a:avLst/>
            </a:prstGeom>
            <a:solidFill>
              <a:srgbClr val="FFAA29"/>
            </a:solidFill>
            <a:ln w="6350">
              <a:solidFill>
                <a:schemeClr val="tx2">
                  <a:lumMod val="40000"/>
                  <a:lumOff val="60000"/>
                </a:schemeClr>
              </a:solidFill>
            </a:ln>
          </p:spPr>
          <p:txBody>
            <a:bodyPr wrap="square" rtlCol="0">
              <a:spAutoFit/>
            </a:bodyPr>
            <a:lstStyle/>
            <a:p>
              <a:r>
                <a:rPr lang="en-US" altLang="zh-CN" sz="900" dirty="0" smtClean="0">
                  <a:latin typeface="+mj-lt"/>
                </a:rPr>
                <a:t>Discover </a:t>
              </a:r>
              <a:r>
                <a:rPr lang="en-US" altLang="zh-CN" sz="900" b="1" dirty="0" smtClean="0">
                  <a:solidFill>
                    <a:srgbClr val="C00000"/>
                  </a:solidFill>
                  <a:latin typeface="+mj-lt"/>
                </a:rPr>
                <a:t>local experts </a:t>
              </a:r>
              <a:r>
                <a:rPr lang="en-US" altLang="zh-CN" sz="900" dirty="0" smtClean="0">
                  <a:latin typeface="+mj-lt"/>
                </a:rPr>
                <a:t>for different categories in a specific area</a:t>
              </a:r>
              <a:endParaRPr lang="zh-CN" altLang="en-US" sz="900" dirty="0">
                <a:latin typeface="+mj-lt"/>
              </a:endParaRPr>
            </a:p>
          </p:txBody>
        </p:sp>
        <p:sp>
          <p:nvSpPr>
            <p:cNvPr id="51" name="TextBox 50"/>
            <p:cNvSpPr txBox="1"/>
            <p:nvPr/>
          </p:nvSpPr>
          <p:spPr>
            <a:xfrm>
              <a:off x="179512" y="4582869"/>
              <a:ext cx="1577468" cy="646331"/>
            </a:xfrm>
            <a:prstGeom prst="rect">
              <a:avLst/>
            </a:prstGeom>
            <a:solidFill>
              <a:srgbClr val="FFAA29"/>
            </a:solidFill>
            <a:ln w="3175" cmpd="sng">
              <a:solidFill>
                <a:schemeClr val="tx2">
                  <a:lumMod val="60000"/>
                  <a:lumOff val="40000"/>
                </a:schemeClr>
              </a:solidFill>
            </a:ln>
          </p:spPr>
          <p:txBody>
            <a:bodyPr wrap="square" rtlCol="0">
              <a:spAutoFit/>
            </a:bodyPr>
            <a:lstStyle/>
            <a:p>
              <a:r>
                <a:rPr lang="en-US" altLang="zh-CN" sz="900" dirty="0" smtClean="0">
                  <a:latin typeface="+mj-lt"/>
                </a:rPr>
                <a:t>Identify user preference  using </a:t>
              </a:r>
              <a:r>
                <a:rPr lang="en-US" altLang="zh-CN" sz="900" b="1" dirty="0" smtClean="0">
                  <a:solidFill>
                    <a:srgbClr val="C00000"/>
                  </a:solidFill>
                  <a:latin typeface="+mj-lt"/>
                </a:rPr>
                <a:t>semantic information </a:t>
              </a:r>
              <a:r>
                <a:rPr lang="en-US" altLang="zh-CN" sz="900" dirty="0" smtClean="0">
                  <a:latin typeface="+mj-lt"/>
                </a:rPr>
                <a:t>from the location history</a:t>
              </a:r>
              <a:endParaRPr lang="zh-CN" altLang="en-US" sz="900" dirty="0">
                <a:latin typeface="+mj-lt"/>
              </a:endParaRPr>
            </a:p>
          </p:txBody>
        </p:sp>
        <p:sp>
          <p:nvSpPr>
            <p:cNvPr id="52" name="TextBox 51"/>
            <p:cNvSpPr txBox="1"/>
            <p:nvPr/>
          </p:nvSpPr>
          <p:spPr>
            <a:xfrm>
              <a:off x="1824107" y="4582869"/>
              <a:ext cx="1141146" cy="646331"/>
            </a:xfrm>
            <a:prstGeom prst="rect">
              <a:avLst/>
            </a:prstGeom>
            <a:solidFill>
              <a:srgbClr val="FFAA29"/>
            </a:solidFill>
            <a:ln w="6350">
              <a:solidFill>
                <a:schemeClr val="tx2">
                  <a:lumMod val="40000"/>
                  <a:lumOff val="60000"/>
                </a:schemeClr>
              </a:solidFill>
            </a:ln>
          </p:spPr>
          <p:txBody>
            <a:bodyPr wrap="square" rtlCol="0">
              <a:spAutoFit/>
            </a:bodyPr>
            <a:lstStyle/>
            <a:p>
              <a:r>
                <a:rPr lang="en-US" altLang="zh-CN" sz="900" dirty="0" smtClean="0">
                  <a:latin typeface="+mj-lt"/>
                </a:rPr>
                <a:t>Use</a:t>
              </a:r>
              <a:r>
                <a:rPr lang="en-US" altLang="zh-CN" sz="900" b="1" dirty="0" smtClean="0">
                  <a:solidFill>
                    <a:srgbClr val="C00000"/>
                  </a:solidFill>
                  <a:latin typeface="+mj-lt"/>
                </a:rPr>
                <a:t> local experts </a:t>
              </a:r>
              <a:r>
                <a:rPr lang="en-US" altLang="zh-CN" sz="900" dirty="0" smtClean="0">
                  <a:latin typeface="+mj-lt"/>
                </a:rPr>
                <a:t>&amp; </a:t>
              </a:r>
              <a:r>
                <a:rPr lang="en-US" altLang="zh-CN" sz="900" b="1" dirty="0" smtClean="0">
                  <a:solidFill>
                    <a:srgbClr val="C00000"/>
                  </a:solidFill>
                  <a:latin typeface="+mj-lt"/>
                </a:rPr>
                <a:t>user</a:t>
              </a:r>
              <a:r>
                <a:rPr lang="en-US" altLang="zh-CN" sz="900" dirty="0" smtClean="0">
                  <a:latin typeface="+mj-lt"/>
                </a:rPr>
                <a:t> </a:t>
              </a:r>
              <a:r>
                <a:rPr lang="en-US" altLang="zh-CN" sz="900" b="1" dirty="0" smtClean="0">
                  <a:solidFill>
                    <a:srgbClr val="C00000"/>
                  </a:solidFill>
                  <a:latin typeface="+mj-lt"/>
                </a:rPr>
                <a:t>preferences</a:t>
              </a:r>
              <a:r>
                <a:rPr lang="en-US" altLang="zh-CN" sz="900" dirty="0" smtClean="0">
                  <a:latin typeface="+mj-lt"/>
                </a:rPr>
                <a:t> for recommendation</a:t>
              </a:r>
              <a:endParaRPr lang="zh-CN" altLang="en-US" sz="900" dirty="0">
                <a:latin typeface="+mj-lt"/>
              </a:endParaRPr>
            </a:p>
          </p:txBody>
        </p:sp>
        <p:grpSp>
          <p:nvGrpSpPr>
            <p:cNvPr id="53" name="Group 52"/>
            <p:cNvGrpSpPr/>
            <p:nvPr/>
          </p:nvGrpSpPr>
          <p:grpSpPr>
            <a:xfrm>
              <a:off x="1790544" y="3429000"/>
              <a:ext cx="1170875" cy="1196916"/>
              <a:chOff x="3419872" y="1052737"/>
              <a:chExt cx="2664296" cy="2650922"/>
            </a:xfrm>
          </p:grpSpPr>
          <p:pic>
            <p:nvPicPr>
              <p:cNvPr id="54" name="Picture 5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6748" y="1412776"/>
                <a:ext cx="512031" cy="33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64660" y="1124744"/>
                <a:ext cx="596719" cy="39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12732" y="2420888"/>
                <a:ext cx="427791" cy="30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00598" y="2060848"/>
                <a:ext cx="452094" cy="45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07904" y="1595068"/>
                <a:ext cx="672780" cy="32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28756" y="1916832"/>
                <a:ext cx="657591" cy="4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3419872" y="2885665"/>
                <a:ext cx="2664296" cy="817994"/>
              </a:xfrm>
              <a:prstGeom prst="rect">
                <a:avLst/>
              </a:prstGeom>
              <a:noFill/>
            </p:spPr>
            <p:txBody>
              <a:bodyPr wrap="square" rtlCol="0">
                <a:spAutoFit/>
              </a:bodyPr>
              <a:lstStyle/>
              <a:p>
                <a:pPr algn="ctr"/>
                <a:r>
                  <a:rPr lang="en-US" altLang="zh-CN" sz="900" b="1" dirty="0" smtClean="0">
                    <a:solidFill>
                      <a:srgbClr val="C00000"/>
                    </a:solidFill>
                    <a:latin typeface="+mj-ea"/>
                    <a:ea typeface="+mj-ea"/>
                  </a:rPr>
                  <a:t>User position &amp; locations around</a:t>
                </a:r>
                <a:endParaRPr lang="zh-CN" altLang="en-US" sz="900" b="1" dirty="0">
                  <a:solidFill>
                    <a:srgbClr val="C00000"/>
                  </a:solidFill>
                  <a:latin typeface="+mj-ea"/>
                  <a:ea typeface="+mj-ea"/>
                </a:endParaRPr>
              </a:p>
            </p:txBody>
          </p:sp>
          <p:pic>
            <p:nvPicPr>
              <p:cNvPr id="61" name="Picture 8" descr="https://encrypted-tbn1.gstatic.com/images?q=tbn:ANd9GcQ529AyCn8t52gRP-s2jD8f0owvafDrDID0o9naKRIAhUuznub7"/>
              <p:cNvPicPr>
                <a:picLocks noChangeAspect="1" noChangeArrowheads="1"/>
              </p:cNvPicPr>
              <p:nvPr/>
            </p:nvPicPr>
            <p:blipFill>
              <a:blip r:embed="rId5" cstate="print"/>
              <a:srcRect/>
              <a:stretch>
                <a:fillRect/>
              </a:stretch>
            </p:blipFill>
            <p:spPr bwMode="auto">
              <a:xfrm flipH="1">
                <a:off x="4499992" y="1738520"/>
                <a:ext cx="432048" cy="466344"/>
              </a:xfrm>
              <a:prstGeom prst="rect">
                <a:avLst/>
              </a:prstGeom>
              <a:noFill/>
            </p:spPr>
          </p:pic>
          <p:sp>
            <p:nvSpPr>
              <p:cNvPr id="62" name="Oval 141"/>
              <p:cNvSpPr>
                <a:spLocks noChangeArrowheads="1"/>
              </p:cNvSpPr>
              <p:nvPr/>
            </p:nvSpPr>
            <p:spPr bwMode="auto">
              <a:xfrm>
                <a:off x="3707904" y="1052737"/>
                <a:ext cx="1944216" cy="1800200"/>
              </a:xfrm>
              <a:prstGeom prst="ellipse">
                <a:avLst/>
              </a:prstGeom>
              <a:noFill/>
              <a:ln w="28575">
                <a:solidFill>
                  <a:srgbClr val="8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defTabSz="4179888"/>
                <a:endParaRPr lang="en-US" sz="900"/>
              </a:p>
            </p:txBody>
          </p:sp>
        </p:grpSp>
      </p:grpSp>
      <p:graphicFrame>
        <p:nvGraphicFramePr>
          <p:cNvPr id="164" name="Object 163"/>
          <p:cNvGraphicFramePr>
            <a:graphicFrameLocks noChangeAspect="1"/>
          </p:cNvGraphicFramePr>
          <p:nvPr>
            <p:extLst>
              <p:ext uri="{D42A27DB-BD31-4B8C-83A1-F6EECF244321}">
                <p14:modId xmlns:p14="http://schemas.microsoft.com/office/powerpoint/2010/main" val="2600064109"/>
              </p:ext>
            </p:extLst>
          </p:nvPr>
        </p:nvGraphicFramePr>
        <p:xfrm>
          <a:off x="4427984" y="1052736"/>
          <a:ext cx="4752528" cy="3818305"/>
        </p:xfrm>
        <a:graphic>
          <a:graphicData uri="http://schemas.openxmlformats.org/presentationml/2006/ole">
            <mc:AlternateContent xmlns:mc="http://schemas.openxmlformats.org/markup-compatibility/2006">
              <mc:Choice xmlns:v="urn:schemas-microsoft-com:vml" Requires="v">
                <p:oleObj spid="_x0000_s11748" name="Visio" r:id="rId19" imgW="6142175" imgH="4598640" progId="Visio.Drawing.11">
                  <p:embed/>
                </p:oleObj>
              </mc:Choice>
              <mc:Fallback>
                <p:oleObj name="Visio" r:id="rId19" imgW="6142175" imgH="4598640"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27984" y="1052736"/>
                        <a:ext cx="4752528" cy="3818305"/>
                      </a:xfrm>
                      <a:prstGeom prst="rect">
                        <a:avLst/>
                      </a:prstGeom>
                      <a:noFill/>
                    </p:spPr>
                  </p:pic>
                </p:oleObj>
              </mc:Fallback>
            </mc:AlternateContent>
          </a:graphicData>
        </a:graphic>
      </p:graphicFrame>
      <p:sp>
        <p:nvSpPr>
          <p:cNvPr id="174" name="Content Placeholder 2"/>
          <p:cNvSpPr>
            <a:spLocks noGrp="1"/>
          </p:cNvSpPr>
          <p:nvPr>
            <p:ph idx="1"/>
          </p:nvPr>
        </p:nvSpPr>
        <p:spPr>
          <a:xfrm>
            <a:off x="4644008" y="4869160"/>
            <a:ext cx="4320480" cy="1296144"/>
          </a:xfrm>
        </p:spPr>
        <p:txBody>
          <a:bodyPr/>
          <a:lstStyle/>
          <a:p>
            <a:r>
              <a:rPr lang="en-US" sz="1400" b="1" dirty="0" smtClean="0"/>
              <a:t>Offline Modeling</a:t>
            </a:r>
          </a:p>
          <a:p>
            <a:pPr lvl="2"/>
            <a:r>
              <a:rPr lang="en-US" sz="1100" dirty="0" smtClean="0"/>
              <a:t>Preference Discovery</a:t>
            </a:r>
          </a:p>
          <a:p>
            <a:pPr lvl="2"/>
            <a:r>
              <a:rPr lang="en-US" sz="1100" dirty="0" smtClean="0"/>
              <a:t>Social Knowledge Learning</a:t>
            </a:r>
          </a:p>
          <a:p>
            <a:r>
              <a:rPr lang="en-US" sz="1400" b="1" dirty="0" smtClean="0"/>
              <a:t>Online Recommendation</a:t>
            </a:r>
          </a:p>
          <a:p>
            <a:pPr lvl="2"/>
            <a:r>
              <a:rPr lang="en-US" sz="1100" dirty="0" smtClean="0"/>
              <a:t>Candidate Selection</a:t>
            </a:r>
          </a:p>
          <a:p>
            <a:pPr lvl="2"/>
            <a:r>
              <a:rPr lang="en-US" sz="1100" dirty="0" smtClean="0"/>
              <a:t>Location Rating Inference</a:t>
            </a:r>
            <a:endParaRPr lang="en-US" sz="1100" dirty="0"/>
          </a:p>
        </p:txBody>
      </p:sp>
      <p:pic>
        <p:nvPicPr>
          <p:cNvPr id="175" name="Picture 174"/>
          <p:cNvPicPr>
            <a:picLocks noChangeAspect="1" noChangeArrowheads="1"/>
          </p:cNvPicPr>
          <p:nvPr/>
        </p:nvPicPr>
        <p:blipFill>
          <a:blip r:embed="rId21" cstate="print"/>
          <a:srcRect/>
          <a:stretch>
            <a:fillRect/>
          </a:stretch>
        </p:blipFill>
        <p:spPr bwMode="auto">
          <a:xfrm>
            <a:off x="179512" y="1076725"/>
            <a:ext cx="4104456" cy="2213933"/>
          </a:xfrm>
          <a:prstGeom prst="rect">
            <a:avLst/>
          </a:prstGeom>
          <a:noFill/>
          <a:ln w="9525">
            <a:noFill/>
            <a:miter lim="800000"/>
            <a:headEnd/>
            <a:tailEnd/>
          </a:ln>
        </p:spPr>
      </p:pic>
      <p:sp>
        <p:nvSpPr>
          <p:cNvPr id="67" name="Rectangle 66"/>
          <p:cNvSpPr/>
          <p:nvPr/>
        </p:nvSpPr>
        <p:spPr bwMode="auto">
          <a:xfrm>
            <a:off x="36512" y="6207695"/>
            <a:ext cx="9144000" cy="389657"/>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68" name="Rectangle 67"/>
          <p:cNvSpPr/>
          <p:nvPr/>
        </p:nvSpPr>
        <p:spPr>
          <a:xfrm>
            <a:off x="0" y="6207695"/>
            <a:ext cx="9144000" cy="430887"/>
          </a:xfrm>
          <a:prstGeom prst="rect">
            <a:avLst/>
          </a:prstGeom>
        </p:spPr>
        <p:txBody>
          <a:bodyPr wrap="square">
            <a:spAutoFit/>
          </a:bodyPr>
          <a:lstStyle/>
          <a:p>
            <a:r>
              <a:rPr lang="en-US" sz="1100" dirty="0" smtClean="0">
                <a:latin typeface="Arial" pitchFamily="34" charset="0"/>
                <a:cs typeface="Arial" pitchFamily="34" charset="0"/>
              </a:rPr>
              <a:t>J. </a:t>
            </a:r>
            <a:r>
              <a:rPr lang="en-US" sz="1100" dirty="0" err="1">
                <a:latin typeface="Arial" pitchFamily="34" charset="0"/>
                <a:cs typeface="Arial" pitchFamily="34" charset="0"/>
              </a:rPr>
              <a:t>Bao</a:t>
            </a:r>
            <a:r>
              <a:rPr lang="en-US" sz="1100" dirty="0">
                <a:latin typeface="Arial" pitchFamily="34" charset="0"/>
                <a:cs typeface="Arial" pitchFamily="34" charset="0"/>
              </a:rPr>
              <a:t>, </a:t>
            </a:r>
            <a:r>
              <a:rPr lang="en-US" sz="1100" dirty="0" smtClean="0">
                <a:latin typeface="Arial" pitchFamily="34" charset="0"/>
                <a:cs typeface="Arial" pitchFamily="34" charset="0"/>
              </a:rPr>
              <a:t>Y. </a:t>
            </a:r>
            <a:r>
              <a:rPr lang="en-US" sz="1100" dirty="0" err="1">
                <a:latin typeface="Arial" pitchFamily="34" charset="0"/>
                <a:cs typeface="Arial" pitchFamily="34" charset="0"/>
              </a:rPr>
              <a:t>Zheng</a:t>
            </a:r>
            <a:r>
              <a:rPr lang="en-US" sz="1100" dirty="0">
                <a:latin typeface="Arial" pitchFamily="34" charset="0"/>
                <a:cs typeface="Arial" pitchFamily="34" charset="0"/>
              </a:rPr>
              <a:t>, </a:t>
            </a:r>
            <a:r>
              <a:rPr lang="en-US" sz="1100" dirty="0" smtClean="0">
                <a:latin typeface="Arial" pitchFamily="34" charset="0"/>
                <a:cs typeface="Arial" pitchFamily="34" charset="0"/>
              </a:rPr>
              <a:t>M. </a:t>
            </a:r>
            <a:r>
              <a:rPr lang="en-US" sz="1100" dirty="0" err="1">
                <a:latin typeface="Arial" pitchFamily="34" charset="0"/>
                <a:cs typeface="Arial" pitchFamily="34" charset="0"/>
              </a:rPr>
              <a:t>Mokbel</a:t>
            </a:r>
            <a:r>
              <a:rPr lang="en-US" sz="1100" dirty="0">
                <a:latin typeface="Arial" pitchFamily="34" charset="0"/>
                <a:cs typeface="Arial" pitchFamily="34" charset="0"/>
              </a:rPr>
              <a:t>: Location-based and preference-aware recommendation using sparse geo-social networking data. </a:t>
            </a:r>
            <a:r>
              <a:rPr lang="en-US" sz="1100" dirty="0" smtClean="0">
                <a:latin typeface="Arial" pitchFamily="34" charset="0"/>
                <a:cs typeface="Arial" pitchFamily="34" charset="0"/>
              </a:rPr>
              <a:t>In </a:t>
            </a:r>
            <a:r>
              <a:rPr lang="en-US" sz="1100" b="1" dirty="0" smtClean="0">
                <a:latin typeface="Arial" pitchFamily="34" charset="0"/>
                <a:cs typeface="Arial" pitchFamily="34" charset="0"/>
              </a:rPr>
              <a:t>ACM SIGSPATIAL </a:t>
            </a:r>
            <a:r>
              <a:rPr lang="en-US" sz="1100" b="1" dirty="0">
                <a:latin typeface="Arial" pitchFamily="34" charset="0"/>
                <a:cs typeface="Arial" pitchFamily="34" charset="0"/>
              </a:rPr>
              <a:t>GIS </a:t>
            </a:r>
            <a:r>
              <a:rPr lang="en-US" sz="1100" dirty="0">
                <a:latin typeface="Arial" pitchFamily="34" charset="0"/>
                <a:cs typeface="Arial" pitchFamily="34" charset="0"/>
              </a:rPr>
              <a:t>2012</a:t>
            </a:r>
          </a:p>
        </p:txBody>
      </p:sp>
    </p:spTree>
    <p:extLst>
      <p:ext uri="{BB962C8B-B14F-4D97-AF65-F5344CB8AC3E}">
        <p14:creationId xmlns:p14="http://schemas.microsoft.com/office/powerpoint/2010/main" val="39686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p:cNvSpPr>
            <a:spLocks noGrp="1"/>
          </p:cNvSpPr>
          <p:nvPr>
            <p:ph type="title"/>
          </p:nvPr>
        </p:nvSpPr>
        <p:spPr>
          <a:xfrm>
            <a:off x="467544" y="-27384"/>
            <a:ext cx="7344816" cy="908720"/>
          </a:xfrm>
        </p:spPr>
        <p:txBody>
          <a:bodyPr/>
          <a:lstStyle/>
          <a:p>
            <a:r>
              <a:rPr lang="en-US" dirty="0" smtClean="0"/>
              <a:t>Location-Aware Recommendation: Collaborative Filtering</a:t>
            </a:r>
            <a:endParaRPr lang="en-US" dirty="0"/>
          </a:p>
        </p:txBody>
      </p:sp>
      <p:sp>
        <p:nvSpPr>
          <p:cNvPr id="171" name="Rectangle 170"/>
          <p:cNvSpPr/>
          <p:nvPr/>
        </p:nvSpPr>
        <p:spPr bwMode="auto">
          <a:xfrm>
            <a:off x="172450" y="4724110"/>
            <a:ext cx="1523044" cy="1372543"/>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800000"/>
              </a:solidFill>
              <a:effectLst/>
              <a:latin typeface="Arial" charset="0"/>
              <a:ea typeface="ＭＳ Ｐゴシック" pitchFamily="-112" charset="-128"/>
            </a:endParaRPr>
          </a:p>
        </p:txBody>
      </p:sp>
      <p:sp>
        <p:nvSpPr>
          <p:cNvPr id="172" name="Rectangle 171"/>
          <p:cNvSpPr/>
          <p:nvPr/>
        </p:nvSpPr>
        <p:spPr bwMode="auto">
          <a:xfrm>
            <a:off x="1696450" y="4724110"/>
            <a:ext cx="1523044" cy="1372543"/>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800000"/>
              </a:solidFill>
              <a:effectLst/>
              <a:latin typeface="Arial" charset="0"/>
              <a:ea typeface="ＭＳ Ｐゴシック" pitchFamily="-112" charset="-128"/>
            </a:endParaRPr>
          </a:p>
        </p:txBody>
      </p:sp>
      <p:sp>
        <p:nvSpPr>
          <p:cNvPr id="173" name="Rectangle 172"/>
          <p:cNvSpPr/>
          <p:nvPr/>
        </p:nvSpPr>
        <p:spPr bwMode="auto">
          <a:xfrm>
            <a:off x="3220450" y="4724110"/>
            <a:ext cx="1523044" cy="1372543"/>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800000"/>
              </a:solidFill>
              <a:effectLst/>
              <a:latin typeface="Arial" charset="0"/>
              <a:ea typeface="ＭＳ Ｐゴシック" pitchFamily="-112" charset="-128"/>
            </a:endParaRPr>
          </a:p>
        </p:txBody>
      </p:sp>
      <p:sp>
        <p:nvSpPr>
          <p:cNvPr id="174" name="TextBox 173"/>
          <p:cNvSpPr txBox="1"/>
          <p:nvPr/>
        </p:nvSpPr>
        <p:spPr>
          <a:xfrm>
            <a:off x="172450" y="4722800"/>
            <a:ext cx="1524000" cy="400110"/>
          </a:xfrm>
          <a:prstGeom prst="rect">
            <a:avLst/>
          </a:prstGeom>
          <a:noFill/>
        </p:spPr>
        <p:txBody>
          <a:bodyPr wrap="square" rtlCol="0">
            <a:spAutoFit/>
          </a:bodyPr>
          <a:lstStyle/>
          <a:p>
            <a:pPr algn="ctr"/>
            <a:r>
              <a:rPr lang="en-US" sz="1000" dirty="0" smtClean="0"/>
              <a:t>Build Collaborative</a:t>
            </a:r>
          </a:p>
          <a:p>
            <a:pPr algn="ctr"/>
            <a:r>
              <a:rPr lang="en-US" sz="1000" dirty="0" smtClean="0"/>
              <a:t>Filtering Model using:</a:t>
            </a:r>
          </a:p>
        </p:txBody>
      </p:sp>
      <p:graphicFrame>
        <p:nvGraphicFramePr>
          <p:cNvPr id="175" name="Table 174"/>
          <p:cNvGraphicFramePr>
            <a:graphicFrameLocks noGrp="1"/>
          </p:cNvGraphicFramePr>
          <p:nvPr>
            <p:extLst>
              <p:ext uri="{D42A27DB-BD31-4B8C-83A1-F6EECF244321}">
                <p14:modId xmlns:p14="http://schemas.microsoft.com/office/powerpoint/2010/main" val="2139353317"/>
              </p:ext>
            </p:extLst>
          </p:nvPr>
        </p:nvGraphicFramePr>
        <p:xfrm>
          <a:off x="248650" y="5257510"/>
          <a:ext cx="1371600" cy="759204"/>
        </p:xfrm>
        <a:graphic>
          <a:graphicData uri="http://schemas.openxmlformats.org/drawingml/2006/table">
            <a:tbl>
              <a:tblPr firstRow="1" bandRow="1">
                <a:tableStyleId>{72833802-FEF1-4C79-8D5D-14CF1EAF98D9}</a:tableStyleId>
              </a:tblPr>
              <a:tblGrid>
                <a:gridCol w="433137"/>
                <a:gridCol w="405063"/>
                <a:gridCol w="533400"/>
              </a:tblGrid>
              <a:tr h="253068">
                <a:tc>
                  <a:txBody>
                    <a:bodyPr/>
                    <a:lstStyle/>
                    <a:p>
                      <a:pPr algn="ctr"/>
                      <a:r>
                        <a:rPr lang="en-US" sz="800" dirty="0" smtClean="0"/>
                        <a:t>User</a:t>
                      </a:r>
                      <a:endParaRPr lang="en-US" sz="800" dirty="0">
                        <a:solidFill>
                          <a:schemeClr val="tx1"/>
                        </a:solidFill>
                      </a:endParaRPr>
                    </a:p>
                  </a:txBody>
                  <a:tcPr/>
                </a:tc>
                <a:tc>
                  <a:txBody>
                    <a:bodyPr/>
                    <a:lstStyle/>
                    <a:p>
                      <a:pPr algn="ctr"/>
                      <a:r>
                        <a:rPr lang="en-US" sz="800" dirty="0" smtClean="0"/>
                        <a:t>Item</a:t>
                      </a:r>
                      <a:endParaRPr lang="en-US" sz="800" dirty="0">
                        <a:solidFill>
                          <a:schemeClr val="tx1"/>
                        </a:solidFill>
                      </a:endParaRPr>
                    </a:p>
                  </a:txBody>
                  <a:tcPr/>
                </a:tc>
                <a:tc>
                  <a:txBody>
                    <a:bodyPr/>
                    <a:lstStyle/>
                    <a:p>
                      <a:pPr algn="ctr"/>
                      <a:r>
                        <a:rPr lang="en-US" sz="800" dirty="0" smtClean="0"/>
                        <a:t>Rating</a:t>
                      </a:r>
                      <a:endParaRPr lang="en-US" sz="800" dirty="0">
                        <a:solidFill>
                          <a:schemeClr val="tx1"/>
                        </a:solidFill>
                      </a:endParaRPr>
                    </a:p>
                  </a:txBody>
                  <a:tcPr/>
                </a:tc>
              </a:tr>
              <a:tr h="253068">
                <a:tc>
                  <a:txBody>
                    <a:bodyPr/>
                    <a:lstStyle/>
                    <a:p>
                      <a:pPr algn="ctr"/>
                      <a:r>
                        <a:rPr lang="en-US" sz="800" dirty="0" smtClean="0"/>
                        <a:t>A</a:t>
                      </a:r>
                      <a:endParaRPr lang="en-US" sz="800" dirty="0"/>
                    </a:p>
                  </a:txBody>
                  <a:tcPr/>
                </a:tc>
                <a:tc>
                  <a:txBody>
                    <a:bodyPr/>
                    <a:lstStyle/>
                    <a:p>
                      <a:pPr algn="ctr"/>
                      <a:endParaRPr lang="en-US" sz="800" dirty="0"/>
                    </a:p>
                  </a:txBody>
                  <a:tcPr/>
                </a:tc>
                <a:tc>
                  <a:txBody>
                    <a:bodyPr/>
                    <a:lstStyle/>
                    <a:p>
                      <a:pPr algn="ctr"/>
                      <a:r>
                        <a:rPr lang="en-US" sz="800" dirty="0" smtClean="0"/>
                        <a:t>4</a:t>
                      </a:r>
                      <a:endParaRPr lang="en-US" sz="800" dirty="0"/>
                    </a:p>
                  </a:txBody>
                  <a:tcPr/>
                </a:tc>
              </a:tr>
              <a:tr h="253068">
                <a:tc>
                  <a:txBody>
                    <a:bodyPr/>
                    <a:lstStyle/>
                    <a:p>
                      <a:pPr algn="ctr"/>
                      <a:r>
                        <a:rPr lang="en-US" sz="800" dirty="0" smtClean="0"/>
                        <a:t>C</a:t>
                      </a:r>
                      <a:endParaRPr lang="en-US" sz="800" dirty="0"/>
                    </a:p>
                  </a:txBody>
                  <a:tcPr/>
                </a:tc>
                <a:tc>
                  <a:txBody>
                    <a:bodyPr/>
                    <a:lstStyle/>
                    <a:p>
                      <a:pPr algn="ctr"/>
                      <a:endParaRPr lang="en-US" sz="800" dirty="0"/>
                    </a:p>
                  </a:txBody>
                  <a:tcPr/>
                </a:tc>
                <a:tc>
                  <a:txBody>
                    <a:bodyPr/>
                    <a:lstStyle/>
                    <a:p>
                      <a:pPr algn="ctr"/>
                      <a:r>
                        <a:rPr lang="en-US" sz="800" dirty="0" smtClean="0"/>
                        <a:t>5</a:t>
                      </a:r>
                      <a:endParaRPr lang="en-US" sz="800" dirty="0"/>
                    </a:p>
                  </a:txBody>
                  <a:tcPr/>
                </a:tc>
              </a:tr>
            </a:tbl>
          </a:graphicData>
        </a:graphic>
      </p:graphicFrame>
      <p:sp>
        <p:nvSpPr>
          <p:cNvPr id="176" name="TextBox 175"/>
          <p:cNvSpPr txBox="1"/>
          <p:nvPr/>
        </p:nvSpPr>
        <p:spPr>
          <a:xfrm>
            <a:off x="172450" y="4443047"/>
            <a:ext cx="1524000" cy="276999"/>
          </a:xfrm>
          <a:prstGeom prst="rect">
            <a:avLst/>
          </a:prstGeom>
          <a:noFill/>
        </p:spPr>
        <p:txBody>
          <a:bodyPr wrap="square" rtlCol="0">
            <a:spAutoFit/>
          </a:bodyPr>
          <a:lstStyle/>
          <a:p>
            <a:pPr algn="ctr"/>
            <a:r>
              <a:rPr lang="en-US" sz="1200" b="1" dirty="0" smtClean="0">
                <a:solidFill>
                  <a:srgbClr val="800000"/>
                </a:solidFill>
              </a:rPr>
              <a:t>Cell 1</a:t>
            </a:r>
            <a:endParaRPr lang="en-US" sz="1200" b="1" dirty="0">
              <a:solidFill>
                <a:srgbClr val="800000"/>
              </a:solidFill>
            </a:endParaRPr>
          </a:p>
        </p:txBody>
      </p:sp>
      <p:sp>
        <p:nvSpPr>
          <p:cNvPr id="177" name="TextBox 176"/>
          <p:cNvSpPr txBox="1"/>
          <p:nvPr/>
        </p:nvSpPr>
        <p:spPr>
          <a:xfrm>
            <a:off x="1690515" y="4740968"/>
            <a:ext cx="1524000" cy="400110"/>
          </a:xfrm>
          <a:prstGeom prst="rect">
            <a:avLst/>
          </a:prstGeom>
          <a:noFill/>
        </p:spPr>
        <p:txBody>
          <a:bodyPr wrap="square" rtlCol="0">
            <a:spAutoFit/>
          </a:bodyPr>
          <a:lstStyle/>
          <a:p>
            <a:pPr algn="ctr"/>
            <a:r>
              <a:rPr lang="en-US" sz="1000" dirty="0" smtClean="0"/>
              <a:t>Build Collaborative</a:t>
            </a:r>
          </a:p>
          <a:p>
            <a:pPr algn="ctr"/>
            <a:r>
              <a:rPr lang="en-US" sz="1000" dirty="0" smtClean="0"/>
              <a:t>Filtering Model using:</a:t>
            </a:r>
          </a:p>
        </p:txBody>
      </p:sp>
      <p:graphicFrame>
        <p:nvGraphicFramePr>
          <p:cNvPr id="178" name="Table 177"/>
          <p:cNvGraphicFramePr>
            <a:graphicFrameLocks noGrp="1"/>
          </p:cNvGraphicFramePr>
          <p:nvPr>
            <p:extLst>
              <p:ext uri="{D42A27DB-BD31-4B8C-83A1-F6EECF244321}">
                <p14:modId xmlns:p14="http://schemas.microsoft.com/office/powerpoint/2010/main" val="1771413726"/>
              </p:ext>
            </p:extLst>
          </p:nvPr>
        </p:nvGraphicFramePr>
        <p:xfrm>
          <a:off x="1766715" y="5180368"/>
          <a:ext cx="1371600" cy="877824"/>
        </p:xfrm>
        <a:graphic>
          <a:graphicData uri="http://schemas.openxmlformats.org/drawingml/2006/table">
            <a:tbl>
              <a:tblPr firstRow="1" bandRow="1">
                <a:tableStyleId>{72833802-FEF1-4C79-8D5D-14CF1EAF98D9}</a:tableStyleId>
              </a:tblPr>
              <a:tblGrid>
                <a:gridCol w="433137"/>
                <a:gridCol w="405063"/>
                <a:gridCol w="533400"/>
              </a:tblGrid>
              <a:tr h="219456">
                <a:tc>
                  <a:txBody>
                    <a:bodyPr/>
                    <a:lstStyle/>
                    <a:p>
                      <a:pPr algn="ctr"/>
                      <a:r>
                        <a:rPr lang="en-US" sz="800" dirty="0" smtClean="0"/>
                        <a:t>User</a:t>
                      </a:r>
                      <a:endParaRPr lang="en-US" sz="800" dirty="0">
                        <a:solidFill>
                          <a:srgbClr val="000000"/>
                        </a:solidFill>
                      </a:endParaRPr>
                    </a:p>
                  </a:txBody>
                  <a:tcPr/>
                </a:tc>
                <a:tc>
                  <a:txBody>
                    <a:bodyPr/>
                    <a:lstStyle/>
                    <a:p>
                      <a:pPr algn="ctr"/>
                      <a:r>
                        <a:rPr lang="en-US" sz="800" dirty="0" smtClean="0"/>
                        <a:t>Item</a:t>
                      </a:r>
                      <a:endParaRPr lang="en-US" sz="800" dirty="0">
                        <a:solidFill>
                          <a:srgbClr val="000000"/>
                        </a:solidFill>
                      </a:endParaRPr>
                    </a:p>
                  </a:txBody>
                  <a:tcPr/>
                </a:tc>
                <a:tc>
                  <a:txBody>
                    <a:bodyPr/>
                    <a:lstStyle/>
                    <a:p>
                      <a:pPr algn="ctr"/>
                      <a:r>
                        <a:rPr lang="en-US" sz="800" dirty="0" smtClean="0"/>
                        <a:t>Rating</a:t>
                      </a:r>
                      <a:endParaRPr lang="en-US" sz="800" dirty="0">
                        <a:solidFill>
                          <a:srgbClr val="000000"/>
                        </a:solidFill>
                      </a:endParaRPr>
                    </a:p>
                  </a:txBody>
                  <a:tcPr/>
                </a:tc>
              </a:tr>
              <a:tr h="219456">
                <a:tc>
                  <a:txBody>
                    <a:bodyPr/>
                    <a:lstStyle/>
                    <a:p>
                      <a:pPr algn="ctr"/>
                      <a:r>
                        <a:rPr lang="en-US" sz="800" dirty="0" smtClean="0"/>
                        <a:t>B</a:t>
                      </a:r>
                      <a:endParaRPr lang="en-US" sz="800" dirty="0">
                        <a:solidFill>
                          <a:srgbClr val="000000"/>
                        </a:solidFill>
                      </a:endParaRPr>
                    </a:p>
                  </a:txBody>
                  <a:tcPr/>
                </a:tc>
                <a:tc>
                  <a:txBody>
                    <a:bodyPr/>
                    <a:lstStyle/>
                    <a:p>
                      <a:pPr algn="ctr"/>
                      <a:endParaRPr lang="en-US" sz="800" dirty="0">
                        <a:solidFill>
                          <a:srgbClr val="000000"/>
                        </a:solidFill>
                      </a:endParaRPr>
                    </a:p>
                  </a:txBody>
                  <a:tcPr/>
                </a:tc>
                <a:tc>
                  <a:txBody>
                    <a:bodyPr/>
                    <a:lstStyle/>
                    <a:p>
                      <a:pPr algn="ctr"/>
                      <a:r>
                        <a:rPr lang="en-US" sz="800" dirty="0" smtClean="0"/>
                        <a:t>3</a:t>
                      </a:r>
                      <a:endParaRPr lang="en-US" sz="800" dirty="0">
                        <a:solidFill>
                          <a:srgbClr val="000000"/>
                        </a:solidFill>
                      </a:endParaRPr>
                    </a:p>
                  </a:txBody>
                  <a:tcPr/>
                </a:tc>
              </a:tr>
              <a:tr h="219456">
                <a:tc>
                  <a:txBody>
                    <a:bodyPr/>
                    <a:lstStyle/>
                    <a:p>
                      <a:pPr algn="ctr"/>
                      <a:r>
                        <a:rPr lang="en-US" sz="800" dirty="0" smtClean="0"/>
                        <a:t>B</a:t>
                      </a:r>
                      <a:endParaRPr lang="en-US" sz="800" dirty="0">
                        <a:solidFill>
                          <a:srgbClr val="000000"/>
                        </a:solidFill>
                      </a:endParaRPr>
                    </a:p>
                  </a:txBody>
                  <a:tcPr/>
                </a:tc>
                <a:tc>
                  <a:txBody>
                    <a:bodyPr/>
                    <a:lstStyle/>
                    <a:p>
                      <a:pPr algn="ctr"/>
                      <a:endParaRPr lang="en-US" sz="800" dirty="0">
                        <a:solidFill>
                          <a:srgbClr val="000000"/>
                        </a:solidFill>
                      </a:endParaRPr>
                    </a:p>
                  </a:txBody>
                  <a:tcPr/>
                </a:tc>
                <a:tc>
                  <a:txBody>
                    <a:bodyPr/>
                    <a:lstStyle/>
                    <a:p>
                      <a:pPr algn="ctr"/>
                      <a:r>
                        <a:rPr lang="en-US" sz="800" dirty="0" smtClean="0"/>
                        <a:t>3</a:t>
                      </a:r>
                      <a:endParaRPr lang="en-US" sz="800" dirty="0">
                        <a:solidFill>
                          <a:srgbClr val="000000"/>
                        </a:solidFill>
                      </a:endParaRPr>
                    </a:p>
                  </a:txBody>
                  <a:tcPr/>
                </a:tc>
              </a:tr>
              <a:tr h="219456">
                <a:tc>
                  <a:txBody>
                    <a:bodyPr/>
                    <a:lstStyle/>
                    <a:p>
                      <a:pPr algn="ctr"/>
                      <a:r>
                        <a:rPr lang="en-US" sz="800" dirty="0" smtClean="0"/>
                        <a:t>C</a:t>
                      </a:r>
                      <a:endParaRPr lang="en-US" sz="800" dirty="0">
                        <a:solidFill>
                          <a:srgbClr val="000000"/>
                        </a:solidFill>
                      </a:endParaRPr>
                    </a:p>
                  </a:txBody>
                  <a:tcPr/>
                </a:tc>
                <a:tc>
                  <a:txBody>
                    <a:bodyPr/>
                    <a:lstStyle/>
                    <a:p>
                      <a:pPr algn="ctr"/>
                      <a:endParaRPr lang="en-US" sz="800" dirty="0">
                        <a:solidFill>
                          <a:srgbClr val="000000"/>
                        </a:solidFill>
                      </a:endParaRPr>
                    </a:p>
                  </a:txBody>
                  <a:tcPr/>
                </a:tc>
                <a:tc>
                  <a:txBody>
                    <a:bodyPr/>
                    <a:lstStyle/>
                    <a:p>
                      <a:pPr algn="ctr"/>
                      <a:r>
                        <a:rPr lang="en-US" sz="800" dirty="0" smtClean="0"/>
                        <a:t>4</a:t>
                      </a:r>
                      <a:endParaRPr lang="en-US" sz="800" dirty="0">
                        <a:solidFill>
                          <a:srgbClr val="000000"/>
                        </a:solidFill>
                      </a:endParaRPr>
                    </a:p>
                  </a:txBody>
                  <a:tcPr/>
                </a:tc>
              </a:tr>
            </a:tbl>
          </a:graphicData>
        </a:graphic>
      </p:graphicFrame>
      <p:sp>
        <p:nvSpPr>
          <p:cNvPr id="179" name="TextBox 178"/>
          <p:cNvSpPr txBox="1"/>
          <p:nvPr/>
        </p:nvSpPr>
        <p:spPr>
          <a:xfrm>
            <a:off x="3220450" y="4724108"/>
            <a:ext cx="1524000" cy="400110"/>
          </a:xfrm>
          <a:prstGeom prst="rect">
            <a:avLst/>
          </a:prstGeom>
          <a:noFill/>
        </p:spPr>
        <p:txBody>
          <a:bodyPr wrap="square" rtlCol="0">
            <a:spAutoFit/>
          </a:bodyPr>
          <a:lstStyle/>
          <a:p>
            <a:pPr algn="ctr"/>
            <a:r>
              <a:rPr lang="en-US" sz="1000" dirty="0" smtClean="0"/>
              <a:t>Build Collaborative</a:t>
            </a:r>
          </a:p>
          <a:p>
            <a:pPr algn="ctr"/>
            <a:r>
              <a:rPr lang="en-US" sz="1000" dirty="0" smtClean="0"/>
              <a:t>Filtering Model using:</a:t>
            </a:r>
          </a:p>
        </p:txBody>
      </p:sp>
      <p:graphicFrame>
        <p:nvGraphicFramePr>
          <p:cNvPr id="180" name="Table 179"/>
          <p:cNvGraphicFramePr>
            <a:graphicFrameLocks noGrp="1"/>
          </p:cNvGraphicFramePr>
          <p:nvPr>
            <p:extLst>
              <p:ext uri="{D42A27DB-BD31-4B8C-83A1-F6EECF244321}">
                <p14:modId xmlns:p14="http://schemas.microsoft.com/office/powerpoint/2010/main" val="2062545912"/>
              </p:ext>
            </p:extLst>
          </p:nvPr>
        </p:nvGraphicFramePr>
        <p:xfrm>
          <a:off x="3296650" y="5227030"/>
          <a:ext cx="1371600" cy="789684"/>
        </p:xfrm>
        <a:graphic>
          <a:graphicData uri="http://schemas.openxmlformats.org/drawingml/2006/table">
            <a:tbl>
              <a:tblPr firstRow="1" bandRow="1">
                <a:tableStyleId>{72833802-FEF1-4C79-8D5D-14CF1EAF98D9}</a:tableStyleId>
              </a:tblPr>
              <a:tblGrid>
                <a:gridCol w="433137"/>
                <a:gridCol w="405063"/>
                <a:gridCol w="533400"/>
              </a:tblGrid>
              <a:tr h="263228">
                <a:tc>
                  <a:txBody>
                    <a:bodyPr/>
                    <a:lstStyle/>
                    <a:p>
                      <a:pPr algn="ctr"/>
                      <a:r>
                        <a:rPr lang="en-US" sz="800" dirty="0" smtClean="0"/>
                        <a:t>User</a:t>
                      </a:r>
                      <a:endParaRPr lang="en-US" sz="800" dirty="0"/>
                    </a:p>
                  </a:txBody>
                  <a:tcPr/>
                </a:tc>
                <a:tc>
                  <a:txBody>
                    <a:bodyPr/>
                    <a:lstStyle/>
                    <a:p>
                      <a:pPr algn="ctr"/>
                      <a:r>
                        <a:rPr lang="en-US" sz="800" dirty="0" smtClean="0"/>
                        <a:t>Item</a:t>
                      </a:r>
                      <a:endParaRPr lang="en-US" sz="800" dirty="0"/>
                    </a:p>
                  </a:txBody>
                  <a:tcPr/>
                </a:tc>
                <a:tc>
                  <a:txBody>
                    <a:bodyPr/>
                    <a:lstStyle/>
                    <a:p>
                      <a:pPr algn="ctr"/>
                      <a:r>
                        <a:rPr lang="en-US" sz="800" dirty="0" smtClean="0"/>
                        <a:t>Rating</a:t>
                      </a:r>
                      <a:endParaRPr lang="en-US" sz="800" dirty="0">
                        <a:solidFill>
                          <a:srgbClr val="000000"/>
                        </a:solidFill>
                      </a:endParaRPr>
                    </a:p>
                  </a:txBody>
                  <a:tcPr/>
                </a:tc>
              </a:tr>
              <a:tr h="263228">
                <a:tc>
                  <a:txBody>
                    <a:bodyPr/>
                    <a:lstStyle/>
                    <a:p>
                      <a:pPr algn="ctr"/>
                      <a:r>
                        <a:rPr lang="en-US" sz="800" dirty="0" smtClean="0"/>
                        <a:t>B</a:t>
                      </a:r>
                      <a:endParaRPr lang="en-US" sz="800" dirty="0"/>
                    </a:p>
                  </a:txBody>
                  <a:tcPr/>
                </a:tc>
                <a:tc>
                  <a:txBody>
                    <a:bodyPr/>
                    <a:lstStyle/>
                    <a:p>
                      <a:pPr algn="ctr"/>
                      <a:endParaRPr lang="en-US" sz="800" dirty="0"/>
                    </a:p>
                  </a:txBody>
                  <a:tcPr/>
                </a:tc>
                <a:tc>
                  <a:txBody>
                    <a:bodyPr/>
                    <a:lstStyle/>
                    <a:p>
                      <a:pPr algn="ctr"/>
                      <a:r>
                        <a:rPr lang="en-US" sz="800" dirty="0" smtClean="0"/>
                        <a:t>4</a:t>
                      </a:r>
                      <a:endParaRPr lang="en-US" sz="800" dirty="0"/>
                    </a:p>
                  </a:txBody>
                  <a:tcPr/>
                </a:tc>
              </a:tr>
              <a:tr h="263228">
                <a:tc>
                  <a:txBody>
                    <a:bodyPr/>
                    <a:lstStyle/>
                    <a:p>
                      <a:pPr algn="ctr"/>
                      <a:r>
                        <a:rPr lang="en-US" sz="800" dirty="0" smtClean="0"/>
                        <a:t>C</a:t>
                      </a:r>
                      <a:endParaRPr lang="en-US" sz="800" dirty="0"/>
                    </a:p>
                  </a:txBody>
                  <a:tcPr/>
                </a:tc>
                <a:tc>
                  <a:txBody>
                    <a:bodyPr/>
                    <a:lstStyle/>
                    <a:p>
                      <a:pPr algn="ctr"/>
                      <a:endParaRPr lang="en-US" sz="800" dirty="0"/>
                    </a:p>
                  </a:txBody>
                  <a:tcPr/>
                </a:tc>
                <a:tc>
                  <a:txBody>
                    <a:bodyPr/>
                    <a:lstStyle/>
                    <a:p>
                      <a:pPr algn="ctr"/>
                      <a:r>
                        <a:rPr lang="en-US" sz="800" dirty="0" smtClean="0"/>
                        <a:t>5</a:t>
                      </a:r>
                      <a:endParaRPr lang="en-US" sz="800" dirty="0"/>
                    </a:p>
                  </a:txBody>
                  <a:tcPr/>
                </a:tc>
              </a:tr>
            </a:tbl>
          </a:graphicData>
        </a:graphic>
      </p:graphicFrame>
      <p:sp>
        <p:nvSpPr>
          <p:cNvPr id="181" name="TextBox 180"/>
          <p:cNvSpPr txBox="1"/>
          <p:nvPr/>
        </p:nvSpPr>
        <p:spPr>
          <a:xfrm>
            <a:off x="1696450" y="4437112"/>
            <a:ext cx="1524000" cy="276999"/>
          </a:xfrm>
          <a:prstGeom prst="rect">
            <a:avLst/>
          </a:prstGeom>
          <a:noFill/>
        </p:spPr>
        <p:txBody>
          <a:bodyPr wrap="square" rtlCol="0">
            <a:spAutoFit/>
          </a:bodyPr>
          <a:lstStyle/>
          <a:p>
            <a:pPr algn="ctr"/>
            <a:r>
              <a:rPr lang="en-US" sz="1200" b="1" dirty="0" smtClean="0">
                <a:solidFill>
                  <a:srgbClr val="800000"/>
                </a:solidFill>
              </a:rPr>
              <a:t>Cell 2</a:t>
            </a:r>
            <a:endParaRPr lang="en-US" sz="1200" b="1" dirty="0">
              <a:solidFill>
                <a:srgbClr val="800000"/>
              </a:solidFill>
            </a:endParaRPr>
          </a:p>
        </p:txBody>
      </p:sp>
      <p:sp>
        <p:nvSpPr>
          <p:cNvPr id="182" name="TextBox 181"/>
          <p:cNvSpPr txBox="1"/>
          <p:nvPr/>
        </p:nvSpPr>
        <p:spPr>
          <a:xfrm>
            <a:off x="3220450" y="4437112"/>
            <a:ext cx="1524000" cy="276999"/>
          </a:xfrm>
          <a:prstGeom prst="rect">
            <a:avLst/>
          </a:prstGeom>
          <a:noFill/>
        </p:spPr>
        <p:txBody>
          <a:bodyPr wrap="square" rtlCol="0">
            <a:spAutoFit/>
          </a:bodyPr>
          <a:lstStyle/>
          <a:p>
            <a:pPr algn="ctr"/>
            <a:r>
              <a:rPr lang="en-US" sz="1200" b="1" dirty="0" smtClean="0">
                <a:solidFill>
                  <a:srgbClr val="800000"/>
                </a:solidFill>
              </a:rPr>
              <a:t>Cell 3</a:t>
            </a:r>
            <a:endParaRPr lang="en-US" sz="1200" b="1" dirty="0">
              <a:solidFill>
                <a:srgbClr val="800000"/>
              </a:solidFill>
            </a:endParaRPr>
          </a:p>
        </p:txBody>
      </p:sp>
      <p:sp>
        <p:nvSpPr>
          <p:cNvPr id="183" name="TextBox 182"/>
          <p:cNvSpPr txBox="1"/>
          <p:nvPr/>
        </p:nvSpPr>
        <p:spPr>
          <a:xfrm>
            <a:off x="323528" y="1052736"/>
            <a:ext cx="4343400" cy="323165"/>
          </a:xfrm>
          <a:prstGeom prst="rect">
            <a:avLst/>
          </a:prstGeom>
          <a:solidFill>
            <a:srgbClr val="800000"/>
          </a:solidFill>
          <a:ln>
            <a:solidFill>
              <a:srgbClr val="800000"/>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500" b="1" dirty="0" smtClean="0">
                <a:solidFill>
                  <a:schemeClr val="bg1"/>
                </a:solidFill>
                <a:latin typeface="Arial" pitchFamily="34" charset="0"/>
                <a:cs typeface="Arial" pitchFamily="34" charset="0"/>
              </a:rPr>
              <a:t>1.</a:t>
            </a:r>
            <a:r>
              <a:rPr lang="en-US" sz="1500" dirty="0" smtClean="0">
                <a:solidFill>
                  <a:schemeClr val="bg1"/>
                </a:solidFill>
                <a:latin typeface="Arial" pitchFamily="34" charset="0"/>
                <a:cs typeface="Arial" pitchFamily="34" charset="0"/>
              </a:rPr>
              <a:t> Partition ratings by user location</a:t>
            </a:r>
            <a:endParaRPr lang="en-US" sz="1500" dirty="0">
              <a:solidFill>
                <a:schemeClr val="bg1"/>
              </a:solidFill>
              <a:latin typeface="Arial" pitchFamily="34" charset="0"/>
              <a:cs typeface="Arial" pitchFamily="34" charset="0"/>
            </a:endParaRPr>
          </a:p>
        </p:txBody>
      </p:sp>
      <p:sp>
        <p:nvSpPr>
          <p:cNvPr id="184" name="TextBox 183"/>
          <p:cNvSpPr txBox="1"/>
          <p:nvPr/>
        </p:nvSpPr>
        <p:spPr>
          <a:xfrm>
            <a:off x="172450" y="3935294"/>
            <a:ext cx="4572000" cy="553998"/>
          </a:xfrm>
          <a:prstGeom prst="rect">
            <a:avLst/>
          </a:prstGeom>
          <a:solidFill>
            <a:srgbClr val="800000"/>
          </a:solidFill>
          <a:ln>
            <a:solidFill>
              <a:srgbClr val="800000"/>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1500" b="1" dirty="0">
                <a:solidFill>
                  <a:schemeClr val="bg1"/>
                </a:solidFill>
                <a:latin typeface="Arial" pitchFamily="34" charset="0"/>
                <a:cs typeface="Arial" pitchFamily="34" charset="0"/>
              </a:rPr>
              <a:t>2</a:t>
            </a:r>
            <a:r>
              <a:rPr lang="en-US" sz="1500" b="1" dirty="0" smtClean="0">
                <a:solidFill>
                  <a:schemeClr val="bg1"/>
                </a:solidFill>
                <a:latin typeface="Arial" pitchFamily="34" charset="0"/>
                <a:cs typeface="Arial" pitchFamily="34" charset="0"/>
              </a:rPr>
              <a:t>.</a:t>
            </a:r>
            <a:r>
              <a:rPr lang="en-US" sz="1500" dirty="0" smtClean="0">
                <a:solidFill>
                  <a:schemeClr val="bg1"/>
                </a:solidFill>
                <a:latin typeface="Arial" pitchFamily="34" charset="0"/>
                <a:cs typeface="Arial" pitchFamily="34" charset="0"/>
              </a:rPr>
              <a:t> </a:t>
            </a:r>
            <a:r>
              <a:rPr lang="en-US" sz="1500" dirty="0">
                <a:solidFill>
                  <a:schemeClr val="bg1"/>
                </a:solidFill>
                <a:latin typeface="Arial" pitchFamily="34" charset="0"/>
                <a:cs typeface="Arial" pitchFamily="34" charset="0"/>
              </a:rPr>
              <a:t>Build collaborative filtering model for each cell using only ratings contained within the cell</a:t>
            </a:r>
          </a:p>
        </p:txBody>
      </p:sp>
      <p:sp>
        <p:nvSpPr>
          <p:cNvPr id="185" name="Rectangle 184"/>
          <p:cNvSpPr/>
          <p:nvPr/>
        </p:nvSpPr>
        <p:spPr bwMode="auto">
          <a:xfrm>
            <a:off x="5578280" y="4997883"/>
            <a:ext cx="990600" cy="838200"/>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86" name="Rectangle 185"/>
          <p:cNvSpPr/>
          <p:nvPr/>
        </p:nvSpPr>
        <p:spPr bwMode="auto">
          <a:xfrm>
            <a:off x="6568880" y="4997883"/>
            <a:ext cx="990600" cy="838200"/>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87" name="Rectangle 186"/>
          <p:cNvSpPr/>
          <p:nvPr/>
        </p:nvSpPr>
        <p:spPr bwMode="auto">
          <a:xfrm>
            <a:off x="7559480" y="4997883"/>
            <a:ext cx="990600" cy="838200"/>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88" name="TextBox 187"/>
          <p:cNvSpPr txBox="1"/>
          <p:nvPr/>
        </p:nvSpPr>
        <p:spPr>
          <a:xfrm>
            <a:off x="5578280" y="4704953"/>
            <a:ext cx="990600" cy="276999"/>
          </a:xfrm>
          <a:prstGeom prst="rect">
            <a:avLst/>
          </a:prstGeom>
          <a:noFill/>
        </p:spPr>
        <p:txBody>
          <a:bodyPr wrap="square" rtlCol="0">
            <a:spAutoFit/>
          </a:bodyPr>
          <a:lstStyle/>
          <a:p>
            <a:pPr algn="ctr"/>
            <a:r>
              <a:rPr lang="en-US" sz="1200" b="1" dirty="0" smtClean="0">
                <a:solidFill>
                  <a:srgbClr val="800000"/>
                </a:solidFill>
              </a:rPr>
              <a:t>Cell 1</a:t>
            </a:r>
            <a:endParaRPr lang="en-US" sz="1200" b="1" dirty="0">
              <a:solidFill>
                <a:srgbClr val="800000"/>
              </a:solidFill>
            </a:endParaRPr>
          </a:p>
        </p:txBody>
      </p:sp>
      <p:sp>
        <p:nvSpPr>
          <p:cNvPr id="189" name="TextBox 188"/>
          <p:cNvSpPr txBox="1"/>
          <p:nvPr/>
        </p:nvSpPr>
        <p:spPr>
          <a:xfrm>
            <a:off x="6569835" y="4710887"/>
            <a:ext cx="990600" cy="276999"/>
          </a:xfrm>
          <a:prstGeom prst="rect">
            <a:avLst/>
          </a:prstGeom>
          <a:noFill/>
        </p:spPr>
        <p:txBody>
          <a:bodyPr wrap="square" rtlCol="0">
            <a:spAutoFit/>
          </a:bodyPr>
          <a:lstStyle/>
          <a:p>
            <a:pPr algn="ctr"/>
            <a:r>
              <a:rPr lang="en-US" sz="1200" b="1" dirty="0" smtClean="0">
                <a:solidFill>
                  <a:srgbClr val="800000"/>
                </a:solidFill>
              </a:rPr>
              <a:t>Cell 2</a:t>
            </a:r>
            <a:endParaRPr lang="en-US" sz="1200" b="1" dirty="0">
              <a:solidFill>
                <a:srgbClr val="800000"/>
              </a:solidFill>
            </a:endParaRPr>
          </a:p>
        </p:txBody>
      </p:sp>
      <p:sp>
        <p:nvSpPr>
          <p:cNvPr id="190" name="TextBox 189"/>
          <p:cNvSpPr txBox="1"/>
          <p:nvPr/>
        </p:nvSpPr>
        <p:spPr>
          <a:xfrm>
            <a:off x="7559480" y="4716821"/>
            <a:ext cx="990600" cy="276999"/>
          </a:xfrm>
          <a:prstGeom prst="rect">
            <a:avLst/>
          </a:prstGeom>
          <a:noFill/>
        </p:spPr>
        <p:txBody>
          <a:bodyPr wrap="square" rtlCol="0">
            <a:spAutoFit/>
          </a:bodyPr>
          <a:lstStyle/>
          <a:p>
            <a:pPr algn="ctr"/>
            <a:r>
              <a:rPr lang="en-US" sz="1200" b="1" dirty="0" smtClean="0">
                <a:solidFill>
                  <a:srgbClr val="800000"/>
                </a:solidFill>
              </a:rPr>
              <a:t>Cell 3</a:t>
            </a:r>
            <a:endParaRPr lang="en-US" sz="1200" b="1" dirty="0">
              <a:solidFill>
                <a:srgbClr val="800000"/>
              </a:solidFill>
            </a:endParaRPr>
          </a:p>
        </p:txBody>
      </p:sp>
      <p:pic>
        <p:nvPicPr>
          <p:cNvPr id="191"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4327" y="5074083"/>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p:cNvSpPr txBox="1"/>
          <p:nvPr/>
        </p:nvSpPr>
        <p:spPr>
          <a:xfrm>
            <a:off x="4932041" y="4149080"/>
            <a:ext cx="4104456" cy="553998"/>
          </a:xfrm>
          <a:prstGeom prst="rect">
            <a:avLst/>
          </a:prstGeom>
          <a:solidFill>
            <a:srgbClr val="800000"/>
          </a:solidFill>
          <a:ln>
            <a:solidFill>
              <a:srgbClr val="800000"/>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1500" b="1" dirty="0" smtClean="0">
                <a:solidFill>
                  <a:schemeClr val="bg1"/>
                </a:solidFill>
                <a:latin typeface="Arial" pitchFamily="34" charset="0"/>
                <a:cs typeface="Arial" pitchFamily="34" charset="0"/>
              </a:rPr>
              <a:t>3.</a:t>
            </a:r>
            <a:r>
              <a:rPr lang="en-US" sz="1500" dirty="0" smtClean="0">
                <a:solidFill>
                  <a:schemeClr val="bg1"/>
                </a:solidFill>
                <a:latin typeface="Arial" pitchFamily="34" charset="0"/>
                <a:cs typeface="Arial" pitchFamily="34" charset="0"/>
              </a:rPr>
              <a:t> Generate recommendations using the model of the cell containing querying user</a:t>
            </a:r>
            <a:endParaRPr lang="en-US" sz="1500" dirty="0">
              <a:solidFill>
                <a:schemeClr val="bg1"/>
              </a:solidFill>
              <a:latin typeface="Arial" pitchFamily="34" charset="0"/>
              <a:cs typeface="Arial" pitchFamily="34" charset="0"/>
            </a:endParaRPr>
          </a:p>
        </p:txBody>
      </p:sp>
      <p:sp>
        <p:nvSpPr>
          <p:cNvPr id="193" name="TextBox 192"/>
          <p:cNvSpPr txBox="1"/>
          <p:nvPr/>
        </p:nvSpPr>
        <p:spPr>
          <a:xfrm>
            <a:off x="7689470" y="5359773"/>
            <a:ext cx="784413" cy="400110"/>
          </a:xfrm>
          <a:prstGeom prst="rect">
            <a:avLst/>
          </a:prstGeom>
          <a:noFill/>
        </p:spPr>
        <p:txBody>
          <a:bodyPr wrap="square" rtlCol="0">
            <a:spAutoFit/>
          </a:bodyPr>
          <a:lstStyle/>
          <a:p>
            <a:pPr algn="ctr"/>
            <a:r>
              <a:rPr lang="en-US" sz="1000" b="1" dirty="0" smtClean="0"/>
              <a:t>Querying user</a:t>
            </a:r>
            <a:endParaRPr lang="en-US" sz="1000" b="1" dirty="0"/>
          </a:p>
        </p:txBody>
      </p:sp>
      <p:cxnSp>
        <p:nvCxnSpPr>
          <p:cNvPr id="194" name="Straight Arrow Connector 193"/>
          <p:cNvCxnSpPr/>
          <p:nvPr/>
        </p:nvCxnSpPr>
        <p:spPr bwMode="auto">
          <a:xfrm>
            <a:off x="8098136" y="5836083"/>
            <a:ext cx="0" cy="304800"/>
          </a:xfrm>
          <a:prstGeom prst="straightConnector1">
            <a:avLst/>
          </a:prstGeom>
          <a:ln>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95" name="Straight Arrow Connector 194"/>
          <p:cNvCxnSpPr/>
          <p:nvPr/>
        </p:nvCxnSpPr>
        <p:spPr bwMode="auto">
          <a:xfrm flipH="1">
            <a:off x="7559480" y="6093296"/>
            <a:ext cx="533400" cy="0"/>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96" name="TextBox 195"/>
          <p:cNvSpPr txBox="1"/>
          <p:nvPr/>
        </p:nvSpPr>
        <p:spPr>
          <a:xfrm>
            <a:off x="5503037" y="5903694"/>
            <a:ext cx="2057401" cy="261610"/>
          </a:xfrm>
          <a:prstGeom prst="rect">
            <a:avLst/>
          </a:prstGeom>
          <a:solidFill>
            <a:srgbClr val="FFCC00"/>
          </a:solidFill>
          <a:ln>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smtClean="0">
                <a:solidFill>
                  <a:srgbClr val="800000"/>
                </a:solidFill>
              </a:rPr>
              <a:t>Recommendation List</a:t>
            </a:r>
            <a:endParaRPr lang="en-US" sz="1100" b="1" dirty="0">
              <a:solidFill>
                <a:srgbClr val="800000"/>
              </a:solidFill>
            </a:endParaRPr>
          </a:p>
        </p:txBody>
      </p:sp>
      <p:grpSp>
        <p:nvGrpSpPr>
          <p:cNvPr id="8" name="Group 7"/>
          <p:cNvGrpSpPr/>
          <p:nvPr/>
        </p:nvGrpSpPr>
        <p:grpSpPr>
          <a:xfrm>
            <a:off x="-180528" y="1340768"/>
            <a:ext cx="5472608" cy="2448272"/>
            <a:chOff x="95243" y="1412776"/>
            <a:chExt cx="5124828" cy="2088232"/>
          </a:xfrm>
        </p:grpSpPr>
        <p:sp>
          <p:nvSpPr>
            <p:cNvPr id="170" name="TextBox 169"/>
            <p:cNvSpPr txBox="1"/>
            <p:nvPr/>
          </p:nvSpPr>
          <p:spPr>
            <a:xfrm>
              <a:off x="3508621" y="1412776"/>
              <a:ext cx="1711450" cy="213384"/>
            </a:xfrm>
            <a:prstGeom prst="rect">
              <a:avLst/>
            </a:prstGeom>
            <a:noFill/>
          </p:spPr>
          <p:txBody>
            <a:bodyPr wrap="square" rtlCol="0">
              <a:spAutoFit/>
            </a:bodyPr>
            <a:lstStyle/>
            <a:p>
              <a:pPr algn="ctr"/>
              <a:r>
                <a:rPr lang="en-US" sz="1200" b="1" dirty="0" smtClean="0">
                  <a:solidFill>
                    <a:srgbClr val="800000"/>
                  </a:solidFill>
                </a:rPr>
                <a:t>Cell 3</a:t>
              </a:r>
              <a:endParaRPr lang="en-US" sz="1200" b="1" dirty="0">
                <a:solidFill>
                  <a:srgbClr val="800000"/>
                </a:solidFill>
              </a:endParaRPr>
            </a:p>
          </p:txBody>
        </p:sp>
        <p:grpSp>
          <p:nvGrpSpPr>
            <p:cNvPr id="7" name="Group 6"/>
            <p:cNvGrpSpPr/>
            <p:nvPr/>
          </p:nvGrpSpPr>
          <p:grpSpPr>
            <a:xfrm>
              <a:off x="95243" y="1412776"/>
              <a:ext cx="4827668" cy="2088232"/>
              <a:chOff x="95243" y="1412776"/>
              <a:chExt cx="4827668" cy="2088232"/>
            </a:xfrm>
          </p:grpSpPr>
          <p:sp>
            <p:nvSpPr>
              <p:cNvPr id="91" name="TextBox 90"/>
              <p:cNvSpPr txBox="1"/>
              <p:nvPr/>
            </p:nvSpPr>
            <p:spPr>
              <a:xfrm>
                <a:off x="414398" y="3243366"/>
                <a:ext cx="629210" cy="213384"/>
              </a:xfrm>
              <a:prstGeom prst="rect">
                <a:avLst/>
              </a:prstGeom>
              <a:noFill/>
            </p:spPr>
            <p:txBody>
              <a:bodyPr wrap="square" rtlCol="0">
                <a:spAutoFit/>
              </a:bodyPr>
              <a:lstStyle/>
              <a:p>
                <a:pPr algn="ctr"/>
                <a:r>
                  <a:rPr lang="en-US" sz="1200" b="1" dirty="0" smtClean="0"/>
                  <a:t>(x</a:t>
                </a:r>
                <a:r>
                  <a:rPr lang="en-US" sz="1200" b="1" baseline="-25000" dirty="0" smtClean="0"/>
                  <a:t>1</a:t>
                </a:r>
                <a:r>
                  <a:rPr lang="en-US" sz="1200" b="1" dirty="0" smtClean="0"/>
                  <a:t>, y</a:t>
                </a:r>
                <a:r>
                  <a:rPr lang="en-US" sz="1200" b="1" baseline="-25000" dirty="0" smtClean="0"/>
                  <a:t>1</a:t>
                </a:r>
                <a:r>
                  <a:rPr lang="en-US" sz="1200" b="1" dirty="0" smtClean="0"/>
                  <a:t>)</a:t>
                </a:r>
                <a:endParaRPr lang="en-US" sz="1200" b="1" dirty="0"/>
              </a:p>
            </p:txBody>
          </p:sp>
          <p:cxnSp>
            <p:nvCxnSpPr>
              <p:cNvPr id="95" name="Straight Arrow Connector 94"/>
              <p:cNvCxnSpPr>
                <a:stCxn id="102" idx="0"/>
                <a:endCxn id="197" idx="2"/>
              </p:cNvCxnSpPr>
              <p:nvPr/>
            </p:nvCxnSpPr>
            <p:spPr bwMode="auto">
              <a:xfrm flipH="1" flipV="1">
                <a:off x="678942" y="2341448"/>
                <a:ext cx="37075" cy="513925"/>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96" name="TextBox 95"/>
              <p:cNvSpPr txBox="1"/>
              <p:nvPr/>
            </p:nvSpPr>
            <p:spPr>
              <a:xfrm>
                <a:off x="475520" y="2517549"/>
                <a:ext cx="200533" cy="237093"/>
              </a:xfrm>
              <a:prstGeom prst="rect">
                <a:avLst/>
              </a:prstGeom>
              <a:noFill/>
            </p:spPr>
            <p:txBody>
              <a:bodyPr wrap="square" rtlCol="0">
                <a:spAutoFit/>
              </a:bodyPr>
              <a:lstStyle/>
              <a:p>
                <a:pPr algn="ctr"/>
                <a:r>
                  <a:rPr lang="en-US" sz="1400" b="1" dirty="0" smtClean="0"/>
                  <a:t>4</a:t>
                </a:r>
                <a:endParaRPr lang="en-US" sz="1400" b="1" dirty="0"/>
              </a:p>
            </p:txBody>
          </p:sp>
          <p:grpSp>
            <p:nvGrpSpPr>
              <p:cNvPr id="97" name="Group 96"/>
              <p:cNvGrpSpPr/>
              <p:nvPr/>
            </p:nvGrpSpPr>
            <p:grpSpPr>
              <a:xfrm>
                <a:off x="471526" y="2855375"/>
                <a:ext cx="488985" cy="469599"/>
                <a:chOff x="1008374" y="2998176"/>
                <a:chExt cx="609599" cy="609599"/>
              </a:xfrm>
            </p:grpSpPr>
            <p:pic>
              <p:nvPicPr>
                <p:cNvPr id="102"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374" y="2998176"/>
                  <a:ext cx="609599" cy="609599"/>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1169909" y="3080092"/>
                  <a:ext cx="236164" cy="276999"/>
                </a:xfrm>
                <a:prstGeom prst="rect">
                  <a:avLst/>
                </a:prstGeom>
                <a:noFill/>
              </p:spPr>
              <p:txBody>
                <a:bodyPr wrap="square" rtlCol="0">
                  <a:spAutoFit/>
                </a:bodyPr>
                <a:lstStyle/>
                <a:p>
                  <a:pPr algn="ctr"/>
                  <a:r>
                    <a:rPr lang="en-US" sz="1200" b="1" dirty="0" smtClean="0">
                      <a:solidFill>
                        <a:schemeClr val="bg1"/>
                      </a:solidFill>
                    </a:rPr>
                    <a:t>A</a:t>
                  </a:r>
                  <a:endParaRPr lang="en-US" sz="1200" b="1" dirty="0">
                    <a:solidFill>
                      <a:schemeClr val="bg1"/>
                    </a:solidFill>
                  </a:endParaRPr>
                </a:p>
              </p:txBody>
            </p:sp>
          </p:grpSp>
          <p:sp>
            <p:nvSpPr>
              <p:cNvPr id="108" name="TextBox 107"/>
              <p:cNvSpPr txBox="1"/>
              <p:nvPr/>
            </p:nvSpPr>
            <p:spPr>
              <a:xfrm>
                <a:off x="1341513" y="2517549"/>
                <a:ext cx="200533" cy="237093"/>
              </a:xfrm>
              <a:prstGeom prst="rect">
                <a:avLst/>
              </a:prstGeom>
              <a:noFill/>
            </p:spPr>
            <p:txBody>
              <a:bodyPr wrap="square" rtlCol="0">
                <a:spAutoFit/>
              </a:bodyPr>
              <a:lstStyle/>
              <a:p>
                <a:pPr algn="ctr"/>
                <a:r>
                  <a:rPr lang="en-US" sz="1400" b="1" dirty="0" smtClean="0"/>
                  <a:t>5</a:t>
                </a:r>
              </a:p>
            </p:txBody>
          </p:sp>
          <p:grpSp>
            <p:nvGrpSpPr>
              <p:cNvPr id="117" name="Group 116"/>
              <p:cNvGrpSpPr/>
              <p:nvPr/>
            </p:nvGrpSpPr>
            <p:grpSpPr>
              <a:xfrm>
                <a:off x="1073217" y="1765986"/>
                <a:ext cx="488985" cy="469599"/>
                <a:chOff x="1807115" y="1899139"/>
                <a:chExt cx="609599" cy="609599"/>
              </a:xfrm>
            </p:grpSpPr>
            <p:pic>
              <p:nvPicPr>
                <p:cNvPr id="132"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7115" y="1899139"/>
                  <a:ext cx="609599" cy="609599"/>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1968650" y="1992923"/>
                  <a:ext cx="236164" cy="276999"/>
                </a:xfrm>
                <a:prstGeom prst="rect">
                  <a:avLst/>
                </a:prstGeom>
                <a:noFill/>
              </p:spPr>
              <p:txBody>
                <a:bodyPr wrap="square" rtlCol="0">
                  <a:spAutoFit/>
                </a:bodyPr>
                <a:lstStyle/>
                <a:p>
                  <a:pPr algn="ctr"/>
                  <a:r>
                    <a:rPr lang="en-US" sz="1200" b="1" dirty="0" smtClean="0">
                      <a:solidFill>
                        <a:schemeClr val="bg1"/>
                      </a:solidFill>
                    </a:rPr>
                    <a:t>C</a:t>
                  </a:r>
                  <a:endParaRPr lang="en-US" sz="1200" b="1" dirty="0">
                    <a:solidFill>
                      <a:schemeClr val="bg1"/>
                    </a:solidFill>
                  </a:endParaRPr>
                </a:p>
              </p:txBody>
            </p:sp>
          </p:grpSp>
          <p:sp>
            <p:nvSpPr>
              <p:cNvPr id="134" name="TextBox 133"/>
              <p:cNvSpPr txBox="1"/>
              <p:nvPr/>
            </p:nvSpPr>
            <p:spPr>
              <a:xfrm>
                <a:off x="1830499" y="2458849"/>
                <a:ext cx="200533" cy="237093"/>
              </a:xfrm>
              <a:prstGeom prst="rect">
                <a:avLst/>
              </a:prstGeom>
              <a:noFill/>
            </p:spPr>
            <p:txBody>
              <a:bodyPr wrap="square" rtlCol="0">
                <a:spAutoFit/>
              </a:bodyPr>
              <a:lstStyle/>
              <a:p>
                <a:pPr algn="ctr"/>
                <a:r>
                  <a:rPr lang="en-US" sz="1400" b="1" dirty="0"/>
                  <a:t>3</a:t>
                </a:r>
                <a:endParaRPr lang="en-US" sz="1400" b="1" dirty="0" smtClean="0"/>
              </a:p>
            </p:txBody>
          </p:sp>
          <p:grpSp>
            <p:nvGrpSpPr>
              <p:cNvPr id="135" name="Group 134"/>
              <p:cNvGrpSpPr/>
              <p:nvPr/>
            </p:nvGrpSpPr>
            <p:grpSpPr>
              <a:xfrm>
                <a:off x="1830499" y="2811049"/>
                <a:ext cx="488985" cy="469599"/>
                <a:chOff x="2508250" y="3204840"/>
                <a:chExt cx="609599" cy="609599"/>
              </a:xfrm>
            </p:grpSpPr>
            <p:pic>
              <p:nvPicPr>
                <p:cNvPr id="136"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0" y="3204840"/>
                  <a:ext cx="609599" cy="609599"/>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p:cNvSpPr txBox="1"/>
                <p:nvPr/>
              </p:nvSpPr>
              <p:spPr>
                <a:xfrm>
                  <a:off x="2665293" y="3283969"/>
                  <a:ext cx="236164" cy="276999"/>
                </a:xfrm>
                <a:prstGeom prst="rect">
                  <a:avLst/>
                </a:prstGeom>
                <a:noFill/>
              </p:spPr>
              <p:txBody>
                <a:bodyPr wrap="square" rtlCol="0">
                  <a:spAutoFit/>
                </a:bodyPr>
                <a:lstStyle/>
                <a:p>
                  <a:pPr algn="ctr"/>
                  <a:r>
                    <a:rPr lang="en-US" sz="1200" b="1" dirty="0">
                      <a:solidFill>
                        <a:schemeClr val="bg1"/>
                      </a:solidFill>
                    </a:rPr>
                    <a:t>B</a:t>
                  </a:r>
                </a:p>
              </p:txBody>
            </p:sp>
          </p:grpSp>
          <p:pic>
            <p:nvPicPr>
              <p:cNvPr id="138"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0608" y="2715478"/>
                <a:ext cx="488985" cy="469599"/>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p:cNvSpPr txBox="1"/>
              <p:nvPr/>
            </p:nvSpPr>
            <p:spPr>
              <a:xfrm>
                <a:off x="2502852" y="2776434"/>
                <a:ext cx="189437" cy="213384"/>
              </a:xfrm>
              <a:prstGeom prst="rect">
                <a:avLst/>
              </a:prstGeom>
              <a:noFill/>
            </p:spPr>
            <p:txBody>
              <a:bodyPr wrap="square" rtlCol="0">
                <a:spAutoFit/>
              </a:bodyPr>
              <a:lstStyle/>
              <a:p>
                <a:pPr algn="ctr"/>
                <a:r>
                  <a:rPr lang="en-US" sz="1200" b="1" dirty="0">
                    <a:solidFill>
                      <a:schemeClr val="bg1"/>
                    </a:solidFill>
                  </a:rPr>
                  <a:t>B</a:t>
                </a:r>
              </a:p>
            </p:txBody>
          </p:sp>
          <p:cxnSp>
            <p:nvCxnSpPr>
              <p:cNvPr id="140" name="Straight Arrow Connector 139"/>
              <p:cNvCxnSpPr>
                <a:stCxn id="138" idx="0"/>
                <a:endCxn id="199" idx="2"/>
              </p:cNvCxnSpPr>
              <p:nvPr/>
            </p:nvCxnSpPr>
            <p:spPr bwMode="auto">
              <a:xfrm flipH="1" flipV="1">
                <a:off x="2625100" y="2282748"/>
                <a:ext cx="1" cy="432728"/>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41" name="TextBox 140"/>
              <p:cNvSpPr txBox="1"/>
              <p:nvPr/>
            </p:nvSpPr>
            <p:spPr>
              <a:xfrm>
                <a:off x="2607937" y="2400149"/>
                <a:ext cx="200533" cy="237093"/>
              </a:xfrm>
              <a:prstGeom prst="rect">
                <a:avLst/>
              </a:prstGeom>
              <a:noFill/>
            </p:spPr>
            <p:txBody>
              <a:bodyPr wrap="square" rtlCol="0">
                <a:spAutoFit/>
              </a:bodyPr>
              <a:lstStyle/>
              <a:p>
                <a:pPr algn="ctr"/>
                <a:r>
                  <a:rPr lang="en-US" sz="1400" b="1" dirty="0"/>
                  <a:t>3</a:t>
                </a:r>
                <a:endParaRPr lang="en-US" sz="1400" b="1" dirty="0" smtClean="0"/>
              </a:p>
            </p:txBody>
          </p:sp>
          <p:grpSp>
            <p:nvGrpSpPr>
              <p:cNvPr id="142" name="Group 141"/>
              <p:cNvGrpSpPr/>
              <p:nvPr/>
            </p:nvGrpSpPr>
            <p:grpSpPr>
              <a:xfrm>
                <a:off x="2930716" y="2872869"/>
                <a:ext cx="488985" cy="469599"/>
                <a:chOff x="4043429" y="3258799"/>
                <a:chExt cx="609599" cy="609599"/>
              </a:xfrm>
            </p:grpSpPr>
            <p:pic>
              <p:nvPicPr>
                <p:cNvPr id="143"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29" y="3258799"/>
                  <a:ext cx="609599" cy="609599"/>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p:cNvSpPr txBox="1"/>
                <p:nvPr/>
              </p:nvSpPr>
              <p:spPr>
                <a:xfrm>
                  <a:off x="4200472" y="3341439"/>
                  <a:ext cx="236164" cy="276999"/>
                </a:xfrm>
                <a:prstGeom prst="rect">
                  <a:avLst/>
                </a:prstGeom>
                <a:noFill/>
              </p:spPr>
              <p:txBody>
                <a:bodyPr wrap="square" rtlCol="0">
                  <a:spAutoFit/>
                </a:bodyPr>
                <a:lstStyle/>
                <a:p>
                  <a:pPr algn="ctr"/>
                  <a:r>
                    <a:rPr lang="en-US" sz="1200" b="1" dirty="0" smtClean="0">
                      <a:solidFill>
                        <a:schemeClr val="bg1"/>
                      </a:solidFill>
                    </a:rPr>
                    <a:t>C</a:t>
                  </a:r>
                  <a:endParaRPr lang="en-US" sz="1200" b="1" dirty="0">
                    <a:solidFill>
                      <a:schemeClr val="bg1"/>
                    </a:solidFill>
                  </a:endParaRPr>
                </a:p>
              </p:txBody>
            </p:sp>
          </p:grpSp>
          <p:sp>
            <p:nvSpPr>
              <p:cNvPr id="145" name="TextBox 144"/>
              <p:cNvSpPr txBox="1"/>
              <p:nvPr/>
            </p:nvSpPr>
            <p:spPr>
              <a:xfrm>
                <a:off x="3158046" y="2517549"/>
                <a:ext cx="200533" cy="237093"/>
              </a:xfrm>
              <a:prstGeom prst="rect">
                <a:avLst/>
              </a:prstGeom>
              <a:noFill/>
            </p:spPr>
            <p:txBody>
              <a:bodyPr wrap="square" rtlCol="0">
                <a:spAutoFit/>
              </a:bodyPr>
              <a:lstStyle/>
              <a:p>
                <a:pPr algn="ctr"/>
                <a:r>
                  <a:rPr lang="en-US" sz="1400" b="1" dirty="0" smtClean="0"/>
                  <a:t>4</a:t>
                </a:r>
              </a:p>
            </p:txBody>
          </p:sp>
          <p:grpSp>
            <p:nvGrpSpPr>
              <p:cNvPr id="146" name="Group 145"/>
              <p:cNvGrpSpPr/>
              <p:nvPr/>
            </p:nvGrpSpPr>
            <p:grpSpPr>
              <a:xfrm>
                <a:off x="3640392" y="1765986"/>
                <a:ext cx="488985" cy="469599"/>
                <a:chOff x="4796454" y="1901233"/>
                <a:chExt cx="609599" cy="609599"/>
              </a:xfrm>
            </p:grpSpPr>
            <p:pic>
              <p:nvPicPr>
                <p:cNvPr id="147"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454" y="1901233"/>
                  <a:ext cx="609599" cy="609599"/>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p:cNvSpPr txBox="1"/>
                <p:nvPr/>
              </p:nvSpPr>
              <p:spPr>
                <a:xfrm>
                  <a:off x="4959432" y="1980362"/>
                  <a:ext cx="236164" cy="276999"/>
                </a:xfrm>
                <a:prstGeom prst="rect">
                  <a:avLst/>
                </a:prstGeom>
                <a:noFill/>
              </p:spPr>
              <p:txBody>
                <a:bodyPr wrap="square" rtlCol="0">
                  <a:spAutoFit/>
                </a:bodyPr>
                <a:lstStyle/>
                <a:p>
                  <a:pPr algn="ctr"/>
                  <a:r>
                    <a:rPr lang="en-US" sz="1200" b="1" dirty="0" smtClean="0">
                      <a:solidFill>
                        <a:schemeClr val="bg1"/>
                      </a:solidFill>
                    </a:rPr>
                    <a:t>C</a:t>
                  </a:r>
                  <a:endParaRPr lang="en-US" sz="1200" b="1" dirty="0">
                    <a:solidFill>
                      <a:schemeClr val="bg1"/>
                    </a:solidFill>
                  </a:endParaRPr>
                </a:p>
              </p:txBody>
            </p:sp>
          </p:grpSp>
          <p:sp>
            <p:nvSpPr>
              <p:cNvPr id="149" name="TextBox 148"/>
              <p:cNvSpPr txBox="1"/>
              <p:nvPr/>
            </p:nvSpPr>
            <p:spPr>
              <a:xfrm>
                <a:off x="3647032" y="2456556"/>
                <a:ext cx="200533" cy="237093"/>
              </a:xfrm>
              <a:prstGeom prst="rect">
                <a:avLst/>
              </a:prstGeom>
              <a:noFill/>
            </p:spPr>
            <p:txBody>
              <a:bodyPr wrap="square" rtlCol="0">
                <a:spAutoFit/>
              </a:bodyPr>
              <a:lstStyle/>
              <a:p>
                <a:pPr algn="ctr"/>
                <a:r>
                  <a:rPr lang="en-US" sz="1400" b="1" dirty="0" smtClean="0"/>
                  <a:t>4</a:t>
                </a:r>
              </a:p>
            </p:txBody>
          </p:sp>
          <p:grpSp>
            <p:nvGrpSpPr>
              <p:cNvPr id="150" name="Group 149"/>
              <p:cNvGrpSpPr/>
              <p:nvPr/>
            </p:nvGrpSpPr>
            <p:grpSpPr>
              <a:xfrm>
                <a:off x="4358820" y="1933670"/>
                <a:ext cx="488985" cy="469599"/>
                <a:chOff x="5393966" y="1904210"/>
                <a:chExt cx="609599" cy="609599"/>
              </a:xfrm>
            </p:grpSpPr>
            <p:pic>
              <p:nvPicPr>
                <p:cNvPr id="151" name="Picture 7" descr="http://t1.gstatic.com/images?q=tbn:ANd9GcRRCOeIMNP68yO0ZjR4rWBlUEfPoV-dVdB_uRjrG-6uoqgsOitWG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966" y="1904210"/>
                  <a:ext cx="609599" cy="609599"/>
                </a:xfrm>
                <a:prstGeom prst="rect">
                  <a:avLst/>
                </a:prstGeom>
                <a:noFill/>
                <a:extLst>
                  <a:ext uri="{909E8E84-426E-40DD-AFC4-6F175D3DCCD1}">
                    <a14:hiddenFill xmlns:a14="http://schemas.microsoft.com/office/drawing/2010/main">
                      <a:solidFill>
                        <a:srgbClr val="FFFFFF"/>
                      </a:solidFill>
                    </a14:hiddenFill>
                  </a:ext>
                </a:extLst>
              </p:spPr>
            </p:pic>
            <p:sp>
              <p:nvSpPr>
                <p:cNvPr id="152" name="TextBox 151"/>
                <p:cNvSpPr txBox="1"/>
                <p:nvPr/>
              </p:nvSpPr>
              <p:spPr>
                <a:xfrm>
                  <a:off x="5556944" y="1983339"/>
                  <a:ext cx="236164" cy="276999"/>
                </a:xfrm>
                <a:prstGeom prst="rect">
                  <a:avLst/>
                </a:prstGeom>
                <a:noFill/>
              </p:spPr>
              <p:txBody>
                <a:bodyPr wrap="square" rtlCol="0">
                  <a:spAutoFit/>
                </a:bodyPr>
                <a:lstStyle/>
                <a:p>
                  <a:pPr algn="ctr"/>
                  <a:r>
                    <a:rPr lang="en-US" sz="1200" b="1" dirty="0">
                      <a:solidFill>
                        <a:schemeClr val="bg1"/>
                      </a:solidFill>
                    </a:rPr>
                    <a:t>B</a:t>
                  </a:r>
                </a:p>
              </p:txBody>
            </p:sp>
          </p:grpSp>
          <p:sp>
            <p:nvSpPr>
              <p:cNvPr id="153" name="TextBox 152"/>
              <p:cNvSpPr txBox="1"/>
              <p:nvPr/>
            </p:nvSpPr>
            <p:spPr>
              <a:xfrm>
                <a:off x="4406130" y="2429971"/>
                <a:ext cx="200533" cy="237093"/>
              </a:xfrm>
              <a:prstGeom prst="rect">
                <a:avLst/>
              </a:prstGeom>
              <a:noFill/>
            </p:spPr>
            <p:txBody>
              <a:bodyPr wrap="square" rtlCol="0">
                <a:spAutoFit/>
              </a:bodyPr>
              <a:lstStyle/>
              <a:p>
                <a:pPr algn="ctr"/>
                <a:r>
                  <a:rPr lang="en-US" sz="1400" b="1" dirty="0"/>
                  <a:t>2</a:t>
                </a:r>
                <a:endParaRPr lang="en-US" sz="1400" b="1" dirty="0" smtClean="0"/>
              </a:p>
            </p:txBody>
          </p:sp>
          <p:cxnSp>
            <p:nvCxnSpPr>
              <p:cNvPr id="154" name="Straight Arrow Connector 153"/>
              <p:cNvCxnSpPr>
                <a:stCxn id="136" idx="0"/>
                <a:endCxn id="198" idx="2"/>
              </p:cNvCxnSpPr>
              <p:nvPr/>
            </p:nvCxnSpPr>
            <p:spPr bwMode="auto">
              <a:xfrm flipV="1">
                <a:off x="2074989" y="2283582"/>
                <a:ext cx="0" cy="527467"/>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55" name="Straight Arrow Connector 154"/>
              <p:cNvCxnSpPr>
                <a:stCxn id="159" idx="2"/>
                <a:endCxn id="203" idx="0"/>
              </p:cNvCxnSpPr>
              <p:nvPr/>
            </p:nvCxnSpPr>
            <p:spPr bwMode="auto">
              <a:xfrm>
                <a:off x="1251938" y="2435600"/>
                <a:ext cx="89573" cy="434149"/>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56" name="Straight Arrow Connector 155"/>
              <p:cNvCxnSpPr>
                <a:stCxn id="166" idx="2"/>
                <a:endCxn id="200" idx="0"/>
              </p:cNvCxnSpPr>
              <p:nvPr/>
            </p:nvCxnSpPr>
            <p:spPr bwMode="auto">
              <a:xfrm>
                <a:off x="3893874" y="2381853"/>
                <a:ext cx="14812" cy="435779"/>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57" name="Straight Arrow Connector 156"/>
              <p:cNvCxnSpPr>
                <a:stCxn id="151" idx="2"/>
                <a:endCxn id="202" idx="0"/>
              </p:cNvCxnSpPr>
              <p:nvPr/>
            </p:nvCxnSpPr>
            <p:spPr bwMode="auto">
              <a:xfrm flipH="1">
                <a:off x="4594068" y="2403267"/>
                <a:ext cx="9245" cy="407781"/>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58" name="Straight Arrow Connector 157"/>
              <p:cNvCxnSpPr>
                <a:stCxn id="143" idx="0"/>
                <a:endCxn id="201" idx="2"/>
              </p:cNvCxnSpPr>
              <p:nvPr/>
            </p:nvCxnSpPr>
            <p:spPr bwMode="auto">
              <a:xfrm flipV="1">
                <a:off x="3175207" y="2276165"/>
                <a:ext cx="0" cy="596702"/>
              </a:xfrm>
              <a:prstGeom prst="straightConnector1">
                <a:avLst/>
              </a:prstGeom>
              <a:ln>
                <a:prstDash val="sysDash"/>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59" name="TextBox 158"/>
              <p:cNvSpPr txBox="1"/>
              <p:nvPr/>
            </p:nvSpPr>
            <p:spPr>
              <a:xfrm>
                <a:off x="899592" y="2158601"/>
                <a:ext cx="704691" cy="276999"/>
              </a:xfrm>
              <a:prstGeom prst="rect">
                <a:avLst/>
              </a:prstGeom>
              <a:noFill/>
            </p:spPr>
            <p:txBody>
              <a:bodyPr wrap="square" rtlCol="0">
                <a:spAutoFit/>
              </a:bodyPr>
              <a:lstStyle/>
              <a:p>
                <a:pPr algn="ctr"/>
                <a:r>
                  <a:rPr lang="en-US" sz="1200" b="1" dirty="0" smtClean="0"/>
                  <a:t>(x</a:t>
                </a:r>
                <a:r>
                  <a:rPr lang="en-US" sz="1200" b="1" baseline="-25000" dirty="0"/>
                  <a:t>2</a:t>
                </a:r>
                <a:r>
                  <a:rPr lang="en-US" sz="1200" b="1" dirty="0" smtClean="0"/>
                  <a:t>, y</a:t>
                </a:r>
                <a:r>
                  <a:rPr lang="en-US" sz="1200" b="1" baseline="-25000" dirty="0"/>
                  <a:t>2</a:t>
                </a:r>
                <a:r>
                  <a:rPr lang="en-US" sz="1200" b="1" dirty="0" smtClean="0"/>
                  <a:t>)</a:t>
                </a:r>
                <a:endParaRPr lang="en-US" sz="1200" b="1" dirty="0"/>
              </a:p>
            </p:txBody>
          </p:sp>
          <p:sp>
            <p:nvSpPr>
              <p:cNvPr id="160" name="Rectangle 159"/>
              <p:cNvSpPr/>
              <p:nvPr/>
            </p:nvSpPr>
            <p:spPr bwMode="auto">
              <a:xfrm>
                <a:off x="323528" y="1681308"/>
                <a:ext cx="1464122" cy="1819700"/>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61" name="Rectangle 160"/>
              <p:cNvSpPr/>
              <p:nvPr/>
            </p:nvSpPr>
            <p:spPr bwMode="auto">
              <a:xfrm>
                <a:off x="1788416" y="1680583"/>
                <a:ext cx="1711450" cy="1819700"/>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62" name="Rectangle 161"/>
              <p:cNvSpPr/>
              <p:nvPr/>
            </p:nvSpPr>
            <p:spPr bwMode="auto">
              <a:xfrm>
                <a:off x="3500632" y="1680583"/>
                <a:ext cx="1404302" cy="1819700"/>
              </a:xfrm>
              <a:prstGeom prst="rect">
                <a:avLst/>
              </a:prstGeom>
              <a:noFill/>
              <a:ln>
                <a:solidFill>
                  <a:srgbClr val="800000"/>
                </a:solidFill>
                <a:prstDash val="solid"/>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12" charset="-128"/>
                </a:endParaRPr>
              </a:p>
            </p:txBody>
          </p:sp>
          <p:sp>
            <p:nvSpPr>
              <p:cNvPr id="163" name="TextBox 162"/>
              <p:cNvSpPr txBox="1"/>
              <p:nvPr/>
            </p:nvSpPr>
            <p:spPr>
              <a:xfrm>
                <a:off x="1877340" y="3196927"/>
                <a:ext cx="629210" cy="213384"/>
              </a:xfrm>
              <a:prstGeom prst="rect">
                <a:avLst/>
              </a:prstGeom>
              <a:noFill/>
            </p:spPr>
            <p:txBody>
              <a:bodyPr wrap="square" rtlCol="0">
                <a:spAutoFit/>
              </a:bodyPr>
              <a:lstStyle/>
              <a:p>
                <a:pPr algn="ctr"/>
                <a:r>
                  <a:rPr lang="en-US" sz="1200" b="1" dirty="0" smtClean="0"/>
                  <a:t>(x</a:t>
                </a:r>
                <a:r>
                  <a:rPr lang="en-US" sz="1200" b="1" baseline="-25000" dirty="0"/>
                  <a:t>3</a:t>
                </a:r>
                <a:r>
                  <a:rPr lang="en-US" sz="1200" b="1" dirty="0" smtClean="0"/>
                  <a:t>, y</a:t>
                </a:r>
                <a:r>
                  <a:rPr lang="en-US" sz="1200" b="1" baseline="-25000" dirty="0"/>
                  <a:t>3</a:t>
                </a:r>
                <a:r>
                  <a:rPr lang="en-US" sz="1200" b="1" dirty="0" smtClean="0"/>
                  <a:t>)</a:t>
                </a:r>
                <a:endParaRPr lang="en-US" sz="1200" b="1" dirty="0"/>
              </a:p>
            </p:txBody>
          </p:sp>
          <p:sp>
            <p:nvSpPr>
              <p:cNvPr id="164" name="TextBox 163"/>
              <p:cNvSpPr txBox="1"/>
              <p:nvPr/>
            </p:nvSpPr>
            <p:spPr>
              <a:xfrm>
                <a:off x="2295681" y="3107669"/>
                <a:ext cx="629210" cy="213384"/>
              </a:xfrm>
              <a:prstGeom prst="rect">
                <a:avLst/>
              </a:prstGeom>
              <a:noFill/>
            </p:spPr>
            <p:txBody>
              <a:bodyPr wrap="square" rtlCol="0">
                <a:spAutoFit/>
              </a:bodyPr>
              <a:lstStyle/>
              <a:p>
                <a:pPr algn="ctr"/>
                <a:r>
                  <a:rPr lang="en-US" sz="1200" b="1" dirty="0" smtClean="0"/>
                  <a:t>(x</a:t>
                </a:r>
                <a:r>
                  <a:rPr lang="en-US" sz="1200" b="1" baseline="-25000" dirty="0" smtClean="0"/>
                  <a:t>4</a:t>
                </a:r>
                <a:r>
                  <a:rPr lang="en-US" sz="1200" b="1" dirty="0" smtClean="0"/>
                  <a:t>, y</a:t>
                </a:r>
                <a:r>
                  <a:rPr lang="en-US" sz="1200" b="1" baseline="-25000" dirty="0" smtClean="0"/>
                  <a:t>4</a:t>
                </a:r>
                <a:r>
                  <a:rPr lang="en-US" sz="1200" b="1" dirty="0" smtClean="0"/>
                  <a:t>)</a:t>
                </a:r>
                <a:endParaRPr lang="en-US" sz="1200" b="1" dirty="0"/>
              </a:p>
            </p:txBody>
          </p:sp>
          <p:sp>
            <p:nvSpPr>
              <p:cNvPr id="165" name="TextBox 164"/>
              <p:cNvSpPr txBox="1"/>
              <p:nvPr/>
            </p:nvSpPr>
            <p:spPr>
              <a:xfrm>
                <a:off x="2869593" y="3246484"/>
                <a:ext cx="629210" cy="213384"/>
              </a:xfrm>
              <a:prstGeom prst="rect">
                <a:avLst/>
              </a:prstGeom>
              <a:noFill/>
            </p:spPr>
            <p:txBody>
              <a:bodyPr wrap="square" rtlCol="0">
                <a:spAutoFit/>
              </a:bodyPr>
              <a:lstStyle/>
              <a:p>
                <a:pPr algn="ctr"/>
                <a:r>
                  <a:rPr lang="en-US" sz="1200" b="1" dirty="0" smtClean="0"/>
                  <a:t>(x</a:t>
                </a:r>
                <a:r>
                  <a:rPr lang="en-US" sz="1200" b="1" baseline="-25000" dirty="0"/>
                  <a:t>5</a:t>
                </a:r>
                <a:r>
                  <a:rPr lang="en-US" sz="1200" b="1" dirty="0" smtClean="0"/>
                  <a:t>, y</a:t>
                </a:r>
                <a:r>
                  <a:rPr lang="en-US" sz="1200" b="1" baseline="-25000" dirty="0"/>
                  <a:t>5</a:t>
                </a:r>
                <a:r>
                  <a:rPr lang="en-US" sz="1200" b="1" dirty="0" smtClean="0"/>
                  <a:t>)</a:t>
                </a:r>
                <a:endParaRPr lang="en-US" sz="1200" b="1" dirty="0"/>
              </a:p>
            </p:txBody>
          </p:sp>
          <p:sp>
            <p:nvSpPr>
              <p:cNvPr id="166" name="TextBox 165"/>
              <p:cNvSpPr txBox="1"/>
              <p:nvPr/>
            </p:nvSpPr>
            <p:spPr>
              <a:xfrm>
                <a:off x="3579268" y="2168469"/>
                <a:ext cx="629210" cy="213384"/>
              </a:xfrm>
              <a:prstGeom prst="rect">
                <a:avLst/>
              </a:prstGeom>
              <a:noFill/>
            </p:spPr>
            <p:txBody>
              <a:bodyPr wrap="square" rtlCol="0">
                <a:spAutoFit/>
              </a:bodyPr>
              <a:lstStyle/>
              <a:p>
                <a:pPr algn="ctr"/>
                <a:r>
                  <a:rPr lang="en-US" sz="1200" b="1" dirty="0" smtClean="0"/>
                  <a:t>(x</a:t>
                </a:r>
                <a:r>
                  <a:rPr lang="en-US" sz="1200" b="1" baseline="-25000" dirty="0" smtClean="0"/>
                  <a:t>6</a:t>
                </a:r>
                <a:r>
                  <a:rPr lang="en-US" sz="1200" b="1" dirty="0" smtClean="0"/>
                  <a:t>, y</a:t>
                </a:r>
                <a:r>
                  <a:rPr lang="en-US" sz="1200" b="1" baseline="-25000" dirty="0" smtClean="0"/>
                  <a:t>6</a:t>
                </a:r>
                <a:r>
                  <a:rPr lang="en-US" sz="1200" b="1" dirty="0" smtClean="0"/>
                  <a:t>)</a:t>
                </a:r>
                <a:endParaRPr lang="en-US" sz="1200" b="1" dirty="0"/>
              </a:p>
            </p:txBody>
          </p:sp>
          <p:sp>
            <p:nvSpPr>
              <p:cNvPr id="167" name="TextBox 166"/>
              <p:cNvSpPr txBox="1"/>
              <p:nvPr/>
            </p:nvSpPr>
            <p:spPr>
              <a:xfrm>
                <a:off x="4293701" y="1703448"/>
                <a:ext cx="629210" cy="213384"/>
              </a:xfrm>
              <a:prstGeom prst="rect">
                <a:avLst/>
              </a:prstGeom>
              <a:noFill/>
            </p:spPr>
            <p:txBody>
              <a:bodyPr wrap="square" rtlCol="0">
                <a:spAutoFit/>
              </a:bodyPr>
              <a:lstStyle/>
              <a:p>
                <a:pPr algn="ctr"/>
                <a:r>
                  <a:rPr lang="en-US" sz="1200" b="1" dirty="0" smtClean="0"/>
                  <a:t>(x</a:t>
                </a:r>
                <a:r>
                  <a:rPr lang="en-US" sz="1200" b="1" baseline="-25000" dirty="0" smtClean="0"/>
                  <a:t>7</a:t>
                </a:r>
                <a:r>
                  <a:rPr lang="en-US" sz="1200" b="1" dirty="0" smtClean="0"/>
                  <a:t>, y</a:t>
                </a:r>
                <a:r>
                  <a:rPr lang="en-US" sz="1200" b="1" baseline="-25000" dirty="0" smtClean="0"/>
                  <a:t>7</a:t>
                </a:r>
                <a:r>
                  <a:rPr lang="en-US" sz="1200" b="1" dirty="0" smtClean="0"/>
                  <a:t>)</a:t>
                </a:r>
                <a:endParaRPr lang="en-US" sz="1200" b="1" dirty="0"/>
              </a:p>
            </p:txBody>
          </p:sp>
          <p:sp>
            <p:nvSpPr>
              <p:cNvPr id="168" name="TextBox 167"/>
              <p:cNvSpPr txBox="1"/>
              <p:nvPr/>
            </p:nvSpPr>
            <p:spPr>
              <a:xfrm>
                <a:off x="95243" y="1412776"/>
                <a:ext cx="1711450" cy="213384"/>
              </a:xfrm>
              <a:prstGeom prst="rect">
                <a:avLst/>
              </a:prstGeom>
              <a:noFill/>
            </p:spPr>
            <p:txBody>
              <a:bodyPr wrap="square" rtlCol="0">
                <a:spAutoFit/>
              </a:bodyPr>
              <a:lstStyle/>
              <a:p>
                <a:pPr algn="ctr"/>
                <a:r>
                  <a:rPr lang="en-US" sz="1200" b="1" dirty="0" smtClean="0">
                    <a:solidFill>
                      <a:srgbClr val="800000"/>
                    </a:solidFill>
                  </a:rPr>
                  <a:t>Cell 1</a:t>
                </a:r>
                <a:endParaRPr lang="en-US" sz="1200" b="1" dirty="0">
                  <a:solidFill>
                    <a:srgbClr val="800000"/>
                  </a:solidFill>
                </a:endParaRPr>
              </a:p>
            </p:txBody>
          </p:sp>
          <p:sp>
            <p:nvSpPr>
              <p:cNvPr id="169" name="TextBox 168"/>
              <p:cNvSpPr txBox="1"/>
              <p:nvPr/>
            </p:nvSpPr>
            <p:spPr>
              <a:xfrm>
                <a:off x="1783655" y="1412776"/>
                <a:ext cx="1711450" cy="213384"/>
              </a:xfrm>
              <a:prstGeom prst="rect">
                <a:avLst/>
              </a:prstGeom>
              <a:noFill/>
            </p:spPr>
            <p:txBody>
              <a:bodyPr wrap="square" rtlCol="0">
                <a:spAutoFit/>
              </a:bodyPr>
              <a:lstStyle/>
              <a:p>
                <a:pPr algn="ctr"/>
                <a:r>
                  <a:rPr lang="en-US" sz="1200" b="1" dirty="0" smtClean="0">
                    <a:solidFill>
                      <a:srgbClr val="800000"/>
                    </a:solidFill>
                  </a:rPr>
                  <a:t>Cell 2</a:t>
                </a:r>
                <a:endParaRPr lang="en-US" sz="1200" b="1" dirty="0">
                  <a:solidFill>
                    <a:srgbClr val="800000"/>
                  </a:solidFill>
                </a:endParaRPr>
              </a:p>
            </p:txBody>
          </p:sp>
          <p:pic>
            <p:nvPicPr>
              <p:cNvPr id="197" name="Picture 23" descr="Manhattan Post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519" y="1754449"/>
                <a:ext cx="406846" cy="587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8" name="Picture 23" descr="Manhattan Poster">
                <a:hlinkClick r:id="rId4"/>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1622" y="1754449"/>
                <a:ext cx="366738" cy="529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9" name="Picture 25" descr="The Good, the Bad and the Ugly Poster">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1728" y="1761032"/>
                <a:ext cx="366739" cy="521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0" name="Picture 25" descr="The Good, the Bad and the Ugly Poster">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5316" y="2817632"/>
                <a:ext cx="366739" cy="521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1" name="Picture 17" descr="The Lord of the Rings: The Return of the King Poster">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1837" y="1754449"/>
                <a:ext cx="366739" cy="521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2" name="Picture 17" descr="The Lord of the Rings: The Return of the King Poster">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0696" y="2811049"/>
                <a:ext cx="366739" cy="521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3" name="Picture 25" descr="The Good, the Bad and the Ugly Poster">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8141" y="2869749"/>
                <a:ext cx="366739" cy="521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pic>
        <p:nvPicPr>
          <p:cNvPr id="204" name="Picture 23" descr="Manhattan Poster">
            <a:hlinkClick r:id="rId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010" y="5559512"/>
            <a:ext cx="101440" cy="15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 name="Picture 25" descr="The Good, the Bad and the Ugly Poster">
            <a:hlinkClick r:id="rId7"/>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569" y="5788112"/>
            <a:ext cx="102882" cy="15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 name="Picture 23" descr="Manhattan Poster">
            <a:hlinkClick r:id="rId4"/>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7010" y="5407112"/>
            <a:ext cx="101440" cy="15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7" name="Picture 25" descr="The Good, the Bad and the Ugly Poster">
            <a:hlinkClick r:id="rId7"/>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5568" y="5635712"/>
            <a:ext cx="102882" cy="15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8" name="Picture 25" descr="The Good, the Bad and the Ugly Poster">
            <a:hlinkClick r:id="rId7"/>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06250" y="5788112"/>
            <a:ext cx="102882" cy="15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9" name="Picture 17" descr="The Lord of the Rings: The Return of the King Poster">
            <a:hlinkClick r:id="rId9"/>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6250" y="5559512"/>
            <a:ext cx="102882" cy="15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0" name="Picture 17" descr="The Lord of the Rings: The Return of the King Poster">
            <a:hlinkClick r:id="rId9"/>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55568" y="5864312"/>
            <a:ext cx="102882" cy="15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88024" y="1052736"/>
            <a:ext cx="2682960" cy="1890904"/>
            <a:chOff x="4788024" y="1052736"/>
            <a:chExt cx="2682960" cy="1890904"/>
          </a:xfrm>
        </p:grpSpPr>
        <p:pic>
          <p:nvPicPr>
            <p:cNvPr id="94"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flipV="1">
              <a:off x="5538247" y="2292243"/>
              <a:ext cx="1932737" cy="651397"/>
            </a:xfrm>
            <a:prstGeom prst="parallelogram">
              <a:avLst>
                <a:gd name="adj" fmla="val 123529"/>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8" name="Group 97"/>
            <p:cNvGrpSpPr/>
            <p:nvPr/>
          </p:nvGrpSpPr>
          <p:grpSpPr>
            <a:xfrm>
              <a:off x="5458107" y="1052736"/>
              <a:ext cx="1880250" cy="1710537"/>
              <a:chOff x="578790" y="1432686"/>
              <a:chExt cx="4101880" cy="3620869"/>
            </a:xfrm>
          </p:grpSpPr>
          <p:sp>
            <p:nvSpPr>
              <p:cNvPr id="372" name="AutoShape 6"/>
              <p:cNvSpPr>
                <a:spLocks noChangeArrowheads="1"/>
              </p:cNvSpPr>
              <p:nvPr/>
            </p:nvSpPr>
            <p:spPr bwMode="auto">
              <a:xfrm>
                <a:off x="2218757" y="4587556"/>
                <a:ext cx="482958" cy="162028"/>
              </a:xfrm>
              <a:prstGeom prst="parallelogram">
                <a:avLst>
                  <a:gd name="adj" fmla="val 118047"/>
                </a:avLst>
              </a:prstGeom>
              <a:solidFill>
                <a:srgbClr val="800000"/>
              </a:solidFill>
              <a:ln w="12700">
                <a:solidFill>
                  <a:schemeClr val="tx1"/>
                </a:solidFill>
                <a:miter lim="800000"/>
                <a:headEnd/>
                <a:tailEnd/>
              </a:ln>
            </p:spPr>
            <p:txBody>
              <a:bodyPr wrap="none" anchor="ctr"/>
              <a:lstStyle/>
              <a:p>
                <a:endParaRPr lang="en-US"/>
              </a:p>
            </p:txBody>
          </p:sp>
          <p:sp>
            <p:nvSpPr>
              <p:cNvPr id="373" name="AutoShape 7"/>
              <p:cNvSpPr>
                <a:spLocks noChangeArrowheads="1"/>
              </p:cNvSpPr>
              <p:nvPr/>
            </p:nvSpPr>
            <p:spPr bwMode="auto">
              <a:xfrm>
                <a:off x="2378435" y="3065023"/>
                <a:ext cx="484268" cy="162028"/>
              </a:xfrm>
              <a:prstGeom prst="parallelogram">
                <a:avLst>
                  <a:gd name="adj" fmla="val 118367"/>
                </a:avLst>
              </a:prstGeom>
              <a:solidFill>
                <a:srgbClr val="FFCC00"/>
              </a:solidFill>
              <a:ln w="12700">
                <a:solidFill>
                  <a:schemeClr val="tx1"/>
                </a:solidFill>
                <a:miter lim="800000"/>
                <a:headEnd/>
                <a:tailEnd/>
              </a:ln>
            </p:spPr>
            <p:txBody>
              <a:bodyPr wrap="none" anchor="ctr"/>
              <a:lstStyle/>
              <a:p>
                <a:endParaRPr lang="en-US"/>
              </a:p>
            </p:txBody>
          </p:sp>
          <p:sp>
            <p:nvSpPr>
              <p:cNvPr id="374" name="Freeform 16"/>
              <p:cNvSpPr>
                <a:spLocks noEditPoints="1"/>
              </p:cNvSpPr>
              <p:nvPr/>
            </p:nvSpPr>
            <p:spPr bwMode="auto">
              <a:xfrm>
                <a:off x="2220065" y="1432686"/>
                <a:ext cx="310193" cy="2410342"/>
              </a:xfrm>
              <a:custGeom>
                <a:avLst/>
                <a:gdLst>
                  <a:gd name="T0" fmla="*/ 2147483647 w 683"/>
                  <a:gd name="T1" fmla="*/ 2147483647 h 3718"/>
                  <a:gd name="T2" fmla="*/ 2147483647 w 683"/>
                  <a:gd name="T3" fmla="*/ 2147483647 h 3718"/>
                  <a:gd name="T4" fmla="*/ 2147483647 w 683"/>
                  <a:gd name="T5" fmla="*/ 2147483647 h 3718"/>
                  <a:gd name="T6" fmla="*/ 2147483647 w 683"/>
                  <a:gd name="T7" fmla="*/ 2147483647 h 3718"/>
                  <a:gd name="T8" fmla="*/ 2147483647 w 683"/>
                  <a:gd name="T9" fmla="*/ 2147483647 h 3718"/>
                  <a:gd name="T10" fmla="*/ 2147483647 w 683"/>
                  <a:gd name="T11" fmla="*/ 2147483647 h 3718"/>
                  <a:gd name="T12" fmla="*/ 2147483647 w 683"/>
                  <a:gd name="T13" fmla="*/ 2147483647 h 3718"/>
                  <a:gd name="T14" fmla="*/ 2147483647 w 683"/>
                  <a:gd name="T15" fmla="*/ 2147483647 h 3718"/>
                  <a:gd name="T16" fmla="*/ 2147483647 w 683"/>
                  <a:gd name="T17" fmla="*/ 2147483647 h 3718"/>
                  <a:gd name="T18" fmla="*/ 2147483647 w 683"/>
                  <a:gd name="T19" fmla="*/ 2147483647 h 3718"/>
                  <a:gd name="T20" fmla="*/ 2147483647 w 683"/>
                  <a:gd name="T21" fmla="*/ 2147483647 h 3718"/>
                  <a:gd name="T22" fmla="*/ 2147483647 w 683"/>
                  <a:gd name="T23" fmla="*/ 2147483647 h 3718"/>
                  <a:gd name="T24" fmla="*/ 2147483647 w 683"/>
                  <a:gd name="T25" fmla="*/ 2147483647 h 3718"/>
                  <a:gd name="T26" fmla="*/ 2147483647 w 683"/>
                  <a:gd name="T27" fmla="*/ 2147483647 h 3718"/>
                  <a:gd name="T28" fmla="*/ 2147483647 w 683"/>
                  <a:gd name="T29" fmla="*/ 2147483647 h 3718"/>
                  <a:gd name="T30" fmla="*/ 2147483647 w 683"/>
                  <a:gd name="T31" fmla="*/ 2147483647 h 3718"/>
                  <a:gd name="T32" fmla="*/ 2147483647 w 683"/>
                  <a:gd name="T33" fmla="*/ 2147483647 h 3718"/>
                  <a:gd name="T34" fmla="*/ 2147483647 w 683"/>
                  <a:gd name="T35" fmla="*/ 2147483647 h 3718"/>
                  <a:gd name="T36" fmla="*/ 2147483647 w 683"/>
                  <a:gd name="T37" fmla="*/ 2147483647 h 3718"/>
                  <a:gd name="T38" fmla="*/ 2147483647 w 683"/>
                  <a:gd name="T39" fmla="*/ 2147483647 h 3718"/>
                  <a:gd name="T40" fmla="*/ 2147483647 w 683"/>
                  <a:gd name="T41" fmla="*/ 2147483647 h 3718"/>
                  <a:gd name="T42" fmla="*/ 2147483647 w 683"/>
                  <a:gd name="T43" fmla="*/ 2147483647 h 3718"/>
                  <a:gd name="T44" fmla="*/ 2147483647 w 683"/>
                  <a:gd name="T45" fmla="*/ 2147483647 h 3718"/>
                  <a:gd name="T46" fmla="*/ 2147483647 w 683"/>
                  <a:gd name="T47" fmla="*/ 2147483647 h 3718"/>
                  <a:gd name="T48" fmla="*/ 2147483647 w 683"/>
                  <a:gd name="T49" fmla="*/ 2147483647 h 3718"/>
                  <a:gd name="T50" fmla="*/ 2147483647 w 683"/>
                  <a:gd name="T51" fmla="*/ 2147483647 h 3718"/>
                  <a:gd name="T52" fmla="*/ 2147483647 w 683"/>
                  <a:gd name="T53" fmla="*/ 2147483647 h 3718"/>
                  <a:gd name="T54" fmla="*/ 2147483647 w 683"/>
                  <a:gd name="T55" fmla="*/ 2147483647 h 3718"/>
                  <a:gd name="T56" fmla="*/ 2147483647 w 683"/>
                  <a:gd name="T57" fmla="*/ 2147483647 h 3718"/>
                  <a:gd name="T58" fmla="*/ 2147483647 w 683"/>
                  <a:gd name="T59" fmla="*/ 2147483647 h 3718"/>
                  <a:gd name="T60" fmla="*/ 2147483647 w 683"/>
                  <a:gd name="T61" fmla="*/ 2147483647 h 3718"/>
                  <a:gd name="T62" fmla="*/ 2147483647 w 683"/>
                  <a:gd name="T63" fmla="*/ 2147483647 h 3718"/>
                  <a:gd name="T64" fmla="*/ 2147483647 w 683"/>
                  <a:gd name="T65" fmla="*/ 2147483647 h 3718"/>
                  <a:gd name="T66" fmla="*/ 2147483647 w 683"/>
                  <a:gd name="T67" fmla="*/ 2147483647 h 3718"/>
                  <a:gd name="T68" fmla="*/ 2147483647 w 683"/>
                  <a:gd name="T69" fmla="*/ 2147483647 h 3718"/>
                  <a:gd name="T70" fmla="*/ 2147483647 w 683"/>
                  <a:gd name="T71" fmla="*/ 2147483647 h 3718"/>
                  <a:gd name="T72" fmla="*/ 2147483647 w 683"/>
                  <a:gd name="T73" fmla="*/ 2147483647 h 3718"/>
                  <a:gd name="T74" fmla="*/ 2147483647 w 683"/>
                  <a:gd name="T75" fmla="*/ 2147483647 h 3718"/>
                  <a:gd name="T76" fmla="*/ 2147483647 w 683"/>
                  <a:gd name="T77" fmla="*/ 2147483647 h 3718"/>
                  <a:gd name="T78" fmla="*/ 2147483647 w 683"/>
                  <a:gd name="T79" fmla="*/ 2147483647 h 3718"/>
                  <a:gd name="T80" fmla="*/ 2147483647 w 683"/>
                  <a:gd name="T81" fmla="*/ 2147483647 h 3718"/>
                  <a:gd name="T82" fmla="*/ 2147483647 w 683"/>
                  <a:gd name="T83" fmla="*/ 2147483647 h 3718"/>
                  <a:gd name="T84" fmla="*/ 2147483647 w 683"/>
                  <a:gd name="T85" fmla="*/ 2147483647 h 3718"/>
                  <a:gd name="T86" fmla="*/ 2147483647 w 683"/>
                  <a:gd name="T87" fmla="*/ 2147483647 h 3718"/>
                  <a:gd name="T88" fmla="*/ 2147483647 w 683"/>
                  <a:gd name="T89" fmla="*/ 2147483647 h 3718"/>
                  <a:gd name="T90" fmla="*/ 2147483647 w 683"/>
                  <a:gd name="T91" fmla="*/ 2147483647 h 37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3"/>
                  <a:gd name="T139" fmla="*/ 0 h 3718"/>
                  <a:gd name="T140" fmla="*/ 683 w 683"/>
                  <a:gd name="T141" fmla="*/ 3718 h 37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3" h="3718">
                    <a:moveTo>
                      <a:pt x="682" y="10"/>
                    </a:moveTo>
                    <a:lnTo>
                      <a:pt x="662" y="120"/>
                    </a:lnTo>
                    <a:cubicBezTo>
                      <a:pt x="662" y="125"/>
                      <a:pt x="657" y="128"/>
                      <a:pt x="653" y="127"/>
                    </a:cubicBezTo>
                    <a:cubicBezTo>
                      <a:pt x="649" y="126"/>
                      <a:pt x="646" y="122"/>
                      <a:pt x="647" y="117"/>
                    </a:cubicBezTo>
                    <a:lnTo>
                      <a:pt x="666" y="7"/>
                    </a:lnTo>
                    <a:cubicBezTo>
                      <a:pt x="667" y="3"/>
                      <a:pt x="671" y="0"/>
                      <a:pt x="676" y="1"/>
                    </a:cubicBezTo>
                    <a:cubicBezTo>
                      <a:pt x="680" y="2"/>
                      <a:pt x="683" y="6"/>
                      <a:pt x="682" y="10"/>
                    </a:cubicBezTo>
                    <a:close/>
                    <a:moveTo>
                      <a:pt x="648" y="199"/>
                    </a:moveTo>
                    <a:lnTo>
                      <a:pt x="628" y="309"/>
                    </a:lnTo>
                    <a:cubicBezTo>
                      <a:pt x="628" y="314"/>
                      <a:pt x="623" y="316"/>
                      <a:pt x="619" y="316"/>
                    </a:cubicBezTo>
                    <a:cubicBezTo>
                      <a:pt x="615" y="315"/>
                      <a:pt x="612" y="311"/>
                      <a:pt x="613" y="306"/>
                    </a:cubicBezTo>
                    <a:lnTo>
                      <a:pt x="632" y="196"/>
                    </a:lnTo>
                    <a:cubicBezTo>
                      <a:pt x="633" y="192"/>
                      <a:pt x="637" y="189"/>
                      <a:pt x="642" y="190"/>
                    </a:cubicBezTo>
                    <a:cubicBezTo>
                      <a:pt x="646" y="191"/>
                      <a:pt x="649" y="195"/>
                      <a:pt x="648" y="199"/>
                    </a:cubicBezTo>
                    <a:close/>
                    <a:moveTo>
                      <a:pt x="614" y="388"/>
                    </a:moveTo>
                    <a:lnTo>
                      <a:pt x="594" y="498"/>
                    </a:lnTo>
                    <a:cubicBezTo>
                      <a:pt x="594" y="503"/>
                      <a:pt x="589" y="505"/>
                      <a:pt x="585" y="505"/>
                    </a:cubicBezTo>
                    <a:cubicBezTo>
                      <a:pt x="581" y="504"/>
                      <a:pt x="578" y="500"/>
                      <a:pt x="579" y="495"/>
                    </a:cubicBezTo>
                    <a:lnTo>
                      <a:pt x="598" y="385"/>
                    </a:lnTo>
                    <a:cubicBezTo>
                      <a:pt x="599" y="381"/>
                      <a:pt x="603" y="378"/>
                      <a:pt x="608" y="379"/>
                    </a:cubicBezTo>
                    <a:cubicBezTo>
                      <a:pt x="612" y="379"/>
                      <a:pt x="615" y="384"/>
                      <a:pt x="614" y="388"/>
                    </a:cubicBezTo>
                    <a:close/>
                    <a:moveTo>
                      <a:pt x="580" y="577"/>
                    </a:moveTo>
                    <a:lnTo>
                      <a:pt x="560" y="687"/>
                    </a:lnTo>
                    <a:cubicBezTo>
                      <a:pt x="560" y="692"/>
                      <a:pt x="555" y="694"/>
                      <a:pt x="551" y="694"/>
                    </a:cubicBezTo>
                    <a:cubicBezTo>
                      <a:pt x="547" y="693"/>
                      <a:pt x="544" y="689"/>
                      <a:pt x="545" y="684"/>
                    </a:cubicBezTo>
                    <a:lnTo>
                      <a:pt x="564" y="574"/>
                    </a:lnTo>
                    <a:cubicBezTo>
                      <a:pt x="565" y="570"/>
                      <a:pt x="569" y="567"/>
                      <a:pt x="574" y="568"/>
                    </a:cubicBezTo>
                    <a:cubicBezTo>
                      <a:pt x="578" y="568"/>
                      <a:pt x="581" y="573"/>
                      <a:pt x="580" y="577"/>
                    </a:cubicBezTo>
                    <a:close/>
                    <a:moveTo>
                      <a:pt x="546" y="766"/>
                    </a:moveTo>
                    <a:lnTo>
                      <a:pt x="526" y="876"/>
                    </a:lnTo>
                    <a:cubicBezTo>
                      <a:pt x="526" y="880"/>
                      <a:pt x="521" y="883"/>
                      <a:pt x="517" y="883"/>
                    </a:cubicBezTo>
                    <a:cubicBezTo>
                      <a:pt x="513" y="882"/>
                      <a:pt x="510" y="878"/>
                      <a:pt x="511" y="873"/>
                    </a:cubicBezTo>
                    <a:lnTo>
                      <a:pt x="530" y="763"/>
                    </a:lnTo>
                    <a:cubicBezTo>
                      <a:pt x="531" y="759"/>
                      <a:pt x="535" y="756"/>
                      <a:pt x="540" y="757"/>
                    </a:cubicBezTo>
                    <a:cubicBezTo>
                      <a:pt x="544" y="757"/>
                      <a:pt x="547" y="762"/>
                      <a:pt x="546" y="766"/>
                    </a:cubicBezTo>
                    <a:close/>
                    <a:moveTo>
                      <a:pt x="512" y="955"/>
                    </a:moveTo>
                    <a:lnTo>
                      <a:pt x="492" y="1065"/>
                    </a:lnTo>
                    <a:cubicBezTo>
                      <a:pt x="492" y="1069"/>
                      <a:pt x="487" y="1072"/>
                      <a:pt x="483" y="1072"/>
                    </a:cubicBezTo>
                    <a:cubicBezTo>
                      <a:pt x="479" y="1071"/>
                      <a:pt x="476" y="1067"/>
                      <a:pt x="477" y="1062"/>
                    </a:cubicBezTo>
                    <a:lnTo>
                      <a:pt x="496" y="952"/>
                    </a:lnTo>
                    <a:cubicBezTo>
                      <a:pt x="497" y="948"/>
                      <a:pt x="501" y="945"/>
                      <a:pt x="506" y="946"/>
                    </a:cubicBezTo>
                    <a:cubicBezTo>
                      <a:pt x="510" y="946"/>
                      <a:pt x="513" y="951"/>
                      <a:pt x="512" y="955"/>
                    </a:cubicBezTo>
                    <a:close/>
                    <a:moveTo>
                      <a:pt x="478" y="1144"/>
                    </a:moveTo>
                    <a:lnTo>
                      <a:pt x="458" y="1254"/>
                    </a:lnTo>
                    <a:cubicBezTo>
                      <a:pt x="458" y="1258"/>
                      <a:pt x="453" y="1261"/>
                      <a:pt x="449" y="1261"/>
                    </a:cubicBezTo>
                    <a:cubicBezTo>
                      <a:pt x="445" y="1260"/>
                      <a:pt x="442" y="1256"/>
                      <a:pt x="443" y="1251"/>
                    </a:cubicBezTo>
                    <a:lnTo>
                      <a:pt x="462" y="1141"/>
                    </a:lnTo>
                    <a:cubicBezTo>
                      <a:pt x="463" y="1137"/>
                      <a:pt x="467" y="1134"/>
                      <a:pt x="472" y="1135"/>
                    </a:cubicBezTo>
                    <a:cubicBezTo>
                      <a:pt x="476" y="1135"/>
                      <a:pt x="479" y="1140"/>
                      <a:pt x="478" y="1144"/>
                    </a:cubicBezTo>
                    <a:close/>
                    <a:moveTo>
                      <a:pt x="444" y="1333"/>
                    </a:moveTo>
                    <a:lnTo>
                      <a:pt x="424" y="1443"/>
                    </a:lnTo>
                    <a:cubicBezTo>
                      <a:pt x="424" y="1447"/>
                      <a:pt x="419" y="1450"/>
                      <a:pt x="415" y="1450"/>
                    </a:cubicBezTo>
                    <a:cubicBezTo>
                      <a:pt x="411" y="1449"/>
                      <a:pt x="408" y="1445"/>
                      <a:pt x="409" y="1440"/>
                    </a:cubicBezTo>
                    <a:lnTo>
                      <a:pt x="428" y="1330"/>
                    </a:lnTo>
                    <a:cubicBezTo>
                      <a:pt x="429" y="1326"/>
                      <a:pt x="433" y="1323"/>
                      <a:pt x="438" y="1324"/>
                    </a:cubicBezTo>
                    <a:cubicBezTo>
                      <a:pt x="442" y="1324"/>
                      <a:pt x="445" y="1328"/>
                      <a:pt x="444" y="1333"/>
                    </a:cubicBezTo>
                    <a:close/>
                    <a:moveTo>
                      <a:pt x="410" y="1522"/>
                    </a:moveTo>
                    <a:lnTo>
                      <a:pt x="390" y="1632"/>
                    </a:lnTo>
                    <a:cubicBezTo>
                      <a:pt x="390" y="1636"/>
                      <a:pt x="385" y="1639"/>
                      <a:pt x="381" y="1638"/>
                    </a:cubicBezTo>
                    <a:cubicBezTo>
                      <a:pt x="377" y="1638"/>
                      <a:pt x="374" y="1634"/>
                      <a:pt x="375" y="1629"/>
                    </a:cubicBezTo>
                    <a:lnTo>
                      <a:pt x="394" y="1519"/>
                    </a:lnTo>
                    <a:cubicBezTo>
                      <a:pt x="395" y="1515"/>
                      <a:pt x="399" y="1512"/>
                      <a:pt x="404" y="1512"/>
                    </a:cubicBezTo>
                    <a:cubicBezTo>
                      <a:pt x="408" y="1513"/>
                      <a:pt x="411" y="1517"/>
                      <a:pt x="410" y="1522"/>
                    </a:cubicBezTo>
                    <a:close/>
                    <a:moveTo>
                      <a:pt x="376" y="1711"/>
                    </a:moveTo>
                    <a:lnTo>
                      <a:pt x="356" y="1821"/>
                    </a:lnTo>
                    <a:cubicBezTo>
                      <a:pt x="356" y="1825"/>
                      <a:pt x="351" y="1828"/>
                      <a:pt x="347" y="1827"/>
                    </a:cubicBezTo>
                    <a:cubicBezTo>
                      <a:pt x="343" y="1827"/>
                      <a:pt x="340" y="1822"/>
                      <a:pt x="341" y="1818"/>
                    </a:cubicBezTo>
                    <a:lnTo>
                      <a:pt x="360" y="1708"/>
                    </a:lnTo>
                    <a:cubicBezTo>
                      <a:pt x="361" y="1704"/>
                      <a:pt x="365" y="1701"/>
                      <a:pt x="370" y="1701"/>
                    </a:cubicBezTo>
                    <a:cubicBezTo>
                      <a:pt x="374" y="1702"/>
                      <a:pt x="377" y="1706"/>
                      <a:pt x="376" y="1711"/>
                    </a:cubicBezTo>
                    <a:close/>
                    <a:moveTo>
                      <a:pt x="342" y="1900"/>
                    </a:moveTo>
                    <a:lnTo>
                      <a:pt x="322" y="2010"/>
                    </a:lnTo>
                    <a:cubicBezTo>
                      <a:pt x="322" y="2014"/>
                      <a:pt x="317" y="2017"/>
                      <a:pt x="313" y="2016"/>
                    </a:cubicBezTo>
                    <a:cubicBezTo>
                      <a:pt x="309" y="2016"/>
                      <a:pt x="306" y="2011"/>
                      <a:pt x="307" y="2007"/>
                    </a:cubicBezTo>
                    <a:lnTo>
                      <a:pt x="326" y="1897"/>
                    </a:lnTo>
                    <a:cubicBezTo>
                      <a:pt x="327" y="1893"/>
                      <a:pt x="331" y="1890"/>
                      <a:pt x="336" y="1890"/>
                    </a:cubicBezTo>
                    <a:cubicBezTo>
                      <a:pt x="340" y="1891"/>
                      <a:pt x="343" y="1895"/>
                      <a:pt x="342" y="1900"/>
                    </a:cubicBezTo>
                    <a:close/>
                    <a:moveTo>
                      <a:pt x="308" y="2089"/>
                    </a:moveTo>
                    <a:lnTo>
                      <a:pt x="288" y="2199"/>
                    </a:lnTo>
                    <a:cubicBezTo>
                      <a:pt x="288" y="2203"/>
                      <a:pt x="283" y="2206"/>
                      <a:pt x="279" y="2205"/>
                    </a:cubicBezTo>
                    <a:cubicBezTo>
                      <a:pt x="275" y="2205"/>
                      <a:pt x="272" y="2200"/>
                      <a:pt x="273" y="2196"/>
                    </a:cubicBezTo>
                    <a:lnTo>
                      <a:pt x="292" y="2086"/>
                    </a:lnTo>
                    <a:cubicBezTo>
                      <a:pt x="293" y="2081"/>
                      <a:pt x="297" y="2079"/>
                      <a:pt x="302" y="2079"/>
                    </a:cubicBezTo>
                    <a:cubicBezTo>
                      <a:pt x="306" y="2080"/>
                      <a:pt x="309" y="2084"/>
                      <a:pt x="308" y="2089"/>
                    </a:cubicBezTo>
                    <a:close/>
                    <a:moveTo>
                      <a:pt x="274" y="2278"/>
                    </a:moveTo>
                    <a:lnTo>
                      <a:pt x="254" y="2388"/>
                    </a:lnTo>
                    <a:cubicBezTo>
                      <a:pt x="254" y="2392"/>
                      <a:pt x="249" y="2395"/>
                      <a:pt x="245" y="2394"/>
                    </a:cubicBezTo>
                    <a:cubicBezTo>
                      <a:pt x="241" y="2394"/>
                      <a:pt x="238" y="2389"/>
                      <a:pt x="239" y="2385"/>
                    </a:cubicBezTo>
                    <a:lnTo>
                      <a:pt x="258" y="2275"/>
                    </a:lnTo>
                    <a:cubicBezTo>
                      <a:pt x="259" y="2270"/>
                      <a:pt x="263" y="2268"/>
                      <a:pt x="268" y="2268"/>
                    </a:cubicBezTo>
                    <a:cubicBezTo>
                      <a:pt x="272" y="2269"/>
                      <a:pt x="275" y="2273"/>
                      <a:pt x="274" y="2278"/>
                    </a:cubicBezTo>
                    <a:close/>
                    <a:moveTo>
                      <a:pt x="240" y="2467"/>
                    </a:moveTo>
                    <a:lnTo>
                      <a:pt x="220" y="2577"/>
                    </a:lnTo>
                    <a:cubicBezTo>
                      <a:pt x="220" y="2581"/>
                      <a:pt x="215" y="2584"/>
                      <a:pt x="211" y="2583"/>
                    </a:cubicBezTo>
                    <a:cubicBezTo>
                      <a:pt x="207" y="2583"/>
                      <a:pt x="204" y="2578"/>
                      <a:pt x="205" y="2574"/>
                    </a:cubicBezTo>
                    <a:lnTo>
                      <a:pt x="224" y="2464"/>
                    </a:lnTo>
                    <a:cubicBezTo>
                      <a:pt x="225" y="2459"/>
                      <a:pt x="229" y="2457"/>
                      <a:pt x="234" y="2457"/>
                    </a:cubicBezTo>
                    <a:cubicBezTo>
                      <a:pt x="238" y="2458"/>
                      <a:pt x="241" y="2462"/>
                      <a:pt x="240" y="2467"/>
                    </a:cubicBezTo>
                    <a:close/>
                    <a:moveTo>
                      <a:pt x="206" y="2656"/>
                    </a:moveTo>
                    <a:lnTo>
                      <a:pt x="186" y="2766"/>
                    </a:lnTo>
                    <a:cubicBezTo>
                      <a:pt x="186" y="2770"/>
                      <a:pt x="181" y="2773"/>
                      <a:pt x="177" y="2772"/>
                    </a:cubicBezTo>
                    <a:cubicBezTo>
                      <a:pt x="173" y="2771"/>
                      <a:pt x="170" y="2767"/>
                      <a:pt x="171" y="2763"/>
                    </a:cubicBezTo>
                    <a:lnTo>
                      <a:pt x="190" y="2653"/>
                    </a:lnTo>
                    <a:cubicBezTo>
                      <a:pt x="191" y="2648"/>
                      <a:pt x="195" y="2645"/>
                      <a:pt x="200" y="2646"/>
                    </a:cubicBezTo>
                    <a:cubicBezTo>
                      <a:pt x="204" y="2647"/>
                      <a:pt x="207" y="2651"/>
                      <a:pt x="206" y="2656"/>
                    </a:cubicBezTo>
                    <a:close/>
                    <a:moveTo>
                      <a:pt x="172" y="2845"/>
                    </a:moveTo>
                    <a:lnTo>
                      <a:pt x="152" y="2955"/>
                    </a:lnTo>
                    <a:cubicBezTo>
                      <a:pt x="152" y="2959"/>
                      <a:pt x="147" y="2962"/>
                      <a:pt x="143" y="2961"/>
                    </a:cubicBezTo>
                    <a:cubicBezTo>
                      <a:pt x="139" y="2960"/>
                      <a:pt x="136" y="2956"/>
                      <a:pt x="137" y="2952"/>
                    </a:cubicBezTo>
                    <a:lnTo>
                      <a:pt x="156" y="2842"/>
                    </a:lnTo>
                    <a:cubicBezTo>
                      <a:pt x="157" y="2837"/>
                      <a:pt x="161" y="2834"/>
                      <a:pt x="166" y="2835"/>
                    </a:cubicBezTo>
                    <a:cubicBezTo>
                      <a:pt x="170" y="2836"/>
                      <a:pt x="173" y="2840"/>
                      <a:pt x="172" y="2845"/>
                    </a:cubicBezTo>
                    <a:close/>
                    <a:moveTo>
                      <a:pt x="138" y="3033"/>
                    </a:moveTo>
                    <a:lnTo>
                      <a:pt x="118" y="3144"/>
                    </a:lnTo>
                    <a:cubicBezTo>
                      <a:pt x="118" y="3148"/>
                      <a:pt x="113" y="3151"/>
                      <a:pt x="109" y="3150"/>
                    </a:cubicBezTo>
                    <a:cubicBezTo>
                      <a:pt x="105" y="3149"/>
                      <a:pt x="102" y="3145"/>
                      <a:pt x="103" y="3141"/>
                    </a:cubicBezTo>
                    <a:lnTo>
                      <a:pt x="122" y="3031"/>
                    </a:lnTo>
                    <a:cubicBezTo>
                      <a:pt x="123" y="3026"/>
                      <a:pt x="127" y="3023"/>
                      <a:pt x="132" y="3024"/>
                    </a:cubicBezTo>
                    <a:cubicBezTo>
                      <a:pt x="136" y="3025"/>
                      <a:pt x="139" y="3029"/>
                      <a:pt x="138" y="3033"/>
                    </a:cubicBezTo>
                    <a:close/>
                    <a:moveTo>
                      <a:pt x="104" y="3222"/>
                    </a:moveTo>
                    <a:lnTo>
                      <a:pt x="84" y="3333"/>
                    </a:lnTo>
                    <a:cubicBezTo>
                      <a:pt x="84" y="3337"/>
                      <a:pt x="79" y="3340"/>
                      <a:pt x="75" y="3339"/>
                    </a:cubicBezTo>
                    <a:cubicBezTo>
                      <a:pt x="71" y="3338"/>
                      <a:pt x="68" y="3334"/>
                      <a:pt x="69" y="3330"/>
                    </a:cubicBezTo>
                    <a:lnTo>
                      <a:pt x="88" y="3220"/>
                    </a:lnTo>
                    <a:cubicBezTo>
                      <a:pt x="89" y="3215"/>
                      <a:pt x="93" y="3212"/>
                      <a:pt x="98" y="3213"/>
                    </a:cubicBezTo>
                    <a:cubicBezTo>
                      <a:pt x="102" y="3214"/>
                      <a:pt x="105" y="3218"/>
                      <a:pt x="104" y="3222"/>
                    </a:cubicBezTo>
                    <a:close/>
                    <a:moveTo>
                      <a:pt x="70" y="3411"/>
                    </a:moveTo>
                    <a:lnTo>
                      <a:pt x="50" y="3522"/>
                    </a:lnTo>
                    <a:cubicBezTo>
                      <a:pt x="50" y="3526"/>
                      <a:pt x="45" y="3529"/>
                      <a:pt x="41" y="3528"/>
                    </a:cubicBezTo>
                    <a:cubicBezTo>
                      <a:pt x="37" y="3527"/>
                      <a:pt x="34" y="3523"/>
                      <a:pt x="35" y="3519"/>
                    </a:cubicBezTo>
                    <a:lnTo>
                      <a:pt x="54" y="3409"/>
                    </a:lnTo>
                    <a:cubicBezTo>
                      <a:pt x="55" y="3404"/>
                      <a:pt x="59" y="3401"/>
                      <a:pt x="64" y="3402"/>
                    </a:cubicBezTo>
                    <a:cubicBezTo>
                      <a:pt x="68" y="3403"/>
                      <a:pt x="71" y="3407"/>
                      <a:pt x="70" y="3411"/>
                    </a:cubicBezTo>
                    <a:close/>
                    <a:moveTo>
                      <a:pt x="36" y="3600"/>
                    </a:moveTo>
                    <a:lnTo>
                      <a:pt x="16" y="3711"/>
                    </a:lnTo>
                    <a:cubicBezTo>
                      <a:pt x="16" y="3715"/>
                      <a:pt x="11" y="3718"/>
                      <a:pt x="7" y="3717"/>
                    </a:cubicBezTo>
                    <a:cubicBezTo>
                      <a:pt x="3" y="3716"/>
                      <a:pt x="0" y="3712"/>
                      <a:pt x="1" y="3708"/>
                    </a:cubicBezTo>
                    <a:lnTo>
                      <a:pt x="20" y="3598"/>
                    </a:lnTo>
                    <a:cubicBezTo>
                      <a:pt x="21" y="3593"/>
                      <a:pt x="25" y="3590"/>
                      <a:pt x="30" y="3591"/>
                    </a:cubicBezTo>
                    <a:cubicBezTo>
                      <a:pt x="34" y="3592"/>
                      <a:pt x="37" y="3596"/>
                      <a:pt x="36" y="3600"/>
                    </a:cubicBezTo>
                    <a:close/>
                  </a:path>
                </a:pathLst>
              </a:custGeom>
              <a:solidFill>
                <a:srgbClr val="000000"/>
              </a:solidFill>
              <a:ln w="4763">
                <a:solidFill>
                  <a:srgbClr val="000000"/>
                </a:solidFill>
                <a:bevel/>
                <a:headEnd/>
                <a:tailEnd/>
              </a:ln>
            </p:spPr>
            <p:txBody>
              <a:bodyPr/>
              <a:lstStyle/>
              <a:p>
                <a:endParaRPr lang="en-US"/>
              </a:p>
            </p:txBody>
          </p:sp>
          <p:sp>
            <p:nvSpPr>
              <p:cNvPr id="375" name="Freeform 18"/>
              <p:cNvSpPr>
                <a:spLocks/>
              </p:cNvSpPr>
              <p:nvPr/>
            </p:nvSpPr>
            <p:spPr bwMode="auto">
              <a:xfrm>
                <a:off x="2013270"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76" name="Freeform 19"/>
              <p:cNvSpPr>
                <a:spLocks/>
              </p:cNvSpPr>
              <p:nvPr/>
            </p:nvSpPr>
            <p:spPr bwMode="auto">
              <a:xfrm>
                <a:off x="2013270"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77" name="Freeform 20"/>
              <p:cNvSpPr>
                <a:spLocks/>
              </p:cNvSpPr>
              <p:nvPr/>
            </p:nvSpPr>
            <p:spPr bwMode="auto">
              <a:xfrm>
                <a:off x="2320846" y="3877843"/>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a:noFill/>
              </a:ln>
              <a:extLst/>
            </p:spPr>
            <p:txBody>
              <a:bodyPr/>
              <a:lstStyle/>
              <a:p>
                <a:endParaRPr lang="en-US"/>
              </a:p>
            </p:txBody>
          </p:sp>
          <p:sp>
            <p:nvSpPr>
              <p:cNvPr id="378" name="Freeform 21"/>
              <p:cNvSpPr>
                <a:spLocks/>
              </p:cNvSpPr>
              <p:nvPr/>
            </p:nvSpPr>
            <p:spPr bwMode="auto">
              <a:xfrm>
                <a:off x="2320846" y="3877843"/>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79" name="Freeform 22"/>
              <p:cNvSpPr>
                <a:spLocks/>
              </p:cNvSpPr>
              <p:nvPr/>
            </p:nvSpPr>
            <p:spPr bwMode="auto">
              <a:xfrm>
                <a:off x="2628421" y="3877843"/>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a:noFill/>
              </a:ln>
              <a:extLst/>
            </p:spPr>
            <p:txBody>
              <a:bodyPr/>
              <a:lstStyle/>
              <a:p>
                <a:endParaRPr lang="en-US"/>
              </a:p>
            </p:txBody>
          </p:sp>
          <p:sp>
            <p:nvSpPr>
              <p:cNvPr id="380" name="Freeform 23"/>
              <p:cNvSpPr>
                <a:spLocks/>
              </p:cNvSpPr>
              <p:nvPr/>
            </p:nvSpPr>
            <p:spPr bwMode="auto">
              <a:xfrm>
                <a:off x="2628421" y="3877843"/>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81" name="Freeform 24"/>
              <p:cNvSpPr>
                <a:spLocks/>
              </p:cNvSpPr>
              <p:nvPr/>
            </p:nvSpPr>
            <p:spPr bwMode="auto">
              <a:xfrm>
                <a:off x="2938615" y="3877843"/>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82" name="Freeform 25"/>
              <p:cNvSpPr>
                <a:spLocks/>
              </p:cNvSpPr>
              <p:nvPr/>
            </p:nvSpPr>
            <p:spPr bwMode="auto">
              <a:xfrm>
                <a:off x="2938615" y="3877843"/>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83" name="Freeform 26"/>
              <p:cNvSpPr>
                <a:spLocks/>
              </p:cNvSpPr>
              <p:nvPr/>
            </p:nvSpPr>
            <p:spPr bwMode="auto">
              <a:xfrm>
                <a:off x="3244882"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84" name="Freeform 27"/>
              <p:cNvSpPr>
                <a:spLocks/>
              </p:cNvSpPr>
              <p:nvPr/>
            </p:nvSpPr>
            <p:spPr bwMode="auto">
              <a:xfrm>
                <a:off x="3244882"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85" name="Freeform 28"/>
              <p:cNvSpPr>
                <a:spLocks/>
              </p:cNvSpPr>
              <p:nvPr/>
            </p:nvSpPr>
            <p:spPr bwMode="auto">
              <a:xfrm>
                <a:off x="3552457"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86" name="Freeform 29"/>
              <p:cNvSpPr>
                <a:spLocks/>
              </p:cNvSpPr>
              <p:nvPr/>
            </p:nvSpPr>
            <p:spPr bwMode="auto">
              <a:xfrm>
                <a:off x="3552457"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87" name="Freeform 30"/>
              <p:cNvSpPr>
                <a:spLocks/>
              </p:cNvSpPr>
              <p:nvPr/>
            </p:nvSpPr>
            <p:spPr bwMode="auto">
              <a:xfrm>
                <a:off x="3860033"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88" name="Freeform 31"/>
              <p:cNvSpPr>
                <a:spLocks/>
              </p:cNvSpPr>
              <p:nvPr/>
            </p:nvSpPr>
            <p:spPr bwMode="auto">
              <a:xfrm>
                <a:off x="3860033"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89" name="Freeform 32"/>
              <p:cNvSpPr>
                <a:spLocks/>
              </p:cNvSpPr>
              <p:nvPr/>
            </p:nvSpPr>
            <p:spPr bwMode="auto">
              <a:xfrm>
                <a:off x="4167608"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90" name="Freeform 33"/>
              <p:cNvSpPr>
                <a:spLocks/>
              </p:cNvSpPr>
              <p:nvPr/>
            </p:nvSpPr>
            <p:spPr bwMode="auto">
              <a:xfrm>
                <a:off x="4167608" y="387784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91" name="Freeform 34"/>
              <p:cNvSpPr>
                <a:spLocks/>
              </p:cNvSpPr>
              <p:nvPr/>
            </p:nvSpPr>
            <p:spPr bwMode="auto">
              <a:xfrm>
                <a:off x="1809092"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92" name="Freeform 35"/>
              <p:cNvSpPr>
                <a:spLocks/>
              </p:cNvSpPr>
              <p:nvPr/>
            </p:nvSpPr>
            <p:spPr bwMode="auto">
              <a:xfrm>
                <a:off x="1809092"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93" name="Freeform 36"/>
              <p:cNvSpPr>
                <a:spLocks/>
              </p:cNvSpPr>
              <p:nvPr/>
            </p:nvSpPr>
            <p:spPr bwMode="auto">
              <a:xfrm>
                <a:off x="2115359" y="4023804"/>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94" name="Freeform 37"/>
              <p:cNvSpPr>
                <a:spLocks/>
              </p:cNvSpPr>
              <p:nvPr/>
            </p:nvSpPr>
            <p:spPr bwMode="auto">
              <a:xfrm>
                <a:off x="2115359" y="4023804"/>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95" name="Freeform 38"/>
              <p:cNvSpPr>
                <a:spLocks/>
              </p:cNvSpPr>
              <p:nvPr/>
            </p:nvSpPr>
            <p:spPr bwMode="auto">
              <a:xfrm>
                <a:off x="2422935" y="4023804"/>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a:noFill/>
              </a:ln>
              <a:extLst/>
            </p:spPr>
            <p:txBody>
              <a:bodyPr/>
              <a:lstStyle/>
              <a:p>
                <a:endParaRPr lang="en-US"/>
              </a:p>
            </p:txBody>
          </p:sp>
          <p:sp>
            <p:nvSpPr>
              <p:cNvPr id="396" name="Freeform 39"/>
              <p:cNvSpPr>
                <a:spLocks/>
              </p:cNvSpPr>
              <p:nvPr/>
            </p:nvSpPr>
            <p:spPr bwMode="auto">
              <a:xfrm>
                <a:off x="2422935" y="4023804"/>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97" name="Freeform 40"/>
              <p:cNvSpPr>
                <a:spLocks/>
              </p:cNvSpPr>
              <p:nvPr/>
            </p:nvSpPr>
            <p:spPr bwMode="auto">
              <a:xfrm>
                <a:off x="2733128"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98" name="Freeform 41"/>
              <p:cNvSpPr>
                <a:spLocks/>
              </p:cNvSpPr>
              <p:nvPr/>
            </p:nvSpPr>
            <p:spPr bwMode="auto">
              <a:xfrm>
                <a:off x="2733128"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99" name="Freeform 42"/>
              <p:cNvSpPr>
                <a:spLocks/>
              </p:cNvSpPr>
              <p:nvPr/>
            </p:nvSpPr>
            <p:spPr bwMode="auto">
              <a:xfrm>
                <a:off x="3040704" y="4023804"/>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00" name="Freeform 43"/>
              <p:cNvSpPr>
                <a:spLocks/>
              </p:cNvSpPr>
              <p:nvPr/>
            </p:nvSpPr>
            <p:spPr bwMode="auto">
              <a:xfrm>
                <a:off x="3040705" y="4023804"/>
                <a:ext cx="511753" cy="145958"/>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01" name="Freeform 44"/>
              <p:cNvSpPr>
                <a:spLocks/>
              </p:cNvSpPr>
              <p:nvPr/>
            </p:nvSpPr>
            <p:spPr bwMode="auto">
              <a:xfrm>
                <a:off x="3348279"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02" name="Freeform 45"/>
              <p:cNvSpPr>
                <a:spLocks/>
              </p:cNvSpPr>
              <p:nvPr/>
            </p:nvSpPr>
            <p:spPr bwMode="auto">
              <a:xfrm>
                <a:off x="3348279"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03" name="Freeform 46"/>
              <p:cNvSpPr>
                <a:spLocks/>
              </p:cNvSpPr>
              <p:nvPr/>
            </p:nvSpPr>
            <p:spPr bwMode="auto">
              <a:xfrm>
                <a:off x="3655855" y="4023804"/>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04" name="Freeform 47"/>
              <p:cNvSpPr>
                <a:spLocks/>
              </p:cNvSpPr>
              <p:nvPr/>
            </p:nvSpPr>
            <p:spPr bwMode="auto">
              <a:xfrm>
                <a:off x="3655855" y="4023804"/>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05" name="Freeform 48"/>
              <p:cNvSpPr>
                <a:spLocks/>
              </p:cNvSpPr>
              <p:nvPr/>
            </p:nvSpPr>
            <p:spPr bwMode="auto">
              <a:xfrm>
                <a:off x="3963430"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06" name="Freeform 49"/>
              <p:cNvSpPr>
                <a:spLocks/>
              </p:cNvSpPr>
              <p:nvPr/>
            </p:nvSpPr>
            <p:spPr bwMode="auto">
              <a:xfrm>
                <a:off x="3963430" y="4023804"/>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07" name="Freeform 50"/>
              <p:cNvSpPr>
                <a:spLocks/>
              </p:cNvSpPr>
              <p:nvPr/>
            </p:nvSpPr>
            <p:spPr bwMode="auto">
              <a:xfrm>
                <a:off x="1603606" y="4169763"/>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08" name="Freeform 51"/>
              <p:cNvSpPr>
                <a:spLocks/>
              </p:cNvSpPr>
              <p:nvPr/>
            </p:nvSpPr>
            <p:spPr bwMode="auto">
              <a:xfrm>
                <a:off x="1603606" y="4169763"/>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09" name="Freeform 52"/>
              <p:cNvSpPr>
                <a:spLocks/>
              </p:cNvSpPr>
              <p:nvPr/>
            </p:nvSpPr>
            <p:spPr bwMode="auto">
              <a:xfrm>
                <a:off x="1911181" y="4169763"/>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10" name="Freeform 53"/>
              <p:cNvSpPr>
                <a:spLocks/>
              </p:cNvSpPr>
              <p:nvPr/>
            </p:nvSpPr>
            <p:spPr bwMode="auto">
              <a:xfrm>
                <a:off x="1911181" y="4169763"/>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11" name="Freeform 54"/>
              <p:cNvSpPr>
                <a:spLocks/>
              </p:cNvSpPr>
              <p:nvPr/>
            </p:nvSpPr>
            <p:spPr bwMode="auto">
              <a:xfrm>
                <a:off x="2218757" y="4169763"/>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a:noFill/>
              </a:ln>
              <a:extLst/>
            </p:spPr>
            <p:txBody>
              <a:bodyPr/>
              <a:lstStyle/>
              <a:p>
                <a:endParaRPr lang="en-US"/>
              </a:p>
            </p:txBody>
          </p:sp>
          <p:sp>
            <p:nvSpPr>
              <p:cNvPr id="412" name="Freeform 55"/>
              <p:cNvSpPr>
                <a:spLocks/>
              </p:cNvSpPr>
              <p:nvPr/>
            </p:nvSpPr>
            <p:spPr bwMode="auto">
              <a:xfrm>
                <a:off x="2218757" y="4169763"/>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13" name="Freeform 56"/>
              <p:cNvSpPr>
                <a:spLocks/>
              </p:cNvSpPr>
              <p:nvPr/>
            </p:nvSpPr>
            <p:spPr bwMode="auto">
              <a:xfrm>
                <a:off x="2526332" y="4169763"/>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a:noFill/>
              </a:ln>
              <a:extLst/>
            </p:spPr>
            <p:txBody>
              <a:bodyPr/>
              <a:lstStyle/>
              <a:p>
                <a:endParaRPr lang="en-US"/>
              </a:p>
            </p:txBody>
          </p:sp>
          <p:sp>
            <p:nvSpPr>
              <p:cNvPr id="414" name="Freeform 57"/>
              <p:cNvSpPr>
                <a:spLocks/>
              </p:cNvSpPr>
              <p:nvPr/>
            </p:nvSpPr>
            <p:spPr bwMode="auto">
              <a:xfrm>
                <a:off x="2526332" y="4169763"/>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15" name="Freeform 58"/>
              <p:cNvSpPr>
                <a:spLocks/>
              </p:cNvSpPr>
              <p:nvPr/>
            </p:nvSpPr>
            <p:spPr bwMode="auto">
              <a:xfrm>
                <a:off x="2835217" y="416976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16" name="Freeform 59"/>
              <p:cNvSpPr>
                <a:spLocks/>
              </p:cNvSpPr>
              <p:nvPr/>
            </p:nvSpPr>
            <p:spPr bwMode="auto">
              <a:xfrm>
                <a:off x="2835217" y="416976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17" name="Freeform 60"/>
              <p:cNvSpPr>
                <a:spLocks/>
              </p:cNvSpPr>
              <p:nvPr/>
            </p:nvSpPr>
            <p:spPr bwMode="auto">
              <a:xfrm>
                <a:off x="3142793" y="416976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18" name="Freeform 61"/>
              <p:cNvSpPr>
                <a:spLocks/>
              </p:cNvSpPr>
              <p:nvPr/>
            </p:nvSpPr>
            <p:spPr bwMode="auto">
              <a:xfrm>
                <a:off x="3142793" y="416976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19" name="Freeform 62"/>
              <p:cNvSpPr>
                <a:spLocks/>
              </p:cNvSpPr>
              <p:nvPr/>
            </p:nvSpPr>
            <p:spPr bwMode="auto">
              <a:xfrm>
                <a:off x="3450368" y="416976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20" name="Freeform 63"/>
              <p:cNvSpPr>
                <a:spLocks/>
              </p:cNvSpPr>
              <p:nvPr/>
            </p:nvSpPr>
            <p:spPr bwMode="auto">
              <a:xfrm>
                <a:off x="3450368" y="4169763"/>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21" name="Freeform 64"/>
              <p:cNvSpPr>
                <a:spLocks/>
              </p:cNvSpPr>
              <p:nvPr/>
            </p:nvSpPr>
            <p:spPr bwMode="auto">
              <a:xfrm>
                <a:off x="3757944" y="4169763"/>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22" name="Freeform 65"/>
              <p:cNvSpPr>
                <a:spLocks/>
              </p:cNvSpPr>
              <p:nvPr/>
            </p:nvSpPr>
            <p:spPr bwMode="auto">
              <a:xfrm>
                <a:off x="3757944" y="4169763"/>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23" name="Freeform 66"/>
              <p:cNvSpPr>
                <a:spLocks/>
              </p:cNvSpPr>
              <p:nvPr/>
            </p:nvSpPr>
            <p:spPr bwMode="auto">
              <a:xfrm>
                <a:off x="1398119"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24" name="Freeform 67"/>
              <p:cNvSpPr>
                <a:spLocks/>
              </p:cNvSpPr>
              <p:nvPr/>
            </p:nvSpPr>
            <p:spPr bwMode="auto">
              <a:xfrm>
                <a:off x="1398119"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25" name="Freeform 68"/>
              <p:cNvSpPr>
                <a:spLocks/>
              </p:cNvSpPr>
              <p:nvPr/>
            </p:nvSpPr>
            <p:spPr bwMode="auto">
              <a:xfrm>
                <a:off x="1705695"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26" name="Freeform 69"/>
              <p:cNvSpPr>
                <a:spLocks/>
              </p:cNvSpPr>
              <p:nvPr/>
            </p:nvSpPr>
            <p:spPr bwMode="auto">
              <a:xfrm>
                <a:off x="1705695"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27" name="Freeform 70"/>
              <p:cNvSpPr>
                <a:spLocks/>
              </p:cNvSpPr>
              <p:nvPr/>
            </p:nvSpPr>
            <p:spPr bwMode="auto">
              <a:xfrm>
                <a:off x="2013270"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28" name="Freeform 71"/>
              <p:cNvSpPr>
                <a:spLocks/>
              </p:cNvSpPr>
              <p:nvPr/>
            </p:nvSpPr>
            <p:spPr bwMode="auto">
              <a:xfrm>
                <a:off x="2013270"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29" name="Freeform 72"/>
              <p:cNvSpPr>
                <a:spLocks/>
              </p:cNvSpPr>
              <p:nvPr/>
            </p:nvSpPr>
            <p:spPr bwMode="auto">
              <a:xfrm>
                <a:off x="2320846" y="4315723"/>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800000"/>
              </a:solidFill>
              <a:ln>
                <a:noFill/>
              </a:ln>
              <a:extLst/>
            </p:spPr>
            <p:txBody>
              <a:bodyPr/>
              <a:lstStyle/>
              <a:p>
                <a:endParaRPr lang="en-US"/>
              </a:p>
            </p:txBody>
          </p:sp>
          <p:sp>
            <p:nvSpPr>
              <p:cNvPr id="430" name="Freeform 73"/>
              <p:cNvSpPr>
                <a:spLocks/>
              </p:cNvSpPr>
              <p:nvPr/>
            </p:nvSpPr>
            <p:spPr bwMode="auto">
              <a:xfrm>
                <a:off x="2320846" y="4315723"/>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31" name="Freeform 74"/>
              <p:cNvSpPr>
                <a:spLocks/>
              </p:cNvSpPr>
              <p:nvPr/>
            </p:nvSpPr>
            <p:spPr bwMode="auto">
              <a:xfrm>
                <a:off x="2628421" y="4315723"/>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800000"/>
              </a:solidFill>
              <a:ln>
                <a:noFill/>
              </a:ln>
              <a:extLst/>
            </p:spPr>
            <p:txBody>
              <a:bodyPr/>
              <a:lstStyle/>
              <a:p>
                <a:endParaRPr lang="en-US"/>
              </a:p>
            </p:txBody>
          </p:sp>
          <p:sp>
            <p:nvSpPr>
              <p:cNvPr id="432" name="Freeform 75"/>
              <p:cNvSpPr>
                <a:spLocks/>
              </p:cNvSpPr>
              <p:nvPr/>
            </p:nvSpPr>
            <p:spPr bwMode="auto">
              <a:xfrm>
                <a:off x="2628421" y="4315723"/>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33" name="Freeform 76"/>
              <p:cNvSpPr>
                <a:spLocks/>
              </p:cNvSpPr>
              <p:nvPr/>
            </p:nvSpPr>
            <p:spPr bwMode="auto">
              <a:xfrm>
                <a:off x="2938615" y="4315723"/>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34" name="Freeform 77"/>
              <p:cNvSpPr>
                <a:spLocks/>
              </p:cNvSpPr>
              <p:nvPr/>
            </p:nvSpPr>
            <p:spPr bwMode="auto">
              <a:xfrm>
                <a:off x="2938615" y="4315723"/>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35" name="Freeform 78"/>
              <p:cNvSpPr>
                <a:spLocks/>
              </p:cNvSpPr>
              <p:nvPr/>
            </p:nvSpPr>
            <p:spPr bwMode="auto">
              <a:xfrm>
                <a:off x="3244882"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36" name="Freeform 79"/>
              <p:cNvSpPr>
                <a:spLocks/>
              </p:cNvSpPr>
              <p:nvPr/>
            </p:nvSpPr>
            <p:spPr bwMode="auto">
              <a:xfrm>
                <a:off x="3244882"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37" name="Freeform 80"/>
              <p:cNvSpPr>
                <a:spLocks/>
              </p:cNvSpPr>
              <p:nvPr/>
            </p:nvSpPr>
            <p:spPr bwMode="auto">
              <a:xfrm>
                <a:off x="3552457"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38" name="Freeform 81"/>
              <p:cNvSpPr>
                <a:spLocks/>
              </p:cNvSpPr>
              <p:nvPr/>
            </p:nvSpPr>
            <p:spPr bwMode="auto">
              <a:xfrm>
                <a:off x="3552457" y="431572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39" name="Freeform 82"/>
              <p:cNvSpPr>
                <a:spLocks/>
              </p:cNvSpPr>
              <p:nvPr/>
            </p:nvSpPr>
            <p:spPr bwMode="auto">
              <a:xfrm>
                <a:off x="1193941"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40" name="Freeform 83"/>
              <p:cNvSpPr>
                <a:spLocks/>
              </p:cNvSpPr>
              <p:nvPr/>
            </p:nvSpPr>
            <p:spPr bwMode="auto">
              <a:xfrm>
                <a:off x="1193941"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41" name="Freeform 84"/>
              <p:cNvSpPr>
                <a:spLocks/>
              </p:cNvSpPr>
              <p:nvPr/>
            </p:nvSpPr>
            <p:spPr bwMode="auto">
              <a:xfrm>
                <a:off x="1501517" y="446302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42" name="Freeform 85"/>
              <p:cNvSpPr>
                <a:spLocks/>
              </p:cNvSpPr>
              <p:nvPr/>
            </p:nvSpPr>
            <p:spPr bwMode="auto">
              <a:xfrm>
                <a:off x="1501517" y="446302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43" name="Freeform 86"/>
              <p:cNvSpPr>
                <a:spLocks/>
              </p:cNvSpPr>
              <p:nvPr/>
            </p:nvSpPr>
            <p:spPr bwMode="auto">
              <a:xfrm>
                <a:off x="1809092"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44" name="Freeform 87"/>
              <p:cNvSpPr>
                <a:spLocks/>
              </p:cNvSpPr>
              <p:nvPr/>
            </p:nvSpPr>
            <p:spPr bwMode="auto">
              <a:xfrm>
                <a:off x="1809092"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45" name="Freeform 88"/>
              <p:cNvSpPr>
                <a:spLocks/>
              </p:cNvSpPr>
              <p:nvPr/>
            </p:nvSpPr>
            <p:spPr bwMode="auto">
              <a:xfrm>
                <a:off x="2115359" y="4463022"/>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46" name="Freeform 89"/>
              <p:cNvSpPr>
                <a:spLocks/>
              </p:cNvSpPr>
              <p:nvPr/>
            </p:nvSpPr>
            <p:spPr bwMode="auto">
              <a:xfrm>
                <a:off x="2115359" y="4463022"/>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47" name="Freeform 90"/>
              <p:cNvSpPr>
                <a:spLocks/>
              </p:cNvSpPr>
              <p:nvPr/>
            </p:nvSpPr>
            <p:spPr bwMode="auto">
              <a:xfrm>
                <a:off x="2422935" y="4463022"/>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a:noFill/>
              </a:ln>
              <a:extLst/>
            </p:spPr>
            <p:txBody>
              <a:bodyPr/>
              <a:lstStyle/>
              <a:p>
                <a:endParaRPr lang="en-US"/>
              </a:p>
            </p:txBody>
          </p:sp>
          <p:sp>
            <p:nvSpPr>
              <p:cNvPr id="448" name="Freeform 91"/>
              <p:cNvSpPr>
                <a:spLocks/>
              </p:cNvSpPr>
              <p:nvPr/>
            </p:nvSpPr>
            <p:spPr bwMode="auto">
              <a:xfrm>
                <a:off x="2422935" y="4463022"/>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49" name="Freeform 92"/>
              <p:cNvSpPr>
                <a:spLocks/>
              </p:cNvSpPr>
              <p:nvPr/>
            </p:nvSpPr>
            <p:spPr bwMode="auto">
              <a:xfrm>
                <a:off x="2733128"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50" name="Freeform 93"/>
              <p:cNvSpPr>
                <a:spLocks/>
              </p:cNvSpPr>
              <p:nvPr/>
            </p:nvSpPr>
            <p:spPr bwMode="auto">
              <a:xfrm>
                <a:off x="2733128"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51" name="Freeform 94"/>
              <p:cNvSpPr>
                <a:spLocks/>
              </p:cNvSpPr>
              <p:nvPr/>
            </p:nvSpPr>
            <p:spPr bwMode="auto">
              <a:xfrm>
                <a:off x="3040704" y="446302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52" name="Freeform 95"/>
              <p:cNvSpPr>
                <a:spLocks/>
              </p:cNvSpPr>
              <p:nvPr/>
            </p:nvSpPr>
            <p:spPr bwMode="auto">
              <a:xfrm>
                <a:off x="3040704" y="446302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53" name="Freeform 96"/>
              <p:cNvSpPr>
                <a:spLocks/>
              </p:cNvSpPr>
              <p:nvPr/>
            </p:nvSpPr>
            <p:spPr bwMode="auto">
              <a:xfrm>
                <a:off x="3348279"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54" name="Freeform 97"/>
              <p:cNvSpPr>
                <a:spLocks/>
              </p:cNvSpPr>
              <p:nvPr/>
            </p:nvSpPr>
            <p:spPr bwMode="auto">
              <a:xfrm>
                <a:off x="3348279" y="446302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55" name="Freeform 98"/>
              <p:cNvSpPr>
                <a:spLocks/>
              </p:cNvSpPr>
              <p:nvPr/>
            </p:nvSpPr>
            <p:spPr bwMode="auto">
              <a:xfrm>
                <a:off x="988455"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56" name="Freeform 99"/>
              <p:cNvSpPr>
                <a:spLocks/>
              </p:cNvSpPr>
              <p:nvPr/>
            </p:nvSpPr>
            <p:spPr bwMode="auto">
              <a:xfrm>
                <a:off x="988455"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57" name="Freeform 100"/>
              <p:cNvSpPr>
                <a:spLocks/>
              </p:cNvSpPr>
              <p:nvPr/>
            </p:nvSpPr>
            <p:spPr bwMode="auto">
              <a:xfrm>
                <a:off x="1296030"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58" name="Freeform 101"/>
              <p:cNvSpPr>
                <a:spLocks/>
              </p:cNvSpPr>
              <p:nvPr/>
            </p:nvSpPr>
            <p:spPr bwMode="auto">
              <a:xfrm>
                <a:off x="1296030"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59" name="Freeform 102"/>
              <p:cNvSpPr>
                <a:spLocks/>
              </p:cNvSpPr>
              <p:nvPr/>
            </p:nvSpPr>
            <p:spPr bwMode="auto">
              <a:xfrm>
                <a:off x="1603606" y="4608981"/>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60" name="Freeform 103"/>
              <p:cNvSpPr>
                <a:spLocks/>
              </p:cNvSpPr>
              <p:nvPr/>
            </p:nvSpPr>
            <p:spPr bwMode="auto">
              <a:xfrm>
                <a:off x="1603606" y="4608981"/>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61" name="Freeform 104"/>
              <p:cNvSpPr>
                <a:spLocks/>
              </p:cNvSpPr>
              <p:nvPr/>
            </p:nvSpPr>
            <p:spPr bwMode="auto">
              <a:xfrm>
                <a:off x="1911181" y="4608981"/>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62" name="Freeform 105"/>
              <p:cNvSpPr>
                <a:spLocks/>
              </p:cNvSpPr>
              <p:nvPr/>
            </p:nvSpPr>
            <p:spPr bwMode="auto">
              <a:xfrm>
                <a:off x="1911181" y="4608981"/>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63" name="Freeform 106"/>
              <p:cNvSpPr>
                <a:spLocks/>
              </p:cNvSpPr>
              <p:nvPr/>
            </p:nvSpPr>
            <p:spPr bwMode="auto">
              <a:xfrm>
                <a:off x="2218757" y="4608981"/>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a:noFill/>
              </a:ln>
              <a:extLst/>
            </p:spPr>
            <p:txBody>
              <a:bodyPr/>
              <a:lstStyle/>
              <a:p>
                <a:endParaRPr lang="en-US"/>
              </a:p>
            </p:txBody>
          </p:sp>
          <p:sp>
            <p:nvSpPr>
              <p:cNvPr id="464" name="Freeform 107"/>
              <p:cNvSpPr>
                <a:spLocks/>
              </p:cNvSpPr>
              <p:nvPr/>
            </p:nvSpPr>
            <p:spPr bwMode="auto">
              <a:xfrm>
                <a:off x="2218757" y="4608981"/>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65" name="Freeform 108"/>
              <p:cNvSpPr>
                <a:spLocks/>
              </p:cNvSpPr>
              <p:nvPr/>
            </p:nvSpPr>
            <p:spPr bwMode="auto">
              <a:xfrm>
                <a:off x="2526332" y="4608981"/>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a:noFill/>
              </a:ln>
              <a:extLst/>
            </p:spPr>
            <p:txBody>
              <a:bodyPr/>
              <a:lstStyle/>
              <a:p>
                <a:endParaRPr lang="en-US"/>
              </a:p>
            </p:txBody>
          </p:sp>
          <p:sp>
            <p:nvSpPr>
              <p:cNvPr id="466" name="Freeform 109"/>
              <p:cNvSpPr>
                <a:spLocks/>
              </p:cNvSpPr>
              <p:nvPr/>
            </p:nvSpPr>
            <p:spPr bwMode="auto">
              <a:xfrm>
                <a:off x="2526332" y="4608981"/>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67" name="Freeform 110"/>
              <p:cNvSpPr>
                <a:spLocks/>
              </p:cNvSpPr>
              <p:nvPr/>
            </p:nvSpPr>
            <p:spPr bwMode="auto">
              <a:xfrm>
                <a:off x="2835217"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68" name="Freeform 111"/>
              <p:cNvSpPr>
                <a:spLocks/>
              </p:cNvSpPr>
              <p:nvPr/>
            </p:nvSpPr>
            <p:spPr bwMode="auto">
              <a:xfrm>
                <a:off x="2835217"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69" name="Freeform 112"/>
              <p:cNvSpPr>
                <a:spLocks/>
              </p:cNvSpPr>
              <p:nvPr/>
            </p:nvSpPr>
            <p:spPr bwMode="auto">
              <a:xfrm>
                <a:off x="3142793"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70" name="Freeform 113"/>
              <p:cNvSpPr>
                <a:spLocks/>
              </p:cNvSpPr>
              <p:nvPr/>
            </p:nvSpPr>
            <p:spPr bwMode="auto">
              <a:xfrm>
                <a:off x="3142793" y="460898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71" name="Freeform 114"/>
              <p:cNvSpPr>
                <a:spLocks/>
              </p:cNvSpPr>
              <p:nvPr/>
            </p:nvSpPr>
            <p:spPr bwMode="auto">
              <a:xfrm>
                <a:off x="784277" y="4754941"/>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72" name="Freeform 115"/>
              <p:cNvSpPr>
                <a:spLocks/>
              </p:cNvSpPr>
              <p:nvPr/>
            </p:nvSpPr>
            <p:spPr bwMode="auto">
              <a:xfrm>
                <a:off x="784277" y="4754941"/>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73" name="Freeform 116"/>
              <p:cNvSpPr>
                <a:spLocks/>
              </p:cNvSpPr>
              <p:nvPr/>
            </p:nvSpPr>
            <p:spPr bwMode="auto">
              <a:xfrm>
                <a:off x="1091852" y="4754941"/>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74" name="Freeform 117"/>
              <p:cNvSpPr>
                <a:spLocks/>
              </p:cNvSpPr>
              <p:nvPr/>
            </p:nvSpPr>
            <p:spPr bwMode="auto">
              <a:xfrm>
                <a:off x="1091852" y="4754941"/>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75" name="Freeform 118"/>
              <p:cNvSpPr>
                <a:spLocks/>
              </p:cNvSpPr>
              <p:nvPr/>
            </p:nvSpPr>
            <p:spPr bwMode="auto">
              <a:xfrm>
                <a:off x="1398119" y="4754941"/>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76" name="Freeform 119"/>
              <p:cNvSpPr>
                <a:spLocks/>
              </p:cNvSpPr>
              <p:nvPr/>
            </p:nvSpPr>
            <p:spPr bwMode="auto">
              <a:xfrm>
                <a:off x="1398119" y="4754941"/>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77" name="Freeform 120"/>
              <p:cNvSpPr>
                <a:spLocks/>
              </p:cNvSpPr>
              <p:nvPr/>
            </p:nvSpPr>
            <p:spPr bwMode="auto">
              <a:xfrm>
                <a:off x="1705695" y="4754941"/>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78" name="Freeform 121"/>
              <p:cNvSpPr>
                <a:spLocks/>
              </p:cNvSpPr>
              <p:nvPr/>
            </p:nvSpPr>
            <p:spPr bwMode="auto">
              <a:xfrm>
                <a:off x="1705695" y="4754941"/>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79" name="Freeform 122"/>
              <p:cNvSpPr>
                <a:spLocks/>
              </p:cNvSpPr>
              <p:nvPr/>
            </p:nvSpPr>
            <p:spPr bwMode="auto">
              <a:xfrm>
                <a:off x="2013270" y="4754941"/>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80" name="Freeform 123"/>
              <p:cNvSpPr>
                <a:spLocks/>
              </p:cNvSpPr>
              <p:nvPr/>
            </p:nvSpPr>
            <p:spPr bwMode="auto">
              <a:xfrm>
                <a:off x="2013270" y="4754941"/>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81" name="Freeform 124"/>
              <p:cNvSpPr>
                <a:spLocks/>
              </p:cNvSpPr>
              <p:nvPr/>
            </p:nvSpPr>
            <p:spPr bwMode="auto">
              <a:xfrm>
                <a:off x="2320846" y="4754941"/>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800000"/>
              </a:solidFill>
              <a:ln>
                <a:noFill/>
              </a:ln>
              <a:extLst/>
            </p:spPr>
            <p:txBody>
              <a:bodyPr/>
              <a:lstStyle/>
              <a:p>
                <a:endParaRPr lang="en-US"/>
              </a:p>
            </p:txBody>
          </p:sp>
          <p:sp>
            <p:nvSpPr>
              <p:cNvPr id="482" name="Freeform 125"/>
              <p:cNvSpPr>
                <a:spLocks/>
              </p:cNvSpPr>
              <p:nvPr/>
            </p:nvSpPr>
            <p:spPr bwMode="auto">
              <a:xfrm>
                <a:off x="2320846" y="4754941"/>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83" name="Freeform 126"/>
              <p:cNvSpPr>
                <a:spLocks/>
              </p:cNvSpPr>
              <p:nvPr/>
            </p:nvSpPr>
            <p:spPr bwMode="auto">
              <a:xfrm>
                <a:off x="2628421" y="4754941"/>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800000"/>
              </a:solidFill>
              <a:ln>
                <a:noFill/>
              </a:ln>
              <a:extLst/>
            </p:spPr>
            <p:txBody>
              <a:bodyPr/>
              <a:lstStyle/>
              <a:p>
                <a:endParaRPr lang="en-US"/>
              </a:p>
            </p:txBody>
          </p:sp>
          <p:sp>
            <p:nvSpPr>
              <p:cNvPr id="484" name="Freeform 127"/>
              <p:cNvSpPr>
                <a:spLocks/>
              </p:cNvSpPr>
              <p:nvPr/>
            </p:nvSpPr>
            <p:spPr bwMode="auto">
              <a:xfrm>
                <a:off x="2628421" y="4754941"/>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85" name="Freeform 128"/>
              <p:cNvSpPr>
                <a:spLocks/>
              </p:cNvSpPr>
              <p:nvPr/>
            </p:nvSpPr>
            <p:spPr bwMode="auto">
              <a:xfrm>
                <a:off x="2938615" y="4754941"/>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486" name="Freeform 129"/>
              <p:cNvSpPr>
                <a:spLocks/>
              </p:cNvSpPr>
              <p:nvPr/>
            </p:nvSpPr>
            <p:spPr bwMode="auto">
              <a:xfrm>
                <a:off x="2938615" y="4754941"/>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487" name="Freeform 130"/>
              <p:cNvSpPr>
                <a:spLocks/>
              </p:cNvSpPr>
              <p:nvPr/>
            </p:nvSpPr>
            <p:spPr bwMode="auto">
              <a:xfrm>
                <a:off x="578790" y="4902239"/>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88" name="Freeform 131"/>
              <p:cNvSpPr>
                <a:spLocks/>
              </p:cNvSpPr>
              <p:nvPr/>
            </p:nvSpPr>
            <p:spPr bwMode="auto">
              <a:xfrm>
                <a:off x="578790" y="4902239"/>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89" name="Freeform 132"/>
              <p:cNvSpPr>
                <a:spLocks/>
              </p:cNvSpPr>
              <p:nvPr/>
            </p:nvSpPr>
            <p:spPr bwMode="auto">
              <a:xfrm>
                <a:off x="886366" y="4902239"/>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90" name="Freeform 133"/>
              <p:cNvSpPr>
                <a:spLocks/>
              </p:cNvSpPr>
              <p:nvPr/>
            </p:nvSpPr>
            <p:spPr bwMode="auto">
              <a:xfrm>
                <a:off x="886366" y="4902239"/>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91" name="Freeform 134"/>
              <p:cNvSpPr>
                <a:spLocks/>
              </p:cNvSpPr>
              <p:nvPr/>
            </p:nvSpPr>
            <p:spPr bwMode="auto">
              <a:xfrm>
                <a:off x="1193941" y="4902239"/>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92" name="Freeform 135"/>
              <p:cNvSpPr>
                <a:spLocks/>
              </p:cNvSpPr>
              <p:nvPr/>
            </p:nvSpPr>
            <p:spPr bwMode="auto">
              <a:xfrm>
                <a:off x="1193941" y="4902239"/>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93" name="Freeform 136"/>
              <p:cNvSpPr>
                <a:spLocks/>
              </p:cNvSpPr>
              <p:nvPr/>
            </p:nvSpPr>
            <p:spPr bwMode="auto">
              <a:xfrm>
                <a:off x="1501517" y="4902239"/>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94" name="Freeform 137"/>
              <p:cNvSpPr>
                <a:spLocks/>
              </p:cNvSpPr>
              <p:nvPr/>
            </p:nvSpPr>
            <p:spPr bwMode="auto">
              <a:xfrm>
                <a:off x="1501517" y="4902239"/>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95" name="Freeform 138"/>
              <p:cNvSpPr>
                <a:spLocks/>
              </p:cNvSpPr>
              <p:nvPr/>
            </p:nvSpPr>
            <p:spPr bwMode="auto">
              <a:xfrm>
                <a:off x="1809092" y="4902239"/>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96" name="Freeform 139"/>
              <p:cNvSpPr>
                <a:spLocks/>
              </p:cNvSpPr>
              <p:nvPr/>
            </p:nvSpPr>
            <p:spPr bwMode="auto">
              <a:xfrm>
                <a:off x="1809092" y="4902239"/>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97" name="Freeform 140"/>
              <p:cNvSpPr>
                <a:spLocks/>
              </p:cNvSpPr>
              <p:nvPr/>
            </p:nvSpPr>
            <p:spPr bwMode="auto">
              <a:xfrm>
                <a:off x="2115359" y="4902239"/>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498" name="Freeform 141"/>
              <p:cNvSpPr>
                <a:spLocks/>
              </p:cNvSpPr>
              <p:nvPr/>
            </p:nvSpPr>
            <p:spPr bwMode="auto">
              <a:xfrm>
                <a:off x="2115359" y="4902239"/>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499" name="Freeform 142"/>
              <p:cNvSpPr>
                <a:spLocks/>
              </p:cNvSpPr>
              <p:nvPr/>
            </p:nvSpPr>
            <p:spPr bwMode="auto">
              <a:xfrm>
                <a:off x="2422935" y="4902239"/>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a:noFill/>
              </a:ln>
              <a:extLst/>
            </p:spPr>
            <p:txBody>
              <a:bodyPr/>
              <a:lstStyle/>
              <a:p>
                <a:endParaRPr lang="en-US"/>
              </a:p>
            </p:txBody>
          </p:sp>
          <p:sp>
            <p:nvSpPr>
              <p:cNvPr id="500" name="Freeform 143"/>
              <p:cNvSpPr>
                <a:spLocks/>
              </p:cNvSpPr>
              <p:nvPr/>
            </p:nvSpPr>
            <p:spPr bwMode="auto">
              <a:xfrm>
                <a:off x="2422935" y="4902239"/>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501" name="Freeform 144"/>
              <p:cNvSpPr>
                <a:spLocks/>
              </p:cNvSpPr>
              <p:nvPr/>
            </p:nvSpPr>
            <p:spPr bwMode="auto">
              <a:xfrm>
                <a:off x="2733128" y="4902239"/>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502" name="Freeform 145"/>
              <p:cNvSpPr>
                <a:spLocks/>
              </p:cNvSpPr>
              <p:nvPr/>
            </p:nvSpPr>
            <p:spPr bwMode="auto">
              <a:xfrm>
                <a:off x="2733128" y="4902239"/>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503" name="Freeform 146"/>
              <p:cNvSpPr>
                <a:spLocks/>
              </p:cNvSpPr>
              <p:nvPr/>
            </p:nvSpPr>
            <p:spPr bwMode="auto">
              <a:xfrm>
                <a:off x="2167712" y="2779800"/>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147"/>
              <p:cNvSpPr>
                <a:spLocks/>
              </p:cNvSpPr>
              <p:nvPr/>
            </p:nvSpPr>
            <p:spPr bwMode="auto">
              <a:xfrm>
                <a:off x="2167712" y="2779800"/>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505" name="Freeform 148"/>
              <p:cNvSpPr>
                <a:spLocks/>
              </p:cNvSpPr>
              <p:nvPr/>
            </p:nvSpPr>
            <p:spPr bwMode="auto">
              <a:xfrm>
                <a:off x="2475288" y="2779800"/>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9"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149"/>
              <p:cNvSpPr>
                <a:spLocks/>
              </p:cNvSpPr>
              <p:nvPr/>
            </p:nvSpPr>
            <p:spPr bwMode="auto">
              <a:xfrm>
                <a:off x="2475288" y="2779800"/>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9"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507" name="Freeform 150"/>
              <p:cNvSpPr>
                <a:spLocks/>
              </p:cNvSpPr>
              <p:nvPr/>
            </p:nvSpPr>
            <p:spPr bwMode="auto">
              <a:xfrm>
                <a:off x="2784172" y="2779800"/>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8" name="Freeform 151"/>
              <p:cNvSpPr>
                <a:spLocks/>
              </p:cNvSpPr>
              <p:nvPr/>
            </p:nvSpPr>
            <p:spPr bwMode="auto">
              <a:xfrm>
                <a:off x="2784172" y="2779800"/>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509" name="Freeform 152"/>
              <p:cNvSpPr>
                <a:spLocks/>
              </p:cNvSpPr>
              <p:nvPr/>
            </p:nvSpPr>
            <p:spPr bwMode="auto">
              <a:xfrm>
                <a:off x="3091748" y="2779800"/>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153"/>
              <p:cNvSpPr>
                <a:spLocks/>
              </p:cNvSpPr>
              <p:nvPr/>
            </p:nvSpPr>
            <p:spPr bwMode="auto">
              <a:xfrm>
                <a:off x="3091748" y="2779800"/>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511" name="Freeform 154"/>
              <p:cNvSpPr>
                <a:spLocks/>
              </p:cNvSpPr>
              <p:nvPr/>
            </p:nvSpPr>
            <p:spPr bwMode="auto">
              <a:xfrm>
                <a:off x="1962226" y="2927098"/>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 name="Freeform 155"/>
              <p:cNvSpPr>
                <a:spLocks/>
              </p:cNvSpPr>
              <p:nvPr/>
            </p:nvSpPr>
            <p:spPr bwMode="auto">
              <a:xfrm>
                <a:off x="1962226" y="2927098"/>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13" name="Freeform 156"/>
              <p:cNvSpPr>
                <a:spLocks/>
              </p:cNvSpPr>
              <p:nvPr/>
            </p:nvSpPr>
            <p:spPr bwMode="auto">
              <a:xfrm>
                <a:off x="2269801" y="2927098"/>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 name="Freeform 157"/>
              <p:cNvSpPr>
                <a:spLocks/>
              </p:cNvSpPr>
              <p:nvPr/>
            </p:nvSpPr>
            <p:spPr bwMode="auto">
              <a:xfrm>
                <a:off x="2269801" y="2927098"/>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15" name="Freeform 158"/>
              <p:cNvSpPr>
                <a:spLocks/>
              </p:cNvSpPr>
              <p:nvPr/>
            </p:nvSpPr>
            <p:spPr bwMode="auto">
              <a:xfrm>
                <a:off x="2577377" y="2927098"/>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 name="Freeform 159"/>
              <p:cNvSpPr>
                <a:spLocks/>
              </p:cNvSpPr>
              <p:nvPr/>
            </p:nvSpPr>
            <p:spPr bwMode="auto">
              <a:xfrm>
                <a:off x="2577377" y="2927098"/>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17" name="Freeform 160"/>
              <p:cNvSpPr>
                <a:spLocks/>
              </p:cNvSpPr>
              <p:nvPr/>
            </p:nvSpPr>
            <p:spPr bwMode="auto">
              <a:xfrm>
                <a:off x="2884952" y="2927098"/>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 name="Freeform 161"/>
              <p:cNvSpPr>
                <a:spLocks/>
              </p:cNvSpPr>
              <p:nvPr/>
            </p:nvSpPr>
            <p:spPr bwMode="auto">
              <a:xfrm>
                <a:off x="2884952" y="2927098"/>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19" name="Freeform 162"/>
              <p:cNvSpPr>
                <a:spLocks/>
              </p:cNvSpPr>
              <p:nvPr/>
            </p:nvSpPr>
            <p:spPr bwMode="auto">
              <a:xfrm>
                <a:off x="1756739" y="3073058"/>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 name="Freeform 163"/>
              <p:cNvSpPr>
                <a:spLocks/>
              </p:cNvSpPr>
              <p:nvPr/>
            </p:nvSpPr>
            <p:spPr bwMode="auto">
              <a:xfrm>
                <a:off x="1756739" y="3073058"/>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21" name="Freeform 164"/>
              <p:cNvSpPr>
                <a:spLocks/>
              </p:cNvSpPr>
              <p:nvPr/>
            </p:nvSpPr>
            <p:spPr bwMode="auto">
              <a:xfrm>
                <a:off x="2064351" y="3072436"/>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 name="Freeform 165"/>
              <p:cNvSpPr>
                <a:spLocks/>
              </p:cNvSpPr>
              <p:nvPr/>
            </p:nvSpPr>
            <p:spPr bwMode="auto">
              <a:xfrm>
                <a:off x="2064351" y="3077118"/>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23" name="Freeform 166"/>
              <p:cNvSpPr>
                <a:spLocks/>
              </p:cNvSpPr>
              <p:nvPr/>
            </p:nvSpPr>
            <p:spPr bwMode="auto">
              <a:xfrm>
                <a:off x="2371890" y="3073058"/>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 name="Freeform 167"/>
              <p:cNvSpPr>
                <a:spLocks/>
              </p:cNvSpPr>
              <p:nvPr/>
            </p:nvSpPr>
            <p:spPr bwMode="auto">
              <a:xfrm>
                <a:off x="2371890" y="3073058"/>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25" name="Freeform 168"/>
              <p:cNvSpPr>
                <a:spLocks/>
              </p:cNvSpPr>
              <p:nvPr/>
            </p:nvSpPr>
            <p:spPr bwMode="auto">
              <a:xfrm>
                <a:off x="2679466" y="3073058"/>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6" name="Freeform 169"/>
              <p:cNvSpPr>
                <a:spLocks/>
              </p:cNvSpPr>
              <p:nvPr/>
            </p:nvSpPr>
            <p:spPr bwMode="auto">
              <a:xfrm>
                <a:off x="2679466" y="3073058"/>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27" name="Freeform 170"/>
              <p:cNvSpPr>
                <a:spLocks/>
              </p:cNvSpPr>
              <p:nvPr/>
            </p:nvSpPr>
            <p:spPr bwMode="auto">
              <a:xfrm>
                <a:off x="1552561" y="3219017"/>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8" name="Freeform 171"/>
              <p:cNvSpPr>
                <a:spLocks/>
              </p:cNvSpPr>
              <p:nvPr/>
            </p:nvSpPr>
            <p:spPr bwMode="auto">
              <a:xfrm>
                <a:off x="1552561" y="3219017"/>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29" name="Freeform 172"/>
              <p:cNvSpPr>
                <a:spLocks/>
              </p:cNvSpPr>
              <p:nvPr/>
            </p:nvSpPr>
            <p:spPr bwMode="auto">
              <a:xfrm>
                <a:off x="1860137" y="3219017"/>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0" name="Freeform 173"/>
              <p:cNvSpPr>
                <a:spLocks/>
              </p:cNvSpPr>
              <p:nvPr/>
            </p:nvSpPr>
            <p:spPr bwMode="auto">
              <a:xfrm>
                <a:off x="1860137" y="3219017"/>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31" name="Freeform 174"/>
              <p:cNvSpPr>
                <a:spLocks/>
              </p:cNvSpPr>
              <p:nvPr/>
            </p:nvSpPr>
            <p:spPr bwMode="auto">
              <a:xfrm>
                <a:off x="2167712" y="3219017"/>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 name="Freeform 175"/>
              <p:cNvSpPr>
                <a:spLocks/>
              </p:cNvSpPr>
              <p:nvPr/>
            </p:nvSpPr>
            <p:spPr bwMode="auto">
              <a:xfrm>
                <a:off x="2167712" y="3219017"/>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33" name="Freeform 176"/>
              <p:cNvSpPr>
                <a:spLocks/>
              </p:cNvSpPr>
              <p:nvPr/>
            </p:nvSpPr>
            <p:spPr bwMode="auto">
              <a:xfrm>
                <a:off x="2475288" y="3219017"/>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 name="Freeform 177"/>
              <p:cNvSpPr>
                <a:spLocks/>
              </p:cNvSpPr>
              <p:nvPr/>
            </p:nvSpPr>
            <p:spPr bwMode="auto">
              <a:xfrm>
                <a:off x="2475288" y="3219017"/>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535" name="Freeform 178"/>
              <p:cNvSpPr>
                <a:spLocks/>
              </p:cNvSpPr>
              <p:nvPr/>
            </p:nvSpPr>
            <p:spPr bwMode="auto">
              <a:xfrm>
                <a:off x="2269801" y="2122312"/>
                <a:ext cx="514371"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6" name="Freeform 179"/>
              <p:cNvSpPr>
                <a:spLocks/>
              </p:cNvSpPr>
              <p:nvPr/>
            </p:nvSpPr>
            <p:spPr bwMode="auto">
              <a:xfrm>
                <a:off x="2269801" y="2122312"/>
                <a:ext cx="514371"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7" name="Freeform 180"/>
              <p:cNvSpPr>
                <a:spLocks/>
              </p:cNvSpPr>
              <p:nvPr/>
            </p:nvSpPr>
            <p:spPr bwMode="auto">
              <a:xfrm>
                <a:off x="2577377" y="2122312"/>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8" name="Freeform 181"/>
              <p:cNvSpPr>
                <a:spLocks/>
              </p:cNvSpPr>
              <p:nvPr/>
            </p:nvSpPr>
            <p:spPr bwMode="auto">
              <a:xfrm>
                <a:off x="2577377" y="2122312"/>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9" name="Freeform 182"/>
              <p:cNvSpPr>
                <a:spLocks/>
              </p:cNvSpPr>
              <p:nvPr/>
            </p:nvSpPr>
            <p:spPr bwMode="auto">
              <a:xfrm>
                <a:off x="2064718" y="22688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0" name="Freeform 183"/>
              <p:cNvSpPr>
                <a:spLocks/>
              </p:cNvSpPr>
              <p:nvPr/>
            </p:nvSpPr>
            <p:spPr bwMode="auto">
              <a:xfrm>
                <a:off x="2064718" y="22688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1" name="Freeform 184"/>
              <p:cNvSpPr>
                <a:spLocks/>
              </p:cNvSpPr>
              <p:nvPr/>
            </p:nvSpPr>
            <p:spPr bwMode="auto">
              <a:xfrm>
                <a:off x="2280716" y="176136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9525">
                <a:solidFill>
                  <a:schemeClr val="tx1"/>
                </a:solidFill>
                <a:round/>
                <a:headEnd/>
                <a:tailEnd/>
              </a:ln>
            </p:spPr>
            <p:txBody>
              <a:bodyPr/>
              <a:lstStyle/>
              <a:p>
                <a:endParaRPr lang="en-US"/>
              </a:p>
            </p:txBody>
          </p:sp>
          <p:sp>
            <p:nvSpPr>
              <p:cNvPr id="542" name="Freeform 185"/>
              <p:cNvSpPr>
                <a:spLocks/>
              </p:cNvSpPr>
              <p:nvPr/>
            </p:nvSpPr>
            <p:spPr bwMode="auto">
              <a:xfrm>
                <a:off x="2371890" y="226827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 name="Freeform 188"/>
              <p:cNvSpPr>
                <a:spLocks noEditPoints="1"/>
              </p:cNvSpPr>
              <p:nvPr/>
            </p:nvSpPr>
            <p:spPr bwMode="auto">
              <a:xfrm>
                <a:off x="583424" y="1432686"/>
                <a:ext cx="1920235" cy="3610320"/>
              </a:xfrm>
              <a:custGeom>
                <a:avLst/>
                <a:gdLst>
                  <a:gd name="T0" fmla="*/ 2147483647 w 4303"/>
                  <a:gd name="T1" fmla="*/ 2147483647 h 5583"/>
                  <a:gd name="T2" fmla="*/ 2147483647 w 4303"/>
                  <a:gd name="T3" fmla="*/ 2147483647 h 5583"/>
                  <a:gd name="T4" fmla="*/ 2147483647 w 4303"/>
                  <a:gd name="T5" fmla="*/ 2147483647 h 5583"/>
                  <a:gd name="T6" fmla="*/ 2147483647 w 4303"/>
                  <a:gd name="T7" fmla="*/ 2147483647 h 5583"/>
                  <a:gd name="T8" fmla="*/ 2147483647 w 4303"/>
                  <a:gd name="T9" fmla="*/ 2147483647 h 5583"/>
                  <a:gd name="T10" fmla="*/ 2147483647 w 4303"/>
                  <a:gd name="T11" fmla="*/ 2147483647 h 5583"/>
                  <a:gd name="T12" fmla="*/ 2147483647 w 4303"/>
                  <a:gd name="T13" fmla="*/ 2147483647 h 5583"/>
                  <a:gd name="T14" fmla="*/ 2147483647 w 4303"/>
                  <a:gd name="T15" fmla="*/ 2147483647 h 5583"/>
                  <a:gd name="T16" fmla="*/ 2147483647 w 4303"/>
                  <a:gd name="T17" fmla="*/ 2147483647 h 5583"/>
                  <a:gd name="T18" fmla="*/ 2147483647 w 4303"/>
                  <a:gd name="T19" fmla="*/ 2147483647 h 5583"/>
                  <a:gd name="T20" fmla="*/ 2147483647 w 4303"/>
                  <a:gd name="T21" fmla="*/ 2147483647 h 5583"/>
                  <a:gd name="T22" fmla="*/ 2147483647 w 4303"/>
                  <a:gd name="T23" fmla="*/ 2147483647 h 5583"/>
                  <a:gd name="T24" fmla="*/ 2147483647 w 4303"/>
                  <a:gd name="T25" fmla="*/ 2147483647 h 5583"/>
                  <a:gd name="T26" fmla="*/ 2147483647 w 4303"/>
                  <a:gd name="T27" fmla="*/ 2147483647 h 5583"/>
                  <a:gd name="T28" fmla="*/ 2147483647 w 4303"/>
                  <a:gd name="T29" fmla="*/ 2147483647 h 5583"/>
                  <a:gd name="T30" fmla="*/ 2147483647 w 4303"/>
                  <a:gd name="T31" fmla="*/ 2147483647 h 5583"/>
                  <a:gd name="T32" fmla="*/ 2147483647 w 4303"/>
                  <a:gd name="T33" fmla="*/ 2147483647 h 5583"/>
                  <a:gd name="T34" fmla="*/ 2147483647 w 4303"/>
                  <a:gd name="T35" fmla="*/ 2147483647 h 5583"/>
                  <a:gd name="T36" fmla="*/ 2147483647 w 4303"/>
                  <a:gd name="T37" fmla="*/ 2147483647 h 5583"/>
                  <a:gd name="T38" fmla="*/ 2147483647 w 4303"/>
                  <a:gd name="T39" fmla="*/ 2147483647 h 5583"/>
                  <a:gd name="T40" fmla="*/ 2147483647 w 4303"/>
                  <a:gd name="T41" fmla="*/ 2147483647 h 5583"/>
                  <a:gd name="T42" fmla="*/ 2147483647 w 4303"/>
                  <a:gd name="T43" fmla="*/ 2147483647 h 5583"/>
                  <a:gd name="T44" fmla="*/ 2147483647 w 4303"/>
                  <a:gd name="T45" fmla="*/ 2147483647 h 5583"/>
                  <a:gd name="T46" fmla="*/ 2147483647 w 4303"/>
                  <a:gd name="T47" fmla="*/ 2147483647 h 5583"/>
                  <a:gd name="T48" fmla="*/ 2147483647 w 4303"/>
                  <a:gd name="T49" fmla="*/ 2147483647 h 5583"/>
                  <a:gd name="T50" fmla="*/ 2147483647 w 4303"/>
                  <a:gd name="T51" fmla="*/ 2147483647 h 5583"/>
                  <a:gd name="T52" fmla="*/ 2147483647 w 4303"/>
                  <a:gd name="T53" fmla="*/ 2147483647 h 5583"/>
                  <a:gd name="T54" fmla="*/ 2147483647 w 4303"/>
                  <a:gd name="T55" fmla="*/ 2147483647 h 5583"/>
                  <a:gd name="T56" fmla="*/ 2147483647 w 4303"/>
                  <a:gd name="T57" fmla="*/ 2147483647 h 5583"/>
                  <a:gd name="T58" fmla="*/ 2147483647 w 4303"/>
                  <a:gd name="T59" fmla="*/ 2147483647 h 5583"/>
                  <a:gd name="T60" fmla="*/ 2147483647 w 4303"/>
                  <a:gd name="T61" fmla="*/ 2147483647 h 5583"/>
                  <a:gd name="T62" fmla="*/ 2147483647 w 4303"/>
                  <a:gd name="T63" fmla="*/ 2147483647 h 5583"/>
                  <a:gd name="T64" fmla="*/ 2147483647 w 4303"/>
                  <a:gd name="T65" fmla="*/ 2147483647 h 5583"/>
                  <a:gd name="T66" fmla="*/ 2147483647 w 4303"/>
                  <a:gd name="T67" fmla="*/ 2147483647 h 5583"/>
                  <a:gd name="T68" fmla="*/ 2147483647 w 4303"/>
                  <a:gd name="T69" fmla="*/ 2147483647 h 5583"/>
                  <a:gd name="T70" fmla="*/ 2147483647 w 4303"/>
                  <a:gd name="T71" fmla="*/ 2147483647 h 5583"/>
                  <a:gd name="T72" fmla="*/ 2147483647 w 4303"/>
                  <a:gd name="T73" fmla="*/ 2147483647 h 5583"/>
                  <a:gd name="T74" fmla="*/ 2147483647 w 4303"/>
                  <a:gd name="T75" fmla="*/ 2147483647 h 5583"/>
                  <a:gd name="T76" fmla="*/ 2147483647 w 4303"/>
                  <a:gd name="T77" fmla="*/ 2147483647 h 5583"/>
                  <a:gd name="T78" fmla="*/ 2147483647 w 4303"/>
                  <a:gd name="T79" fmla="*/ 2147483647 h 5583"/>
                  <a:gd name="T80" fmla="*/ 2147483647 w 4303"/>
                  <a:gd name="T81" fmla="*/ 2147483647 h 5583"/>
                  <a:gd name="T82" fmla="*/ 2147483647 w 4303"/>
                  <a:gd name="T83" fmla="*/ 2147483647 h 5583"/>
                  <a:gd name="T84" fmla="*/ 2147483647 w 4303"/>
                  <a:gd name="T85" fmla="*/ 2147483647 h 5583"/>
                  <a:gd name="T86" fmla="*/ 2147483647 w 4303"/>
                  <a:gd name="T87" fmla="*/ 2147483647 h 5583"/>
                  <a:gd name="T88" fmla="*/ 2147483647 w 4303"/>
                  <a:gd name="T89" fmla="*/ 2147483647 h 5583"/>
                  <a:gd name="T90" fmla="*/ 2147483647 w 4303"/>
                  <a:gd name="T91" fmla="*/ 2147483647 h 5583"/>
                  <a:gd name="T92" fmla="*/ 2147483647 w 4303"/>
                  <a:gd name="T93" fmla="*/ 2147483647 h 5583"/>
                  <a:gd name="T94" fmla="*/ 2147483647 w 4303"/>
                  <a:gd name="T95" fmla="*/ 2147483647 h 5583"/>
                  <a:gd name="T96" fmla="*/ 2147483647 w 4303"/>
                  <a:gd name="T97" fmla="*/ 2147483647 h 5583"/>
                  <a:gd name="T98" fmla="*/ 2147483647 w 4303"/>
                  <a:gd name="T99" fmla="*/ 2147483647 h 5583"/>
                  <a:gd name="T100" fmla="*/ 2147483647 w 4303"/>
                  <a:gd name="T101" fmla="*/ 2147483647 h 55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03"/>
                  <a:gd name="T154" fmla="*/ 0 h 5583"/>
                  <a:gd name="T155" fmla="*/ 4303 w 4303"/>
                  <a:gd name="T156" fmla="*/ 5583 h 55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03" h="5583">
                    <a:moveTo>
                      <a:pt x="4301" y="14"/>
                    </a:moveTo>
                    <a:lnTo>
                      <a:pt x="4232" y="102"/>
                    </a:lnTo>
                    <a:cubicBezTo>
                      <a:pt x="4230" y="106"/>
                      <a:pt x="4225" y="106"/>
                      <a:pt x="4221" y="104"/>
                    </a:cubicBezTo>
                    <a:cubicBezTo>
                      <a:pt x="4218" y="101"/>
                      <a:pt x="4217" y="96"/>
                      <a:pt x="4220" y="92"/>
                    </a:cubicBezTo>
                    <a:lnTo>
                      <a:pt x="4288" y="4"/>
                    </a:lnTo>
                    <a:cubicBezTo>
                      <a:pt x="4291" y="0"/>
                      <a:pt x="4296" y="0"/>
                      <a:pt x="4299" y="2"/>
                    </a:cubicBezTo>
                    <a:cubicBezTo>
                      <a:pt x="4303" y="5"/>
                      <a:pt x="4303" y="10"/>
                      <a:pt x="4301" y="14"/>
                    </a:cubicBezTo>
                    <a:close/>
                    <a:moveTo>
                      <a:pt x="4184" y="166"/>
                    </a:moveTo>
                    <a:lnTo>
                      <a:pt x="4115" y="254"/>
                    </a:lnTo>
                    <a:cubicBezTo>
                      <a:pt x="4112" y="258"/>
                      <a:pt x="4107" y="259"/>
                      <a:pt x="4104" y="256"/>
                    </a:cubicBezTo>
                    <a:cubicBezTo>
                      <a:pt x="4100" y="253"/>
                      <a:pt x="4100" y="248"/>
                      <a:pt x="4102" y="245"/>
                    </a:cubicBezTo>
                    <a:lnTo>
                      <a:pt x="4171" y="156"/>
                    </a:lnTo>
                    <a:cubicBezTo>
                      <a:pt x="4174" y="152"/>
                      <a:pt x="4179" y="152"/>
                      <a:pt x="4182" y="154"/>
                    </a:cubicBezTo>
                    <a:cubicBezTo>
                      <a:pt x="4186" y="157"/>
                      <a:pt x="4186" y="162"/>
                      <a:pt x="4184" y="166"/>
                    </a:cubicBezTo>
                    <a:close/>
                    <a:moveTo>
                      <a:pt x="4066" y="318"/>
                    </a:moveTo>
                    <a:lnTo>
                      <a:pt x="3998" y="406"/>
                    </a:lnTo>
                    <a:cubicBezTo>
                      <a:pt x="3995" y="410"/>
                      <a:pt x="3990" y="411"/>
                      <a:pt x="3987" y="408"/>
                    </a:cubicBezTo>
                    <a:cubicBezTo>
                      <a:pt x="3983" y="405"/>
                      <a:pt x="3983" y="400"/>
                      <a:pt x="3985" y="397"/>
                    </a:cubicBezTo>
                    <a:lnTo>
                      <a:pt x="4054" y="308"/>
                    </a:lnTo>
                    <a:cubicBezTo>
                      <a:pt x="4056" y="304"/>
                      <a:pt x="4061" y="304"/>
                      <a:pt x="4065" y="307"/>
                    </a:cubicBezTo>
                    <a:cubicBezTo>
                      <a:pt x="4068" y="309"/>
                      <a:pt x="4069" y="314"/>
                      <a:pt x="4066" y="318"/>
                    </a:cubicBezTo>
                    <a:close/>
                    <a:moveTo>
                      <a:pt x="3949" y="470"/>
                    </a:moveTo>
                    <a:lnTo>
                      <a:pt x="3881" y="559"/>
                    </a:lnTo>
                    <a:cubicBezTo>
                      <a:pt x="3878" y="562"/>
                      <a:pt x="3873" y="563"/>
                      <a:pt x="3870" y="560"/>
                    </a:cubicBezTo>
                    <a:cubicBezTo>
                      <a:pt x="3866" y="557"/>
                      <a:pt x="3865" y="552"/>
                      <a:pt x="3868" y="549"/>
                    </a:cubicBezTo>
                    <a:lnTo>
                      <a:pt x="3937" y="460"/>
                    </a:lnTo>
                    <a:cubicBezTo>
                      <a:pt x="3939" y="457"/>
                      <a:pt x="3944" y="456"/>
                      <a:pt x="3948" y="459"/>
                    </a:cubicBezTo>
                    <a:cubicBezTo>
                      <a:pt x="3951" y="461"/>
                      <a:pt x="3952" y="466"/>
                      <a:pt x="3949" y="470"/>
                    </a:cubicBezTo>
                    <a:close/>
                    <a:moveTo>
                      <a:pt x="3832" y="622"/>
                    </a:moveTo>
                    <a:lnTo>
                      <a:pt x="3764" y="711"/>
                    </a:lnTo>
                    <a:cubicBezTo>
                      <a:pt x="3761" y="714"/>
                      <a:pt x="3756" y="715"/>
                      <a:pt x="3753" y="712"/>
                    </a:cubicBezTo>
                    <a:cubicBezTo>
                      <a:pt x="3749" y="709"/>
                      <a:pt x="3748" y="704"/>
                      <a:pt x="3751" y="701"/>
                    </a:cubicBezTo>
                    <a:lnTo>
                      <a:pt x="3819" y="612"/>
                    </a:lnTo>
                    <a:cubicBezTo>
                      <a:pt x="3822" y="609"/>
                      <a:pt x="3827" y="608"/>
                      <a:pt x="3831" y="611"/>
                    </a:cubicBezTo>
                    <a:cubicBezTo>
                      <a:pt x="3834" y="613"/>
                      <a:pt x="3835" y="618"/>
                      <a:pt x="3832" y="622"/>
                    </a:cubicBezTo>
                    <a:close/>
                    <a:moveTo>
                      <a:pt x="3715" y="774"/>
                    </a:moveTo>
                    <a:lnTo>
                      <a:pt x="3647" y="863"/>
                    </a:lnTo>
                    <a:cubicBezTo>
                      <a:pt x="3644" y="866"/>
                      <a:pt x="3639" y="867"/>
                      <a:pt x="3635" y="864"/>
                    </a:cubicBezTo>
                    <a:cubicBezTo>
                      <a:pt x="3632" y="862"/>
                      <a:pt x="3631" y="857"/>
                      <a:pt x="3634" y="853"/>
                    </a:cubicBezTo>
                    <a:lnTo>
                      <a:pt x="3702" y="764"/>
                    </a:lnTo>
                    <a:cubicBezTo>
                      <a:pt x="3705" y="761"/>
                      <a:pt x="3710" y="760"/>
                      <a:pt x="3713" y="763"/>
                    </a:cubicBezTo>
                    <a:cubicBezTo>
                      <a:pt x="3717" y="766"/>
                      <a:pt x="3718" y="771"/>
                      <a:pt x="3715" y="774"/>
                    </a:cubicBezTo>
                    <a:close/>
                    <a:moveTo>
                      <a:pt x="3598" y="926"/>
                    </a:moveTo>
                    <a:lnTo>
                      <a:pt x="3529" y="1015"/>
                    </a:lnTo>
                    <a:cubicBezTo>
                      <a:pt x="3527" y="1018"/>
                      <a:pt x="3522" y="1019"/>
                      <a:pt x="3518" y="1016"/>
                    </a:cubicBezTo>
                    <a:cubicBezTo>
                      <a:pt x="3515" y="1014"/>
                      <a:pt x="3514" y="1009"/>
                      <a:pt x="3517" y="1005"/>
                    </a:cubicBezTo>
                    <a:lnTo>
                      <a:pt x="3585" y="916"/>
                    </a:lnTo>
                    <a:cubicBezTo>
                      <a:pt x="3588" y="913"/>
                      <a:pt x="3593" y="912"/>
                      <a:pt x="3596" y="915"/>
                    </a:cubicBezTo>
                    <a:cubicBezTo>
                      <a:pt x="3600" y="918"/>
                      <a:pt x="3600" y="923"/>
                      <a:pt x="3598" y="926"/>
                    </a:cubicBezTo>
                    <a:close/>
                    <a:moveTo>
                      <a:pt x="3481" y="1078"/>
                    </a:moveTo>
                    <a:lnTo>
                      <a:pt x="3412" y="1167"/>
                    </a:lnTo>
                    <a:cubicBezTo>
                      <a:pt x="3410" y="1171"/>
                      <a:pt x="3405" y="1171"/>
                      <a:pt x="3401" y="1169"/>
                    </a:cubicBezTo>
                    <a:cubicBezTo>
                      <a:pt x="3398" y="1166"/>
                      <a:pt x="3397" y="1161"/>
                      <a:pt x="3400" y="1157"/>
                    </a:cubicBezTo>
                    <a:lnTo>
                      <a:pt x="3468" y="1069"/>
                    </a:lnTo>
                    <a:cubicBezTo>
                      <a:pt x="3471" y="1065"/>
                      <a:pt x="3476" y="1064"/>
                      <a:pt x="3479" y="1067"/>
                    </a:cubicBezTo>
                    <a:cubicBezTo>
                      <a:pt x="3483" y="1070"/>
                      <a:pt x="3483" y="1075"/>
                      <a:pt x="3481" y="1078"/>
                    </a:cubicBezTo>
                    <a:close/>
                    <a:moveTo>
                      <a:pt x="3363" y="1230"/>
                    </a:moveTo>
                    <a:lnTo>
                      <a:pt x="3295" y="1319"/>
                    </a:lnTo>
                    <a:cubicBezTo>
                      <a:pt x="3292" y="1323"/>
                      <a:pt x="3287" y="1323"/>
                      <a:pt x="3284" y="1321"/>
                    </a:cubicBezTo>
                    <a:cubicBezTo>
                      <a:pt x="3280" y="1318"/>
                      <a:pt x="3280" y="1313"/>
                      <a:pt x="3282" y="1309"/>
                    </a:cubicBezTo>
                    <a:lnTo>
                      <a:pt x="3351" y="1221"/>
                    </a:lnTo>
                    <a:cubicBezTo>
                      <a:pt x="3353" y="1217"/>
                      <a:pt x="3359" y="1217"/>
                      <a:pt x="3362" y="1219"/>
                    </a:cubicBezTo>
                    <a:cubicBezTo>
                      <a:pt x="3366" y="1222"/>
                      <a:pt x="3366" y="1227"/>
                      <a:pt x="3363" y="1230"/>
                    </a:cubicBezTo>
                    <a:close/>
                    <a:moveTo>
                      <a:pt x="3246" y="1383"/>
                    </a:moveTo>
                    <a:lnTo>
                      <a:pt x="3178" y="1471"/>
                    </a:lnTo>
                    <a:cubicBezTo>
                      <a:pt x="3175" y="1475"/>
                      <a:pt x="3170" y="1475"/>
                      <a:pt x="3167" y="1473"/>
                    </a:cubicBezTo>
                    <a:cubicBezTo>
                      <a:pt x="3163" y="1470"/>
                      <a:pt x="3163" y="1465"/>
                      <a:pt x="3165" y="1462"/>
                    </a:cubicBezTo>
                    <a:lnTo>
                      <a:pt x="3234" y="1373"/>
                    </a:lnTo>
                    <a:cubicBezTo>
                      <a:pt x="3236" y="1369"/>
                      <a:pt x="3241" y="1369"/>
                      <a:pt x="3245" y="1371"/>
                    </a:cubicBezTo>
                    <a:cubicBezTo>
                      <a:pt x="3248" y="1374"/>
                      <a:pt x="3249" y="1379"/>
                      <a:pt x="3246" y="1383"/>
                    </a:cubicBezTo>
                    <a:close/>
                    <a:moveTo>
                      <a:pt x="3129" y="1535"/>
                    </a:moveTo>
                    <a:lnTo>
                      <a:pt x="3061" y="1623"/>
                    </a:lnTo>
                    <a:cubicBezTo>
                      <a:pt x="3058" y="1627"/>
                      <a:pt x="3053" y="1628"/>
                      <a:pt x="3050" y="1625"/>
                    </a:cubicBezTo>
                    <a:cubicBezTo>
                      <a:pt x="3046" y="1622"/>
                      <a:pt x="3045" y="1617"/>
                      <a:pt x="3048" y="1614"/>
                    </a:cubicBezTo>
                    <a:lnTo>
                      <a:pt x="3116" y="1525"/>
                    </a:lnTo>
                    <a:cubicBezTo>
                      <a:pt x="3119" y="1521"/>
                      <a:pt x="3124" y="1521"/>
                      <a:pt x="3128" y="1523"/>
                    </a:cubicBezTo>
                    <a:cubicBezTo>
                      <a:pt x="3131" y="1526"/>
                      <a:pt x="3132" y="1531"/>
                      <a:pt x="3129" y="1535"/>
                    </a:cubicBezTo>
                    <a:close/>
                    <a:moveTo>
                      <a:pt x="3012" y="1687"/>
                    </a:moveTo>
                    <a:lnTo>
                      <a:pt x="2944" y="1776"/>
                    </a:lnTo>
                    <a:cubicBezTo>
                      <a:pt x="2941" y="1779"/>
                      <a:pt x="2936" y="1780"/>
                      <a:pt x="2932" y="1777"/>
                    </a:cubicBezTo>
                    <a:cubicBezTo>
                      <a:pt x="2929" y="1774"/>
                      <a:pt x="2928" y="1769"/>
                      <a:pt x="2931" y="1766"/>
                    </a:cubicBezTo>
                    <a:lnTo>
                      <a:pt x="2999" y="1677"/>
                    </a:lnTo>
                    <a:cubicBezTo>
                      <a:pt x="3002" y="1674"/>
                      <a:pt x="3007" y="1673"/>
                      <a:pt x="3011" y="1676"/>
                    </a:cubicBezTo>
                    <a:cubicBezTo>
                      <a:pt x="3014" y="1678"/>
                      <a:pt x="3015" y="1683"/>
                      <a:pt x="3012" y="1687"/>
                    </a:cubicBezTo>
                    <a:close/>
                    <a:moveTo>
                      <a:pt x="2895" y="1839"/>
                    </a:moveTo>
                    <a:lnTo>
                      <a:pt x="2827" y="1928"/>
                    </a:lnTo>
                    <a:cubicBezTo>
                      <a:pt x="2824" y="1931"/>
                      <a:pt x="2819" y="1932"/>
                      <a:pt x="2815" y="1929"/>
                    </a:cubicBezTo>
                    <a:cubicBezTo>
                      <a:pt x="2812" y="1926"/>
                      <a:pt x="2811" y="1921"/>
                      <a:pt x="2814" y="1918"/>
                    </a:cubicBezTo>
                    <a:lnTo>
                      <a:pt x="2882" y="1829"/>
                    </a:lnTo>
                    <a:cubicBezTo>
                      <a:pt x="2885" y="1826"/>
                      <a:pt x="2890" y="1825"/>
                      <a:pt x="2893" y="1828"/>
                    </a:cubicBezTo>
                    <a:cubicBezTo>
                      <a:pt x="2897" y="1830"/>
                      <a:pt x="2898" y="1835"/>
                      <a:pt x="2895" y="1839"/>
                    </a:cubicBezTo>
                    <a:close/>
                    <a:moveTo>
                      <a:pt x="2778" y="1991"/>
                    </a:moveTo>
                    <a:lnTo>
                      <a:pt x="2709" y="2080"/>
                    </a:lnTo>
                    <a:cubicBezTo>
                      <a:pt x="2707" y="2083"/>
                      <a:pt x="2702" y="2084"/>
                      <a:pt x="2698" y="2081"/>
                    </a:cubicBezTo>
                    <a:cubicBezTo>
                      <a:pt x="2695" y="2079"/>
                      <a:pt x="2694" y="2074"/>
                      <a:pt x="2697" y="2070"/>
                    </a:cubicBezTo>
                    <a:lnTo>
                      <a:pt x="2765" y="1981"/>
                    </a:lnTo>
                    <a:cubicBezTo>
                      <a:pt x="2768" y="1978"/>
                      <a:pt x="2773" y="1977"/>
                      <a:pt x="2776" y="1980"/>
                    </a:cubicBezTo>
                    <a:cubicBezTo>
                      <a:pt x="2780" y="1983"/>
                      <a:pt x="2780" y="1988"/>
                      <a:pt x="2778" y="1991"/>
                    </a:cubicBezTo>
                    <a:close/>
                    <a:moveTo>
                      <a:pt x="2661" y="2143"/>
                    </a:moveTo>
                    <a:lnTo>
                      <a:pt x="2592" y="2232"/>
                    </a:lnTo>
                    <a:cubicBezTo>
                      <a:pt x="2590" y="2235"/>
                      <a:pt x="2585" y="2236"/>
                      <a:pt x="2581" y="2233"/>
                    </a:cubicBezTo>
                    <a:cubicBezTo>
                      <a:pt x="2578" y="2231"/>
                      <a:pt x="2577" y="2226"/>
                      <a:pt x="2580" y="2222"/>
                    </a:cubicBezTo>
                    <a:lnTo>
                      <a:pt x="2648" y="2133"/>
                    </a:lnTo>
                    <a:cubicBezTo>
                      <a:pt x="2651" y="2130"/>
                      <a:pt x="2656" y="2129"/>
                      <a:pt x="2659" y="2132"/>
                    </a:cubicBezTo>
                    <a:cubicBezTo>
                      <a:pt x="2663" y="2135"/>
                      <a:pt x="2663" y="2140"/>
                      <a:pt x="2661" y="2143"/>
                    </a:cubicBezTo>
                    <a:close/>
                    <a:moveTo>
                      <a:pt x="2543" y="2295"/>
                    </a:moveTo>
                    <a:lnTo>
                      <a:pt x="2475" y="2384"/>
                    </a:lnTo>
                    <a:cubicBezTo>
                      <a:pt x="2472" y="2388"/>
                      <a:pt x="2467" y="2388"/>
                      <a:pt x="2464" y="2385"/>
                    </a:cubicBezTo>
                    <a:cubicBezTo>
                      <a:pt x="2460" y="2383"/>
                      <a:pt x="2460" y="2378"/>
                      <a:pt x="2462" y="2374"/>
                    </a:cubicBezTo>
                    <a:lnTo>
                      <a:pt x="2531" y="2286"/>
                    </a:lnTo>
                    <a:cubicBezTo>
                      <a:pt x="2533" y="2282"/>
                      <a:pt x="2538" y="2281"/>
                      <a:pt x="2542" y="2284"/>
                    </a:cubicBezTo>
                    <a:cubicBezTo>
                      <a:pt x="2545" y="2287"/>
                      <a:pt x="2546" y="2292"/>
                      <a:pt x="2543" y="2295"/>
                    </a:cubicBezTo>
                    <a:close/>
                    <a:moveTo>
                      <a:pt x="2426" y="2447"/>
                    </a:moveTo>
                    <a:lnTo>
                      <a:pt x="2358" y="2536"/>
                    </a:lnTo>
                    <a:cubicBezTo>
                      <a:pt x="2355" y="2540"/>
                      <a:pt x="2350" y="2540"/>
                      <a:pt x="2347" y="2538"/>
                    </a:cubicBezTo>
                    <a:cubicBezTo>
                      <a:pt x="2343" y="2535"/>
                      <a:pt x="2343" y="2530"/>
                      <a:pt x="2345" y="2526"/>
                    </a:cubicBezTo>
                    <a:lnTo>
                      <a:pt x="2414" y="2438"/>
                    </a:lnTo>
                    <a:cubicBezTo>
                      <a:pt x="2416" y="2434"/>
                      <a:pt x="2421" y="2434"/>
                      <a:pt x="2425" y="2436"/>
                    </a:cubicBezTo>
                    <a:cubicBezTo>
                      <a:pt x="2428" y="2439"/>
                      <a:pt x="2429" y="2444"/>
                      <a:pt x="2426" y="2447"/>
                    </a:cubicBezTo>
                    <a:close/>
                    <a:moveTo>
                      <a:pt x="2309" y="2600"/>
                    </a:moveTo>
                    <a:lnTo>
                      <a:pt x="2241" y="2688"/>
                    </a:lnTo>
                    <a:cubicBezTo>
                      <a:pt x="2238" y="2692"/>
                      <a:pt x="2233" y="2692"/>
                      <a:pt x="2230" y="2690"/>
                    </a:cubicBezTo>
                    <a:cubicBezTo>
                      <a:pt x="2226" y="2687"/>
                      <a:pt x="2225" y="2682"/>
                      <a:pt x="2228" y="2679"/>
                    </a:cubicBezTo>
                    <a:lnTo>
                      <a:pt x="2296" y="2590"/>
                    </a:lnTo>
                    <a:cubicBezTo>
                      <a:pt x="2299" y="2586"/>
                      <a:pt x="2304" y="2586"/>
                      <a:pt x="2308" y="2588"/>
                    </a:cubicBezTo>
                    <a:cubicBezTo>
                      <a:pt x="2311" y="2591"/>
                      <a:pt x="2312" y="2596"/>
                      <a:pt x="2309" y="2600"/>
                    </a:cubicBezTo>
                    <a:close/>
                    <a:moveTo>
                      <a:pt x="2192" y="2752"/>
                    </a:moveTo>
                    <a:lnTo>
                      <a:pt x="2124" y="2840"/>
                    </a:lnTo>
                    <a:cubicBezTo>
                      <a:pt x="2121" y="2844"/>
                      <a:pt x="2116" y="2845"/>
                      <a:pt x="2112" y="2842"/>
                    </a:cubicBezTo>
                    <a:cubicBezTo>
                      <a:pt x="2109" y="2839"/>
                      <a:pt x="2108" y="2834"/>
                      <a:pt x="2111" y="2831"/>
                    </a:cubicBezTo>
                    <a:lnTo>
                      <a:pt x="2179" y="2742"/>
                    </a:lnTo>
                    <a:cubicBezTo>
                      <a:pt x="2182" y="2738"/>
                      <a:pt x="2187" y="2738"/>
                      <a:pt x="2191" y="2740"/>
                    </a:cubicBezTo>
                    <a:cubicBezTo>
                      <a:pt x="2194" y="2743"/>
                      <a:pt x="2195" y="2748"/>
                      <a:pt x="2192" y="2752"/>
                    </a:cubicBezTo>
                    <a:close/>
                    <a:moveTo>
                      <a:pt x="2075" y="2904"/>
                    </a:moveTo>
                    <a:lnTo>
                      <a:pt x="2006" y="2993"/>
                    </a:lnTo>
                    <a:cubicBezTo>
                      <a:pt x="2004" y="2996"/>
                      <a:pt x="1999" y="2997"/>
                      <a:pt x="1995" y="2994"/>
                    </a:cubicBezTo>
                    <a:cubicBezTo>
                      <a:pt x="1992" y="2991"/>
                      <a:pt x="1991" y="2986"/>
                      <a:pt x="1994" y="2983"/>
                    </a:cubicBezTo>
                    <a:lnTo>
                      <a:pt x="2062" y="2894"/>
                    </a:lnTo>
                    <a:cubicBezTo>
                      <a:pt x="2065" y="2891"/>
                      <a:pt x="2070" y="2890"/>
                      <a:pt x="2073" y="2893"/>
                    </a:cubicBezTo>
                    <a:cubicBezTo>
                      <a:pt x="2077" y="2895"/>
                      <a:pt x="2078" y="2900"/>
                      <a:pt x="2075" y="2904"/>
                    </a:cubicBezTo>
                    <a:close/>
                    <a:moveTo>
                      <a:pt x="1958" y="3056"/>
                    </a:moveTo>
                    <a:lnTo>
                      <a:pt x="1889" y="3145"/>
                    </a:lnTo>
                    <a:cubicBezTo>
                      <a:pt x="1887" y="3148"/>
                      <a:pt x="1882" y="3149"/>
                      <a:pt x="1878" y="3146"/>
                    </a:cubicBezTo>
                    <a:cubicBezTo>
                      <a:pt x="1875" y="3143"/>
                      <a:pt x="1874" y="3138"/>
                      <a:pt x="1877" y="3135"/>
                    </a:cubicBezTo>
                    <a:lnTo>
                      <a:pt x="1945" y="3046"/>
                    </a:lnTo>
                    <a:cubicBezTo>
                      <a:pt x="1948" y="3043"/>
                      <a:pt x="1953" y="3042"/>
                      <a:pt x="1956" y="3045"/>
                    </a:cubicBezTo>
                    <a:cubicBezTo>
                      <a:pt x="1960" y="3047"/>
                      <a:pt x="1960" y="3052"/>
                      <a:pt x="1958" y="3056"/>
                    </a:cubicBezTo>
                    <a:close/>
                    <a:moveTo>
                      <a:pt x="1841" y="3208"/>
                    </a:moveTo>
                    <a:lnTo>
                      <a:pt x="1772" y="3297"/>
                    </a:lnTo>
                    <a:cubicBezTo>
                      <a:pt x="1769" y="3300"/>
                      <a:pt x="1764" y="3301"/>
                      <a:pt x="1761" y="3298"/>
                    </a:cubicBezTo>
                    <a:cubicBezTo>
                      <a:pt x="1757" y="3296"/>
                      <a:pt x="1757" y="3290"/>
                      <a:pt x="1760" y="3287"/>
                    </a:cubicBezTo>
                    <a:lnTo>
                      <a:pt x="1828" y="3198"/>
                    </a:lnTo>
                    <a:cubicBezTo>
                      <a:pt x="1831" y="3195"/>
                      <a:pt x="1836" y="3194"/>
                      <a:pt x="1839" y="3197"/>
                    </a:cubicBezTo>
                    <a:cubicBezTo>
                      <a:pt x="1843" y="3199"/>
                      <a:pt x="1843" y="3205"/>
                      <a:pt x="1841" y="3208"/>
                    </a:cubicBezTo>
                    <a:close/>
                    <a:moveTo>
                      <a:pt x="1723" y="3360"/>
                    </a:moveTo>
                    <a:lnTo>
                      <a:pt x="1655" y="3449"/>
                    </a:lnTo>
                    <a:cubicBezTo>
                      <a:pt x="1652" y="3452"/>
                      <a:pt x="1647" y="3453"/>
                      <a:pt x="1644" y="3450"/>
                    </a:cubicBezTo>
                    <a:cubicBezTo>
                      <a:pt x="1640" y="3448"/>
                      <a:pt x="1640" y="3443"/>
                      <a:pt x="1642" y="3439"/>
                    </a:cubicBezTo>
                    <a:lnTo>
                      <a:pt x="1711" y="3350"/>
                    </a:lnTo>
                    <a:cubicBezTo>
                      <a:pt x="1713" y="3347"/>
                      <a:pt x="1718" y="3346"/>
                      <a:pt x="1722" y="3349"/>
                    </a:cubicBezTo>
                    <a:cubicBezTo>
                      <a:pt x="1725" y="3352"/>
                      <a:pt x="1726" y="3357"/>
                      <a:pt x="1723" y="3360"/>
                    </a:cubicBezTo>
                    <a:close/>
                    <a:moveTo>
                      <a:pt x="1606" y="3512"/>
                    </a:moveTo>
                    <a:lnTo>
                      <a:pt x="1538" y="3601"/>
                    </a:lnTo>
                    <a:cubicBezTo>
                      <a:pt x="1535" y="3604"/>
                      <a:pt x="1530" y="3605"/>
                      <a:pt x="1527" y="3602"/>
                    </a:cubicBezTo>
                    <a:cubicBezTo>
                      <a:pt x="1523" y="3600"/>
                      <a:pt x="1523" y="3595"/>
                      <a:pt x="1525" y="3591"/>
                    </a:cubicBezTo>
                    <a:lnTo>
                      <a:pt x="1594" y="3502"/>
                    </a:lnTo>
                    <a:cubicBezTo>
                      <a:pt x="1596" y="3499"/>
                      <a:pt x="1601" y="3498"/>
                      <a:pt x="1605" y="3501"/>
                    </a:cubicBezTo>
                    <a:cubicBezTo>
                      <a:pt x="1608" y="3504"/>
                      <a:pt x="1609" y="3509"/>
                      <a:pt x="1606" y="3512"/>
                    </a:cubicBezTo>
                    <a:close/>
                    <a:moveTo>
                      <a:pt x="1489" y="3664"/>
                    </a:moveTo>
                    <a:lnTo>
                      <a:pt x="1421" y="3753"/>
                    </a:lnTo>
                    <a:cubicBezTo>
                      <a:pt x="1418" y="3757"/>
                      <a:pt x="1413" y="3757"/>
                      <a:pt x="1410" y="3755"/>
                    </a:cubicBezTo>
                    <a:cubicBezTo>
                      <a:pt x="1406" y="3752"/>
                      <a:pt x="1405" y="3747"/>
                      <a:pt x="1408" y="3743"/>
                    </a:cubicBezTo>
                    <a:lnTo>
                      <a:pt x="1476" y="3655"/>
                    </a:lnTo>
                    <a:cubicBezTo>
                      <a:pt x="1479" y="3651"/>
                      <a:pt x="1484" y="3650"/>
                      <a:pt x="1488" y="3653"/>
                    </a:cubicBezTo>
                    <a:cubicBezTo>
                      <a:pt x="1491" y="3656"/>
                      <a:pt x="1492" y="3661"/>
                      <a:pt x="1489" y="3664"/>
                    </a:cubicBezTo>
                    <a:close/>
                    <a:moveTo>
                      <a:pt x="1372" y="3816"/>
                    </a:moveTo>
                    <a:lnTo>
                      <a:pt x="1304" y="3905"/>
                    </a:lnTo>
                    <a:cubicBezTo>
                      <a:pt x="1301" y="3909"/>
                      <a:pt x="1296" y="3909"/>
                      <a:pt x="1292" y="3907"/>
                    </a:cubicBezTo>
                    <a:cubicBezTo>
                      <a:pt x="1289" y="3904"/>
                      <a:pt x="1288" y="3899"/>
                      <a:pt x="1291" y="3895"/>
                    </a:cubicBezTo>
                    <a:lnTo>
                      <a:pt x="1359" y="3807"/>
                    </a:lnTo>
                    <a:cubicBezTo>
                      <a:pt x="1362" y="3803"/>
                      <a:pt x="1367" y="3803"/>
                      <a:pt x="1370" y="3805"/>
                    </a:cubicBezTo>
                    <a:cubicBezTo>
                      <a:pt x="1374" y="3808"/>
                      <a:pt x="1375" y="3813"/>
                      <a:pt x="1372" y="3816"/>
                    </a:cubicBezTo>
                    <a:close/>
                    <a:moveTo>
                      <a:pt x="1255" y="3969"/>
                    </a:moveTo>
                    <a:lnTo>
                      <a:pt x="1186" y="4057"/>
                    </a:lnTo>
                    <a:cubicBezTo>
                      <a:pt x="1184" y="4061"/>
                      <a:pt x="1179" y="4062"/>
                      <a:pt x="1175" y="4059"/>
                    </a:cubicBezTo>
                    <a:cubicBezTo>
                      <a:pt x="1172" y="4056"/>
                      <a:pt x="1171" y="4051"/>
                      <a:pt x="1174" y="4048"/>
                    </a:cubicBezTo>
                    <a:lnTo>
                      <a:pt x="1242" y="3959"/>
                    </a:lnTo>
                    <a:cubicBezTo>
                      <a:pt x="1245" y="3955"/>
                      <a:pt x="1250" y="3955"/>
                      <a:pt x="1253" y="3957"/>
                    </a:cubicBezTo>
                    <a:cubicBezTo>
                      <a:pt x="1257" y="3960"/>
                      <a:pt x="1257" y="3965"/>
                      <a:pt x="1255" y="3969"/>
                    </a:cubicBezTo>
                    <a:close/>
                    <a:moveTo>
                      <a:pt x="1138" y="4121"/>
                    </a:moveTo>
                    <a:lnTo>
                      <a:pt x="1069" y="4209"/>
                    </a:lnTo>
                    <a:cubicBezTo>
                      <a:pt x="1067" y="4213"/>
                      <a:pt x="1062" y="4214"/>
                      <a:pt x="1058" y="4211"/>
                    </a:cubicBezTo>
                    <a:cubicBezTo>
                      <a:pt x="1055" y="4208"/>
                      <a:pt x="1054" y="4203"/>
                      <a:pt x="1057" y="4200"/>
                    </a:cubicBezTo>
                    <a:lnTo>
                      <a:pt x="1125" y="4111"/>
                    </a:lnTo>
                    <a:cubicBezTo>
                      <a:pt x="1128" y="4107"/>
                      <a:pt x="1133" y="4107"/>
                      <a:pt x="1136" y="4110"/>
                    </a:cubicBezTo>
                    <a:cubicBezTo>
                      <a:pt x="1140" y="4112"/>
                      <a:pt x="1140" y="4117"/>
                      <a:pt x="1138" y="4121"/>
                    </a:cubicBezTo>
                    <a:close/>
                    <a:moveTo>
                      <a:pt x="1020" y="4273"/>
                    </a:moveTo>
                    <a:lnTo>
                      <a:pt x="952" y="4362"/>
                    </a:lnTo>
                    <a:cubicBezTo>
                      <a:pt x="949" y="4365"/>
                      <a:pt x="944" y="4366"/>
                      <a:pt x="941" y="4363"/>
                    </a:cubicBezTo>
                    <a:cubicBezTo>
                      <a:pt x="937" y="4360"/>
                      <a:pt x="937" y="4355"/>
                      <a:pt x="939" y="4352"/>
                    </a:cubicBezTo>
                    <a:lnTo>
                      <a:pt x="1008" y="4263"/>
                    </a:lnTo>
                    <a:cubicBezTo>
                      <a:pt x="1011" y="4260"/>
                      <a:pt x="1016" y="4259"/>
                      <a:pt x="1019" y="4262"/>
                    </a:cubicBezTo>
                    <a:cubicBezTo>
                      <a:pt x="1023" y="4264"/>
                      <a:pt x="1023" y="4269"/>
                      <a:pt x="1020" y="4273"/>
                    </a:cubicBezTo>
                    <a:close/>
                    <a:moveTo>
                      <a:pt x="903" y="4425"/>
                    </a:moveTo>
                    <a:lnTo>
                      <a:pt x="835" y="4514"/>
                    </a:lnTo>
                    <a:cubicBezTo>
                      <a:pt x="832" y="4517"/>
                      <a:pt x="827" y="4518"/>
                      <a:pt x="824" y="4515"/>
                    </a:cubicBezTo>
                    <a:cubicBezTo>
                      <a:pt x="820" y="4512"/>
                      <a:pt x="820" y="4507"/>
                      <a:pt x="822" y="4504"/>
                    </a:cubicBezTo>
                    <a:lnTo>
                      <a:pt x="891" y="4415"/>
                    </a:lnTo>
                    <a:cubicBezTo>
                      <a:pt x="893" y="4412"/>
                      <a:pt x="898" y="4411"/>
                      <a:pt x="902" y="4414"/>
                    </a:cubicBezTo>
                    <a:cubicBezTo>
                      <a:pt x="905" y="4416"/>
                      <a:pt x="906" y="4421"/>
                      <a:pt x="903" y="4425"/>
                    </a:cubicBezTo>
                    <a:close/>
                    <a:moveTo>
                      <a:pt x="786" y="4577"/>
                    </a:moveTo>
                    <a:lnTo>
                      <a:pt x="718" y="4666"/>
                    </a:lnTo>
                    <a:cubicBezTo>
                      <a:pt x="715" y="4669"/>
                      <a:pt x="710" y="4670"/>
                      <a:pt x="707" y="4667"/>
                    </a:cubicBezTo>
                    <a:cubicBezTo>
                      <a:pt x="703" y="4665"/>
                      <a:pt x="702" y="4660"/>
                      <a:pt x="705" y="4656"/>
                    </a:cubicBezTo>
                    <a:lnTo>
                      <a:pt x="774" y="4567"/>
                    </a:lnTo>
                    <a:cubicBezTo>
                      <a:pt x="776" y="4564"/>
                      <a:pt x="781" y="4563"/>
                      <a:pt x="785" y="4566"/>
                    </a:cubicBezTo>
                    <a:cubicBezTo>
                      <a:pt x="788" y="4569"/>
                      <a:pt x="789" y="4574"/>
                      <a:pt x="786" y="4577"/>
                    </a:cubicBezTo>
                    <a:close/>
                    <a:moveTo>
                      <a:pt x="669" y="4729"/>
                    </a:moveTo>
                    <a:lnTo>
                      <a:pt x="601" y="4818"/>
                    </a:lnTo>
                    <a:cubicBezTo>
                      <a:pt x="598" y="4821"/>
                      <a:pt x="593" y="4822"/>
                      <a:pt x="589" y="4819"/>
                    </a:cubicBezTo>
                    <a:cubicBezTo>
                      <a:pt x="586" y="4817"/>
                      <a:pt x="585" y="4812"/>
                      <a:pt x="588" y="4808"/>
                    </a:cubicBezTo>
                    <a:lnTo>
                      <a:pt x="656" y="4719"/>
                    </a:lnTo>
                    <a:cubicBezTo>
                      <a:pt x="659" y="4716"/>
                      <a:pt x="664" y="4715"/>
                      <a:pt x="668" y="4718"/>
                    </a:cubicBezTo>
                    <a:cubicBezTo>
                      <a:pt x="671" y="4721"/>
                      <a:pt x="672" y="4726"/>
                      <a:pt x="669" y="4729"/>
                    </a:cubicBezTo>
                    <a:close/>
                    <a:moveTo>
                      <a:pt x="552" y="4881"/>
                    </a:moveTo>
                    <a:lnTo>
                      <a:pt x="484" y="4970"/>
                    </a:lnTo>
                    <a:cubicBezTo>
                      <a:pt x="481" y="4974"/>
                      <a:pt x="476" y="4974"/>
                      <a:pt x="472" y="4972"/>
                    </a:cubicBezTo>
                    <a:cubicBezTo>
                      <a:pt x="469" y="4969"/>
                      <a:pt x="468" y="4964"/>
                      <a:pt x="471" y="4960"/>
                    </a:cubicBezTo>
                    <a:lnTo>
                      <a:pt x="539" y="4872"/>
                    </a:lnTo>
                    <a:cubicBezTo>
                      <a:pt x="542" y="4868"/>
                      <a:pt x="547" y="4867"/>
                      <a:pt x="550" y="4870"/>
                    </a:cubicBezTo>
                    <a:cubicBezTo>
                      <a:pt x="554" y="4873"/>
                      <a:pt x="555" y="4878"/>
                      <a:pt x="552" y="4881"/>
                    </a:cubicBezTo>
                    <a:close/>
                    <a:moveTo>
                      <a:pt x="435" y="5033"/>
                    </a:moveTo>
                    <a:lnTo>
                      <a:pt x="366" y="5122"/>
                    </a:lnTo>
                    <a:cubicBezTo>
                      <a:pt x="364" y="5126"/>
                      <a:pt x="359" y="5126"/>
                      <a:pt x="355" y="5124"/>
                    </a:cubicBezTo>
                    <a:cubicBezTo>
                      <a:pt x="352" y="5121"/>
                      <a:pt x="351" y="5116"/>
                      <a:pt x="354" y="5112"/>
                    </a:cubicBezTo>
                    <a:lnTo>
                      <a:pt x="422" y="5024"/>
                    </a:lnTo>
                    <a:cubicBezTo>
                      <a:pt x="425" y="5020"/>
                      <a:pt x="430" y="5020"/>
                      <a:pt x="433" y="5022"/>
                    </a:cubicBezTo>
                    <a:cubicBezTo>
                      <a:pt x="437" y="5025"/>
                      <a:pt x="437" y="5030"/>
                      <a:pt x="435" y="5033"/>
                    </a:cubicBezTo>
                    <a:close/>
                    <a:moveTo>
                      <a:pt x="318" y="5186"/>
                    </a:moveTo>
                    <a:lnTo>
                      <a:pt x="249" y="5274"/>
                    </a:lnTo>
                    <a:cubicBezTo>
                      <a:pt x="247" y="5278"/>
                      <a:pt x="242" y="5278"/>
                      <a:pt x="238" y="5276"/>
                    </a:cubicBezTo>
                    <a:cubicBezTo>
                      <a:pt x="235" y="5273"/>
                      <a:pt x="234" y="5268"/>
                      <a:pt x="237" y="5265"/>
                    </a:cubicBezTo>
                    <a:lnTo>
                      <a:pt x="305" y="5176"/>
                    </a:lnTo>
                    <a:cubicBezTo>
                      <a:pt x="308" y="5172"/>
                      <a:pt x="313" y="5172"/>
                      <a:pt x="316" y="5174"/>
                    </a:cubicBezTo>
                    <a:cubicBezTo>
                      <a:pt x="320" y="5177"/>
                      <a:pt x="320" y="5182"/>
                      <a:pt x="318" y="5186"/>
                    </a:cubicBezTo>
                    <a:close/>
                    <a:moveTo>
                      <a:pt x="200" y="5338"/>
                    </a:moveTo>
                    <a:lnTo>
                      <a:pt x="132" y="5426"/>
                    </a:lnTo>
                    <a:cubicBezTo>
                      <a:pt x="129" y="5430"/>
                      <a:pt x="124" y="5431"/>
                      <a:pt x="121" y="5428"/>
                    </a:cubicBezTo>
                    <a:cubicBezTo>
                      <a:pt x="117" y="5425"/>
                      <a:pt x="117" y="5420"/>
                      <a:pt x="119" y="5417"/>
                    </a:cubicBezTo>
                    <a:lnTo>
                      <a:pt x="188" y="5328"/>
                    </a:lnTo>
                    <a:cubicBezTo>
                      <a:pt x="190" y="5324"/>
                      <a:pt x="195" y="5324"/>
                      <a:pt x="199" y="5326"/>
                    </a:cubicBezTo>
                    <a:cubicBezTo>
                      <a:pt x="202" y="5329"/>
                      <a:pt x="203" y="5334"/>
                      <a:pt x="200" y="5338"/>
                    </a:cubicBezTo>
                    <a:close/>
                    <a:moveTo>
                      <a:pt x="83" y="5490"/>
                    </a:moveTo>
                    <a:lnTo>
                      <a:pt x="15" y="5579"/>
                    </a:lnTo>
                    <a:cubicBezTo>
                      <a:pt x="12" y="5582"/>
                      <a:pt x="7" y="5583"/>
                      <a:pt x="4" y="5580"/>
                    </a:cubicBezTo>
                    <a:cubicBezTo>
                      <a:pt x="0" y="5577"/>
                      <a:pt x="0" y="5572"/>
                      <a:pt x="2" y="5569"/>
                    </a:cubicBezTo>
                    <a:lnTo>
                      <a:pt x="71" y="5480"/>
                    </a:lnTo>
                    <a:cubicBezTo>
                      <a:pt x="73" y="5477"/>
                      <a:pt x="78" y="5476"/>
                      <a:pt x="82" y="5479"/>
                    </a:cubicBezTo>
                    <a:cubicBezTo>
                      <a:pt x="85" y="5481"/>
                      <a:pt x="86" y="5486"/>
                      <a:pt x="83" y="5490"/>
                    </a:cubicBezTo>
                    <a:close/>
                  </a:path>
                </a:pathLst>
              </a:custGeom>
              <a:solidFill>
                <a:srgbClr val="000000"/>
              </a:solidFill>
              <a:ln w="4763">
                <a:solidFill>
                  <a:srgbClr val="000000"/>
                </a:solidFill>
                <a:bevel/>
                <a:headEnd/>
                <a:tailEnd/>
              </a:ln>
            </p:spPr>
            <p:txBody>
              <a:bodyPr/>
              <a:lstStyle/>
              <a:p>
                <a:endParaRPr lang="en-US"/>
              </a:p>
            </p:txBody>
          </p:sp>
          <p:sp>
            <p:nvSpPr>
              <p:cNvPr id="544" name="Freeform 190"/>
              <p:cNvSpPr>
                <a:spLocks noEditPoints="1"/>
              </p:cNvSpPr>
              <p:nvPr/>
            </p:nvSpPr>
            <p:spPr bwMode="auto">
              <a:xfrm>
                <a:off x="2548195" y="1442786"/>
                <a:ext cx="2093950" cy="2439514"/>
              </a:xfrm>
              <a:custGeom>
                <a:avLst/>
                <a:gdLst>
                  <a:gd name="T0" fmla="*/ 2147483647 w 4759"/>
                  <a:gd name="T1" fmla="*/ 2147483647 h 3781"/>
                  <a:gd name="T2" fmla="*/ 2147483647 w 4759"/>
                  <a:gd name="T3" fmla="*/ 2147483647 h 3781"/>
                  <a:gd name="T4" fmla="*/ 2147483647 w 4759"/>
                  <a:gd name="T5" fmla="*/ 2147483647 h 3781"/>
                  <a:gd name="T6" fmla="*/ 2147483647 w 4759"/>
                  <a:gd name="T7" fmla="*/ 2147483647 h 3781"/>
                  <a:gd name="T8" fmla="*/ 2147483647 w 4759"/>
                  <a:gd name="T9" fmla="*/ 2147483647 h 3781"/>
                  <a:gd name="T10" fmla="*/ 2147483647 w 4759"/>
                  <a:gd name="T11" fmla="*/ 2147483647 h 3781"/>
                  <a:gd name="T12" fmla="*/ 2147483647 w 4759"/>
                  <a:gd name="T13" fmla="*/ 2147483647 h 3781"/>
                  <a:gd name="T14" fmla="*/ 2147483647 w 4759"/>
                  <a:gd name="T15" fmla="*/ 2147483647 h 3781"/>
                  <a:gd name="T16" fmla="*/ 2147483647 w 4759"/>
                  <a:gd name="T17" fmla="*/ 2147483647 h 3781"/>
                  <a:gd name="T18" fmla="*/ 2147483647 w 4759"/>
                  <a:gd name="T19" fmla="*/ 2147483647 h 3781"/>
                  <a:gd name="T20" fmla="*/ 2147483647 w 4759"/>
                  <a:gd name="T21" fmla="*/ 2147483647 h 3781"/>
                  <a:gd name="T22" fmla="*/ 2147483647 w 4759"/>
                  <a:gd name="T23" fmla="*/ 2147483647 h 3781"/>
                  <a:gd name="T24" fmla="*/ 2147483647 w 4759"/>
                  <a:gd name="T25" fmla="*/ 2147483647 h 3781"/>
                  <a:gd name="T26" fmla="*/ 2147483647 w 4759"/>
                  <a:gd name="T27" fmla="*/ 2147483647 h 3781"/>
                  <a:gd name="T28" fmla="*/ 2147483647 w 4759"/>
                  <a:gd name="T29" fmla="*/ 2147483647 h 3781"/>
                  <a:gd name="T30" fmla="*/ 2147483647 w 4759"/>
                  <a:gd name="T31" fmla="*/ 2147483647 h 3781"/>
                  <a:gd name="T32" fmla="*/ 2147483647 w 4759"/>
                  <a:gd name="T33" fmla="*/ 2147483647 h 3781"/>
                  <a:gd name="T34" fmla="*/ 2147483647 w 4759"/>
                  <a:gd name="T35" fmla="*/ 2147483647 h 3781"/>
                  <a:gd name="T36" fmla="*/ 2147483647 w 4759"/>
                  <a:gd name="T37" fmla="*/ 2147483647 h 3781"/>
                  <a:gd name="T38" fmla="*/ 2147483647 w 4759"/>
                  <a:gd name="T39" fmla="*/ 2147483647 h 3781"/>
                  <a:gd name="T40" fmla="*/ 2147483647 w 4759"/>
                  <a:gd name="T41" fmla="*/ 2147483647 h 3781"/>
                  <a:gd name="T42" fmla="*/ 2147483647 w 4759"/>
                  <a:gd name="T43" fmla="*/ 2147483647 h 3781"/>
                  <a:gd name="T44" fmla="*/ 2147483647 w 4759"/>
                  <a:gd name="T45" fmla="*/ 2147483647 h 3781"/>
                  <a:gd name="T46" fmla="*/ 2147483647 w 4759"/>
                  <a:gd name="T47" fmla="*/ 2147483647 h 3781"/>
                  <a:gd name="T48" fmla="*/ 2147483647 w 4759"/>
                  <a:gd name="T49" fmla="*/ 2147483647 h 3781"/>
                  <a:gd name="T50" fmla="*/ 2147483647 w 4759"/>
                  <a:gd name="T51" fmla="*/ 2147483647 h 3781"/>
                  <a:gd name="T52" fmla="*/ 2147483647 w 4759"/>
                  <a:gd name="T53" fmla="*/ 2147483647 h 3781"/>
                  <a:gd name="T54" fmla="*/ 2147483647 w 4759"/>
                  <a:gd name="T55" fmla="*/ 2147483647 h 3781"/>
                  <a:gd name="T56" fmla="*/ 2147483647 w 4759"/>
                  <a:gd name="T57" fmla="*/ 2147483647 h 3781"/>
                  <a:gd name="T58" fmla="*/ 2147483647 w 4759"/>
                  <a:gd name="T59" fmla="*/ 2147483647 h 3781"/>
                  <a:gd name="T60" fmla="*/ 2147483647 w 4759"/>
                  <a:gd name="T61" fmla="*/ 2147483647 h 3781"/>
                  <a:gd name="T62" fmla="*/ 2147483647 w 4759"/>
                  <a:gd name="T63" fmla="*/ 2147483647 h 3781"/>
                  <a:gd name="T64" fmla="*/ 2147483647 w 4759"/>
                  <a:gd name="T65" fmla="*/ 2147483647 h 3781"/>
                  <a:gd name="T66" fmla="*/ 2147483647 w 4759"/>
                  <a:gd name="T67" fmla="*/ 2147483647 h 3781"/>
                  <a:gd name="T68" fmla="*/ 2147483647 w 4759"/>
                  <a:gd name="T69" fmla="*/ 2147483647 h 3781"/>
                  <a:gd name="T70" fmla="*/ 2147483647 w 4759"/>
                  <a:gd name="T71" fmla="*/ 2147483647 h 3781"/>
                  <a:gd name="T72" fmla="*/ 2147483647 w 4759"/>
                  <a:gd name="T73" fmla="*/ 2147483647 h 3781"/>
                  <a:gd name="T74" fmla="*/ 2147483647 w 4759"/>
                  <a:gd name="T75" fmla="*/ 2147483647 h 3781"/>
                  <a:gd name="T76" fmla="*/ 2147483647 w 4759"/>
                  <a:gd name="T77" fmla="*/ 2147483647 h 3781"/>
                  <a:gd name="T78" fmla="*/ 2147483647 w 4759"/>
                  <a:gd name="T79" fmla="*/ 2147483647 h 3781"/>
                  <a:gd name="T80" fmla="*/ 2147483647 w 4759"/>
                  <a:gd name="T81" fmla="*/ 2147483647 h 3781"/>
                  <a:gd name="T82" fmla="*/ 2147483647 w 4759"/>
                  <a:gd name="T83" fmla="*/ 2147483647 h 3781"/>
                  <a:gd name="T84" fmla="*/ 2147483647 w 4759"/>
                  <a:gd name="T85" fmla="*/ 2147483647 h 3781"/>
                  <a:gd name="T86" fmla="*/ 2147483647 w 4759"/>
                  <a:gd name="T87" fmla="*/ 2147483647 h 3781"/>
                  <a:gd name="T88" fmla="*/ 2147483647 w 4759"/>
                  <a:gd name="T89" fmla="*/ 2147483647 h 3781"/>
                  <a:gd name="T90" fmla="*/ 2147483647 w 4759"/>
                  <a:gd name="T91" fmla="*/ 2147483647 h 3781"/>
                  <a:gd name="T92" fmla="*/ 2147483647 w 4759"/>
                  <a:gd name="T93" fmla="*/ 2147483647 h 3781"/>
                  <a:gd name="T94" fmla="*/ 2147483647 w 4759"/>
                  <a:gd name="T95" fmla="*/ 2147483647 h 3781"/>
                  <a:gd name="T96" fmla="*/ 2147483647 w 4759"/>
                  <a:gd name="T97" fmla="*/ 2147483647 h 3781"/>
                  <a:gd name="T98" fmla="*/ 2147483647 w 4759"/>
                  <a:gd name="T99" fmla="*/ 2147483647 h 3781"/>
                  <a:gd name="T100" fmla="*/ 2147483647 w 4759"/>
                  <a:gd name="T101" fmla="*/ 2147483647 h 3781"/>
                  <a:gd name="T102" fmla="*/ 2147483647 w 4759"/>
                  <a:gd name="T103" fmla="*/ 2147483647 h 3781"/>
                  <a:gd name="T104" fmla="*/ 2147483647 w 4759"/>
                  <a:gd name="T105" fmla="*/ 2147483647 h 3781"/>
                  <a:gd name="T106" fmla="*/ 2147483647 w 4759"/>
                  <a:gd name="T107" fmla="*/ 2147483647 h 3781"/>
                  <a:gd name="T108" fmla="*/ 2147483647 w 4759"/>
                  <a:gd name="T109" fmla="*/ 2147483647 h 3781"/>
                  <a:gd name="T110" fmla="*/ 2147483647 w 4759"/>
                  <a:gd name="T111" fmla="*/ 2147483647 h 37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59"/>
                  <a:gd name="T169" fmla="*/ 0 h 3781"/>
                  <a:gd name="T170" fmla="*/ 4759 w 4759"/>
                  <a:gd name="T171" fmla="*/ 3781 h 37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59" h="3781">
                    <a:moveTo>
                      <a:pt x="4745" y="3778"/>
                    </a:moveTo>
                    <a:lnTo>
                      <a:pt x="4657" y="3709"/>
                    </a:lnTo>
                    <a:cubicBezTo>
                      <a:pt x="4654" y="3706"/>
                      <a:pt x="4653" y="3701"/>
                      <a:pt x="4656" y="3697"/>
                    </a:cubicBezTo>
                    <a:cubicBezTo>
                      <a:pt x="4658" y="3694"/>
                      <a:pt x="4663" y="3693"/>
                      <a:pt x="4667" y="3696"/>
                    </a:cubicBezTo>
                    <a:lnTo>
                      <a:pt x="4755" y="3766"/>
                    </a:lnTo>
                    <a:cubicBezTo>
                      <a:pt x="4758" y="3768"/>
                      <a:pt x="4759" y="3773"/>
                      <a:pt x="4756" y="3777"/>
                    </a:cubicBezTo>
                    <a:cubicBezTo>
                      <a:pt x="4753" y="3780"/>
                      <a:pt x="4748" y="3781"/>
                      <a:pt x="4745" y="3778"/>
                    </a:cubicBezTo>
                    <a:close/>
                    <a:moveTo>
                      <a:pt x="4594" y="3659"/>
                    </a:moveTo>
                    <a:lnTo>
                      <a:pt x="4507" y="3589"/>
                    </a:lnTo>
                    <a:cubicBezTo>
                      <a:pt x="4503" y="3586"/>
                      <a:pt x="4503" y="3581"/>
                      <a:pt x="4505" y="3578"/>
                    </a:cubicBezTo>
                    <a:cubicBezTo>
                      <a:pt x="4508" y="3575"/>
                      <a:pt x="4513" y="3574"/>
                      <a:pt x="4517" y="3577"/>
                    </a:cubicBezTo>
                    <a:lnTo>
                      <a:pt x="4604" y="3646"/>
                    </a:lnTo>
                    <a:cubicBezTo>
                      <a:pt x="4608" y="3649"/>
                      <a:pt x="4608" y="3654"/>
                      <a:pt x="4606" y="3658"/>
                    </a:cubicBezTo>
                    <a:cubicBezTo>
                      <a:pt x="4603" y="3661"/>
                      <a:pt x="4598" y="3662"/>
                      <a:pt x="4594" y="3659"/>
                    </a:cubicBezTo>
                    <a:close/>
                    <a:moveTo>
                      <a:pt x="4444" y="3539"/>
                    </a:moveTo>
                    <a:lnTo>
                      <a:pt x="4356" y="3470"/>
                    </a:lnTo>
                    <a:cubicBezTo>
                      <a:pt x="4353" y="3467"/>
                      <a:pt x="4352" y="3462"/>
                      <a:pt x="4355" y="3459"/>
                    </a:cubicBezTo>
                    <a:cubicBezTo>
                      <a:pt x="4358" y="3455"/>
                      <a:pt x="4363" y="3455"/>
                      <a:pt x="4366" y="3457"/>
                    </a:cubicBezTo>
                    <a:lnTo>
                      <a:pt x="4454" y="3527"/>
                    </a:lnTo>
                    <a:cubicBezTo>
                      <a:pt x="4457" y="3530"/>
                      <a:pt x="4458" y="3535"/>
                      <a:pt x="4455" y="3538"/>
                    </a:cubicBezTo>
                    <a:cubicBezTo>
                      <a:pt x="4452" y="3542"/>
                      <a:pt x="4447" y="3542"/>
                      <a:pt x="4444" y="3539"/>
                    </a:cubicBezTo>
                    <a:close/>
                    <a:moveTo>
                      <a:pt x="4294" y="3420"/>
                    </a:moveTo>
                    <a:lnTo>
                      <a:pt x="4206" y="3350"/>
                    </a:lnTo>
                    <a:cubicBezTo>
                      <a:pt x="4202" y="3348"/>
                      <a:pt x="4202" y="3343"/>
                      <a:pt x="4205" y="3339"/>
                    </a:cubicBezTo>
                    <a:cubicBezTo>
                      <a:pt x="4207" y="3336"/>
                      <a:pt x="4212" y="3335"/>
                      <a:pt x="4216" y="3338"/>
                    </a:cubicBezTo>
                    <a:lnTo>
                      <a:pt x="4304" y="3408"/>
                    </a:lnTo>
                    <a:cubicBezTo>
                      <a:pt x="4307" y="3410"/>
                      <a:pt x="4308" y="3415"/>
                      <a:pt x="4305" y="3419"/>
                    </a:cubicBezTo>
                    <a:cubicBezTo>
                      <a:pt x="4302" y="3422"/>
                      <a:pt x="4297" y="3423"/>
                      <a:pt x="4294" y="3420"/>
                    </a:cubicBezTo>
                    <a:close/>
                    <a:moveTo>
                      <a:pt x="4143" y="3301"/>
                    </a:moveTo>
                    <a:lnTo>
                      <a:pt x="4055" y="3231"/>
                    </a:lnTo>
                    <a:cubicBezTo>
                      <a:pt x="4052" y="3228"/>
                      <a:pt x="4051" y="3223"/>
                      <a:pt x="4054" y="3220"/>
                    </a:cubicBezTo>
                    <a:cubicBezTo>
                      <a:pt x="4057" y="3216"/>
                      <a:pt x="4062" y="3216"/>
                      <a:pt x="4065" y="3219"/>
                    </a:cubicBezTo>
                    <a:lnTo>
                      <a:pt x="4153" y="3288"/>
                    </a:lnTo>
                    <a:cubicBezTo>
                      <a:pt x="4157" y="3291"/>
                      <a:pt x="4157" y="3296"/>
                      <a:pt x="4154" y="3299"/>
                    </a:cubicBezTo>
                    <a:cubicBezTo>
                      <a:pt x="4152" y="3303"/>
                      <a:pt x="4147" y="3303"/>
                      <a:pt x="4143" y="3301"/>
                    </a:cubicBezTo>
                    <a:close/>
                    <a:moveTo>
                      <a:pt x="3993" y="3181"/>
                    </a:moveTo>
                    <a:lnTo>
                      <a:pt x="3905" y="3112"/>
                    </a:lnTo>
                    <a:cubicBezTo>
                      <a:pt x="3902" y="3109"/>
                      <a:pt x="3901" y="3104"/>
                      <a:pt x="3904" y="3100"/>
                    </a:cubicBezTo>
                    <a:cubicBezTo>
                      <a:pt x="3907" y="3097"/>
                      <a:pt x="3912" y="3096"/>
                      <a:pt x="3915" y="3099"/>
                    </a:cubicBezTo>
                    <a:lnTo>
                      <a:pt x="4003" y="3169"/>
                    </a:lnTo>
                    <a:cubicBezTo>
                      <a:pt x="4006" y="3172"/>
                      <a:pt x="4007" y="3177"/>
                      <a:pt x="4004" y="3180"/>
                    </a:cubicBezTo>
                    <a:cubicBezTo>
                      <a:pt x="4001" y="3184"/>
                      <a:pt x="3996" y="3184"/>
                      <a:pt x="3993" y="3181"/>
                    </a:cubicBezTo>
                    <a:close/>
                    <a:moveTo>
                      <a:pt x="3842" y="3062"/>
                    </a:moveTo>
                    <a:lnTo>
                      <a:pt x="3755" y="2992"/>
                    </a:lnTo>
                    <a:cubicBezTo>
                      <a:pt x="3751" y="2990"/>
                      <a:pt x="3751" y="2985"/>
                      <a:pt x="3753" y="2981"/>
                    </a:cubicBezTo>
                    <a:cubicBezTo>
                      <a:pt x="3756" y="2978"/>
                      <a:pt x="3761" y="2977"/>
                      <a:pt x="3765" y="2980"/>
                    </a:cubicBezTo>
                    <a:lnTo>
                      <a:pt x="3852" y="3049"/>
                    </a:lnTo>
                    <a:cubicBezTo>
                      <a:pt x="3856" y="3052"/>
                      <a:pt x="3856" y="3057"/>
                      <a:pt x="3854" y="3061"/>
                    </a:cubicBezTo>
                    <a:cubicBezTo>
                      <a:pt x="3851" y="3064"/>
                      <a:pt x="3846" y="3065"/>
                      <a:pt x="3842" y="3062"/>
                    </a:cubicBezTo>
                    <a:close/>
                    <a:moveTo>
                      <a:pt x="3692" y="2943"/>
                    </a:moveTo>
                    <a:lnTo>
                      <a:pt x="3604" y="2873"/>
                    </a:lnTo>
                    <a:cubicBezTo>
                      <a:pt x="3601" y="2870"/>
                      <a:pt x="3600" y="2865"/>
                      <a:pt x="3603" y="2862"/>
                    </a:cubicBezTo>
                    <a:cubicBezTo>
                      <a:pt x="3606" y="2858"/>
                      <a:pt x="3611" y="2858"/>
                      <a:pt x="3614" y="2860"/>
                    </a:cubicBezTo>
                    <a:lnTo>
                      <a:pt x="3702" y="2930"/>
                    </a:lnTo>
                    <a:cubicBezTo>
                      <a:pt x="3706" y="2933"/>
                      <a:pt x="3706" y="2938"/>
                      <a:pt x="3703" y="2941"/>
                    </a:cubicBezTo>
                    <a:cubicBezTo>
                      <a:pt x="3701" y="2945"/>
                      <a:pt x="3696" y="2945"/>
                      <a:pt x="3692" y="2943"/>
                    </a:cubicBezTo>
                    <a:close/>
                    <a:moveTo>
                      <a:pt x="3542" y="2823"/>
                    </a:moveTo>
                    <a:lnTo>
                      <a:pt x="3454" y="2754"/>
                    </a:lnTo>
                    <a:cubicBezTo>
                      <a:pt x="3451" y="2751"/>
                      <a:pt x="3450" y="2746"/>
                      <a:pt x="3453" y="2742"/>
                    </a:cubicBezTo>
                    <a:cubicBezTo>
                      <a:pt x="3455" y="2739"/>
                      <a:pt x="3460" y="2738"/>
                      <a:pt x="3464" y="2741"/>
                    </a:cubicBezTo>
                    <a:lnTo>
                      <a:pt x="3552" y="2811"/>
                    </a:lnTo>
                    <a:cubicBezTo>
                      <a:pt x="3555" y="2813"/>
                      <a:pt x="3556" y="2818"/>
                      <a:pt x="3553" y="2822"/>
                    </a:cubicBezTo>
                    <a:cubicBezTo>
                      <a:pt x="3550" y="2825"/>
                      <a:pt x="3545" y="2826"/>
                      <a:pt x="3542" y="2823"/>
                    </a:cubicBezTo>
                    <a:close/>
                    <a:moveTo>
                      <a:pt x="3391" y="2704"/>
                    </a:moveTo>
                    <a:lnTo>
                      <a:pt x="3304" y="2634"/>
                    </a:lnTo>
                    <a:cubicBezTo>
                      <a:pt x="3300" y="2631"/>
                      <a:pt x="3300" y="2626"/>
                      <a:pt x="3302" y="2623"/>
                    </a:cubicBezTo>
                    <a:cubicBezTo>
                      <a:pt x="3305" y="2619"/>
                      <a:pt x="3310" y="2619"/>
                      <a:pt x="3314" y="2622"/>
                    </a:cubicBezTo>
                    <a:lnTo>
                      <a:pt x="3401" y="2691"/>
                    </a:lnTo>
                    <a:cubicBezTo>
                      <a:pt x="3405" y="2694"/>
                      <a:pt x="3405" y="2699"/>
                      <a:pt x="3403" y="2703"/>
                    </a:cubicBezTo>
                    <a:cubicBezTo>
                      <a:pt x="3400" y="2706"/>
                      <a:pt x="3395" y="2707"/>
                      <a:pt x="3391" y="2704"/>
                    </a:cubicBezTo>
                    <a:close/>
                    <a:moveTo>
                      <a:pt x="3241" y="2584"/>
                    </a:moveTo>
                    <a:lnTo>
                      <a:pt x="3153" y="2515"/>
                    </a:lnTo>
                    <a:cubicBezTo>
                      <a:pt x="3150" y="2512"/>
                      <a:pt x="3149" y="2507"/>
                      <a:pt x="3152" y="2504"/>
                    </a:cubicBezTo>
                    <a:cubicBezTo>
                      <a:pt x="3155" y="2500"/>
                      <a:pt x="3160" y="2500"/>
                      <a:pt x="3163" y="2502"/>
                    </a:cubicBezTo>
                    <a:lnTo>
                      <a:pt x="3251" y="2572"/>
                    </a:lnTo>
                    <a:cubicBezTo>
                      <a:pt x="3254" y="2575"/>
                      <a:pt x="3255" y="2580"/>
                      <a:pt x="3252" y="2583"/>
                    </a:cubicBezTo>
                    <a:cubicBezTo>
                      <a:pt x="3249" y="2587"/>
                      <a:pt x="3244" y="2587"/>
                      <a:pt x="3241" y="2584"/>
                    </a:cubicBezTo>
                    <a:close/>
                    <a:moveTo>
                      <a:pt x="3091" y="2465"/>
                    </a:moveTo>
                    <a:lnTo>
                      <a:pt x="3003" y="2395"/>
                    </a:lnTo>
                    <a:cubicBezTo>
                      <a:pt x="2999" y="2393"/>
                      <a:pt x="2999" y="2388"/>
                      <a:pt x="3002" y="2384"/>
                    </a:cubicBezTo>
                    <a:cubicBezTo>
                      <a:pt x="3004" y="2381"/>
                      <a:pt x="3009" y="2380"/>
                      <a:pt x="3013" y="2383"/>
                    </a:cubicBezTo>
                    <a:lnTo>
                      <a:pt x="3101" y="2453"/>
                    </a:lnTo>
                    <a:cubicBezTo>
                      <a:pt x="3104" y="2455"/>
                      <a:pt x="3105" y="2460"/>
                      <a:pt x="3102" y="2464"/>
                    </a:cubicBezTo>
                    <a:cubicBezTo>
                      <a:pt x="3099" y="2467"/>
                      <a:pt x="3094" y="2468"/>
                      <a:pt x="3091" y="2465"/>
                    </a:cubicBezTo>
                    <a:close/>
                    <a:moveTo>
                      <a:pt x="2940" y="2346"/>
                    </a:moveTo>
                    <a:lnTo>
                      <a:pt x="2852" y="2276"/>
                    </a:lnTo>
                    <a:cubicBezTo>
                      <a:pt x="2849" y="2273"/>
                      <a:pt x="2848" y="2268"/>
                      <a:pt x="2851" y="2265"/>
                    </a:cubicBezTo>
                    <a:cubicBezTo>
                      <a:pt x="2854" y="2261"/>
                      <a:pt x="2859" y="2261"/>
                      <a:pt x="2862" y="2264"/>
                    </a:cubicBezTo>
                    <a:lnTo>
                      <a:pt x="2950" y="2333"/>
                    </a:lnTo>
                    <a:cubicBezTo>
                      <a:pt x="2954" y="2336"/>
                      <a:pt x="2954" y="2341"/>
                      <a:pt x="2951" y="2344"/>
                    </a:cubicBezTo>
                    <a:cubicBezTo>
                      <a:pt x="2949" y="2348"/>
                      <a:pt x="2944" y="2348"/>
                      <a:pt x="2940" y="2346"/>
                    </a:cubicBezTo>
                    <a:close/>
                    <a:moveTo>
                      <a:pt x="2790" y="2226"/>
                    </a:moveTo>
                    <a:lnTo>
                      <a:pt x="2702" y="2157"/>
                    </a:lnTo>
                    <a:cubicBezTo>
                      <a:pt x="2699" y="2154"/>
                      <a:pt x="2698" y="2149"/>
                      <a:pt x="2701" y="2145"/>
                    </a:cubicBezTo>
                    <a:cubicBezTo>
                      <a:pt x="2704" y="2142"/>
                      <a:pt x="2709" y="2141"/>
                      <a:pt x="2712" y="2144"/>
                    </a:cubicBezTo>
                    <a:lnTo>
                      <a:pt x="2800" y="2214"/>
                    </a:lnTo>
                    <a:cubicBezTo>
                      <a:pt x="2803" y="2217"/>
                      <a:pt x="2804" y="2222"/>
                      <a:pt x="2801" y="2225"/>
                    </a:cubicBezTo>
                    <a:cubicBezTo>
                      <a:pt x="2798" y="2228"/>
                      <a:pt x="2793" y="2229"/>
                      <a:pt x="2790" y="2226"/>
                    </a:cubicBezTo>
                    <a:close/>
                    <a:moveTo>
                      <a:pt x="2639" y="2107"/>
                    </a:moveTo>
                    <a:lnTo>
                      <a:pt x="2552" y="2037"/>
                    </a:lnTo>
                    <a:cubicBezTo>
                      <a:pt x="2548" y="2035"/>
                      <a:pt x="2548" y="2029"/>
                      <a:pt x="2550" y="2026"/>
                    </a:cubicBezTo>
                    <a:cubicBezTo>
                      <a:pt x="2553" y="2023"/>
                      <a:pt x="2558" y="2022"/>
                      <a:pt x="2562" y="2025"/>
                    </a:cubicBezTo>
                    <a:lnTo>
                      <a:pt x="2649" y="2094"/>
                    </a:lnTo>
                    <a:cubicBezTo>
                      <a:pt x="2653" y="2097"/>
                      <a:pt x="2653" y="2102"/>
                      <a:pt x="2651" y="2106"/>
                    </a:cubicBezTo>
                    <a:cubicBezTo>
                      <a:pt x="2648" y="2109"/>
                      <a:pt x="2643" y="2110"/>
                      <a:pt x="2639" y="2107"/>
                    </a:cubicBezTo>
                    <a:close/>
                    <a:moveTo>
                      <a:pt x="2489" y="1988"/>
                    </a:moveTo>
                    <a:lnTo>
                      <a:pt x="2401" y="1918"/>
                    </a:lnTo>
                    <a:cubicBezTo>
                      <a:pt x="2398" y="1915"/>
                      <a:pt x="2397" y="1910"/>
                      <a:pt x="2400" y="1907"/>
                    </a:cubicBezTo>
                    <a:cubicBezTo>
                      <a:pt x="2403" y="1903"/>
                      <a:pt x="2408" y="1903"/>
                      <a:pt x="2411" y="1905"/>
                    </a:cubicBezTo>
                    <a:lnTo>
                      <a:pt x="2499" y="1975"/>
                    </a:lnTo>
                    <a:cubicBezTo>
                      <a:pt x="2503" y="1978"/>
                      <a:pt x="2503" y="1983"/>
                      <a:pt x="2500" y="1986"/>
                    </a:cubicBezTo>
                    <a:cubicBezTo>
                      <a:pt x="2498" y="1990"/>
                      <a:pt x="2493" y="1990"/>
                      <a:pt x="2489" y="1988"/>
                    </a:cubicBezTo>
                    <a:close/>
                    <a:moveTo>
                      <a:pt x="2339" y="1868"/>
                    </a:moveTo>
                    <a:lnTo>
                      <a:pt x="2251" y="1799"/>
                    </a:lnTo>
                    <a:cubicBezTo>
                      <a:pt x="2248" y="1796"/>
                      <a:pt x="2247" y="1791"/>
                      <a:pt x="2250" y="1787"/>
                    </a:cubicBezTo>
                    <a:cubicBezTo>
                      <a:pt x="2252" y="1784"/>
                      <a:pt x="2257" y="1783"/>
                      <a:pt x="2261" y="1786"/>
                    </a:cubicBezTo>
                    <a:lnTo>
                      <a:pt x="2349" y="1856"/>
                    </a:lnTo>
                    <a:cubicBezTo>
                      <a:pt x="2352" y="1858"/>
                      <a:pt x="2353" y="1863"/>
                      <a:pt x="2350" y="1867"/>
                    </a:cubicBezTo>
                    <a:cubicBezTo>
                      <a:pt x="2347" y="1870"/>
                      <a:pt x="2342" y="1871"/>
                      <a:pt x="2339" y="1868"/>
                    </a:cubicBezTo>
                    <a:close/>
                    <a:moveTo>
                      <a:pt x="2188" y="1749"/>
                    </a:moveTo>
                    <a:lnTo>
                      <a:pt x="2101" y="1679"/>
                    </a:lnTo>
                    <a:cubicBezTo>
                      <a:pt x="2097" y="1676"/>
                      <a:pt x="2097" y="1671"/>
                      <a:pt x="2099" y="1668"/>
                    </a:cubicBezTo>
                    <a:cubicBezTo>
                      <a:pt x="2102" y="1664"/>
                      <a:pt x="2107" y="1664"/>
                      <a:pt x="2111" y="1667"/>
                    </a:cubicBezTo>
                    <a:lnTo>
                      <a:pt x="2198" y="1736"/>
                    </a:lnTo>
                    <a:cubicBezTo>
                      <a:pt x="2202" y="1739"/>
                      <a:pt x="2202" y="1744"/>
                      <a:pt x="2200" y="1747"/>
                    </a:cubicBezTo>
                    <a:cubicBezTo>
                      <a:pt x="2197" y="1751"/>
                      <a:pt x="2192" y="1752"/>
                      <a:pt x="2188" y="1749"/>
                    </a:cubicBezTo>
                    <a:close/>
                    <a:moveTo>
                      <a:pt x="2038" y="1629"/>
                    </a:moveTo>
                    <a:lnTo>
                      <a:pt x="1950" y="1560"/>
                    </a:lnTo>
                    <a:cubicBezTo>
                      <a:pt x="1947" y="1557"/>
                      <a:pt x="1946" y="1552"/>
                      <a:pt x="1949" y="1549"/>
                    </a:cubicBezTo>
                    <a:cubicBezTo>
                      <a:pt x="1952" y="1545"/>
                      <a:pt x="1957" y="1544"/>
                      <a:pt x="1960" y="1547"/>
                    </a:cubicBezTo>
                    <a:lnTo>
                      <a:pt x="2048" y="1617"/>
                    </a:lnTo>
                    <a:cubicBezTo>
                      <a:pt x="2051" y="1620"/>
                      <a:pt x="2052" y="1625"/>
                      <a:pt x="2049" y="1628"/>
                    </a:cubicBezTo>
                    <a:cubicBezTo>
                      <a:pt x="2046" y="1632"/>
                      <a:pt x="2041" y="1632"/>
                      <a:pt x="2038" y="1629"/>
                    </a:cubicBezTo>
                    <a:close/>
                    <a:moveTo>
                      <a:pt x="1888" y="1510"/>
                    </a:moveTo>
                    <a:lnTo>
                      <a:pt x="1800" y="1440"/>
                    </a:lnTo>
                    <a:cubicBezTo>
                      <a:pt x="1796" y="1438"/>
                      <a:pt x="1796" y="1433"/>
                      <a:pt x="1799" y="1429"/>
                    </a:cubicBezTo>
                    <a:cubicBezTo>
                      <a:pt x="1801" y="1426"/>
                      <a:pt x="1806" y="1425"/>
                      <a:pt x="1810" y="1428"/>
                    </a:cubicBezTo>
                    <a:lnTo>
                      <a:pt x="1898" y="1497"/>
                    </a:lnTo>
                    <a:cubicBezTo>
                      <a:pt x="1901" y="1500"/>
                      <a:pt x="1902" y="1505"/>
                      <a:pt x="1899" y="1509"/>
                    </a:cubicBezTo>
                    <a:cubicBezTo>
                      <a:pt x="1896" y="1512"/>
                      <a:pt x="1891" y="1513"/>
                      <a:pt x="1888" y="1510"/>
                    </a:cubicBezTo>
                    <a:close/>
                    <a:moveTo>
                      <a:pt x="1737" y="1391"/>
                    </a:moveTo>
                    <a:lnTo>
                      <a:pt x="1650" y="1321"/>
                    </a:lnTo>
                    <a:cubicBezTo>
                      <a:pt x="1646" y="1318"/>
                      <a:pt x="1645" y="1313"/>
                      <a:pt x="1648" y="1310"/>
                    </a:cubicBezTo>
                    <a:cubicBezTo>
                      <a:pt x="1651" y="1306"/>
                      <a:pt x="1656" y="1306"/>
                      <a:pt x="1659" y="1308"/>
                    </a:cubicBezTo>
                    <a:lnTo>
                      <a:pt x="1747" y="1378"/>
                    </a:lnTo>
                    <a:cubicBezTo>
                      <a:pt x="1751" y="1381"/>
                      <a:pt x="1751" y="1386"/>
                      <a:pt x="1748" y="1389"/>
                    </a:cubicBezTo>
                    <a:cubicBezTo>
                      <a:pt x="1746" y="1393"/>
                      <a:pt x="1741" y="1393"/>
                      <a:pt x="1737" y="1391"/>
                    </a:cubicBezTo>
                    <a:close/>
                    <a:moveTo>
                      <a:pt x="1587" y="1271"/>
                    </a:moveTo>
                    <a:lnTo>
                      <a:pt x="1499" y="1202"/>
                    </a:lnTo>
                    <a:cubicBezTo>
                      <a:pt x="1496" y="1199"/>
                      <a:pt x="1495" y="1194"/>
                      <a:pt x="1498" y="1190"/>
                    </a:cubicBezTo>
                    <a:cubicBezTo>
                      <a:pt x="1501" y="1187"/>
                      <a:pt x="1506" y="1186"/>
                      <a:pt x="1509" y="1189"/>
                    </a:cubicBezTo>
                    <a:lnTo>
                      <a:pt x="1597" y="1259"/>
                    </a:lnTo>
                    <a:cubicBezTo>
                      <a:pt x="1600" y="1261"/>
                      <a:pt x="1601" y="1266"/>
                      <a:pt x="1598" y="1270"/>
                    </a:cubicBezTo>
                    <a:cubicBezTo>
                      <a:pt x="1595" y="1273"/>
                      <a:pt x="1590" y="1274"/>
                      <a:pt x="1587" y="1271"/>
                    </a:cubicBezTo>
                    <a:close/>
                    <a:moveTo>
                      <a:pt x="1436" y="1152"/>
                    </a:moveTo>
                    <a:lnTo>
                      <a:pt x="1349" y="1082"/>
                    </a:lnTo>
                    <a:cubicBezTo>
                      <a:pt x="1345" y="1079"/>
                      <a:pt x="1345" y="1074"/>
                      <a:pt x="1347" y="1071"/>
                    </a:cubicBezTo>
                    <a:cubicBezTo>
                      <a:pt x="1350" y="1068"/>
                      <a:pt x="1355" y="1067"/>
                      <a:pt x="1359" y="1070"/>
                    </a:cubicBezTo>
                    <a:lnTo>
                      <a:pt x="1446" y="1139"/>
                    </a:lnTo>
                    <a:cubicBezTo>
                      <a:pt x="1450" y="1142"/>
                      <a:pt x="1450" y="1147"/>
                      <a:pt x="1448" y="1151"/>
                    </a:cubicBezTo>
                    <a:cubicBezTo>
                      <a:pt x="1445" y="1154"/>
                      <a:pt x="1440" y="1155"/>
                      <a:pt x="1436" y="1152"/>
                    </a:cubicBezTo>
                    <a:close/>
                    <a:moveTo>
                      <a:pt x="1286" y="1032"/>
                    </a:moveTo>
                    <a:lnTo>
                      <a:pt x="1198" y="963"/>
                    </a:lnTo>
                    <a:cubicBezTo>
                      <a:pt x="1195" y="960"/>
                      <a:pt x="1194" y="955"/>
                      <a:pt x="1197" y="952"/>
                    </a:cubicBezTo>
                    <a:cubicBezTo>
                      <a:pt x="1200" y="948"/>
                      <a:pt x="1205" y="948"/>
                      <a:pt x="1208" y="950"/>
                    </a:cubicBezTo>
                    <a:lnTo>
                      <a:pt x="1296" y="1020"/>
                    </a:lnTo>
                    <a:cubicBezTo>
                      <a:pt x="1300" y="1023"/>
                      <a:pt x="1300" y="1028"/>
                      <a:pt x="1297" y="1031"/>
                    </a:cubicBezTo>
                    <a:cubicBezTo>
                      <a:pt x="1295" y="1035"/>
                      <a:pt x="1290" y="1035"/>
                      <a:pt x="1286" y="1032"/>
                    </a:cubicBezTo>
                    <a:close/>
                    <a:moveTo>
                      <a:pt x="1136" y="913"/>
                    </a:moveTo>
                    <a:lnTo>
                      <a:pt x="1048" y="843"/>
                    </a:lnTo>
                    <a:cubicBezTo>
                      <a:pt x="1045" y="841"/>
                      <a:pt x="1044" y="836"/>
                      <a:pt x="1047" y="832"/>
                    </a:cubicBezTo>
                    <a:cubicBezTo>
                      <a:pt x="1049" y="829"/>
                      <a:pt x="1054" y="828"/>
                      <a:pt x="1058" y="831"/>
                    </a:cubicBezTo>
                    <a:lnTo>
                      <a:pt x="1146" y="901"/>
                    </a:lnTo>
                    <a:cubicBezTo>
                      <a:pt x="1149" y="903"/>
                      <a:pt x="1150" y="908"/>
                      <a:pt x="1147" y="912"/>
                    </a:cubicBezTo>
                    <a:cubicBezTo>
                      <a:pt x="1144" y="915"/>
                      <a:pt x="1139" y="916"/>
                      <a:pt x="1136" y="913"/>
                    </a:cubicBezTo>
                    <a:close/>
                    <a:moveTo>
                      <a:pt x="985" y="794"/>
                    </a:moveTo>
                    <a:lnTo>
                      <a:pt x="898" y="724"/>
                    </a:lnTo>
                    <a:cubicBezTo>
                      <a:pt x="894" y="721"/>
                      <a:pt x="894" y="716"/>
                      <a:pt x="896" y="713"/>
                    </a:cubicBezTo>
                    <a:cubicBezTo>
                      <a:pt x="899" y="709"/>
                      <a:pt x="904" y="709"/>
                      <a:pt x="908" y="712"/>
                    </a:cubicBezTo>
                    <a:lnTo>
                      <a:pt x="995" y="781"/>
                    </a:lnTo>
                    <a:cubicBezTo>
                      <a:pt x="999" y="784"/>
                      <a:pt x="999" y="789"/>
                      <a:pt x="997" y="792"/>
                    </a:cubicBezTo>
                    <a:cubicBezTo>
                      <a:pt x="994" y="796"/>
                      <a:pt x="989" y="796"/>
                      <a:pt x="985" y="794"/>
                    </a:cubicBezTo>
                    <a:close/>
                    <a:moveTo>
                      <a:pt x="835" y="674"/>
                    </a:moveTo>
                    <a:lnTo>
                      <a:pt x="747" y="605"/>
                    </a:lnTo>
                    <a:cubicBezTo>
                      <a:pt x="744" y="602"/>
                      <a:pt x="743" y="597"/>
                      <a:pt x="746" y="593"/>
                    </a:cubicBezTo>
                    <a:cubicBezTo>
                      <a:pt x="749" y="590"/>
                      <a:pt x="754" y="589"/>
                      <a:pt x="757" y="592"/>
                    </a:cubicBezTo>
                    <a:lnTo>
                      <a:pt x="845" y="662"/>
                    </a:lnTo>
                    <a:cubicBezTo>
                      <a:pt x="848" y="665"/>
                      <a:pt x="849" y="670"/>
                      <a:pt x="846" y="673"/>
                    </a:cubicBezTo>
                    <a:cubicBezTo>
                      <a:pt x="843" y="677"/>
                      <a:pt x="838" y="677"/>
                      <a:pt x="835" y="674"/>
                    </a:cubicBezTo>
                    <a:close/>
                    <a:moveTo>
                      <a:pt x="685" y="555"/>
                    </a:moveTo>
                    <a:lnTo>
                      <a:pt x="597" y="485"/>
                    </a:lnTo>
                    <a:cubicBezTo>
                      <a:pt x="593" y="483"/>
                      <a:pt x="593" y="478"/>
                      <a:pt x="596" y="474"/>
                    </a:cubicBezTo>
                    <a:cubicBezTo>
                      <a:pt x="598" y="471"/>
                      <a:pt x="603" y="470"/>
                      <a:pt x="607" y="473"/>
                    </a:cubicBezTo>
                    <a:lnTo>
                      <a:pt x="695" y="542"/>
                    </a:lnTo>
                    <a:cubicBezTo>
                      <a:pt x="698" y="545"/>
                      <a:pt x="699" y="550"/>
                      <a:pt x="696" y="554"/>
                    </a:cubicBezTo>
                    <a:cubicBezTo>
                      <a:pt x="693" y="557"/>
                      <a:pt x="688" y="558"/>
                      <a:pt x="685" y="555"/>
                    </a:cubicBezTo>
                    <a:close/>
                    <a:moveTo>
                      <a:pt x="534" y="436"/>
                    </a:moveTo>
                    <a:lnTo>
                      <a:pt x="447" y="366"/>
                    </a:lnTo>
                    <a:cubicBezTo>
                      <a:pt x="443" y="363"/>
                      <a:pt x="442" y="358"/>
                      <a:pt x="445" y="355"/>
                    </a:cubicBezTo>
                    <a:cubicBezTo>
                      <a:pt x="448" y="351"/>
                      <a:pt x="453" y="351"/>
                      <a:pt x="456" y="353"/>
                    </a:cubicBezTo>
                    <a:lnTo>
                      <a:pt x="544" y="423"/>
                    </a:lnTo>
                    <a:cubicBezTo>
                      <a:pt x="548" y="426"/>
                      <a:pt x="548" y="431"/>
                      <a:pt x="545" y="434"/>
                    </a:cubicBezTo>
                    <a:cubicBezTo>
                      <a:pt x="543" y="438"/>
                      <a:pt x="538" y="438"/>
                      <a:pt x="534" y="436"/>
                    </a:cubicBezTo>
                    <a:close/>
                    <a:moveTo>
                      <a:pt x="384" y="316"/>
                    </a:moveTo>
                    <a:lnTo>
                      <a:pt x="296" y="247"/>
                    </a:lnTo>
                    <a:cubicBezTo>
                      <a:pt x="293" y="244"/>
                      <a:pt x="292" y="239"/>
                      <a:pt x="295" y="235"/>
                    </a:cubicBezTo>
                    <a:cubicBezTo>
                      <a:pt x="298" y="232"/>
                      <a:pt x="303" y="231"/>
                      <a:pt x="306" y="234"/>
                    </a:cubicBezTo>
                    <a:lnTo>
                      <a:pt x="394" y="304"/>
                    </a:lnTo>
                    <a:cubicBezTo>
                      <a:pt x="397" y="306"/>
                      <a:pt x="398" y="311"/>
                      <a:pt x="395" y="315"/>
                    </a:cubicBezTo>
                    <a:cubicBezTo>
                      <a:pt x="392" y="318"/>
                      <a:pt x="387" y="319"/>
                      <a:pt x="384" y="316"/>
                    </a:cubicBezTo>
                    <a:close/>
                    <a:moveTo>
                      <a:pt x="233" y="197"/>
                    </a:moveTo>
                    <a:lnTo>
                      <a:pt x="146" y="127"/>
                    </a:lnTo>
                    <a:cubicBezTo>
                      <a:pt x="142" y="124"/>
                      <a:pt x="142" y="119"/>
                      <a:pt x="144" y="116"/>
                    </a:cubicBezTo>
                    <a:cubicBezTo>
                      <a:pt x="147" y="112"/>
                      <a:pt x="152" y="112"/>
                      <a:pt x="156" y="115"/>
                    </a:cubicBezTo>
                    <a:lnTo>
                      <a:pt x="243" y="184"/>
                    </a:lnTo>
                    <a:cubicBezTo>
                      <a:pt x="247" y="187"/>
                      <a:pt x="247" y="192"/>
                      <a:pt x="245" y="196"/>
                    </a:cubicBezTo>
                    <a:cubicBezTo>
                      <a:pt x="242" y="199"/>
                      <a:pt x="237" y="200"/>
                      <a:pt x="233" y="197"/>
                    </a:cubicBezTo>
                    <a:close/>
                    <a:moveTo>
                      <a:pt x="83" y="77"/>
                    </a:moveTo>
                    <a:lnTo>
                      <a:pt x="4" y="15"/>
                    </a:lnTo>
                    <a:cubicBezTo>
                      <a:pt x="1" y="12"/>
                      <a:pt x="0" y="7"/>
                      <a:pt x="3" y="4"/>
                    </a:cubicBezTo>
                    <a:cubicBezTo>
                      <a:pt x="6" y="0"/>
                      <a:pt x="11" y="0"/>
                      <a:pt x="14" y="2"/>
                    </a:cubicBezTo>
                    <a:lnTo>
                      <a:pt x="93" y="65"/>
                    </a:lnTo>
                    <a:cubicBezTo>
                      <a:pt x="97" y="68"/>
                      <a:pt x="97" y="73"/>
                      <a:pt x="94" y="76"/>
                    </a:cubicBezTo>
                    <a:cubicBezTo>
                      <a:pt x="92" y="80"/>
                      <a:pt x="87" y="80"/>
                      <a:pt x="83" y="77"/>
                    </a:cubicBezTo>
                    <a:close/>
                  </a:path>
                </a:pathLst>
              </a:custGeom>
              <a:solidFill>
                <a:srgbClr val="000000"/>
              </a:solidFill>
              <a:ln w="4763">
                <a:solidFill>
                  <a:srgbClr val="000000"/>
                </a:solidFill>
                <a:bevel/>
                <a:headEnd/>
                <a:tailEnd/>
              </a:ln>
            </p:spPr>
            <p:txBody>
              <a:bodyPr/>
              <a:lstStyle/>
              <a:p>
                <a:endParaRPr lang="en-US"/>
              </a:p>
            </p:txBody>
          </p:sp>
          <p:sp>
            <p:nvSpPr>
              <p:cNvPr id="545" name="Line 197"/>
              <p:cNvSpPr>
                <a:spLocks noChangeShapeType="1"/>
              </p:cNvSpPr>
              <p:nvPr/>
            </p:nvSpPr>
            <p:spPr bwMode="auto">
              <a:xfrm flipV="1">
                <a:off x="3040704" y="3877843"/>
                <a:ext cx="1639966" cy="1170355"/>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6" name="Line 198"/>
              <p:cNvSpPr>
                <a:spLocks noChangeShapeType="1"/>
              </p:cNvSpPr>
              <p:nvPr/>
            </p:nvSpPr>
            <p:spPr bwMode="auto">
              <a:xfrm flipV="1">
                <a:off x="578790" y="3877843"/>
                <a:ext cx="1639967" cy="1170355"/>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7" name="Line 199"/>
              <p:cNvSpPr>
                <a:spLocks noChangeShapeType="1"/>
              </p:cNvSpPr>
              <p:nvPr/>
            </p:nvSpPr>
            <p:spPr bwMode="auto">
              <a:xfrm>
                <a:off x="2218757" y="3877843"/>
                <a:ext cx="2461913" cy="134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200"/>
              <p:cNvSpPr>
                <a:spLocks noChangeShapeType="1"/>
              </p:cNvSpPr>
              <p:nvPr/>
            </p:nvSpPr>
            <p:spPr bwMode="auto">
              <a:xfrm>
                <a:off x="578790" y="5048198"/>
                <a:ext cx="2461914" cy="134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201"/>
              <p:cNvSpPr>
                <a:spLocks noChangeShapeType="1"/>
              </p:cNvSpPr>
              <p:nvPr/>
            </p:nvSpPr>
            <p:spPr bwMode="auto">
              <a:xfrm flipV="1">
                <a:off x="2784172" y="2779800"/>
                <a:ext cx="819329" cy="585177"/>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202"/>
              <p:cNvSpPr>
                <a:spLocks noChangeShapeType="1"/>
              </p:cNvSpPr>
              <p:nvPr/>
            </p:nvSpPr>
            <p:spPr bwMode="auto">
              <a:xfrm flipV="1">
                <a:off x="1552561" y="2779800"/>
                <a:ext cx="819329" cy="585177"/>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1" name="Line 203"/>
              <p:cNvSpPr>
                <a:spLocks noChangeShapeType="1"/>
              </p:cNvSpPr>
              <p:nvPr/>
            </p:nvSpPr>
            <p:spPr bwMode="auto">
              <a:xfrm>
                <a:off x="2371890" y="2779800"/>
                <a:ext cx="1231611" cy="134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2" name="Line 204"/>
              <p:cNvSpPr>
                <a:spLocks noChangeShapeType="1"/>
              </p:cNvSpPr>
              <p:nvPr/>
            </p:nvSpPr>
            <p:spPr bwMode="auto">
              <a:xfrm>
                <a:off x="1552561" y="3364977"/>
                <a:ext cx="1231611" cy="133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 name="Line 205"/>
              <p:cNvSpPr>
                <a:spLocks noChangeShapeType="1"/>
              </p:cNvSpPr>
              <p:nvPr/>
            </p:nvSpPr>
            <p:spPr bwMode="auto">
              <a:xfrm flipV="1">
                <a:off x="2679466" y="2122312"/>
                <a:ext cx="412281" cy="29191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 name="Line 206"/>
              <p:cNvSpPr>
                <a:spLocks noChangeShapeType="1"/>
              </p:cNvSpPr>
              <p:nvPr/>
            </p:nvSpPr>
            <p:spPr bwMode="auto">
              <a:xfrm flipV="1">
                <a:off x="2064315" y="2122312"/>
                <a:ext cx="410973" cy="29191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207"/>
              <p:cNvSpPr>
                <a:spLocks noChangeShapeType="1"/>
              </p:cNvSpPr>
              <p:nvPr/>
            </p:nvSpPr>
            <p:spPr bwMode="auto">
              <a:xfrm>
                <a:off x="2475288" y="2122312"/>
                <a:ext cx="616459" cy="133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208"/>
              <p:cNvSpPr>
                <a:spLocks noChangeShapeType="1"/>
              </p:cNvSpPr>
              <p:nvPr/>
            </p:nvSpPr>
            <p:spPr bwMode="auto">
              <a:xfrm>
                <a:off x="2064315" y="2414231"/>
                <a:ext cx="615151" cy="133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Freeform 187"/>
              <p:cNvSpPr>
                <a:spLocks/>
              </p:cNvSpPr>
              <p:nvPr/>
            </p:nvSpPr>
            <p:spPr bwMode="auto">
              <a:xfrm>
                <a:off x="2371268" y="2269350"/>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8001" cap="rnd">
                <a:solidFill>
                  <a:srgbClr val="000000"/>
                </a:solidFill>
                <a:round/>
                <a:headEnd/>
                <a:tailEnd/>
              </a:ln>
            </p:spPr>
            <p:txBody>
              <a:bodyPr/>
              <a:lstStyle/>
              <a:p>
                <a:endParaRPr lang="en-US"/>
              </a:p>
            </p:txBody>
          </p:sp>
          <p:sp>
            <p:nvSpPr>
              <p:cNvPr id="558" name="Freeform 189"/>
              <p:cNvSpPr>
                <a:spLocks noEditPoints="1"/>
              </p:cNvSpPr>
              <p:nvPr/>
            </p:nvSpPr>
            <p:spPr bwMode="auto">
              <a:xfrm>
                <a:off x="2523715" y="1432686"/>
                <a:ext cx="481650" cy="3620869"/>
              </a:xfrm>
              <a:custGeom>
                <a:avLst/>
                <a:gdLst>
                  <a:gd name="T0" fmla="*/ 2147483647 w 1061"/>
                  <a:gd name="T1" fmla="*/ 2147483647 h 5587"/>
                  <a:gd name="T2" fmla="*/ 2147483647 w 1061"/>
                  <a:gd name="T3" fmla="*/ 2147483647 h 5587"/>
                  <a:gd name="T4" fmla="*/ 2147483647 w 1061"/>
                  <a:gd name="T5" fmla="*/ 2147483647 h 5587"/>
                  <a:gd name="T6" fmla="*/ 2147483647 w 1061"/>
                  <a:gd name="T7" fmla="*/ 2147483647 h 5587"/>
                  <a:gd name="T8" fmla="*/ 2147483647 w 1061"/>
                  <a:gd name="T9" fmla="*/ 2147483647 h 5587"/>
                  <a:gd name="T10" fmla="*/ 2147483647 w 1061"/>
                  <a:gd name="T11" fmla="*/ 2147483647 h 5587"/>
                  <a:gd name="T12" fmla="*/ 2147483647 w 1061"/>
                  <a:gd name="T13" fmla="*/ 2147483647 h 5587"/>
                  <a:gd name="T14" fmla="*/ 2147483647 w 1061"/>
                  <a:gd name="T15" fmla="*/ 2147483647 h 5587"/>
                  <a:gd name="T16" fmla="*/ 2147483647 w 1061"/>
                  <a:gd name="T17" fmla="*/ 2147483647 h 5587"/>
                  <a:gd name="T18" fmla="*/ 2147483647 w 1061"/>
                  <a:gd name="T19" fmla="*/ 2147483647 h 5587"/>
                  <a:gd name="T20" fmla="*/ 2147483647 w 1061"/>
                  <a:gd name="T21" fmla="*/ 2147483647 h 5587"/>
                  <a:gd name="T22" fmla="*/ 2147483647 w 1061"/>
                  <a:gd name="T23" fmla="*/ 2147483647 h 5587"/>
                  <a:gd name="T24" fmla="*/ 2147483647 w 1061"/>
                  <a:gd name="T25" fmla="*/ 2147483647 h 5587"/>
                  <a:gd name="T26" fmla="*/ 2147483647 w 1061"/>
                  <a:gd name="T27" fmla="*/ 2147483647 h 5587"/>
                  <a:gd name="T28" fmla="*/ 2147483647 w 1061"/>
                  <a:gd name="T29" fmla="*/ 2147483647 h 5587"/>
                  <a:gd name="T30" fmla="*/ 2147483647 w 1061"/>
                  <a:gd name="T31" fmla="*/ 2147483647 h 5587"/>
                  <a:gd name="T32" fmla="*/ 2147483647 w 1061"/>
                  <a:gd name="T33" fmla="*/ 2147483647 h 5587"/>
                  <a:gd name="T34" fmla="*/ 2147483647 w 1061"/>
                  <a:gd name="T35" fmla="*/ 2147483647 h 5587"/>
                  <a:gd name="T36" fmla="*/ 2147483647 w 1061"/>
                  <a:gd name="T37" fmla="*/ 2147483647 h 5587"/>
                  <a:gd name="T38" fmla="*/ 2147483647 w 1061"/>
                  <a:gd name="T39" fmla="*/ 2147483647 h 5587"/>
                  <a:gd name="T40" fmla="*/ 2147483647 w 1061"/>
                  <a:gd name="T41" fmla="*/ 2147483647 h 5587"/>
                  <a:gd name="T42" fmla="*/ 2147483647 w 1061"/>
                  <a:gd name="T43" fmla="*/ 2147483647 h 5587"/>
                  <a:gd name="T44" fmla="*/ 2147483647 w 1061"/>
                  <a:gd name="T45" fmla="*/ 2147483647 h 5587"/>
                  <a:gd name="T46" fmla="*/ 2147483647 w 1061"/>
                  <a:gd name="T47" fmla="*/ 2147483647 h 5587"/>
                  <a:gd name="T48" fmla="*/ 2147483647 w 1061"/>
                  <a:gd name="T49" fmla="*/ 2147483647 h 5587"/>
                  <a:gd name="T50" fmla="*/ 2147483647 w 1061"/>
                  <a:gd name="T51" fmla="*/ 2147483647 h 5587"/>
                  <a:gd name="T52" fmla="*/ 2147483647 w 1061"/>
                  <a:gd name="T53" fmla="*/ 2147483647 h 5587"/>
                  <a:gd name="T54" fmla="*/ 2147483647 w 1061"/>
                  <a:gd name="T55" fmla="*/ 2147483647 h 5587"/>
                  <a:gd name="T56" fmla="*/ 2147483647 w 1061"/>
                  <a:gd name="T57" fmla="*/ 2147483647 h 5587"/>
                  <a:gd name="T58" fmla="*/ 2147483647 w 1061"/>
                  <a:gd name="T59" fmla="*/ 2147483647 h 5587"/>
                  <a:gd name="T60" fmla="*/ 2147483647 w 1061"/>
                  <a:gd name="T61" fmla="*/ 2147483647 h 5587"/>
                  <a:gd name="T62" fmla="*/ 2147483647 w 1061"/>
                  <a:gd name="T63" fmla="*/ 2147483647 h 5587"/>
                  <a:gd name="T64" fmla="*/ 2147483647 w 1061"/>
                  <a:gd name="T65" fmla="*/ 2147483647 h 5587"/>
                  <a:gd name="T66" fmla="*/ 2147483647 w 1061"/>
                  <a:gd name="T67" fmla="*/ 2147483647 h 5587"/>
                  <a:gd name="T68" fmla="*/ 2147483647 w 1061"/>
                  <a:gd name="T69" fmla="*/ 2147483647 h 5587"/>
                  <a:gd name="T70" fmla="*/ 2147483647 w 1061"/>
                  <a:gd name="T71" fmla="*/ 2147483647 h 5587"/>
                  <a:gd name="T72" fmla="*/ 2147483647 w 1061"/>
                  <a:gd name="T73" fmla="*/ 2147483647 h 5587"/>
                  <a:gd name="T74" fmla="*/ 2147483647 w 1061"/>
                  <a:gd name="T75" fmla="*/ 2147483647 h 5587"/>
                  <a:gd name="T76" fmla="*/ 2147483647 w 1061"/>
                  <a:gd name="T77" fmla="*/ 2147483647 h 5587"/>
                  <a:gd name="T78" fmla="*/ 2147483647 w 1061"/>
                  <a:gd name="T79" fmla="*/ 2147483647 h 5587"/>
                  <a:gd name="T80" fmla="*/ 2147483647 w 1061"/>
                  <a:gd name="T81" fmla="*/ 2147483647 h 5587"/>
                  <a:gd name="T82" fmla="*/ 2147483647 w 1061"/>
                  <a:gd name="T83" fmla="*/ 2147483647 h 5587"/>
                  <a:gd name="T84" fmla="*/ 2147483647 w 1061"/>
                  <a:gd name="T85" fmla="*/ 2147483647 h 5587"/>
                  <a:gd name="T86" fmla="*/ 2147483647 w 1061"/>
                  <a:gd name="T87" fmla="*/ 2147483647 h 5587"/>
                  <a:gd name="T88" fmla="*/ 2147483647 w 1061"/>
                  <a:gd name="T89" fmla="*/ 2147483647 h 5587"/>
                  <a:gd name="T90" fmla="*/ 2147483647 w 1061"/>
                  <a:gd name="T91" fmla="*/ 2147483647 h 5587"/>
                  <a:gd name="T92" fmla="*/ 2147483647 w 1061"/>
                  <a:gd name="T93" fmla="*/ 2147483647 h 5587"/>
                  <a:gd name="T94" fmla="*/ 2147483647 w 1061"/>
                  <a:gd name="T95" fmla="*/ 2147483647 h 5587"/>
                  <a:gd name="T96" fmla="*/ 2147483647 w 1061"/>
                  <a:gd name="T97" fmla="*/ 2147483647 h 5587"/>
                  <a:gd name="T98" fmla="*/ 2147483647 w 1061"/>
                  <a:gd name="T99" fmla="*/ 2147483647 h 5587"/>
                  <a:gd name="T100" fmla="*/ 2147483647 w 1061"/>
                  <a:gd name="T101" fmla="*/ 2147483647 h 5587"/>
                  <a:gd name="T102" fmla="*/ 2147483647 w 1061"/>
                  <a:gd name="T103" fmla="*/ 2147483647 h 55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5587"/>
                  <a:gd name="T158" fmla="*/ 1061 w 1061"/>
                  <a:gd name="T159" fmla="*/ 5587 h 55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5587">
                    <a:moveTo>
                      <a:pt x="16" y="7"/>
                    </a:moveTo>
                    <a:lnTo>
                      <a:pt x="37" y="117"/>
                    </a:lnTo>
                    <a:cubicBezTo>
                      <a:pt x="38" y="122"/>
                      <a:pt x="35" y="126"/>
                      <a:pt x="30" y="127"/>
                    </a:cubicBezTo>
                    <a:cubicBezTo>
                      <a:pt x="26" y="127"/>
                      <a:pt x="22" y="125"/>
                      <a:pt x="21" y="120"/>
                    </a:cubicBezTo>
                    <a:lnTo>
                      <a:pt x="0" y="10"/>
                    </a:lnTo>
                    <a:cubicBezTo>
                      <a:pt x="0" y="6"/>
                      <a:pt x="3" y="2"/>
                      <a:pt x="7" y="1"/>
                    </a:cubicBezTo>
                    <a:cubicBezTo>
                      <a:pt x="11" y="0"/>
                      <a:pt x="15" y="3"/>
                      <a:pt x="16" y="7"/>
                    </a:cubicBezTo>
                    <a:close/>
                    <a:moveTo>
                      <a:pt x="52" y="196"/>
                    </a:moveTo>
                    <a:lnTo>
                      <a:pt x="72" y="306"/>
                    </a:lnTo>
                    <a:cubicBezTo>
                      <a:pt x="73" y="310"/>
                      <a:pt x="70" y="314"/>
                      <a:pt x="66" y="315"/>
                    </a:cubicBezTo>
                    <a:cubicBezTo>
                      <a:pt x="61" y="316"/>
                      <a:pt x="57" y="313"/>
                      <a:pt x="56" y="309"/>
                    </a:cubicBezTo>
                    <a:lnTo>
                      <a:pt x="36" y="199"/>
                    </a:lnTo>
                    <a:cubicBezTo>
                      <a:pt x="35" y="194"/>
                      <a:pt x="38" y="190"/>
                      <a:pt x="42" y="189"/>
                    </a:cubicBezTo>
                    <a:cubicBezTo>
                      <a:pt x="47" y="189"/>
                      <a:pt x="51" y="192"/>
                      <a:pt x="52" y="196"/>
                    </a:cubicBezTo>
                    <a:close/>
                    <a:moveTo>
                      <a:pt x="87" y="385"/>
                    </a:moveTo>
                    <a:lnTo>
                      <a:pt x="108" y="495"/>
                    </a:lnTo>
                    <a:cubicBezTo>
                      <a:pt x="108" y="499"/>
                      <a:pt x="106" y="503"/>
                      <a:pt x="101" y="504"/>
                    </a:cubicBezTo>
                    <a:cubicBezTo>
                      <a:pt x="97" y="505"/>
                      <a:pt x="93" y="502"/>
                      <a:pt x="92" y="498"/>
                    </a:cubicBezTo>
                    <a:lnTo>
                      <a:pt x="71" y="388"/>
                    </a:lnTo>
                    <a:cubicBezTo>
                      <a:pt x="70" y="383"/>
                      <a:pt x="73" y="379"/>
                      <a:pt x="78" y="378"/>
                    </a:cubicBezTo>
                    <a:cubicBezTo>
                      <a:pt x="82" y="377"/>
                      <a:pt x="86" y="380"/>
                      <a:pt x="87" y="385"/>
                    </a:cubicBezTo>
                    <a:close/>
                    <a:moveTo>
                      <a:pt x="122" y="573"/>
                    </a:moveTo>
                    <a:lnTo>
                      <a:pt x="143" y="683"/>
                    </a:lnTo>
                    <a:cubicBezTo>
                      <a:pt x="144" y="688"/>
                      <a:pt x="141" y="692"/>
                      <a:pt x="137" y="693"/>
                    </a:cubicBezTo>
                    <a:cubicBezTo>
                      <a:pt x="132" y="694"/>
                      <a:pt x="128" y="691"/>
                      <a:pt x="127" y="686"/>
                    </a:cubicBezTo>
                    <a:lnTo>
                      <a:pt x="107" y="576"/>
                    </a:lnTo>
                    <a:cubicBezTo>
                      <a:pt x="106" y="572"/>
                      <a:pt x="109" y="568"/>
                      <a:pt x="113" y="567"/>
                    </a:cubicBezTo>
                    <a:cubicBezTo>
                      <a:pt x="117" y="566"/>
                      <a:pt x="121" y="569"/>
                      <a:pt x="122" y="573"/>
                    </a:cubicBezTo>
                    <a:close/>
                    <a:moveTo>
                      <a:pt x="158" y="762"/>
                    </a:moveTo>
                    <a:lnTo>
                      <a:pt x="178" y="872"/>
                    </a:lnTo>
                    <a:cubicBezTo>
                      <a:pt x="179" y="876"/>
                      <a:pt x="176" y="881"/>
                      <a:pt x="172" y="881"/>
                    </a:cubicBezTo>
                    <a:cubicBezTo>
                      <a:pt x="168" y="882"/>
                      <a:pt x="163" y="879"/>
                      <a:pt x="163" y="875"/>
                    </a:cubicBezTo>
                    <a:lnTo>
                      <a:pt x="142" y="765"/>
                    </a:lnTo>
                    <a:cubicBezTo>
                      <a:pt x="141" y="761"/>
                      <a:pt x="144" y="756"/>
                      <a:pt x="148" y="756"/>
                    </a:cubicBezTo>
                    <a:cubicBezTo>
                      <a:pt x="153" y="755"/>
                      <a:pt x="157" y="758"/>
                      <a:pt x="158" y="762"/>
                    </a:cubicBezTo>
                    <a:close/>
                    <a:moveTo>
                      <a:pt x="193" y="951"/>
                    </a:moveTo>
                    <a:lnTo>
                      <a:pt x="214" y="1061"/>
                    </a:lnTo>
                    <a:cubicBezTo>
                      <a:pt x="215" y="1065"/>
                      <a:pt x="212" y="1069"/>
                      <a:pt x="207" y="1070"/>
                    </a:cubicBezTo>
                    <a:cubicBezTo>
                      <a:pt x="203" y="1071"/>
                      <a:pt x="199" y="1068"/>
                      <a:pt x="198" y="1064"/>
                    </a:cubicBezTo>
                    <a:lnTo>
                      <a:pt x="177" y="954"/>
                    </a:lnTo>
                    <a:cubicBezTo>
                      <a:pt x="177" y="949"/>
                      <a:pt x="179" y="945"/>
                      <a:pt x="184" y="944"/>
                    </a:cubicBezTo>
                    <a:cubicBezTo>
                      <a:pt x="188" y="944"/>
                      <a:pt x="192" y="946"/>
                      <a:pt x="193" y="951"/>
                    </a:cubicBezTo>
                    <a:close/>
                    <a:moveTo>
                      <a:pt x="228" y="1139"/>
                    </a:moveTo>
                    <a:lnTo>
                      <a:pt x="249" y="1250"/>
                    </a:lnTo>
                    <a:cubicBezTo>
                      <a:pt x="250" y="1254"/>
                      <a:pt x="247" y="1258"/>
                      <a:pt x="243" y="1259"/>
                    </a:cubicBezTo>
                    <a:cubicBezTo>
                      <a:pt x="238" y="1260"/>
                      <a:pt x="234" y="1257"/>
                      <a:pt x="233" y="1252"/>
                    </a:cubicBezTo>
                    <a:lnTo>
                      <a:pt x="213" y="1142"/>
                    </a:lnTo>
                    <a:cubicBezTo>
                      <a:pt x="212" y="1138"/>
                      <a:pt x="215" y="1134"/>
                      <a:pt x="219" y="1133"/>
                    </a:cubicBezTo>
                    <a:cubicBezTo>
                      <a:pt x="223" y="1132"/>
                      <a:pt x="228" y="1135"/>
                      <a:pt x="228" y="1139"/>
                    </a:cubicBezTo>
                    <a:close/>
                    <a:moveTo>
                      <a:pt x="264" y="1328"/>
                    </a:moveTo>
                    <a:lnTo>
                      <a:pt x="284" y="1438"/>
                    </a:lnTo>
                    <a:cubicBezTo>
                      <a:pt x="285" y="1443"/>
                      <a:pt x="282" y="1447"/>
                      <a:pt x="278" y="1448"/>
                    </a:cubicBezTo>
                    <a:cubicBezTo>
                      <a:pt x="274" y="1448"/>
                      <a:pt x="270" y="1446"/>
                      <a:pt x="269" y="1441"/>
                    </a:cubicBezTo>
                    <a:lnTo>
                      <a:pt x="248" y="1331"/>
                    </a:lnTo>
                    <a:cubicBezTo>
                      <a:pt x="247" y="1327"/>
                      <a:pt x="250" y="1323"/>
                      <a:pt x="254" y="1322"/>
                    </a:cubicBezTo>
                    <a:cubicBezTo>
                      <a:pt x="259" y="1321"/>
                      <a:pt x="263" y="1324"/>
                      <a:pt x="264" y="1328"/>
                    </a:cubicBezTo>
                    <a:close/>
                    <a:moveTo>
                      <a:pt x="299" y="1517"/>
                    </a:moveTo>
                    <a:lnTo>
                      <a:pt x="320" y="1627"/>
                    </a:lnTo>
                    <a:cubicBezTo>
                      <a:pt x="321" y="1631"/>
                      <a:pt x="318" y="1635"/>
                      <a:pt x="313" y="1636"/>
                    </a:cubicBezTo>
                    <a:cubicBezTo>
                      <a:pt x="309" y="1637"/>
                      <a:pt x="305" y="1634"/>
                      <a:pt x="304" y="1630"/>
                    </a:cubicBezTo>
                    <a:lnTo>
                      <a:pt x="283" y="1520"/>
                    </a:lnTo>
                    <a:cubicBezTo>
                      <a:pt x="283" y="1515"/>
                      <a:pt x="286" y="1511"/>
                      <a:pt x="290" y="1510"/>
                    </a:cubicBezTo>
                    <a:cubicBezTo>
                      <a:pt x="294" y="1510"/>
                      <a:pt x="298" y="1513"/>
                      <a:pt x="299" y="1517"/>
                    </a:cubicBezTo>
                    <a:close/>
                    <a:moveTo>
                      <a:pt x="335" y="1706"/>
                    </a:moveTo>
                    <a:lnTo>
                      <a:pt x="355" y="1816"/>
                    </a:lnTo>
                    <a:cubicBezTo>
                      <a:pt x="356" y="1820"/>
                      <a:pt x="353" y="1824"/>
                      <a:pt x="349" y="1825"/>
                    </a:cubicBezTo>
                    <a:cubicBezTo>
                      <a:pt x="344" y="1826"/>
                      <a:pt x="340" y="1823"/>
                      <a:pt x="339" y="1819"/>
                    </a:cubicBezTo>
                    <a:lnTo>
                      <a:pt x="319" y="1709"/>
                    </a:lnTo>
                    <a:cubicBezTo>
                      <a:pt x="318" y="1704"/>
                      <a:pt x="321" y="1700"/>
                      <a:pt x="325" y="1699"/>
                    </a:cubicBezTo>
                    <a:cubicBezTo>
                      <a:pt x="330" y="1698"/>
                      <a:pt x="334" y="1701"/>
                      <a:pt x="335" y="1706"/>
                    </a:cubicBezTo>
                    <a:close/>
                    <a:moveTo>
                      <a:pt x="370" y="1894"/>
                    </a:moveTo>
                    <a:lnTo>
                      <a:pt x="391" y="2004"/>
                    </a:lnTo>
                    <a:cubicBezTo>
                      <a:pt x="391" y="2009"/>
                      <a:pt x="389" y="2013"/>
                      <a:pt x="384" y="2014"/>
                    </a:cubicBezTo>
                    <a:cubicBezTo>
                      <a:pt x="380" y="2015"/>
                      <a:pt x="376" y="2012"/>
                      <a:pt x="375" y="2007"/>
                    </a:cubicBezTo>
                    <a:lnTo>
                      <a:pt x="354" y="1897"/>
                    </a:lnTo>
                    <a:cubicBezTo>
                      <a:pt x="353" y="1893"/>
                      <a:pt x="356" y="1889"/>
                      <a:pt x="361" y="1888"/>
                    </a:cubicBezTo>
                    <a:cubicBezTo>
                      <a:pt x="365" y="1887"/>
                      <a:pt x="369" y="1890"/>
                      <a:pt x="370" y="1894"/>
                    </a:cubicBezTo>
                    <a:close/>
                    <a:moveTo>
                      <a:pt x="405" y="2083"/>
                    </a:moveTo>
                    <a:lnTo>
                      <a:pt x="426" y="2193"/>
                    </a:lnTo>
                    <a:cubicBezTo>
                      <a:pt x="427" y="2197"/>
                      <a:pt x="424" y="2202"/>
                      <a:pt x="420" y="2202"/>
                    </a:cubicBezTo>
                    <a:cubicBezTo>
                      <a:pt x="415" y="2203"/>
                      <a:pt x="411" y="2200"/>
                      <a:pt x="410" y="2196"/>
                    </a:cubicBezTo>
                    <a:lnTo>
                      <a:pt x="390" y="2086"/>
                    </a:lnTo>
                    <a:cubicBezTo>
                      <a:pt x="389" y="2082"/>
                      <a:pt x="392" y="2077"/>
                      <a:pt x="396" y="2077"/>
                    </a:cubicBezTo>
                    <a:cubicBezTo>
                      <a:pt x="400" y="2076"/>
                      <a:pt x="405" y="2079"/>
                      <a:pt x="405" y="2083"/>
                    </a:cubicBezTo>
                    <a:close/>
                    <a:moveTo>
                      <a:pt x="441" y="2272"/>
                    </a:moveTo>
                    <a:lnTo>
                      <a:pt x="461" y="2382"/>
                    </a:lnTo>
                    <a:cubicBezTo>
                      <a:pt x="462" y="2386"/>
                      <a:pt x="459" y="2390"/>
                      <a:pt x="455" y="2391"/>
                    </a:cubicBezTo>
                    <a:cubicBezTo>
                      <a:pt x="451" y="2392"/>
                      <a:pt x="446" y="2389"/>
                      <a:pt x="446" y="2385"/>
                    </a:cubicBezTo>
                    <a:lnTo>
                      <a:pt x="425" y="2275"/>
                    </a:lnTo>
                    <a:cubicBezTo>
                      <a:pt x="424" y="2270"/>
                      <a:pt x="427" y="2266"/>
                      <a:pt x="431" y="2265"/>
                    </a:cubicBezTo>
                    <a:cubicBezTo>
                      <a:pt x="436" y="2265"/>
                      <a:pt x="440" y="2267"/>
                      <a:pt x="441" y="2272"/>
                    </a:cubicBezTo>
                    <a:close/>
                    <a:moveTo>
                      <a:pt x="476" y="2460"/>
                    </a:moveTo>
                    <a:lnTo>
                      <a:pt x="497" y="2571"/>
                    </a:lnTo>
                    <a:cubicBezTo>
                      <a:pt x="498" y="2575"/>
                      <a:pt x="495" y="2579"/>
                      <a:pt x="490" y="2580"/>
                    </a:cubicBezTo>
                    <a:cubicBezTo>
                      <a:pt x="486" y="2581"/>
                      <a:pt x="482" y="2578"/>
                      <a:pt x="481" y="2573"/>
                    </a:cubicBezTo>
                    <a:lnTo>
                      <a:pt x="460" y="2463"/>
                    </a:lnTo>
                    <a:cubicBezTo>
                      <a:pt x="460" y="2459"/>
                      <a:pt x="462" y="2455"/>
                      <a:pt x="467" y="2454"/>
                    </a:cubicBezTo>
                    <a:cubicBezTo>
                      <a:pt x="471" y="2453"/>
                      <a:pt x="475" y="2456"/>
                      <a:pt x="476" y="2460"/>
                    </a:cubicBezTo>
                    <a:close/>
                    <a:moveTo>
                      <a:pt x="511" y="2649"/>
                    </a:moveTo>
                    <a:lnTo>
                      <a:pt x="532" y="2759"/>
                    </a:lnTo>
                    <a:cubicBezTo>
                      <a:pt x="533" y="2764"/>
                      <a:pt x="530" y="2768"/>
                      <a:pt x="526" y="2769"/>
                    </a:cubicBezTo>
                    <a:cubicBezTo>
                      <a:pt x="521" y="2769"/>
                      <a:pt x="517" y="2767"/>
                      <a:pt x="516" y="2762"/>
                    </a:cubicBezTo>
                    <a:lnTo>
                      <a:pt x="496" y="2652"/>
                    </a:lnTo>
                    <a:cubicBezTo>
                      <a:pt x="495" y="2648"/>
                      <a:pt x="498" y="2644"/>
                      <a:pt x="502" y="2643"/>
                    </a:cubicBezTo>
                    <a:cubicBezTo>
                      <a:pt x="506" y="2642"/>
                      <a:pt x="511" y="2645"/>
                      <a:pt x="511" y="2649"/>
                    </a:cubicBezTo>
                    <a:close/>
                    <a:moveTo>
                      <a:pt x="547" y="2838"/>
                    </a:moveTo>
                    <a:lnTo>
                      <a:pt x="567" y="2948"/>
                    </a:lnTo>
                    <a:cubicBezTo>
                      <a:pt x="568" y="2952"/>
                      <a:pt x="565" y="2956"/>
                      <a:pt x="561" y="2957"/>
                    </a:cubicBezTo>
                    <a:cubicBezTo>
                      <a:pt x="557" y="2958"/>
                      <a:pt x="553" y="2955"/>
                      <a:pt x="552" y="2951"/>
                    </a:cubicBezTo>
                    <a:lnTo>
                      <a:pt x="531" y="2841"/>
                    </a:lnTo>
                    <a:cubicBezTo>
                      <a:pt x="530" y="2836"/>
                      <a:pt x="533" y="2832"/>
                      <a:pt x="537" y="2831"/>
                    </a:cubicBezTo>
                    <a:cubicBezTo>
                      <a:pt x="542" y="2831"/>
                      <a:pt x="546" y="2834"/>
                      <a:pt x="547" y="2838"/>
                    </a:cubicBezTo>
                    <a:close/>
                    <a:moveTo>
                      <a:pt x="582" y="3027"/>
                    </a:moveTo>
                    <a:lnTo>
                      <a:pt x="603" y="3137"/>
                    </a:lnTo>
                    <a:cubicBezTo>
                      <a:pt x="604" y="3141"/>
                      <a:pt x="601" y="3145"/>
                      <a:pt x="596" y="3146"/>
                    </a:cubicBezTo>
                    <a:cubicBezTo>
                      <a:pt x="592" y="3147"/>
                      <a:pt x="588" y="3144"/>
                      <a:pt x="587" y="3140"/>
                    </a:cubicBezTo>
                    <a:lnTo>
                      <a:pt x="566" y="3030"/>
                    </a:lnTo>
                    <a:cubicBezTo>
                      <a:pt x="566" y="3025"/>
                      <a:pt x="569" y="3021"/>
                      <a:pt x="573" y="3020"/>
                    </a:cubicBezTo>
                    <a:cubicBezTo>
                      <a:pt x="577" y="3019"/>
                      <a:pt x="581" y="3022"/>
                      <a:pt x="582" y="3027"/>
                    </a:cubicBezTo>
                    <a:close/>
                    <a:moveTo>
                      <a:pt x="618" y="3215"/>
                    </a:moveTo>
                    <a:lnTo>
                      <a:pt x="638" y="3325"/>
                    </a:lnTo>
                    <a:cubicBezTo>
                      <a:pt x="639" y="3330"/>
                      <a:pt x="636" y="3334"/>
                      <a:pt x="632" y="3335"/>
                    </a:cubicBezTo>
                    <a:cubicBezTo>
                      <a:pt x="627" y="3336"/>
                      <a:pt x="623" y="3333"/>
                      <a:pt x="622" y="3328"/>
                    </a:cubicBezTo>
                    <a:lnTo>
                      <a:pt x="602" y="3218"/>
                    </a:lnTo>
                    <a:cubicBezTo>
                      <a:pt x="601" y="3214"/>
                      <a:pt x="604" y="3210"/>
                      <a:pt x="608" y="3209"/>
                    </a:cubicBezTo>
                    <a:cubicBezTo>
                      <a:pt x="613" y="3208"/>
                      <a:pt x="617" y="3211"/>
                      <a:pt x="618" y="3215"/>
                    </a:cubicBezTo>
                    <a:close/>
                    <a:moveTo>
                      <a:pt x="653" y="3404"/>
                    </a:moveTo>
                    <a:lnTo>
                      <a:pt x="674" y="3514"/>
                    </a:lnTo>
                    <a:cubicBezTo>
                      <a:pt x="674" y="3518"/>
                      <a:pt x="672" y="3523"/>
                      <a:pt x="667" y="3523"/>
                    </a:cubicBezTo>
                    <a:cubicBezTo>
                      <a:pt x="663" y="3524"/>
                      <a:pt x="659" y="3521"/>
                      <a:pt x="658" y="3517"/>
                    </a:cubicBezTo>
                    <a:lnTo>
                      <a:pt x="637" y="3407"/>
                    </a:lnTo>
                    <a:cubicBezTo>
                      <a:pt x="636" y="3403"/>
                      <a:pt x="639" y="3398"/>
                      <a:pt x="644" y="3398"/>
                    </a:cubicBezTo>
                    <a:cubicBezTo>
                      <a:pt x="648" y="3397"/>
                      <a:pt x="652" y="3400"/>
                      <a:pt x="653" y="3404"/>
                    </a:cubicBezTo>
                    <a:close/>
                    <a:moveTo>
                      <a:pt x="688" y="3593"/>
                    </a:moveTo>
                    <a:lnTo>
                      <a:pt x="709" y="3703"/>
                    </a:lnTo>
                    <a:cubicBezTo>
                      <a:pt x="710" y="3707"/>
                      <a:pt x="707" y="3711"/>
                      <a:pt x="703" y="3712"/>
                    </a:cubicBezTo>
                    <a:cubicBezTo>
                      <a:pt x="698" y="3713"/>
                      <a:pt x="694" y="3710"/>
                      <a:pt x="693" y="3706"/>
                    </a:cubicBezTo>
                    <a:lnTo>
                      <a:pt x="673" y="3596"/>
                    </a:lnTo>
                    <a:cubicBezTo>
                      <a:pt x="672" y="3591"/>
                      <a:pt x="675" y="3587"/>
                      <a:pt x="679" y="3586"/>
                    </a:cubicBezTo>
                    <a:cubicBezTo>
                      <a:pt x="683" y="3586"/>
                      <a:pt x="688" y="3588"/>
                      <a:pt x="688" y="3593"/>
                    </a:cubicBezTo>
                    <a:close/>
                    <a:moveTo>
                      <a:pt x="724" y="3781"/>
                    </a:moveTo>
                    <a:lnTo>
                      <a:pt x="744" y="3892"/>
                    </a:lnTo>
                    <a:cubicBezTo>
                      <a:pt x="745" y="3896"/>
                      <a:pt x="742" y="3900"/>
                      <a:pt x="738" y="3901"/>
                    </a:cubicBezTo>
                    <a:cubicBezTo>
                      <a:pt x="734" y="3902"/>
                      <a:pt x="729" y="3899"/>
                      <a:pt x="729" y="3894"/>
                    </a:cubicBezTo>
                    <a:lnTo>
                      <a:pt x="708" y="3784"/>
                    </a:lnTo>
                    <a:cubicBezTo>
                      <a:pt x="707" y="3780"/>
                      <a:pt x="710" y="3776"/>
                      <a:pt x="714" y="3775"/>
                    </a:cubicBezTo>
                    <a:cubicBezTo>
                      <a:pt x="719" y="3774"/>
                      <a:pt x="723" y="3777"/>
                      <a:pt x="724" y="3781"/>
                    </a:cubicBezTo>
                    <a:close/>
                    <a:moveTo>
                      <a:pt x="759" y="3970"/>
                    </a:moveTo>
                    <a:lnTo>
                      <a:pt x="780" y="4080"/>
                    </a:lnTo>
                    <a:cubicBezTo>
                      <a:pt x="781" y="4085"/>
                      <a:pt x="778" y="4089"/>
                      <a:pt x="773" y="4090"/>
                    </a:cubicBezTo>
                    <a:cubicBezTo>
                      <a:pt x="769" y="4090"/>
                      <a:pt x="765" y="4088"/>
                      <a:pt x="764" y="4083"/>
                    </a:cubicBezTo>
                    <a:lnTo>
                      <a:pt x="743" y="3973"/>
                    </a:lnTo>
                    <a:cubicBezTo>
                      <a:pt x="743" y="3969"/>
                      <a:pt x="745" y="3965"/>
                      <a:pt x="750" y="3964"/>
                    </a:cubicBezTo>
                    <a:cubicBezTo>
                      <a:pt x="754" y="3963"/>
                      <a:pt x="758" y="3966"/>
                      <a:pt x="759" y="3970"/>
                    </a:cubicBezTo>
                    <a:close/>
                    <a:moveTo>
                      <a:pt x="794" y="4159"/>
                    </a:moveTo>
                    <a:lnTo>
                      <a:pt x="815" y="4269"/>
                    </a:lnTo>
                    <a:cubicBezTo>
                      <a:pt x="816" y="4273"/>
                      <a:pt x="813" y="4277"/>
                      <a:pt x="809" y="4278"/>
                    </a:cubicBezTo>
                    <a:cubicBezTo>
                      <a:pt x="804" y="4279"/>
                      <a:pt x="800" y="4276"/>
                      <a:pt x="799" y="4272"/>
                    </a:cubicBezTo>
                    <a:lnTo>
                      <a:pt x="779" y="4162"/>
                    </a:lnTo>
                    <a:cubicBezTo>
                      <a:pt x="778" y="4157"/>
                      <a:pt x="781" y="4153"/>
                      <a:pt x="785" y="4152"/>
                    </a:cubicBezTo>
                    <a:cubicBezTo>
                      <a:pt x="789" y="4152"/>
                      <a:pt x="794" y="4155"/>
                      <a:pt x="794" y="4159"/>
                    </a:cubicBezTo>
                    <a:close/>
                    <a:moveTo>
                      <a:pt x="830" y="4348"/>
                    </a:moveTo>
                    <a:lnTo>
                      <a:pt x="850" y="4458"/>
                    </a:lnTo>
                    <a:cubicBezTo>
                      <a:pt x="851" y="4462"/>
                      <a:pt x="848" y="4466"/>
                      <a:pt x="844" y="4467"/>
                    </a:cubicBezTo>
                    <a:cubicBezTo>
                      <a:pt x="840" y="4468"/>
                      <a:pt x="836" y="4465"/>
                      <a:pt x="835" y="4461"/>
                    </a:cubicBezTo>
                    <a:lnTo>
                      <a:pt x="814" y="4351"/>
                    </a:lnTo>
                    <a:cubicBezTo>
                      <a:pt x="813" y="4346"/>
                      <a:pt x="816" y="4342"/>
                      <a:pt x="821" y="4341"/>
                    </a:cubicBezTo>
                    <a:cubicBezTo>
                      <a:pt x="825" y="4340"/>
                      <a:pt x="829" y="4343"/>
                      <a:pt x="830" y="4348"/>
                    </a:cubicBezTo>
                    <a:close/>
                    <a:moveTo>
                      <a:pt x="865" y="4536"/>
                    </a:moveTo>
                    <a:lnTo>
                      <a:pt x="886" y="4646"/>
                    </a:lnTo>
                    <a:cubicBezTo>
                      <a:pt x="887" y="4651"/>
                      <a:pt x="884" y="4655"/>
                      <a:pt x="879" y="4656"/>
                    </a:cubicBezTo>
                    <a:cubicBezTo>
                      <a:pt x="875" y="4657"/>
                      <a:pt x="871" y="4654"/>
                      <a:pt x="870" y="4649"/>
                    </a:cubicBezTo>
                    <a:lnTo>
                      <a:pt x="849" y="4539"/>
                    </a:lnTo>
                    <a:cubicBezTo>
                      <a:pt x="849" y="4535"/>
                      <a:pt x="852" y="4531"/>
                      <a:pt x="856" y="4530"/>
                    </a:cubicBezTo>
                    <a:cubicBezTo>
                      <a:pt x="860" y="4529"/>
                      <a:pt x="864" y="4532"/>
                      <a:pt x="865" y="4536"/>
                    </a:cubicBezTo>
                    <a:close/>
                    <a:moveTo>
                      <a:pt x="901" y="4725"/>
                    </a:moveTo>
                    <a:lnTo>
                      <a:pt x="921" y="4835"/>
                    </a:lnTo>
                    <a:cubicBezTo>
                      <a:pt x="922" y="4839"/>
                      <a:pt x="919" y="4844"/>
                      <a:pt x="915" y="4844"/>
                    </a:cubicBezTo>
                    <a:cubicBezTo>
                      <a:pt x="910" y="4845"/>
                      <a:pt x="906" y="4842"/>
                      <a:pt x="906" y="4838"/>
                    </a:cubicBezTo>
                    <a:lnTo>
                      <a:pt x="885" y="4728"/>
                    </a:lnTo>
                    <a:cubicBezTo>
                      <a:pt x="884" y="4724"/>
                      <a:pt x="887" y="4719"/>
                      <a:pt x="891" y="4719"/>
                    </a:cubicBezTo>
                    <a:cubicBezTo>
                      <a:pt x="896" y="4718"/>
                      <a:pt x="900" y="4721"/>
                      <a:pt x="901" y="4725"/>
                    </a:cubicBezTo>
                    <a:close/>
                    <a:moveTo>
                      <a:pt x="936" y="4914"/>
                    </a:moveTo>
                    <a:lnTo>
                      <a:pt x="957" y="5024"/>
                    </a:lnTo>
                    <a:cubicBezTo>
                      <a:pt x="957" y="5028"/>
                      <a:pt x="955" y="5032"/>
                      <a:pt x="950" y="5033"/>
                    </a:cubicBezTo>
                    <a:cubicBezTo>
                      <a:pt x="946" y="5034"/>
                      <a:pt x="942" y="5031"/>
                      <a:pt x="941" y="5027"/>
                    </a:cubicBezTo>
                    <a:lnTo>
                      <a:pt x="920" y="4917"/>
                    </a:lnTo>
                    <a:cubicBezTo>
                      <a:pt x="919" y="4912"/>
                      <a:pt x="922" y="4908"/>
                      <a:pt x="927" y="4907"/>
                    </a:cubicBezTo>
                    <a:cubicBezTo>
                      <a:pt x="931" y="4906"/>
                      <a:pt x="935" y="4909"/>
                      <a:pt x="936" y="4914"/>
                    </a:cubicBezTo>
                    <a:close/>
                    <a:moveTo>
                      <a:pt x="971" y="5102"/>
                    </a:moveTo>
                    <a:lnTo>
                      <a:pt x="992" y="5212"/>
                    </a:lnTo>
                    <a:cubicBezTo>
                      <a:pt x="993" y="5217"/>
                      <a:pt x="990" y="5221"/>
                      <a:pt x="986" y="5222"/>
                    </a:cubicBezTo>
                    <a:cubicBezTo>
                      <a:pt x="981" y="5223"/>
                      <a:pt x="977" y="5220"/>
                      <a:pt x="976" y="5215"/>
                    </a:cubicBezTo>
                    <a:lnTo>
                      <a:pt x="956" y="5105"/>
                    </a:lnTo>
                    <a:cubicBezTo>
                      <a:pt x="955" y="5101"/>
                      <a:pt x="958" y="5097"/>
                      <a:pt x="962" y="5096"/>
                    </a:cubicBezTo>
                    <a:cubicBezTo>
                      <a:pt x="966" y="5095"/>
                      <a:pt x="971" y="5098"/>
                      <a:pt x="971" y="5102"/>
                    </a:cubicBezTo>
                    <a:close/>
                    <a:moveTo>
                      <a:pt x="1007" y="5291"/>
                    </a:moveTo>
                    <a:lnTo>
                      <a:pt x="1027" y="5401"/>
                    </a:lnTo>
                    <a:cubicBezTo>
                      <a:pt x="1028" y="5406"/>
                      <a:pt x="1025" y="5410"/>
                      <a:pt x="1021" y="5411"/>
                    </a:cubicBezTo>
                    <a:cubicBezTo>
                      <a:pt x="1017" y="5411"/>
                      <a:pt x="1012" y="5408"/>
                      <a:pt x="1012" y="5404"/>
                    </a:cubicBezTo>
                    <a:lnTo>
                      <a:pt x="991" y="5294"/>
                    </a:lnTo>
                    <a:cubicBezTo>
                      <a:pt x="990" y="5290"/>
                      <a:pt x="993" y="5286"/>
                      <a:pt x="997" y="5285"/>
                    </a:cubicBezTo>
                    <a:cubicBezTo>
                      <a:pt x="1002" y="5284"/>
                      <a:pt x="1006" y="5287"/>
                      <a:pt x="1007" y="5291"/>
                    </a:cubicBezTo>
                    <a:close/>
                    <a:moveTo>
                      <a:pt x="1042" y="5480"/>
                    </a:moveTo>
                    <a:lnTo>
                      <a:pt x="1060" y="5576"/>
                    </a:lnTo>
                    <a:cubicBezTo>
                      <a:pt x="1061" y="5581"/>
                      <a:pt x="1058" y="5585"/>
                      <a:pt x="1054" y="5586"/>
                    </a:cubicBezTo>
                    <a:cubicBezTo>
                      <a:pt x="1049" y="5587"/>
                      <a:pt x="1045" y="5584"/>
                      <a:pt x="1044" y="5579"/>
                    </a:cubicBezTo>
                    <a:lnTo>
                      <a:pt x="1026" y="5483"/>
                    </a:lnTo>
                    <a:cubicBezTo>
                      <a:pt x="1026" y="5478"/>
                      <a:pt x="1028" y="5474"/>
                      <a:pt x="1033" y="5473"/>
                    </a:cubicBezTo>
                    <a:cubicBezTo>
                      <a:pt x="1037" y="5473"/>
                      <a:pt x="1041" y="5475"/>
                      <a:pt x="1042" y="5480"/>
                    </a:cubicBezTo>
                    <a:close/>
                  </a:path>
                </a:pathLst>
              </a:custGeom>
              <a:solidFill>
                <a:srgbClr val="000000"/>
              </a:solidFill>
              <a:ln w="4763">
                <a:solidFill>
                  <a:srgbClr val="000000"/>
                </a:solidFill>
                <a:bevel/>
                <a:headEnd/>
                <a:tailEnd/>
              </a:ln>
            </p:spPr>
            <p:txBody>
              <a:bodyPr/>
              <a:lstStyle/>
              <a:p>
                <a:endParaRPr lang="en-US"/>
              </a:p>
            </p:txBody>
          </p:sp>
        </p:grpSp>
        <p:cxnSp>
          <p:nvCxnSpPr>
            <p:cNvPr id="99" name="Straight Connector 98"/>
            <p:cNvCxnSpPr/>
            <p:nvPr/>
          </p:nvCxnSpPr>
          <p:spPr bwMode="auto">
            <a:xfrm>
              <a:off x="5362563" y="1064712"/>
              <a:ext cx="6622" cy="1738872"/>
            </a:xfrm>
            <a:prstGeom prst="line">
              <a:avLst/>
            </a:prstGeom>
            <a:ln>
              <a:gradFill>
                <a:gsLst>
                  <a:gs pos="0">
                    <a:srgbClr val="FFCC00"/>
                  </a:gs>
                  <a:gs pos="100000">
                    <a:srgbClr val="800000"/>
                  </a:gs>
                  <a:gs pos="100000">
                    <a:schemeClr val="accent1">
                      <a:tint val="23500"/>
                      <a:satMod val="160000"/>
                    </a:schemeClr>
                  </a:gs>
                </a:gsLst>
                <a:lin ang="5400000" scaled="0"/>
              </a:gra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100" name="TextBox 99"/>
            <p:cNvSpPr txBox="1"/>
            <p:nvPr/>
          </p:nvSpPr>
          <p:spPr>
            <a:xfrm rot="5400000">
              <a:off x="4349007" y="1682043"/>
              <a:ext cx="1410690" cy="532656"/>
            </a:xfrm>
            <a:prstGeom prst="rect">
              <a:avLst/>
            </a:prstGeom>
            <a:noFill/>
          </p:spPr>
          <p:txBody>
            <a:bodyPr wrap="square" rtlCol="0">
              <a:spAutoFit/>
            </a:bodyPr>
            <a:lstStyle/>
            <a:p>
              <a:pPr algn="ctr"/>
              <a:r>
                <a:rPr lang="en-US" sz="1400" dirty="0" smtClean="0"/>
                <a:t>Influence Levels</a:t>
              </a:r>
              <a:endParaRPr lang="en-US" sz="1400" dirty="0"/>
            </a:p>
          </p:txBody>
        </p:sp>
      </p:grpSp>
      <p:grpSp>
        <p:nvGrpSpPr>
          <p:cNvPr id="101" name="Group 100"/>
          <p:cNvGrpSpPr/>
          <p:nvPr/>
        </p:nvGrpSpPr>
        <p:grpSpPr>
          <a:xfrm>
            <a:off x="7191742" y="1090896"/>
            <a:ext cx="1880250" cy="1753145"/>
            <a:chOff x="5142621" y="1296199"/>
            <a:chExt cx="4101880" cy="3620869"/>
          </a:xfrm>
        </p:grpSpPr>
        <p:sp>
          <p:nvSpPr>
            <p:cNvPr id="104" name="AutoShape 6"/>
            <p:cNvSpPr>
              <a:spLocks noChangeArrowheads="1"/>
            </p:cNvSpPr>
            <p:nvPr/>
          </p:nvSpPr>
          <p:spPr bwMode="auto">
            <a:xfrm>
              <a:off x="6782588" y="4451069"/>
              <a:ext cx="482958" cy="162028"/>
            </a:xfrm>
            <a:prstGeom prst="parallelogram">
              <a:avLst>
                <a:gd name="adj" fmla="val 118047"/>
              </a:avLst>
            </a:prstGeom>
            <a:solidFill>
              <a:srgbClr val="800000"/>
            </a:solidFill>
            <a:ln w="12700">
              <a:solidFill>
                <a:schemeClr val="tx1"/>
              </a:solidFill>
              <a:miter lim="800000"/>
              <a:headEnd/>
              <a:tailEnd/>
            </a:ln>
          </p:spPr>
          <p:txBody>
            <a:bodyPr wrap="none" anchor="ctr"/>
            <a:lstStyle/>
            <a:p>
              <a:endParaRPr lang="en-US"/>
            </a:p>
          </p:txBody>
        </p:sp>
        <p:sp>
          <p:nvSpPr>
            <p:cNvPr id="105" name="AutoShape 7"/>
            <p:cNvSpPr>
              <a:spLocks noChangeArrowheads="1"/>
            </p:cNvSpPr>
            <p:nvPr/>
          </p:nvSpPr>
          <p:spPr bwMode="auto">
            <a:xfrm>
              <a:off x="6942266" y="2928536"/>
              <a:ext cx="484268" cy="162028"/>
            </a:xfrm>
            <a:prstGeom prst="parallelogram">
              <a:avLst>
                <a:gd name="adj" fmla="val 118367"/>
              </a:avLst>
            </a:prstGeom>
            <a:solidFill>
              <a:srgbClr val="FFCC00"/>
            </a:solidFill>
            <a:ln w="12700">
              <a:solidFill>
                <a:schemeClr val="tx1"/>
              </a:solidFill>
              <a:miter lim="800000"/>
              <a:headEnd/>
              <a:tailEnd/>
            </a:ln>
          </p:spPr>
          <p:txBody>
            <a:bodyPr wrap="none" anchor="ctr"/>
            <a:lstStyle/>
            <a:p>
              <a:endParaRPr lang="en-US"/>
            </a:p>
          </p:txBody>
        </p:sp>
        <p:sp>
          <p:nvSpPr>
            <p:cNvPr id="106" name="Freeform 16"/>
            <p:cNvSpPr>
              <a:spLocks noEditPoints="1"/>
            </p:cNvSpPr>
            <p:nvPr/>
          </p:nvSpPr>
          <p:spPr bwMode="auto">
            <a:xfrm>
              <a:off x="6783896" y="1296199"/>
              <a:ext cx="310193" cy="2410342"/>
            </a:xfrm>
            <a:custGeom>
              <a:avLst/>
              <a:gdLst>
                <a:gd name="T0" fmla="*/ 2147483647 w 683"/>
                <a:gd name="T1" fmla="*/ 2147483647 h 3718"/>
                <a:gd name="T2" fmla="*/ 2147483647 w 683"/>
                <a:gd name="T3" fmla="*/ 2147483647 h 3718"/>
                <a:gd name="T4" fmla="*/ 2147483647 w 683"/>
                <a:gd name="T5" fmla="*/ 2147483647 h 3718"/>
                <a:gd name="T6" fmla="*/ 2147483647 w 683"/>
                <a:gd name="T7" fmla="*/ 2147483647 h 3718"/>
                <a:gd name="T8" fmla="*/ 2147483647 w 683"/>
                <a:gd name="T9" fmla="*/ 2147483647 h 3718"/>
                <a:gd name="T10" fmla="*/ 2147483647 w 683"/>
                <a:gd name="T11" fmla="*/ 2147483647 h 3718"/>
                <a:gd name="T12" fmla="*/ 2147483647 w 683"/>
                <a:gd name="T13" fmla="*/ 2147483647 h 3718"/>
                <a:gd name="T14" fmla="*/ 2147483647 w 683"/>
                <a:gd name="T15" fmla="*/ 2147483647 h 3718"/>
                <a:gd name="T16" fmla="*/ 2147483647 w 683"/>
                <a:gd name="T17" fmla="*/ 2147483647 h 3718"/>
                <a:gd name="T18" fmla="*/ 2147483647 w 683"/>
                <a:gd name="T19" fmla="*/ 2147483647 h 3718"/>
                <a:gd name="T20" fmla="*/ 2147483647 w 683"/>
                <a:gd name="T21" fmla="*/ 2147483647 h 3718"/>
                <a:gd name="T22" fmla="*/ 2147483647 w 683"/>
                <a:gd name="T23" fmla="*/ 2147483647 h 3718"/>
                <a:gd name="T24" fmla="*/ 2147483647 w 683"/>
                <a:gd name="T25" fmla="*/ 2147483647 h 3718"/>
                <a:gd name="T26" fmla="*/ 2147483647 w 683"/>
                <a:gd name="T27" fmla="*/ 2147483647 h 3718"/>
                <a:gd name="T28" fmla="*/ 2147483647 w 683"/>
                <a:gd name="T29" fmla="*/ 2147483647 h 3718"/>
                <a:gd name="T30" fmla="*/ 2147483647 w 683"/>
                <a:gd name="T31" fmla="*/ 2147483647 h 3718"/>
                <a:gd name="T32" fmla="*/ 2147483647 w 683"/>
                <a:gd name="T33" fmla="*/ 2147483647 h 3718"/>
                <a:gd name="T34" fmla="*/ 2147483647 w 683"/>
                <a:gd name="T35" fmla="*/ 2147483647 h 3718"/>
                <a:gd name="T36" fmla="*/ 2147483647 w 683"/>
                <a:gd name="T37" fmla="*/ 2147483647 h 3718"/>
                <a:gd name="T38" fmla="*/ 2147483647 w 683"/>
                <a:gd name="T39" fmla="*/ 2147483647 h 3718"/>
                <a:gd name="T40" fmla="*/ 2147483647 w 683"/>
                <a:gd name="T41" fmla="*/ 2147483647 h 3718"/>
                <a:gd name="T42" fmla="*/ 2147483647 w 683"/>
                <a:gd name="T43" fmla="*/ 2147483647 h 3718"/>
                <a:gd name="T44" fmla="*/ 2147483647 w 683"/>
                <a:gd name="T45" fmla="*/ 2147483647 h 3718"/>
                <a:gd name="T46" fmla="*/ 2147483647 w 683"/>
                <a:gd name="T47" fmla="*/ 2147483647 h 3718"/>
                <a:gd name="T48" fmla="*/ 2147483647 w 683"/>
                <a:gd name="T49" fmla="*/ 2147483647 h 3718"/>
                <a:gd name="T50" fmla="*/ 2147483647 w 683"/>
                <a:gd name="T51" fmla="*/ 2147483647 h 3718"/>
                <a:gd name="T52" fmla="*/ 2147483647 w 683"/>
                <a:gd name="T53" fmla="*/ 2147483647 h 3718"/>
                <a:gd name="T54" fmla="*/ 2147483647 w 683"/>
                <a:gd name="T55" fmla="*/ 2147483647 h 3718"/>
                <a:gd name="T56" fmla="*/ 2147483647 w 683"/>
                <a:gd name="T57" fmla="*/ 2147483647 h 3718"/>
                <a:gd name="T58" fmla="*/ 2147483647 w 683"/>
                <a:gd name="T59" fmla="*/ 2147483647 h 3718"/>
                <a:gd name="T60" fmla="*/ 2147483647 w 683"/>
                <a:gd name="T61" fmla="*/ 2147483647 h 3718"/>
                <a:gd name="T62" fmla="*/ 2147483647 w 683"/>
                <a:gd name="T63" fmla="*/ 2147483647 h 3718"/>
                <a:gd name="T64" fmla="*/ 2147483647 w 683"/>
                <a:gd name="T65" fmla="*/ 2147483647 h 3718"/>
                <a:gd name="T66" fmla="*/ 2147483647 w 683"/>
                <a:gd name="T67" fmla="*/ 2147483647 h 3718"/>
                <a:gd name="T68" fmla="*/ 2147483647 w 683"/>
                <a:gd name="T69" fmla="*/ 2147483647 h 3718"/>
                <a:gd name="T70" fmla="*/ 2147483647 w 683"/>
                <a:gd name="T71" fmla="*/ 2147483647 h 3718"/>
                <a:gd name="T72" fmla="*/ 2147483647 w 683"/>
                <a:gd name="T73" fmla="*/ 2147483647 h 3718"/>
                <a:gd name="T74" fmla="*/ 2147483647 w 683"/>
                <a:gd name="T75" fmla="*/ 2147483647 h 3718"/>
                <a:gd name="T76" fmla="*/ 2147483647 w 683"/>
                <a:gd name="T77" fmla="*/ 2147483647 h 3718"/>
                <a:gd name="T78" fmla="*/ 2147483647 w 683"/>
                <a:gd name="T79" fmla="*/ 2147483647 h 3718"/>
                <a:gd name="T80" fmla="*/ 2147483647 w 683"/>
                <a:gd name="T81" fmla="*/ 2147483647 h 3718"/>
                <a:gd name="T82" fmla="*/ 2147483647 w 683"/>
                <a:gd name="T83" fmla="*/ 2147483647 h 3718"/>
                <a:gd name="T84" fmla="*/ 2147483647 w 683"/>
                <a:gd name="T85" fmla="*/ 2147483647 h 3718"/>
                <a:gd name="T86" fmla="*/ 2147483647 w 683"/>
                <a:gd name="T87" fmla="*/ 2147483647 h 3718"/>
                <a:gd name="T88" fmla="*/ 2147483647 w 683"/>
                <a:gd name="T89" fmla="*/ 2147483647 h 3718"/>
                <a:gd name="T90" fmla="*/ 2147483647 w 683"/>
                <a:gd name="T91" fmla="*/ 2147483647 h 37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3"/>
                <a:gd name="T139" fmla="*/ 0 h 3718"/>
                <a:gd name="T140" fmla="*/ 683 w 683"/>
                <a:gd name="T141" fmla="*/ 3718 h 37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3" h="3718">
                  <a:moveTo>
                    <a:pt x="682" y="10"/>
                  </a:moveTo>
                  <a:lnTo>
                    <a:pt x="662" y="120"/>
                  </a:lnTo>
                  <a:cubicBezTo>
                    <a:pt x="662" y="125"/>
                    <a:pt x="657" y="128"/>
                    <a:pt x="653" y="127"/>
                  </a:cubicBezTo>
                  <a:cubicBezTo>
                    <a:pt x="649" y="126"/>
                    <a:pt x="646" y="122"/>
                    <a:pt x="647" y="117"/>
                  </a:cubicBezTo>
                  <a:lnTo>
                    <a:pt x="666" y="7"/>
                  </a:lnTo>
                  <a:cubicBezTo>
                    <a:pt x="667" y="3"/>
                    <a:pt x="671" y="0"/>
                    <a:pt x="676" y="1"/>
                  </a:cubicBezTo>
                  <a:cubicBezTo>
                    <a:pt x="680" y="2"/>
                    <a:pt x="683" y="6"/>
                    <a:pt x="682" y="10"/>
                  </a:cubicBezTo>
                  <a:close/>
                  <a:moveTo>
                    <a:pt x="648" y="199"/>
                  </a:moveTo>
                  <a:lnTo>
                    <a:pt x="628" y="309"/>
                  </a:lnTo>
                  <a:cubicBezTo>
                    <a:pt x="628" y="314"/>
                    <a:pt x="623" y="316"/>
                    <a:pt x="619" y="316"/>
                  </a:cubicBezTo>
                  <a:cubicBezTo>
                    <a:pt x="615" y="315"/>
                    <a:pt x="612" y="311"/>
                    <a:pt x="613" y="306"/>
                  </a:cubicBezTo>
                  <a:lnTo>
                    <a:pt x="632" y="196"/>
                  </a:lnTo>
                  <a:cubicBezTo>
                    <a:pt x="633" y="192"/>
                    <a:pt x="637" y="189"/>
                    <a:pt x="642" y="190"/>
                  </a:cubicBezTo>
                  <a:cubicBezTo>
                    <a:pt x="646" y="191"/>
                    <a:pt x="649" y="195"/>
                    <a:pt x="648" y="199"/>
                  </a:cubicBezTo>
                  <a:close/>
                  <a:moveTo>
                    <a:pt x="614" y="388"/>
                  </a:moveTo>
                  <a:lnTo>
                    <a:pt x="594" y="498"/>
                  </a:lnTo>
                  <a:cubicBezTo>
                    <a:pt x="594" y="503"/>
                    <a:pt x="589" y="505"/>
                    <a:pt x="585" y="505"/>
                  </a:cubicBezTo>
                  <a:cubicBezTo>
                    <a:pt x="581" y="504"/>
                    <a:pt x="578" y="500"/>
                    <a:pt x="579" y="495"/>
                  </a:cubicBezTo>
                  <a:lnTo>
                    <a:pt x="598" y="385"/>
                  </a:lnTo>
                  <a:cubicBezTo>
                    <a:pt x="599" y="381"/>
                    <a:pt x="603" y="378"/>
                    <a:pt x="608" y="379"/>
                  </a:cubicBezTo>
                  <a:cubicBezTo>
                    <a:pt x="612" y="379"/>
                    <a:pt x="615" y="384"/>
                    <a:pt x="614" y="388"/>
                  </a:cubicBezTo>
                  <a:close/>
                  <a:moveTo>
                    <a:pt x="580" y="577"/>
                  </a:moveTo>
                  <a:lnTo>
                    <a:pt x="560" y="687"/>
                  </a:lnTo>
                  <a:cubicBezTo>
                    <a:pt x="560" y="692"/>
                    <a:pt x="555" y="694"/>
                    <a:pt x="551" y="694"/>
                  </a:cubicBezTo>
                  <a:cubicBezTo>
                    <a:pt x="547" y="693"/>
                    <a:pt x="544" y="689"/>
                    <a:pt x="545" y="684"/>
                  </a:cubicBezTo>
                  <a:lnTo>
                    <a:pt x="564" y="574"/>
                  </a:lnTo>
                  <a:cubicBezTo>
                    <a:pt x="565" y="570"/>
                    <a:pt x="569" y="567"/>
                    <a:pt x="574" y="568"/>
                  </a:cubicBezTo>
                  <a:cubicBezTo>
                    <a:pt x="578" y="568"/>
                    <a:pt x="581" y="573"/>
                    <a:pt x="580" y="577"/>
                  </a:cubicBezTo>
                  <a:close/>
                  <a:moveTo>
                    <a:pt x="546" y="766"/>
                  </a:moveTo>
                  <a:lnTo>
                    <a:pt x="526" y="876"/>
                  </a:lnTo>
                  <a:cubicBezTo>
                    <a:pt x="526" y="880"/>
                    <a:pt x="521" y="883"/>
                    <a:pt x="517" y="883"/>
                  </a:cubicBezTo>
                  <a:cubicBezTo>
                    <a:pt x="513" y="882"/>
                    <a:pt x="510" y="878"/>
                    <a:pt x="511" y="873"/>
                  </a:cubicBezTo>
                  <a:lnTo>
                    <a:pt x="530" y="763"/>
                  </a:lnTo>
                  <a:cubicBezTo>
                    <a:pt x="531" y="759"/>
                    <a:pt x="535" y="756"/>
                    <a:pt x="540" y="757"/>
                  </a:cubicBezTo>
                  <a:cubicBezTo>
                    <a:pt x="544" y="757"/>
                    <a:pt x="547" y="762"/>
                    <a:pt x="546" y="766"/>
                  </a:cubicBezTo>
                  <a:close/>
                  <a:moveTo>
                    <a:pt x="512" y="955"/>
                  </a:moveTo>
                  <a:lnTo>
                    <a:pt x="492" y="1065"/>
                  </a:lnTo>
                  <a:cubicBezTo>
                    <a:pt x="492" y="1069"/>
                    <a:pt x="487" y="1072"/>
                    <a:pt x="483" y="1072"/>
                  </a:cubicBezTo>
                  <a:cubicBezTo>
                    <a:pt x="479" y="1071"/>
                    <a:pt x="476" y="1067"/>
                    <a:pt x="477" y="1062"/>
                  </a:cubicBezTo>
                  <a:lnTo>
                    <a:pt x="496" y="952"/>
                  </a:lnTo>
                  <a:cubicBezTo>
                    <a:pt x="497" y="948"/>
                    <a:pt x="501" y="945"/>
                    <a:pt x="506" y="946"/>
                  </a:cubicBezTo>
                  <a:cubicBezTo>
                    <a:pt x="510" y="946"/>
                    <a:pt x="513" y="951"/>
                    <a:pt x="512" y="955"/>
                  </a:cubicBezTo>
                  <a:close/>
                  <a:moveTo>
                    <a:pt x="478" y="1144"/>
                  </a:moveTo>
                  <a:lnTo>
                    <a:pt x="458" y="1254"/>
                  </a:lnTo>
                  <a:cubicBezTo>
                    <a:pt x="458" y="1258"/>
                    <a:pt x="453" y="1261"/>
                    <a:pt x="449" y="1261"/>
                  </a:cubicBezTo>
                  <a:cubicBezTo>
                    <a:pt x="445" y="1260"/>
                    <a:pt x="442" y="1256"/>
                    <a:pt x="443" y="1251"/>
                  </a:cubicBezTo>
                  <a:lnTo>
                    <a:pt x="462" y="1141"/>
                  </a:lnTo>
                  <a:cubicBezTo>
                    <a:pt x="463" y="1137"/>
                    <a:pt x="467" y="1134"/>
                    <a:pt x="472" y="1135"/>
                  </a:cubicBezTo>
                  <a:cubicBezTo>
                    <a:pt x="476" y="1135"/>
                    <a:pt x="479" y="1140"/>
                    <a:pt x="478" y="1144"/>
                  </a:cubicBezTo>
                  <a:close/>
                  <a:moveTo>
                    <a:pt x="444" y="1333"/>
                  </a:moveTo>
                  <a:lnTo>
                    <a:pt x="424" y="1443"/>
                  </a:lnTo>
                  <a:cubicBezTo>
                    <a:pt x="424" y="1447"/>
                    <a:pt x="419" y="1450"/>
                    <a:pt x="415" y="1450"/>
                  </a:cubicBezTo>
                  <a:cubicBezTo>
                    <a:pt x="411" y="1449"/>
                    <a:pt x="408" y="1445"/>
                    <a:pt x="409" y="1440"/>
                  </a:cubicBezTo>
                  <a:lnTo>
                    <a:pt x="428" y="1330"/>
                  </a:lnTo>
                  <a:cubicBezTo>
                    <a:pt x="429" y="1326"/>
                    <a:pt x="433" y="1323"/>
                    <a:pt x="438" y="1324"/>
                  </a:cubicBezTo>
                  <a:cubicBezTo>
                    <a:pt x="442" y="1324"/>
                    <a:pt x="445" y="1328"/>
                    <a:pt x="444" y="1333"/>
                  </a:cubicBezTo>
                  <a:close/>
                  <a:moveTo>
                    <a:pt x="410" y="1522"/>
                  </a:moveTo>
                  <a:lnTo>
                    <a:pt x="390" y="1632"/>
                  </a:lnTo>
                  <a:cubicBezTo>
                    <a:pt x="390" y="1636"/>
                    <a:pt x="385" y="1639"/>
                    <a:pt x="381" y="1638"/>
                  </a:cubicBezTo>
                  <a:cubicBezTo>
                    <a:pt x="377" y="1638"/>
                    <a:pt x="374" y="1634"/>
                    <a:pt x="375" y="1629"/>
                  </a:cubicBezTo>
                  <a:lnTo>
                    <a:pt x="394" y="1519"/>
                  </a:lnTo>
                  <a:cubicBezTo>
                    <a:pt x="395" y="1515"/>
                    <a:pt x="399" y="1512"/>
                    <a:pt x="404" y="1512"/>
                  </a:cubicBezTo>
                  <a:cubicBezTo>
                    <a:pt x="408" y="1513"/>
                    <a:pt x="411" y="1517"/>
                    <a:pt x="410" y="1522"/>
                  </a:cubicBezTo>
                  <a:close/>
                  <a:moveTo>
                    <a:pt x="376" y="1711"/>
                  </a:moveTo>
                  <a:lnTo>
                    <a:pt x="356" y="1821"/>
                  </a:lnTo>
                  <a:cubicBezTo>
                    <a:pt x="356" y="1825"/>
                    <a:pt x="351" y="1828"/>
                    <a:pt x="347" y="1827"/>
                  </a:cubicBezTo>
                  <a:cubicBezTo>
                    <a:pt x="343" y="1827"/>
                    <a:pt x="340" y="1822"/>
                    <a:pt x="341" y="1818"/>
                  </a:cubicBezTo>
                  <a:lnTo>
                    <a:pt x="360" y="1708"/>
                  </a:lnTo>
                  <a:cubicBezTo>
                    <a:pt x="361" y="1704"/>
                    <a:pt x="365" y="1701"/>
                    <a:pt x="370" y="1701"/>
                  </a:cubicBezTo>
                  <a:cubicBezTo>
                    <a:pt x="374" y="1702"/>
                    <a:pt x="377" y="1706"/>
                    <a:pt x="376" y="1711"/>
                  </a:cubicBezTo>
                  <a:close/>
                  <a:moveTo>
                    <a:pt x="342" y="1900"/>
                  </a:moveTo>
                  <a:lnTo>
                    <a:pt x="322" y="2010"/>
                  </a:lnTo>
                  <a:cubicBezTo>
                    <a:pt x="322" y="2014"/>
                    <a:pt x="317" y="2017"/>
                    <a:pt x="313" y="2016"/>
                  </a:cubicBezTo>
                  <a:cubicBezTo>
                    <a:pt x="309" y="2016"/>
                    <a:pt x="306" y="2011"/>
                    <a:pt x="307" y="2007"/>
                  </a:cubicBezTo>
                  <a:lnTo>
                    <a:pt x="326" y="1897"/>
                  </a:lnTo>
                  <a:cubicBezTo>
                    <a:pt x="327" y="1893"/>
                    <a:pt x="331" y="1890"/>
                    <a:pt x="336" y="1890"/>
                  </a:cubicBezTo>
                  <a:cubicBezTo>
                    <a:pt x="340" y="1891"/>
                    <a:pt x="343" y="1895"/>
                    <a:pt x="342" y="1900"/>
                  </a:cubicBezTo>
                  <a:close/>
                  <a:moveTo>
                    <a:pt x="308" y="2089"/>
                  </a:moveTo>
                  <a:lnTo>
                    <a:pt x="288" y="2199"/>
                  </a:lnTo>
                  <a:cubicBezTo>
                    <a:pt x="288" y="2203"/>
                    <a:pt x="283" y="2206"/>
                    <a:pt x="279" y="2205"/>
                  </a:cubicBezTo>
                  <a:cubicBezTo>
                    <a:pt x="275" y="2205"/>
                    <a:pt x="272" y="2200"/>
                    <a:pt x="273" y="2196"/>
                  </a:cubicBezTo>
                  <a:lnTo>
                    <a:pt x="292" y="2086"/>
                  </a:lnTo>
                  <a:cubicBezTo>
                    <a:pt x="293" y="2081"/>
                    <a:pt x="297" y="2079"/>
                    <a:pt x="302" y="2079"/>
                  </a:cubicBezTo>
                  <a:cubicBezTo>
                    <a:pt x="306" y="2080"/>
                    <a:pt x="309" y="2084"/>
                    <a:pt x="308" y="2089"/>
                  </a:cubicBezTo>
                  <a:close/>
                  <a:moveTo>
                    <a:pt x="274" y="2278"/>
                  </a:moveTo>
                  <a:lnTo>
                    <a:pt x="254" y="2388"/>
                  </a:lnTo>
                  <a:cubicBezTo>
                    <a:pt x="254" y="2392"/>
                    <a:pt x="249" y="2395"/>
                    <a:pt x="245" y="2394"/>
                  </a:cubicBezTo>
                  <a:cubicBezTo>
                    <a:pt x="241" y="2394"/>
                    <a:pt x="238" y="2389"/>
                    <a:pt x="239" y="2385"/>
                  </a:cubicBezTo>
                  <a:lnTo>
                    <a:pt x="258" y="2275"/>
                  </a:lnTo>
                  <a:cubicBezTo>
                    <a:pt x="259" y="2270"/>
                    <a:pt x="263" y="2268"/>
                    <a:pt x="268" y="2268"/>
                  </a:cubicBezTo>
                  <a:cubicBezTo>
                    <a:pt x="272" y="2269"/>
                    <a:pt x="275" y="2273"/>
                    <a:pt x="274" y="2278"/>
                  </a:cubicBezTo>
                  <a:close/>
                  <a:moveTo>
                    <a:pt x="240" y="2467"/>
                  </a:moveTo>
                  <a:lnTo>
                    <a:pt x="220" y="2577"/>
                  </a:lnTo>
                  <a:cubicBezTo>
                    <a:pt x="220" y="2581"/>
                    <a:pt x="215" y="2584"/>
                    <a:pt x="211" y="2583"/>
                  </a:cubicBezTo>
                  <a:cubicBezTo>
                    <a:pt x="207" y="2583"/>
                    <a:pt x="204" y="2578"/>
                    <a:pt x="205" y="2574"/>
                  </a:cubicBezTo>
                  <a:lnTo>
                    <a:pt x="224" y="2464"/>
                  </a:lnTo>
                  <a:cubicBezTo>
                    <a:pt x="225" y="2459"/>
                    <a:pt x="229" y="2457"/>
                    <a:pt x="234" y="2457"/>
                  </a:cubicBezTo>
                  <a:cubicBezTo>
                    <a:pt x="238" y="2458"/>
                    <a:pt x="241" y="2462"/>
                    <a:pt x="240" y="2467"/>
                  </a:cubicBezTo>
                  <a:close/>
                  <a:moveTo>
                    <a:pt x="206" y="2656"/>
                  </a:moveTo>
                  <a:lnTo>
                    <a:pt x="186" y="2766"/>
                  </a:lnTo>
                  <a:cubicBezTo>
                    <a:pt x="186" y="2770"/>
                    <a:pt x="181" y="2773"/>
                    <a:pt x="177" y="2772"/>
                  </a:cubicBezTo>
                  <a:cubicBezTo>
                    <a:pt x="173" y="2771"/>
                    <a:pt x="170" y="2767"/>
                    <a:pt x="171" y="2763"/>
                  </a:cubicBezTo>
                  <a:lnTo>
                    <a:pt x="190" y="2653"/>
                  </a:lnTo>
                  <a:cubicBezTo>
                    <a:pt x="191" y="2648"/>
                    <a:pt x="195" y="2645"/>
                    <a:pt x="200" y="2646"/>
                  </a:cubicBezTo>
                  <a:cubicBezTo>
                    <a:pt x="204" y="2647"/>
                    <a:pt x="207" y="2651"/>
                    <a:pt x="206" y="2656"/>
                  </a:cubicBezTo>
                  <a:close/>
                  <a:moveTo>
                    <a:pt x="172" y="2845"/>
                  </a:moveTo>
                  <a:lnTo>
                    <a:pt x="152" y="2955"/>
                  </a:lnTo>
                  <a:cubicBezTo>
                    <a:pt x="152" y="2959"/>
                    <a:pt x="147" y="2962"/>
                    <a:pt x="143" y="2961"/>
                  </a:cubicBezTo>
                  <a:cubicBezTo>
                    <a:pt x="139" y="2960"/>
                    <a:pt x="136" y="2956"/>
                    <a:pt x="137" y="2952"/>
                  </a:cubicBezTo>
                  <a:lnTo>
                    <a:pt x="156" y="2842"/>
                  </a:lnTo>
                  <a:cubicBezTo>
                    <a:pt x="157" y="2837"/>
                    <a:pt x="161" y="2834"/>
                    <a:pt x="166" y="2835"/>
                  </a:cubicBezTo>
                  <a:cubicBezTo>
                    <a:pt x="170" y="2836"/>
                    <a:pt x="173" y="2840"/>
                    <a:pt x="172" y="2845"/>
                  </a:cubicBezTo>
                  <a:close/>
                  <a:moveTo>
                    <a:pt x="138" y="3033"/>
                  </a:moveTo>
                  <a:lnTo>
                    <a:pt x="118" y="3144"/>
                  </a:lnTo>
                  <a:cubicBezTo>
                    <a:pt x="118" y="3148"/>
                    <a:pt x="113" y="3151"/>
                    <a:pt x="109" y="3150"/>
                  </a:cubicBezTo>
                  <a:cubicBezTo>
                    <a:pt x="105" y="3149"/>
                    <a:pt x="102" y="3145"/>
                    <a:pt x="103" y="3141"/>
                  </a:cubicBezTo>
                  <a:lnTo>
                    <a:pt x="122" y="3031"/>
                  </a:lnTo>
                  <a:cubicBezTo>
                    <a:pt x="123" y="3026"/>
                    <a:pt x="127" y="3023"/>
                    <a:pt x="132" y="3024"/>
                  </a:cubicBezTo>
                  <a:cubicBezTo>
                    <a:pt x="136" y="3025"/>
                    <a:pt x="139" y="3029"/>
                    <a:pt x="138" y="3033"/>
                  </a:cubicBezTo>
                  <a:close/>
                  <a:moveTo>
                    <a:pt x="104" y="3222"/>
                  </a:moveTo>
                  <a:lnTo>
                    <a:pt x="84" y="3333"/>
                  </a:lnTo>
                  <a:cubicBezTo>
                    <a:pt x="84" y="3337"/>
                    <a:pt x="79" y="3340"/>
                    <a:pt x="75" y="3339"/>
                  </a:cubicBezTo>
                  <a:cubicBezTo>
                    <a:pt x="71" y="3338"/>
                    <a:pt x="68" y="3334"/>
                    <a:pt x="69" y="3330"/>
                  </a:cubicBezTo>
                  <a:lnTo>
                    <a:pt x="88" y="3220"/>
                  </a:lnTo>
                  <a:cubicBezTo>
                    <a:pt x="89" y="3215"/>
                    <a:pt x="93" y="3212"/>
                    <a:pt x="98" y="3213"/>
                  </a:cubicBezTo>
                  <a:cubicBezTo>
                    <a:pt x="102" y="3214"/>
                    <a:pt x="105" y="3218"/>
                    <a:pt x="104" y="3222"/>
                  </a:cubicBezTo>
                  <a:close/>
                  <a:moveTo>
                    <a:pt x="70" y="3411"/>
                  </a:moveTo>
                  <a:lnTo>
                    <a:pt x="50" y="3522"/>
                  </a:lnTo>
                  <a:cubicBezTo>
                    <a:pt x="50" y="3526"/>
                    <a:pt x="45" y="3529"/>
                    <a:pt x="41" y="3528"/>
                  </a:cubicBezTo>
                  <a:cubicBezTo>
                    <a:pt x="37" y="3527"/>
                    <a:pt x="34" y="3523"/>
                    <a:pt x="35" y="3519"/>
                  </a:cubicBezTo>
                  <a:lnTo>
                    <a:pt x="54" y="3409"/>
                  </a:lnTo>
                  <a:cubicBezTo>
                    <a:pt x="55" y="3404"/>
                    <a:pt x="59" y="3401"/>
                    <a:pt x="64" y="3402"/>
                  </a:cubicBezTo>
                  <a:cubicBezTo>
                    <a:pt x="68" y="3403"/>
                    <a:pt x="71" y="3407"/>
                    <a:pt x="70" y="3411"/>
                  </a:cubicBezTo>
                  <a:close/>
                  <a:moveTo>
                    <a:pt x="36" y="3600"/>
                  </a:moveTo>
                  <a:lnTo>
                    <a:pt x="16" y="3711"/>
                  </a:lnTo>
                  <a:cubicBezTo>
                    <a:pt x="16" y="3715"/>
                    <a:pt x="11" y="3718"/>
                    <a:pt x="7" y="3717"/>
                  </a:cubicBezTo>
                  <a:cubicBezTo>
                    <a:pt x="3" y="3716"/>
                    <a:pt x="0" y="3712"/>
                    <a:pt x="1" y="3708"/>
                  </a:cubicBezTo>
                  <a:lnTo>
                    <a:pt x="20" y="3598"/>
                  </a:lnTo>
                  <a:cubicBezTo>
                    <a:pt x="21" y="3593"/>
                    <a:pt x="25" y="3590"/>
                    <a:pt x="30" y="3591"/>
                  </a:cubicBezTo>
                  <a:cubicBezTo>
                    <a:pt x="34" y="3592"/>
                    <a:pt x="37" y="3596"/>
                    <a:pt x="36" y="3600"/>
                  </a:cubicBezTo>
                  <a:close/>
                </a:path>
              </a:pathLst>
            </a:custGeom>
            <a:solidFill>
              <a:srgbClr val="000000"/>
            </a:solidFill>
            <a:ln w="4763">
              <a:solidFill>
                <a:srgbClr val="000000"/>
              </a:solidFill>
              <a:bevel/>
              <a:headEnd/>
              <a:tailEnd/>
            </a:ln>
          </p:spPr>
          <p:txBody>
            <a:bodyPr/>
            <a:lstStyle/>
            <a:p>
              <a:endParaRPr lang="en-US"/>
            </a:p>
          </p:txBody>
        </p:sp>
        <p:sp>
          <p:nvSpPr>
            <p:cNvPr id="107" name="Freeform 18"/>
            <p:cNvSpPr>
              <a:spLocks/>
            </p:cNvSpPr>
            <p:nvPr/>
          </p:nvSpPr>
          <p:spPr bwMode="auto">
            <a:xfrm>
              <a:off x="6577101"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109" name="Freeform 19"/>
            <p:cNvSpPr>
              <a:spLocks/>
            </p:cNvSpPr>
            <p:nvPr/>
          </p:nvSpPr>
          <p:spPr bwMode="auto">
            <a:xfrm>
              <a:off x="6577101"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10" name="Freeform 20"/>
            <p:cNvSpPr>
              <a:spLocks/>
            </p:cNvSpPr>
            <p:nvPr/>
          </p:nvSpPr>
          <p:spPr bwMode="auto">
            <a:xfrm>
              <a:off x="6884677" y="3741356"/>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a:noFill/>
            </a:ln>
            <a:extLst/>
          </p:spPr>
          <p:txBody>
            <a:bodyPr/>
            <a:lstStyle/>
            <a:p>
              <a:endParaRPr lang="en-US"/>
            </a:p>
          </p:txBody>
        </p:sp>
        <p:sp>
          <p:nvSpPr>
            <p:cNvPr id="111" name="Freeform 21"/>
            <p:cNvSpPr>
              <a:spLocks/>
            </p:cNvSpPr>
            <p:nvPr/>
          </p:nvSpPr>
          <p:spPr bwMode="auto">
            <a:xfrm>
              <a:off x="6884677" y="3741356"/>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12" name="Freeform 22"/>
            <p:cNvSpPr>
              <a:spLocks/>
            </p:cNvSpPr>
            <p:nvPr/>
          </p:nvSpPr>
          <p:spPr bwMode="auto">
            <a:xfrm>
              <a:off x="7192252" y="3741356"/>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a:noFill/>
            </a:ln>
            <a:extLst/>
          </p:spPr>
          <p:txBody>
            <a:bodyPr/>
            <a:lstStyle/>
            <a:p>
              <a:endParaRPr lang="en-US"/>
            </a:p>
          </p:txBody>
        </p:sp>
        <p:sp>
          <p:nvSpPr>
            <p:cNvPr id="113" name="Freeform 23"/>
            <p:cNvSpPr>
              <a:spLocks/>
            </p:cNvSpPr>
            <p:nvPr/>
          </p:nvSpPr>
          <p:spPr bwMode="auto">
            <a:xfrm>
              <a:off x="7192252" y="3741356"/>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14" name="Freeform 24"/>
            <p:cNvSpPr>
              <a:spLocks/>
            </p:cNvSpPr>
            <p:nvPr/>
          </p:nvSpPr>
          <p:spPr bwMode="auto">
            <a:xfrm>
              <a:off x="7502446" y="3741356"/>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115" name="Freeform 25"/>
            <p:cNvSpPr>
              <a:spLocks/>
            </p:cNvSpPr>
            <p:nvPr/>
          </p:nvSpPr>
          <p:spPr bwMode="auto">
            <a:xfrm>
              <a:off x="7502446" y="3741356"/>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16" name="Freeform 26"/>
            <p:cNvSpPr>
              <a:spLocks/>
            </p:cNvSpPr>
            <p:nvPr/>
          </p:nvSpPr>
          <p:spPr bwMode="auto">
            <a:xfrm>
              <a:off x="7808713"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118" name="Freeform 27"/>
            <p:cNvSpPr>
              <a:spLocks/>
            </p:cNvSpPr>
            <p:nvPr/>
          </p:nvSpPr>
          <p:spPr bwMode="auto">
            <a:xfrm>
              <a:off x="7808713"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19" name="Freeform 28"/>
            <p:cNvSpPr>
              <a:spLocks/>
            </p:cNvSpPr>
            <p:nvPr/>
          </p:nvSpPr>
          <p:spPr bwMode="auto">
            <a:xfrm>
              <a:off x="8116288"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120" name="Freeform 29"/>
            <p:cNvSpPr>
              <a:spLocks/>
            </p:cNvSpPr>
            <p:nvPr/>
          </p:nvSpPr>
          <p:spPr bwMode="auto">
            <a:xfrm>
              <a:off x="8116288"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21" name="Freeform 30"/>
            <p:cNvSpPr>
              <a:spLocks/>
            </p:cNvSpPr>
            <p:nvPr/>
          </p:nvSpPr>
          <p:spPr bwMode="auto">
            <a:xfrm>
              <a:off x="8423864"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31"/>
            <p:cNvSpPr>
              <a:spLocks/>
            </p:cNvSpPr>
            <p:nvPr/>
          </p:nvSpPr>
          <p:spPr bwMode="auto">
            <a:xfrm>
              <a:off x="8423864"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123" name="Freeform 32"/>
            <p:cNvSpPr>
              <a:spLocks/>
            </p:cNvSpPr>
            <p:nvPr/>
          </p:nvSpPr>
          <p:spPr bwMode="auto">
            <a:xfrm>
              <a:off x="8731439"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33"/>
            <p:cNvSpPr>
              <a:spLocks/>
            </p:cNvSpPr>
            <p:nvPr/>
          </p:nvSpPr>
          <p:spPr bwMode="auto">
            <a:xfrm>
              <a:off x="8731439" y="374135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125" name="Freeform 34"/>
            <p:cNvSpPr>
              <a:spLocks/>
            </p:cNvSpPr>
            <p:nvPr/>
          </p:nvSpPr>
          <p:spPr bwMode="auto">
            <a:xfrm>
              <a:off x="6372923"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126" name="Freeform 35"/>
            <p:cNvSpPr>
              <a:spLocks/>
            </p:cNvSpPr>
            <p:nvPr/>
          </p:nvSpPr>
          <p:spPr bwMode="auto">
            <a:xfrm>
              <a:off x="6372923"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27" name="Freeform 36"/>
            <p:cNvSpPr>
              <a:spLocks/>
            </p:cNvSpPr>
            <p:nvPr/>
          </p:nvSpPr>
          <p:spPr bwMode="auto">
            <a:xfrm>
              <a:off x="6679190" y="3887317"/>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128" name="Freeform 37"/>
            <p:cNvSpPr>
              <a:spLocks/>
            </p:cNvSpPr>
            <p:nvPr/>
          </p:nvSpPr>
          <p:spPr bwMode="auto">
            <a:xfrm>
              <a:off x="6679190" y="3887317"/>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29" name="Freeform 38"/>
            <p:cNvSpPr>
              <a:spLocks/>
            </p:cNvSpPr>
            <p:nvPr/>
          </p:nvSpPr>
          <p:spPr bwMode="auto">
            <a:xfrm>
              <a:off x="6986766" y="3887317"/>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a:noFill/>
            </a:ln>
            <a:extLst/>
          </p:spPr>
          <p:txBody>
            <a:bodyPr/>
            <a:lstStyle/>
            <a:p>
              <a:endParaRPr lang="en-US"/>
            </a:p>
          </p:txBody>
        </p:sp>
        <p:sp>
          <p:nvSpPr>
            <p:cNvPr id="130" name="Freeform 39"/>
            <p:cNvSpPr>
              <a:spLocks/>
            </p:cNvSpPr>
            <p:nvPr/>
          </p:nvSpPr>
          <p:spPr bwMode="auto">
            <a:xfrm>
              <a:off x="6986766" y="3887317"/>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131" name="Freeform 40"/>
            <p:cNvSpPr>
              <a:spLocks/>
            </p:cNvSpPr>
            <p:nvPr/>
          </p:nvSpPr>
          <p:spPr bwMode="auto">
            <a:xfrm>
              <a:off x="7296959"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11" name="Freeform 41"/>
            <p:cNvSpPr>
              <a:spLocks/>
            </p:cNvSpPr>
            <p:nvPr/>
          </p:nvSpPr>
          <p:spPr bwMode="auto">
            <a:xfrm>
              <a:off x="7296959"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12" name="Freeform 42"/>
            <p:cNvSpPr>
              <a:spLocks/>
            </p:cNvSpPr>
            <p:nvPr/>
          </p:nvSpPr>
          <p:spPr bwMode="auto">
            <a:xfrm>
              <a:off x="7604535" y="3887317"/>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13" name="Freeform 43"/>
            <p:cNvSpPr>
              <a:spLocks/>
            </p:cNvSpPr>
            <p:nvPr/>
          </p:nvSpPr>
          <p:spPr bwMode="auto">
            <a:xfrm>
              <a:off x="7604535" y="3887317"/>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14" name="Freeform 44"/>
            <p:cNvSpPr>
              <a:spLocks/>
            </p:cNvSpPr>
            <p:nvPr/>
          </p:nvSpPr>
          <p:spPr bwMode="auto">
            <a:xfrm>
              <a:off x="7912110"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15" name="Freeform 45"/>
            <p:cNvSpPr>
              <a:spLocks/>
            </p:cNvSpPr>
            <p:nvPr/>
          </p:nvSpPr>
          <p:spPr bwMode="auto">
            <a:xfrm>
              <a:off x="7912110"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16" name="Freeform 46"/>
            <p:cNvSpPr>
              <a:spLocks/>
            </p:cNvSpPr>
            <p:nvPr/>
          </p:nvSpPr>
          <p:spPr bwMode="auto">
            <a:xfrm>
              <a:off x="8219686" y="3887317"/>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47"/>
            <p:cNvSpPr>
              <a:spLocks/>
            </p:cNvSpPr>
            <p:nvPr/>
          </p:nvSpPr>
          <p:spPr bwMode="auto">
            <a:xfrm>
              <a:off x="8219686" y="3887317"/>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18" name="Freeform 48"/>
            <p:cNvSpPr>
              <a:spLocks/>
            </p:cNvSpPr>
            <p:nvPr/>
          </p:nvSpPr>
          <p:spPr bwMode="auto">
            <a:xfrm>
              <a:off x="8527261"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49"/>
            <p:cNvSpPr>
              <a:spLocks/>
            </p:cNvSpPr>
            <p:nvPr/>
          </p:nvSpPr>
          <p:spPr bwMode="auto">
            <a:xfrm>
              <a:off x="8527261" y="3887317"/>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20" name="Freeform 50"/>
            <p:cNvSpPr>
              <a:spLocks/>
            </p:cNvSpPr>
            <p:nvPr/>
          </p:nvSpPr>
          <p:spPr bwMode="auto">
            <a:xfrm>
              <a:off x="6167437" y="4033276"/>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51"/>
            <p:cNvSpPr>
              <a:spLocks/>
            </p:cNvSpPr>
            <p:nvPr/>
          </p:nvSpPr>
          <p:spPr bwMode="auto">
            <a:xfrm>
              <a:off x="6167437" y="4033276"/>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22" name="Freeform 52"/>
            <p:cNvSpPr>
              <a:spLocks/>
            </p:cNvSpPr>
            <p:nvPr/>
          </p:nvSpPr>
          <p:spPr bwMode="auto">
            <a:xfrm>
              <a:off x="6475012" y="4033276"/>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53"/>
            <p:cNvSpPr>
              <a:spLocks/>
            </p:cNvSpPr>
            <p:nvPr/>
          </p:nvSpPr>
          <p:spPr bwMode="auto">
            <a:xfrm>
              <a:off x="6475012" y="4033276"/>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24" name="Freeform 54"/>
            <p:cNvSpPr>
              <a:spLocks/>
            </p:cNvSpPr>
            <p:nvPr/>
          </p:nvSpPr>
          <p:spPr bwMode="auto">
            <a:xfrm>
              <a:off x="6782588" y="4033276"/>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a:noFill/>
            </a:ln>
            <a:extLst/>
          </p:spPr>
          <p:txBody>
            <a:bodyPr/>
            <a:lstStyle/>
            <a:p>
              <a:endParaRPr lang="en-US"/>
            </a:p>
          </p:txBody>
        </p:sp>
        <p:sp>
          <p:nvSpPr>
            <p:cNvPr id="225" name="Freeform 55"/>
            <p:cNvSpPr>
              <a:spLocks/>
            </p:cNvSpPr>
            <p:nvPr/>
          </p:nvSpPr>
          <p:spPr bwMode="auto">
            <a:xfrm>
              <a:off x="6782588" y="4033276"/>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26" name="Freeform 56"/>
            <p:cNvSpPr>
              <a:spLocks/>
            </p:cNvSpPr>
            <p:nvPr/>
          </p:nvSpPr>
          <p:spPr bwMode="auto">
            <a:xfrm>
              <a:off x="7090163" y="4033276"/>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a:noFill/>
            </a:ln>
            <a:extLst/>
          </p:spPr>
          <p:txBody>
            <a:bodyPr/>
            <a:lstStyle/>
            <a:p>
              <a:endParaRPr lang="en-US"/>
            </a:p>
          </p:txBody>
        </p:sp>
        <p:sp>
          <p:nvSpPr>
            <p:cNvPr id="227" name="Freeform 57"/>
            <p:cNvSpPr>
              <a:spLocks/>
            </p:cNvSpPr>
            <p:nvPr/>
          </p:nvSpPr>
          <p:spPr bwMode="auto">
            <a:xfrm>
              <a:off x="7090163" y="4033276"/>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28" name="Freeform 58"/>
            <p:cNvSpPr>
              <a:spLocks/>
            </p:cNvSpPr>
            <p:nvPr/>
          </p:nvSpPr>
          <p:spPr bwMode="auto">
            <a:xfrm>
              <a:off x="7399048" y="40332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29" name="Freeform 59"/>
            <p:cNvSpPr>
              <a:spLocks/>
            </p:cNvSpPr>
            <p:nvPr/>
          </p:nvSpPr>
          <p:spPr bwMode="auto">
            <a:xfrm>
              <a:off x="7399048" y="40332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30" name="Freeform 60"/>
            <p:cNvSpPr>
              <a:spLocks/>
            </p:cNvSpPr>
            <p:nvPr/>
          </p:nvSpPr>
          <p:spPr bwMode="auto">
            <a:xfrm>
              <a:off x="7706624" y="40332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31" name="Freeform 61"/>
            <p:cNvSpPr>
              <a:spLocks/>
            </p:cNvSpPr>
            <p:nvPr/>
          </p:nvSpPr>
          <p:spPr bwMode="auto">
            <a:xfrm>
              <a:off x="7706624" y="40332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32" name="Freeform 62"/>
            <p:cNvSpPr>
              <a:spLocks/>
            </p:cNvSpPr>
            <p:nvPr/>
          </p:nvSpPr>
          <p:spPr bwMode="auto">
            <a:xfrm>
              <a:off x="8014199" y="40332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33" name="Freeform 63"/>
            <p:cNvSpPr>
              <a:spLocks/>
            </p:cNvSpPr>
            <p:nvPr/>
          </p:nvSpPr>
          <p:spPr bwMode="auto">
            <a:xfrm>
              <a:off x="8014199" y="4033276"/>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34" name="Freeform 64"/>
            <p:cNvSpPr>
              <a:spLocks/>
            </p:cNvSpPr>
            <p:nvPr/>
          </p:nvSpPr>
          <p:spPr bwMode="auto">
            <a:xfrm>
              <a:off x="8321775" y="4033276"/>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35" name="Freeform 65"/>
            <p:cNvSpPr>
              <a:spLocks/>
            </p:cNvSpPr>
            <p:nvPr/>
          </p:nvSpPr>
          <p:spPr bwMode="auto">
            <a:xfrm>
              <a:off x="8321775" y="4033276"/>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36" name="Freeform 66"/>
            <p:cNvSpPr>
              <a:spLocks/>
            </p:cNvSpPr>
            <p:nvPr/>
          </p:nvSpPr>
          <p:spPr bwMode="auto">
            <a:xfrm>
              <a:off x="5961950"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67"/>
            <p:cNvSpPr>
              <a:spLocks/>
            </p:cNvSpPr>
            <p:nvPr/>
          </p:nvSpPr>
          <p:spPr bwMode="auto">
            <a:xfrm>
              <a:off x="5961950"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38" name="Freeform 68"/>
            <p:cNvSpPr>
              <a:spLocks/>
            </p:cNvSpPr>
            <p:nvPr/>
          </p:nvSpPr>
          <p:spPr bwMode="auto">
            <a:xfrm>
              <a:off x="6269526"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69"/>
            <p:cNvSpPr>
              <a:spLocks/>
            </p:cNvSpPr>
            <p:nvPr/>
          </p:nvSpPr>
          <p:spPr bwMode="auto">
            <a:xfrm>
              <a:off x="6269526"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40" name="Freeform 70"/>
            <p:cNvSpPr>
              <a:spLocks/>
            </p:cNvSpPr>
            <p:nvPr/>
          </p:nvSpPr>
          <p:spPr bwMode="auto">
            <a:xfrm>
              <a:off x="6577101"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241" name="Freeform 71"/>
            <p:cNvSpPr>
              <a:spLocks/>
            </p:cNvSpPr>
            <p:nvPr/>
          </p:nvSpPr>
          <p:spPr bwMode="auto">
            <a:xfrm>
              <a:off x="6577101"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42" name="Freeform 72"/>
            <p:cNvSpPr>
              <a:spLocks/>
            </p:cNvSpPr>
            <p:nvPr/>
          </p:nvSpPr>
          <p:spPr bwMode="auto">
            <a:xfrm>
              <a:off x="6884677" y="4179236"/>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800000"/>
            </a:solidFill>
            <a:ln>
              <a:noFill/>
            </a:ln>
            <a:extLst/>
          </p:spPr>
          <p:txBody>
            <a:bodyPr/>
            <a:lstStyle/>
            <a:p>
              <a:endParaRPr lang="en-US"/>
            </a:p>
          </p:txBody>
        </p:sp>
        <p:sp>
          <p:nvSpPr>
            <p:cNvPr id="243" name="Freeform 73"/>
            <p:cNvSpPr>
              <a:spLocks/>
            </p:cNvSpPr>
            <p:nvPr/>
          </p:nvSpPr>
          <p:spPr bwMode="auto">
            <a:xfrm>
              <a:off x="6884677" y="4179236"/>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44" name="Freeform 74"/>
            <p:cNvSpPr>
              <a:spLocks/>
            </p:cNvSpPr>
            <p:nvPr/>
          </p:nvSpPr>
          <p:spPr bwMode="auto">
            <a:xfrm>
              <a:off x="7192252" y="4179236"/>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800000"/>
            </a:solidFill>
            <a:ln>
              <a:noFill/>
            </a:ln>
            <a:extLst/>
          </p:spPr>
          <p:txBody>
            <a:bodyPr/>
            <a:lstStyle/>
            <a:p>
              <a:endParaRPr lang="en-US"/>
            </a:p>
          </p:txBody>
        </p:sp>
        <p:sp>
          <p:nvSpPr>
            <p:cNvPr id="245" name="Freeform 75"/>
            <p:cNvSpPr>
              <a:spLocks/>
            </p:cNvSpPr>
            <p:nvPr/>
          </p:nvSpPr>
          <p:spPr bwMode="auto">
            <a:xfrm>
              <a:off x="7192252" y="4179236"/>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46" name="Freeform 76"/>
            <p:cNvSpPr>
              <a:spLocks/>
            </p:cNvSpPr>
            <p:nvPr/>
          </p:nvSpPr>
          <p:spPr bwMode="auto">
            <a:xfrm>
              <a:off x="7502446" y="4179236"/>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247" name="Freeform 77"/>
            <p:cNvSpPr>
              <a:spLocks/>
            </p:cNvSpPr>
            <p:nvPr/>
          </p:nvSpPr>
          <p:spPr bwMode="auto">
            <a:xfrm>
              <a:off x="7502446" y="4179236"/>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48" name="Freeform 78"/>
            <p:cNvSpPr>
              <a:spLocks/>
            </p:cNvSpPr>
            <p:nvPr/>
          </p:nvSpPr>
          <p:spPr bwMode="auto">
            <a:xfrm>
              <a:off x="7808713"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249" name="Freeform 79"/>
            <p:cNvSpPr>
              <a:spLocks/>
            </p:cNvSpPr>
            <p:nvPr/>
          </p:nvSpPr>
          <p:spPr bwMode="auto">
            <a:xfrm>
              <a:off x="7808713"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50" name="Freeform 80"/>
            <p:cNvSpPr>
              <a:spLocks/>
            </p:cNvSpPr>
            <p:nvPr/>
          </p:nvSpPr>
          <p:spPr bwMode="auto">
            <a:xfrm>
              <a:off x="8116288"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251" name="Freeform 81"/>
            <p:cNvSpPr>
              <a:spLocks/>
            </p:cNvSpPr>
            <p:nvPr/>
          </p:nvSpPr>
          <p:spPr bwMode="auto">
            <a:xfrm>
              <a:off x="8116288" y="4179236"/>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52" name="Freeform 82"/>
            <p:cNvSpPr>
              <a:spLocks/>
            </p:cNvSpPr>
            <p:nvPr/>
          </p:nvSpPr>
          <p:spPr bwMode="auto">
            <a:xfrm>
              <a:off x="5757772"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53" name="Freeform 83"/>
            <p:cNvSpPr>
              <a:spLocks/>
            </p:cNvSpPr>
            <p:nvPr/>
          </p:nvSpPr>
          <p:spPr bwMode="auto">
            <a:xfrm>
              <a:off x="5757772"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54" name="Freeform 84"/>
            <p:cNvSpPr>
              <a:spLocks/>
            </p:cNvSpPr>
            <p:nvPr/>
          </p:nvSpPr>
          <p:spPr bwMode="auto">
            <a:xfrm>
              <a:off x="6065348" y="4326535"/>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55" name="Freeform 85"/>
            <p:cNvSpPr>
              <a:spLocks/>
            </p:cNvSpPr>
            <p:nvPr/>
          </p:nvSpPr>
          <p:spPr bwMode="auto">
            <a:xfrm>
              <a:off x="6065348" y="4326535"/>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56" name="Freeform 86"/>
            <p:cNvSpPr>
              <a:spLocks/>
            </p:cNvSpPr>
            <p:nvPr/>
          </p:nvSpPr>
          <p:spPr bwMode="auto">
            <a:xfrm>
              <a:off x="6372923"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57" name="Freeform 87"/>
            <p:cNvSpPr>
              <a:spLocks/>
            </p:cNvSpPr>
            <p:nvPr/>
          </p:nvSpPr>
          <p:spPr bwMode="auto">
            <a:xfrm>
              <a:off x="6372923"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58" name="Freeform 88"/>
            <p:cNvSpPr>
              <a:spLocks/>
            </p:cNvSpPr>
            <p:nvPr/>
          </p:nvSpPr>
          <p:spPr bwMode="auto">
            <a:xfrm>
              <a:off x="6679190" y="4326535"/>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59" name="Freeform 89"/>
            <p:cNvSpPr>
              <a:spLocks/>
            </p:cNvSpPr>
            <p:nvPr/>
          </p:nvSpPr>
          <p:spPr bwMode="auto">
            <a:xfrm>
              <a:off x="6679190" y="4326535"/>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60" name="Freeform 90"/>
            <p:cNvSpPr>
              <a:spLocks/>
            </p:cNvSpPr>
            <p:nvPr/>
          </p:nvSpPr>
          <p:spPr bwMode="auto">
            <a:xfrm>
              <a:off x="6986766" y="4326535"/>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91"/>
            <p:cNvSpPr>
              <a:spLocks/>
            </p:cNvSpPr>
            <p:nvPr/>
          </p:nvSpPr>
          <p:spPr bwMode="auto">
            <a:xfrm>
              <a:off x="6986766" y="4326535"/>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62" name="Freeform 92"/>
            <p:cNvSpPr>
              <a:spLocks/>
            </p:cNvSpPr>
            <p:nvPr/>
          </p:nvSpPr>
          <p:spPr bwMode="auto">
            <a:xfrm>
              <a:off x="7296959"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3" name="Freeform 93"/>
            <p:cNvSpPr>
              <a:spLocks/>
            </p:cNvSpPr>
            <p:nvPr/>
          </p:nvSpPr>
          <p:spPr bwMode="auto">
            <a:xfrm>
              <a:off x="7296959"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64" name="Freeform 94"/>
            <p:cNvSpPr>
              <a:spLocks/>
            </p:cNvSpPr>
            <p:nvPr/>
          </p:nvSpPr>
          <p:spPr bwMode="auto">
            <a:xfrm>
              <a:off x="7604535" y="4326535"/>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5" name="Freeform 95"/>
            <p:cNvSpPr>
              <a:spLocks/>
            </p:cNvSpPr>
            <p:nvPr/>
          </p:nvSpPr>
          <p:spPr bwMode="auto">
            <a:xfrm>
              <a:off x="7604535" y="4326535"/>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66" name="Freeform 96"/>
            <p:cNvSpPr>
              <a:spLocks/>
            </p:cNvSpPr>
            <p:nvPr/>
          </p:nvSpPr>
          <p:spPr bwMode="auto">
            <a:xfrm>
              <a:off x="7912110"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97"/>
            <p:cNvSpPr>
              <a:spLocks/>
            </p:cNvSpPr>
            <p:nvPr/>
          </p:nvSpPr>
          <p:spPr bwMode="auto">
            <a:xfrm>
              <a:off x="7912110" y="4326535"/>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68" name="Freeform 98"/>
            <p:cNvSpPr>
              <a:spLocks/>
            </p:cNvSpPr>
            <p:nvPr/>
          </p:nvSpPr>
          <p:spPr bwMode="auto">
            <a:xfrm>
              <a:off x="5552286"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69" name="Freeform 99"/>
            <p:cNvSpPr>
              <a:spLocks/>
            </p:cNvSpPr>
            <p:nvPr/>
          </p:nvSpPr>
          <p:spPr bwMode="auto">
            <a:xfrm>
              <a:off x="5552286"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70" name="Freeform 100"/>
            <p:cNvSpPr>
              <a:spLocks/>
            </p:cNvSpPr>
            <p:nvPr/>
          </p:nvSpPr>
          <p:spPr bwMode="auto">
            <a:xfrm>
              <a:off x="5859861"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71" name="Freeform 101"/>
            <p:cNvSpPr>
              <a:spLocks/>
            </p:cNvSpPr>
            <p:nvPr/>
          </p:nvSpPr>
          <p:spPr bwMode="auto">
            <a:xfrm>
              <a:off x="5859861"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72" name="Freeform 102"/>
            <p:cNvSpPr>
              <a:spLocks/>
            </p:cNvSpPr>
            <p:nvPr/>
          </p:nvSpPr>
          <p:spPr bwMode="auto">
            <a:xfrm>
              <a:off x="6167437" y="4472494"/>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73" name="Freeform 103"/>
            <p:cNvSpPr>
              <a:spLocks/>
            </p:cNvSpPr>
            <p:nvPr/>
          </p:nvSpPr>
          <p:spPr bwMode="auto">
            <a:xfrm>
              <a:off x="6167437" y="4472494"/>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74" name="Freeform 104"/>
            <p:cNvSpPr>
              <a:spLocks/>
            </p:cNvSpPr>
            <p:nvPr/>
          </p:nvSpPr>
          <p:spPr bwMode="auto">
            <a:xfrm>
              <a:off x="6475012" y="4472494"/>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275" name="Freeform 105"/>
            <p:cNvSpPr>
              <a:spLocks/>
            </p:cNvSpPr>
            <p:nvPr/>
          </p:nvSpPr>
          <p:spPr bwMode="auto">
            <a:xfrm>
              <a:off x="6475012" y="4472494"/>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276" name="Freeform 106"/>
            <p:cNvSpPr>
              <a:spLocks/>
            </p:cNvSpPr>
            <p:nvPr/>
          </p:nvSpPr>
          <p:spPr bwMode="auto">
            <a:xfrm>
              <a:off x="6782588" y="4472494"/>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Freeform 107"/>
            <p:cNvSpPr>
              <a:spLocks/>
            </p:cNvSpPr>
            <p:nvPr/>
          </p:nvSpPr>
          <p:spPr bwMode="auto">
            <a:xfrm>
              <a:off x="6782588" y="4472494"/>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78" name="Freeform 108"/>
            <p:cNvSpPr>
              <a:spLocks/>
            </p:cNvSpPr>
            <p:nvPr/>
          </p:nvSpPr>
          <p:spPr bwMode="auto">
            <a:xfrm>
              <a:off x="7090163" y="4472494"/>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 name="Freeform 109"/>
            <p:cNvSpPr>
              <a:spLocks/>
            </p:cNvSpPr>
            <p:nvPr/>
          </p:nvSpPr>
          <p:spPr bwMode="auto">
            <a:xfrm>
              <a:off x="7090163" y="4472494"/>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80" name="Freeform 110"/>
            <p:cNvSpPr>
              <a:spLocks/>
            </p:cNvSpPr>
            <p:nvPr/>
          </p:nvSpPr>
          <p:spPr bwMode="auto">
            <a:xfrm>
              <a:off x="7399048"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111"/>
            <p:cNvSpPr>
              <a:spLocks/>
            </p:cNvSpPr>
            <p:nvPr/>
          </p:nvSpPr>
          <p:spPr bwMode="auto">
            <a:xfrm>
              <a:off x="7399048"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82" name="Freeform 112"/>
            <p:cNvSpPr>
              <a:spLocks/>
            </p:cNvSpPr>
            <p:nvPr/>
          </p:nvSpPr>
          <p:spPr bwMode="auto">
            <a:xfrm>
              <a:off x="7706624"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113"/>
            <p:cNvSpPr>
              <a:spLocks/>
            </p:cNvSpPr>
            <p:nvPr/>
          </p:nvSpPr>
          <p:spPr bwMode="auto">
            <a:xfrm>
              <a:off x="7706624" y="447249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284" name="Freeform 114"/>
            <p:cNvSpPr>
              <a:spLocks/>
            </p:cNvSpPr>
            <p:nvPr/>
          </p:nvSpPr>
          <p:spPr bwMode="auto">
            <a:xfrm>
              <a:off x="5348108" y="4618454"/>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115"/>
            <p:cNvSpPr>
              <a:spLocks/>
            </p:cNvSpPr>
            <p:nvPr/>
          </p:nvSpPr>
          <p:spPr bwMode="auto">
            <a:xfrm>
              <a:off x="5348108" y="4618454"/>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86" name="Freeform 116"/>
            <p:cNvSpPr>
              <a:spLocks/>
            </p:cNvSpPr>
            <p:nvPr/>
          </p:nvSpPr>
          <p:spPr bwMode="auto">
            <a:xfrm>
              <a:off x="5655683" y="4618454"/>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 name="Freeform 117"/>
            <p:cNvSpPr>
              <a:spLocks/>
            </p:cNvSpPr>
            <p:nvPr/>
          </p:nvSpPr>
          <p:spPr bwMode="auto">
            <a:xfrm>
              <a:off x="5655683" y="4618454"/>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88" name="Freeform 118"/>
            <p:cNvSpPr>
              <a:spLocks/>
            </p:cNvSpPr>
            <p:nvPr/>
          </p:nvSpPr>
          <p:spPr bwMode="auto">
            <a:xfrm>
              <a:off x="5961950" y="4618454"/>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a:noFill/>
            </a:ln>
            <a:extLst/>
          </p:spPr>
          <p:txBody>
            <a:bodyPr/>
            <a:lstStyle/>
            <a:p>
              <a:endParaRPr lang="en-US"/>
            </a:p>
          </p:txBody>
        </p:sp>
        <p:sp>
          <p:nvSpPr>
            <p:cNvPr id="289" name="Freeform 119"/>
            <p:cNvSpPr>
              <a:spLocks/>
            </p:cNvSpPr>
            <p:nvPr/>
          </p:nvSpPr>
          <p:spPr bwMode="auto">
            <a:xfrm>
              <a:off x="5961950" y="4618454"/>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90" name="Freeform 120"/>
            <p:cNvSpPr>
              <a:spLocks/>
            </p:cNvSpPr>
            <p:nvPr/>
          </p:nvSpPr>
          <p:spPr bwMode="auto">
            <a:xfrm>
              <a:off x="6269526" y="4618454"/>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1" name="Freeform 121"/>
            <p:cNvSpPr>
              <a:spLocks/>
            </p:cNvSpPr>
            <p:nvPr/>
          </p:nvSpPr>
          <p:spPr bwMode="auto">
            <a:xfrm>
              <a:off x="6269526" y="4618454"/>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800000"/>
            </a:solidFill>
            <a:ln w="1588" cap="rnd">
              <a:solidFill>
                <a:srgbClr val="000000"/>
              </a:solidFill>
              <a:round/>
              <a:headEnd/>
              <a:tailEnd/>
            </a:ln>
          </p:spPr>
          <p:txBody>
            <a:bodyPr/>
            <a:lstStyle/>
            <a:p>
              <a:endParaRPr lang="en-US"/>
            </a:p>
          </p:txBody>
        </p:sp>
        <p:sp>
          <p:nvSpPr>
            <p:cNvPr id="292" name="Freeform 122"/>
            <p:cNvSpPr>
              <a:spLocks/>
            </p:cNvSpPr>
            <p:nvPr/>
          </p:nvSpPr>
          <p:spPr bwMode="auto">
            <a:xfrm>
              <a:off x="6577101" y="4618454"/>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 name="Freeform 123"/>
            <p:cNvSpPr>
              <a:spLocks/>
            </p:cNvSpPr>
            <p:nvPr/>
          </p:nvSpPr>
          <p:spPr bwMode="auto">
            <a:xfrm>
              <a:off x="6577101" y="4618454"/>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94" name="Freeform 124"/>
            <p:cNvSpPr>
              <a:spLocks/>
            </p:cNvSpPr>
            <p:nvPr/>
          </p:nvSpPr>
          <p:spPr bwMode="auto">
            <a:xfrm>
              <a:off x="6884677" y="4618454"/>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5" name="Freeform 125"/>
            <p:cNvSpPr>
              <a:spLocks/>
            </p:cNvSpPr>
            <p:nvPr/>
          </p:nvSpPr>
          <p:spPr bwMode="auto">
            <a:xfrm>
              <a:off x="6884677" y="4618454"/>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96" name="Freeform 126"/>
            <p:cNvSpPr>
              <a:spLocks/>
            </p:cNvSpPr>
            <p:nvPr/>
          </p:nvSpPr>
          <p:spPr bwMode="auto">
            <a:xfrm>
              <a:off x="7192252" y="4618454"/>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127"/>
            <p:cNvSpPr>
              <a:spLocks/>
            </p:cNvSpPr>
            <p:nvPr/>
          </p:nvSpPr>
          <p:spPr bwMode="auto">
            <a:xfrm>
              <a:off x="7192252" y="4618454"/>
              <a:ext cx="514371"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3" y="0"/>
                  </a:lnTo>
                  <a:lnTo>
                    <a:pt x="231" y="0"/>
                  </a:lnTo>
                  <a:lnTo>
                    <a:pt x="139"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298" name="Freeform 128"/>
            <p:cNvSpPr>
              <a:spLocks/>
            </p:cNvSpPr>
            <p:nvPr/>
          </p:nvSpPr>
          <p:spPr bwMode="auto">
            <a:xfrm>
              <a:off x="7502446" y="4618454"/>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129"/>
            <p:cNvSpPr>
              <a:spLocks/>
            </p:cNvSpPr>
            <p:nvPr/>
          </p:nvSpPr>
          <p:spPr bwMode="auto">
            <a:xfrm>
              <a:off x="7502446" y="4618454"/>
              <a:ext cx="511753"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chemeClr val="bg1"/>
            </a:solidFill>
            <a:ln w="1588" cap="rnd">
              <a:solidFill>
                <a:srgbClr val="000000"/>
              </a:solidFill>
              <a:round/>
              <a:headEnd/>
              <a:tailEnd/>
            </a:ln>
          </p:spPr>
          <p:txBody>
            <a:bodyPr/>
            <a:lstStyle/>
            <a:p>
              <a:endParaRPr lang="en-US"/>
            </a:p>
          </p:txBody>
        </p:sp>
        <p:sp>
          <p:nvSpPr>
            <p:cNvPr id="300" name="Freeform 130"/>
            <p:cNvSpPr>
              <a:spLocks/>
            </p:cNvSpPr>
            <p:nvPr/>
          </p:nvSpPr>
          <p:spPr bwMode="auto">
            <a:xfrm>
              <a:off x="5142621" y="4765752"/>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 name="Freeform 131"/>
            <p:cNvSpPr>
              <a:spLocks/>
            </p:cNvSpPr>
            <p:nvPr/>
          </p:nvSpPr>
          <p:spPr bwMode="auto">
            <a:xfrm>
              <a:off x="5142621" y="4765752"/>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02" name="Freeform 132"/>
            <p:cNvSpPr>
              <a:spLocks/>
            </p:cNvSpPr>
            <p:nvPr/>
          </p:nvSpPr>
          <p:spPr bwMode="auto">
            <a:xfrm>
              <a:off x="5450197" y="476575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3" name="Freeform 133"/>
            <p:cNvSpPr>
              <a:spLocks/>
            </p:cNvSpPr>
            <p:nvPr/>
          </p:nvSpPr>
          <p:spPr bwMode="auto">
            <a:xfrm>
              <a:off x="5450197" y="476575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04" name="Freeform 134"/>
            <p:cNvSpPr>
              <a:spLocks/>
            </p:cNvSpPr>
            <p:nvPr/>
          </p:nvSpPr>
          <p:spPr bwMode="auto">
            <a:xfrm>
              <a:off x="5757772" y="476575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05" name="Freeform 135"/>
            <p:cNvSpPr>
              <a:spLocks/>
            </p:cNvSpPr>
            <p:nvPr/>
          </p:nvSpPr>
          <p:spPr bwMode="auto">
            <a:xfrm>
              <a:off x="5757772" y="476575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06" name="Freeform 136"/>
            <p:cNvSpPr>
              <a:spLocks/>
            </p:cNvSpPr>
            <p:nvPr/>
          </p:nvSpPr>
          <p:spPr bwMode="auto">
            <a:xfrm>
              <a:off x="6065348" y="476575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a:noFill/>
            </a:ln>
            <a:extLst/>
          </p:spPr>
          <p:txBody>
            <a:bodyPr/>
            <a:lstStyle/>
            <a:p>
              <a:endParaRPr lang="en-US"/>
            </a:p>
          </p:txBody>
        </p:sp>
        <p:sp>
          <p:nvSpPr>
            <p:cNvPr id="307" name="Freeform 137"/>
            <p:cNvSpPr>
              <a:spLocks/>
            </p:cNvSpPr>
            <p:nvPr/>
          </p:nvSpPr>
          <p:spPr bwMode="auto">
            <a:xfrm>
              <a:off x="6065348" y="4765752"/>
              <a:ext cx="511753"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800000"/>
            </a:solidFill>
            <a:ln w="1588" cap="rnd">
              <a:solidFill>
                <a:srgbClr val="000000"/>
              </a:solidFill>
              <a:round/>
              <a:headEnd/>
              <a:tailEnd/>
            </a:ln>
          </p:spPr>
          <p:txBody>
            <a:bodyPr/>
            <a:lstStyle/>
            <a:p>
              <a:endParaRPr lang="en-US"/>
            </a:p>
          </p:txBody>
        </p:sp>
        <p:sp>
          <p:nvSpPr>
            <p:cNvPr id="308" name="Freeform 138"/>
            <p:cNvSpPr>
              <a:spLocks/>
            </p:cNvSpPr>
            <p:nvPr/>
          </p:nvSpPr>
          <p:spPr bwMode="auto">
            <a:xfrm>
              <a:off x="6372923" y="476575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 name="Freeform 139"/>
            <p:cNvSpPr>
              <a:spLocks/>
            </p:cNvSpPr>
            <p:nvPr/>
          </p:nvSpPr>
          <p:spPr bwMode="auto">
            <a:xfrm>
              <a:off x="6372923" y="476575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10" name="Freeform 140"/>
            <p:cNvSpPr>
              <a:spLocks/>
            </p:cNvSpPr>
            <p:nvPr/>
          </p:nvSpPr>
          <p:spPr bwMode="auto">
            <a:xfrm>
              <a:off x="6679190" y="4765752"/>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141"/>
            <p:cNvSpPr>
              <a:spLocks/>
            </p:cNvSpPr>
            <p:nvPr/>
          </p:nvSpPr>
          <p:spPr bwMode="auto">
            <a:xfrm>
              <a:off x="6679190" y="4765752"/>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12" name="Freeform 142"/>
            <p:cNvSpPr>
              <a:spLocks/>
            </p:cNvSpPr>
            <p:nvPr/>
          </p:nvSpPr>
          <p:spPr bwMode="auto">
            <a:xfrm>
              <a:off x="6986766" y="4765752"/>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 name="Freeform 143"/>
            <p:cNvSpPr>
              <a:spLocks/>
            </p:cNvSpPr>
            <p:nvPr/>
          </p:nvSpPr>
          <p:spPr bwMode="auto">
            <a:xfrm>
              <a:off x="6986766" y="4765752"/>
              <a:ext cx="51568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14" name="Freeform 144"/>
            <p:cNvSpPr>
              <a:spLocks/>
            </p:cNvSpPr>
            <p:nvPr/>
          </p:nvSpPr>
          <p:spPr bwMode="auto">
            <a:xfrm>
              <a:off x="7296959" y="476575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 name="Freeform 145"/>
            <p:cNvSpPr>
              <a:spLocks/>
            </p:cNvSpPr>
            <p:nvPr/>
          </p:nvSpPr>
          <p:spPr bwMode="auto">
            <a:xfrm>
              <a:off x="7296959" y="4765752"/>
              <a:ext cx="511754"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16" name="Freeform 146"/>
            <p:cNvSpPr>
              <a:spLocks/>
            </p:cNvSpPr>
            <p:nvPr/>
          </p:nvSpPr>
          <p:spPr bwMode="auto">
            <a:xfrm>
              <a:off x="6731543" y="2643313"/>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 name="Freeform 147"/>
            <p:cNvSpPr>
              <a:spLocks/>
            </p:cNvSpPr>
            <p:nvPr/>
          </p:nvSpPr>
          <p:spPr bwMode="auto">
            <a:xfrm>
              <a:off x="6731543" y="2643313"/>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318" name="Freeform 148"/>
            <p:cNvSpPr>
              <a:spLocks/>
            </p:cNvSpPr>
            <p:nvPr/>
          </p:nvSpPr>
          <p:spPr bwMode="auto">
            <a:xfrm>
              <a:off x="7039119" y="2643313"/>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9"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 name="Freeform 149"/>
            <p:cNvSpPr>
              <a:spLocks/>
            </p:cNvSpPr>
            <p:nvPr/>
          </p:nvSpPr>
          <p:spPr bwMode="auto">
            <a:xfrm>
              <a:off x="7039119" y="2643313"/>
              <a:ext cx="514370" cy="147299"/>
            </a:xfrm>
            <a:custGeom>
              <a:avLst/>
              <a:gdLst>
                <a:gd name="T0" fmla="*/ 0 w 231"/>
                <a:gd name="T1" fmla="*/ 2147483647 h 110"/>
                <a:gd name="T2" fmla="*/ 2147483647 w 231"/>
                <a:gd name="T3" fmla="*/ 0 h 110"/>
                <a:gd name="T4" fmla="*/ 2147483647 w 231"/>
                <a:gd name="T5" fmla="*/ 0 h 110"/>
                <a:gd name="T6" fmla="*/ 2147483647 w 231"/>
                <a:gd name="T7" fmla="*/ 2147483647 h 110"/>
                <a:gd name="T8" fmla="*/ 0 w 231"/>
                <a:gd name="T9" fmla="*/ 2147483647 h 110"/>
                <a:gd name="T10" fmla="*/ 0 60000 65536"/>
                <a:gd name="T11" fmla="*/ 0 60000 65536"/>
                <a:gd name="T12" fmla="*/ 0 60000 65536"/>
                <a:gd name="T13" fmla="*/ 0 60000 65536"/>
                <a:gd name="T14" fmla="*/ 0 60000 65536"/>
                <a:gd name="T15" fmla="*/ 0 w 231"/>
                <a:gd name="T16" fmla="*/ 0 h 110"/>
                <a:gd name="T17" fmla="*/ 231 w 231"/>
                <a:gd name="T18" fmla="*/ 110 h 110"/>
              </a:gdLst>
              <a:ahLst/>
              <a:cxnLst>
                <a:cxn ang="T10">
                  <a:pos x="T0" y="T1"/>
                </a:cxn>
                <a:cxn ang="T11">
                  <a:pos x="T2" y="T3"/>
                </a:cxn>
                <a:cxn ang="T12">
                  <a:pos x="T4" y="T5"/>
                </a:cxn>
                <a:cxn ang="T13">
                  <a:pos x="T6" y="T7"/>
                </a:cxn>
                <a:cxn ang="T14">
                  <a:pos x="T8" y="T9"/>
                </a:cxn>
              </a:cxnLst>
              <a:rect l="T15" t="T16" r="T17" b="T18"/>
              <a:pathLst>
                <a:path w="231" h="110">
                  <a:moveTo>
                    <a:pt x="0" y="110"/>
                  </a:moveTo>
                  <a:lnTo>
                    <a:pt x="92" y="0"/>
                  </a:lnTo>
                  <a:lnTo>
                    <a:pt x="231" y="0"/>
                  </a:lnTo>
                  <a:lnTo>
                    <a:pt x="139"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320" name="Freeform 150"/>
            <p:cNvSpPr>
              <a:spLocks/>
            </p:cNvSpPr>
            <p:nvPr/>
          </p:nvSpPr>
          <p:spPr bwMode="auto">
            <a:xfrm>
              <a:off x="7348003" y="264331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 name="Freeform 151"/>
            <p:cNvSpPr>
              <a:spLocks/>
            </p:cNvSpPr>
            <p:nvPr/>
          </p:nvSpPr>
          <p:spPr bwMode="auto">
            <a:xfrm>
              <a:off x="7348003" y="2643313"/>
              <a:ext cx="513062"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322" name="Freeform 152"/>
            <p:cNvSpPr>
              <a:spLocks/>
            </p:cNvSpPr>
            <p:nvPr/>
          </p:nvSpPr>
          <p:spPr bwMode="auto">
            <a:xfrm>
              <a:off x="7655579" y="2643313"/>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 name="Freeform 153"/>
            <p:cNvSpPr>
              <a:spLocks/>
            </p:cNvSpPr>
            <p:nvPr/>
          </p:nvSpPr>
          <p:spPr bwMode="auto">
            <a:xfrm>
              <a:off x="7655579" y="2643313"/>
              <a:ext cx="511754" cy="147299"/>
            </a:xfrm>
            <a:custGeom>
              <a:avLst/>
              <a:gdLst>
                <a:gd name="T0" fmla="*/ 0 w 230"/>
                <a:gd name="T1" fmla="*/ 2147483647 h 110"/>
                <a:gd name="T2" fmla="*/ 2147483647 w 230"/>
                <a:gd name="T3" fmla="*/ 0 h 110"/>
                <a:gd name="T4" fmla="*/ 2147483647 w 230"/>
                <a:gd name="T5" fmla="*/ 0 h 110"/>
                <a:gd name="T6" fmla="*/ 2147483647 w 230"/>
                <a:gd name="T7" fmla="*/ 2147483647 h 110"/>
                <a:gd name="T8" fmla="*/ 0 w 230"/>
                <a:gd name="T9" fmla="*/ 2147483647 h 110"/>
                <a:gd name="T10" fmla="*/ 0 60000 65536"/>
                <a:gd name="T11" fmla="*/ 0 60000 65536"/>
                <a:gd name="T12" fmla="*/ 0 60000 65536"/>
                <a:gd name="T13" fmla="*/ 0 60000 65536"/>
                <a:gd name="T14" fmla="*/ 0 60000 65536"/>
                <a:gd name="T15" fmla="*/ 0 w 230"/>
                <a:gd name="T16" fmla="*/ 0 h 110"/>
                <a:gd name="T17" fmla="*/ 230 w 230"/>
                <a:gd name="T18" fmla="*/ 110 h 110"/>
              </a:gdLst>
              <a:ahLst/>
              <a:cxnLst>
                <a:cxn ang="T10">
                  <a:pos x="T0" y="T1"/>
                </a:cxn>
                <a:cxn ang="T11">
                  <a:pos x="T2" y="T3"/>
                </a:cxn>
                <a:cxn ang="T12">
                  <a:pos x="T4" y="T5"/>
                </a:cxn>
                <a:cxn ang="T13">
                  <a:pos x="T6" y="T7"/>
                </a:cxn>
                <a:cxn ang="T14">
                  <a:pos x="T8" y="T9"/>
                </a:cxn>
              </a:cxnLst>
              <a:rect l="T15" t="T16" r="T17" b="T18"/>
              <a:pathLst>
                <a:path w="230" h="110">
                  <a:moveTo>
                    <a:pt x="0" y="110"/>
                  </a:moveTo>
                  <a:lnTo>
                    <a:pt x="92" y="0"/>
                  </a:lnTo>
                  <a:lnTo>
                    <a:pt x="230" y="0"/>
                  </a:lnTo>
                  <a:lnTo>
                    <a:pt x="138" y="110"/>
                  </a:lnTo>
                  <a:lnTo>
                    <a:pt x="0" y="110"/>
                  </a:lnTo>
                  <a:close/>
                </a:path>
              </a:pathLst>
            </a:custGeom>
            <a:solidFill>
              <a:srgbClr val="FFCC00"/>
            </a:solidFill>
            <a:ln w="1588" cap="rnd">
              <a:solidFill>
                <a:srgbClr val="000000"/>
              </a:solidFill>
              <a:round/>
              <a:headEnd/>
              <a:tailEnd/>
            </a:ln>
          </p:spPr>
          <p:txBody>
            <a:bodyPr/>
            <a:lstStyle/>
            <a:p>
              <a:endParaRPr lang="en-US"/>
            </a:p>
          </p:txBody>
        </p:sp>
        <p:sp>
          <p:nvSpPr>
            <p:cNvPr id="324" name="Freeform 154"/>
            <p:cNvSpPr>
              <a:spLocks/>
            </p:cNvSpPr>
            <p:nvPr/>
          </p:nvSpPr>
          <p:spPr bwMode="auto">
            <a:xfrm>
              <a:off x="6526057" y="279061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 name="Freeform 155"/>
            <p:cNvSpPr>
              <a:spLocks/>
            </p:cNvSpPr>
            <p:nvPr/>
          </p:nvSpPr>
          <p:spPr bwMode="auto">
            <a:xfrm>
              <a:off x="6526057" y="2790611"/>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26" name="Freeform 156"/>
            <p:cNvSpPr>
              <a:spLocks/>
            </p:cNvSpPr>
            <p:nvPr/>
          </p:nvSpPr>
          <p:spPr bwMode="auto">
            <a:xfrm>
              <a:off x="6833632" y="2790611"/>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 name="Freeform 157"/>
            <p:cNvSpPr>
              <a:spLocks/>
            </p:cNvSpPr>
            <p:nvPr/>
          </p:nvSpPr>
          <p:spPr bwMode="auto">
            <a:xfrm>
              <a:off x="6833632" y="2790611"/>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28" name="Freeform 158"/>
            <p:cNvSpPr>
              <a:spLocks/>
            </p:cNvSpPr>
            <p:nvPr/>
          </p:nvSpPr>
          <p:spPr bwMode="auto">
            <a:xfrm>
              <a:off x="7141208" y="2790611"/>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 name="Freeform 159"/>
            <p:cNvSpPr>
              <a:spLocks/>
            </p:cNvSpPr>
            <p:nvPr/>
          </p:nvSpPr>
          <p:spPr bwMode="auto">
            <a:xfrm>
              <a:off x="7141208" y="2790611"/>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30" name="Freeform 160"/>
            <p:cNvSpPr>
              <a:spLocks/>
            </p:cNvSpPr>
            <p:nvPr/>
          </p:nvSpPr>
          <p:spPr bwMode="auto">
            <a:xfrm>
              <a:off x="7448783" y="2790611"/>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 name="Freeform 161"/>
            <p:cNvSpPr>
              <a:spLocks/>
            </p:cNvSpPr>
            <p:nvPr/>
          </p:nvSpPr>
          <p:spPr bwMode="auto">
            <a:xfrm>
              <a:off x="7448783" y="2790611"/>
              <a:ext cx="514371"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9"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32" name="Freeform 162"/>
            <p:cNvSpPr>
              <a:spLocks/>
            </p:cNvSpPr>
            <p:nvPr/>
          </p:nvSpPr>
          <p:spPr bwMode="auto">
            <a:xfrm>
              <a:off x="6320570" y="2936571"/>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 name="Freeform 163"/>
            <p:cNvSpPr>
              <a:spLocks/>
            </p:cNvSpPr>
            <p:nvPr/>
          </p:nvSpPr>
          <p:spPr bwMode="auto">
            <a:xfrm>
              <a:off x="6320570" y="2936571"/>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34" name="Freeform 164"/>
            <p:cNvSpPr>
              <a:spLocks/>
            </p:cNvSpPr>
            <p:nvPr/>
          </p:nvSpPr>
          <p:spPr bwMode="auto">
            <a:xfrm>
              <a:off x="6628182" y="2935949"/>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 name="Freeform 165"/>
            <p:cNvSpPr>
              <a:spLocks/>
            </p:cNvSpPr>
            <p:nvPr/>
          </p:nvSpPr>
          <p:spPr bwMode="auto">
            <a:xfrm>
              <a:off x="6628182" y="2940631"/>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36" name="Freeform 166"/>
            <p:cNvSpPr>
              <a:spLocks/>
            </p:cNvSpPr>
            <p:nvPr/>
          </p:nvSpPr>
          <p:spPr bwMode="auto">
            <a:xfrm>
              <a:off x="6935721" y="2936571"/>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 name="Freeform 167"/>
            <p:cNvSpPr>
              <a:spLocks/>
            </p:cNvSpPr>
            <p:nvPr/>
          </p:nvSpPr>
          <p:spPr bwMode="auto">
            <a:xfrm>
              <a:off x="6935721" y="2936571"/>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38" name="Freeform 168"/>
            <p:cNvSpPr>
              <a:spLocks/>
            </p:cNvSpPr>
            <p:nvPr/>
          </p:nvSpPr>
          <p:spPr bwMode="auto">
            <a:xfrm>
              <a:off x="7243297" y="2936571"/>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 name="Freeform 169"/>
            <p:cNvSpPr>
              <a:spLocks/>
            </p:cNvSpPr>
            <p:nvPr/>
          </p:nvSpPr>
          <p:spPr bwMode="auto">
            <a:xfrm>
              <a:off x="7243297" y="2936571"/>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40" name="Freeform 170"/>
            <p:cNvSpPr>
              <a:spLocks/>
            </p:cNvSpPr>
            <p:nvPr/>
          </p:nvSpPr>
          <p:spPr bwMode="auto">
            <a:xfrm>
              <a:off x="6116392" y="3082530"/>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 name="Freeform 171"/>
            <p:cNvSpPr>
              <a:spLocks/>
            </p:cNvSpPr>
            <p:nvPr/>
          </p:nvSpPr>
          <p:spPr bwMode="auto">
            <a:xfrm>
              <a:off x="6116392" y="3082530"/>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42" name="Freeform 172"/>
            <p:cNvSpPr>
              <a:spLocks/>
            </p:cNvSpPr>
            <p:nvPr/>
          </p:nvSpPr>
          <p:spPr bwMode="auto">
            <a:xfrm>
              <a:off x="6423968" y="3082530"/>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 name="Freeform 173"/>
            <p:cNvSpPr>
              <a:spLocks/>
            </p:cNvSpPr>
            <p:nvPr/>
          </p:nvSpPr>
          <p:spPr bwMode="auto">
            <a:xfrm>
              <a:off x="6423968" y="3082530"/>
              <a:ext cx="511753"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1588" cap="rnd">
              <a:solidFill>
                <a:srgbClr val="000000"/>
              </a:solidFill>
              <a:round/>
              <a:headEnd/>
              <a:tailEnd/>
            </a:ln>
          </p:spPr>
          <p:txBody>
            <a:bodyPr/>
            <a:lstStyle/>
            <a:p>
              <a:endParaRPr lang="en-US"/>
            </a:p>
          </p:txBody>
        </p:sp>
        <p:sp>
          <p:nvSpPr>
            <p:cNvPr id="344" name="Freeform 174"/>
            <p:cNvSpPr>
              <a:spLocks/>
            </p:cNvSpPr>
            <p:nvPr/>
          </p:nvSpPr>
          <p:spPr bwMode="auto">
            <a:xfrm>
              <a:off x="6731543" y="3082530"/>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 name="Freeform 175"/>
            <p:cNvSpPr>
              <a:spLocks/>
            </p:cNvSpPr>
            <p:nvPr/>
          </p:nvSpPr>
          <p:spPr bwMode="auto">
            <a:xfrm>
              <a:off x="6731543" y="3082530"/>
              <a:ext cx="511754"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46" name="Freeform 176"/>
            <p:cNvSpPr>
              <a:spLocks/>
            </p:cNvSpPr>
            <p:nvPr/>
          </p:nvSpPr>
          <p:spPr bwMode="auto">
            <a:xfrm>
              <a:off x="7039119" y="3082530"/>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 name="Freeform 177"/>
            <p:cNvSpPr>
              <a:spLocks/>
            </p:cNvSpPr>
            <p:nvPr/>
          </p:nvSpPr>
          <p:spPr bwMode="auto">
            <a:xfrm>
              <a:off x="7039119" y="3082530"/>
              <a:ext cx="514370" cy="145960"/>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9" y="109"/>
                  </a:lnTo>
                  <a:lnTo>
                    <a:pt x="0" y="109"/>
                  </a:lnTo>
                  <a:close/>
                </a:path>
              </a:pathLst>
            </a:custGeom>
            <a:solidFill>
              <a:schemeClr val="bg1"/>
            </a:solidFill>
            <a:ln w="1588" cap="rnd">
              <a:solidFill>
                <a:srgbClr val="000000"/>
              </a:solidFill>
              <a:round/>
              <a:headEnd/>
              <a:tailEnd/>
            </a:ln>
          </p:spPr>
          <p:txBody>
            <a:bodyPr/>
            <a:lstStyle/>
            <a:p>
              <a:endParaRPr lang="en-US"/>
            </a:p>
          </p:txBody>
        </p:sp>
        <p:sp>
          <p:nvSpPr>
            <p:cNvPr id="348" name="Freeform 178"/>
            <p:cNvSpPr>
              <a:spLocks/>
            </p:cNvSpPr>
            <p:nvPr/>
          </p:nvSpPr>
          <p:spPr bwMode="auto">
            <a:xfrm>
              <a:off x="6833632" y="1985825"/>
              <a:ext cx="514371"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 name="Freeform 179"/>
            <p:cNvSpPr>
              <a:spLocks/>
            </p:cNvSpPr>
            <p:nvPr/>
          </p:nvSpPr>
          <p:spPr bwMode="auto">
            <a:xfrm>
              <a:off x="6833632" y="1985825"/>
              <a:ext cx="514371"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2" y="0"/>
                  </a:lnTo>
                  <a:lnTo>
                    <a:pt x="231"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 name="Freeform 180"/>
            <p:cNvSpPr>
              <a:spLocks/>
            </p:cNvSpPr>
            <p:nvPr/>
          </p:nvSpPr>
          <p:spPr bwMode="auto">
            <a:xfrm>
              <a:off x="7141208" y="1985825"/>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 name="Freeform 181"/>
            <p:cNvSpPr>
              <a:spLocks/>
            </p:cNvSpPr>
            <p:nvPr/>
          </p:nvSpPr>
          <p:spPr bwMode="auto">
            <a:xfrm>
              <a:off x="7141208" y="1985825"/>
              <a:ext cx="514370" cy="145959"/>
            </a:xfrm>
            <a:custGeom>
              <a:avLst/>
              <a:gdLst>
                <a:gd name="T0" fmla="*/ 0 w 231"/>
                <a:gd name="T1" fmla="*/ 2147483647 h 109"/>
                <a:gd name="T2" fmla="*/ 2147483647 w 231"/>
                <a:gd name="T3" fmla="*/ 0 h 109"/>
                <a:gd name="T4" fmla="*/ 2147483647 w 231"/>
                <a:gd name="T5" fmla="*/ 0 h 109"/>
                <a:gd name="T6" fmla="*/ 2147483647 w 231"/>
                <a:gd name="T7" fmla="*/ 2147483647 h 109"/>
                <a:gd name="T8" fmla="*/ 0 w 231"/>
                <a:gd name="T9" fmla="*/ 2147483647 h 109"/>
                <a:gd name="T10" fmla="*/ 0 60000 65536"/>
                <a:gd name="T11" fmla="*/ 0 60000 65536"/>
                <a:gd name="T12" fmla="*/ 0 60000 65536"/>
                <a:gd name="T13" fmla="*/ 0 60000 65536"/>
                <a:gd name="T14" fmla="*/ 0 60000 65536"/>
                <a:gd name="T15" fmla="*/ 0 w 231"/>
                <a:gd name="T16" fmla="*/ 0 h 109"/>
                <a:gd name="T17" fmla="*/ 231 w 231"/>
                <a:gd name="T18" fmla="*/ 109 h 109"/>
              </a:gdLst>
              <a:ahLst/>
              <a:cxnLst>
                <a:cxn ang="T10">
                  <a:pos x="T0" y="T1"/>
                </a:cxn>
                <a:cxn ang="T11">
                  <a:pos x="T2" y="T3"/>
                </a:cxn>
                <a:cxn ang="T12">
                  <a:pos x="T4" y="T5"/>
                </a:cxn>
                <a:cxn ang="T13">
                  <a:pos x="T6" y="T7"/>
                </a:cxn>
                <a:cxn ang="T14">
                  <a:pos x="T8" y="T9"/>
                </a:cxn>
              </a:cxnLst>
              <a:rect l="T15" t="T16" r="T17" b="T18"/>
              <a:pathLst>
                <a:path w="231" h="109">
                  <a:moveTo>
                    <a:pt x="0" y="109"/>
                  </a:moveTo>
                  <a:lnTo>
                    <a:pt x="93" y="0"/>
                  </a:lnTo>
                  <a:lnTo>
                    <a:pt x="231"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 name="Freeform 182"/>
            <p:cNvSpPr>
              <a:spLocks/>
            </p:cNvSpPr>
            <p:nvPr/>
          </p:nvSpPr>
          <p:spPr bwMode="auto">
            <a:xfrm>
              <a:off x="6628549" y="2132389"/>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 name="Freeform 183"/>
            <p:cNvSpPr>
              <a:spLocks/>
            </p:cNvSpPr>
            <p:nvPr/>
          </p:nvSpPr>
          <p:spPr bwMode="auto">
            <a:xfrm>
              <a:off x="6628549" y="2132389"/>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 name="Freeform 184"/>
            <p:cNvSpPr>
              <a:spLocks/>
            </p:cNvSpPr>
            <p:nvPr/>
          </p:nvSpPr>
          <p:spPr bwMode="auto">
            <a:xfrm>
              <a:off x="6844547" y="162487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9525">
              <a:solidFill>
                <a:schemeClr val="tx1"/>
              </a:solidFill>
              <a:round/>
              <a:headEnd/>
              <a:tailEnd/>
            </a:ln>
          </p:spPr>
          <p:txBody>
            <a:bodyPr/>
            <a:lstStyle/>
            <a:p>
              <a:endParaRPr lang="en-US"/>
            </a:p>
          </p:txBody>
        </p:sp>
        <p:sp>
          <p:nvSpPr>
            <p:cNvPr id="355" name="Freeform 185"/>
            <p:cNvSpPr>
              <a:spLocks/>
            </p:cNvSpPr>
            <p:nvPr/>
          </p:nvSpPr>
          <p:spPr bwMode="auto">
            <a:xfrm>
              <a:off x="6935721" y="2131784"/>
              <a:ext cx="513062" cy="145960"/>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noFill/>
            <a:ln w="158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 name="Freeform 188"/>
            <p:cNvSpPr>
              <a:spLocks noEditPoints="1"/>
            </p:cNvSpPr>
            <p:nvPr/>
          </p:nvSpPr>
          <p:spPr bwMode="auto">
            <a:xfrm>
              <a:off x="5147255" y="1296199"/>
              <a:ext cx="1920235" cy="3610320"/>
            </a:xfrm>
            <a:custGeom>
              <a:avLst/>
              <a:gdLst>
                <a:gd name="T0" fmla="*/ 2147483647 w 4303"/>
                <a:gd name="T1" fmla="*/ 2147483647 h 5583"/>
                <a:gd name="T2" fmla="*/ 2147483647 w 4303"/>
                <a:gd name="T3" fmla="*/ 2147483647 h 5583"/>
                <a:gd name="T4" fmla="*/ 2147483647 w 4303"/>
                <a:gd name="T5" fmla="*/ 2147483647 h 5583"/>
                <a:gd name="T6" fmla="*/ 2147483647 w 4303"/>
                <a:gd name="T7" fmla="*/ 2147483647 h 5583"/>
                <a:gd name="T8" fmla="*/ 2147483647 w 4303"/>
                <a:gd name="T9" fmla="*/ 2147483647 h 5583"/>
                <a:gd name="T10" fmla="*/ 2147483647 w 4303"/>
                <a:gd name="T11" fmla="*/ 2147483647 h 5583"/>
                <a:gd name="T12" fmla="*/ 2147483647 w 4303"/>
                <a:gd name="T13" fmla="*/ 2147483647 h 5583"/>
                <a:gd name="T14" fmla="*/ 2147483647 w 4303"/>
                <a:gd name="T15" fmla="*/ 2147483647 h 5583"/>
                <a:gd name="T16" fmla="*/ 2147483647 w 4303"/>
                <a:gd name="T17" fmla="*/ 2147483647 h 5583"/>
                <a:gd name="T18" fmla="*/ 2147483647 w 4303"/>
                <a:gd name="T19" fmla="*/ 2147483647 h 5583"/>
                <a:gd name="T20" fmla="*/ 2147483647 w 4303"/>
                <a:gd name="T21" fmla="*/ 2147483647 h 5583"/>
                <a:gd name="T22" fmla="*/ 2147483647 w 4303"/>
                <a:gd name="T23" fmla="*/ 2147483647 h 5583"/>
                <a:gd name="T24" fmla="*/ 2147483647 w 4303"/>
                <a:gd name="T25" fmla="*/ 2147483647 h 5583"/>
                <a:gd name="T26" fmla="*/ 2147483647 w 4303"/>
                <a:gd name="T27" fmla="*/ 2147483647 h 5583"/>
                <a:gd name="T28" fmla="*/ 2147483647 w 4303"/>
                <a:gd name="T29" fmla="*/ 2147483647 h 5583"/>
                <a:gd name="T30" fmla="*/ 2147483647 w 4303"/>
                <a:gd name="T31" fmla="*/ 2147483647 h 5583"/>
                <a:gd name="T32" fmla="*/ 2147483647 w 4303"/>
                <a:gd name="T33" fmla="*/ 2147483647 h 5583"/>
                <a:gd name="T34" fmla="*/ 2147483647 w 4303"/>
                <a:gd name="T35" fmla="*/ 2147483647 h 5583"/>
                <a:gd name="T36" fmla="*/ 2147483647 w 4303"/>
                <a:gd name="T37" fmla="*/ 2147483647 h 5583"/>
                <a:gd name="T38" fmla="*/ 2147483647 w 4303"/>
                <a:gd name="T39" fmla="*/ 2147483647 h 5583"/>
                <a:gd name="T40" fmla="*/ 2147483647 w 4303"/>
                <a:gd name="T41" fmla="*/ 2147483647 h 5583"/>
                <a:gd name="T42" fmla="*/ 2147483647 w 4303"/>
                <a:gd name="T43" fmla="*/ 2147483647 h 5583"/>
                <a:gd name="T44" fmla="*/ 2147483647 w 4303"/>
                <a:gd name="T45" fmla="*/ 2147483647 h 5583"/>
                <a:gd name="T46" fmla="*/ 2147483647 w 4303"/>
                <a:gd name="T47" fmla="*/ 2147483647 h 5583"/>
                <a:gd name="T48" fmla="*/ 2147483647 w 4303"/>
                <a:gd name="T49" fmla="*/ 2147483647 h 5583"/>
                <a:gd name="T50" fmla="*/ 2147483647 w 4303"/>
                <a:gd name="T51" fmla="*/ 2147483647 h 5583"/>
                <a:gd name="T52" fmla="*/ 2147483647 w 4303"/>
                <a:gd name="T53" fmla="*/ 2147483647 h 5583"/>
                <a:gd name="T54" fmla="*/ 2147483647 w 4303"/>
                <a:gd name="T55" fmla="*/ 2147483647 h 5583"/>
                <a:gd name="T56" fmla="*/ 2147483647 w 4303"/>
                <a:gd name="T57" fmla="*/ 2147483647 h 5583"/>
                <a:gd name="T58" fmla="*/ 2147483647 w 4303"/>
                <a:gd name="T59" fmla="*/ 2147483647 h 5583"/>
                <a:gd name="T60" fmla="*/ 2147483647 w 4303"/>
                <a:gd name="T61" fmla="*/ 2147483647 h 5583"/>
                <a:gd name="T62" fmla="*/ 2147483647 w 4303"/>
                <a:gd name="T63" fmla="*/ 2147483647 h 5583"/>
                <a:gd name="T64" fmla="*/ 2147483647 w 4303"/>
                <a:gd name="T65" fmla="*/ 2147483647 h 5583"/>
                <a:gd name="T66" fmla="*/ 2147483647 w 4303"/>
                <a:gd name="T67" fmla="*/ 2147483647 h 5583"/>
                <a:gd name="T68" fmla="*/ 2147483647 w 4303"/>
                <a:gd name="T69" fmla="*/ 2147483647 h 5583"/>
                <a:gd name="T70" fmla="*/ 2147483647 w 4303"/>
                <a:gd name="T71" fmla="*/ 2147483647 h 5583"/>
                <a:gd name="T72" fmla="*/ 2147483647 w 4303"/>
                <a:gd name="T73" fmla="*/ 2147483647 h 5583"/>
                <a:gd name="T74" fmla="*/ 2147483647 w 4303"/>
                <a:gd name="T75" fmla="*/ 2147483647 h 5583"/>
                <a:gd name="T76" fmla="*/ 2147483647 w 4303"/>
                <a:gd name="T77" fmla="*/ 2147483647 h 5583"/>
                <a:gd name="T78" fmla="*/ 2147483647 w 4303"/>
                <a:gd name="T79" fmla="*/ 2147483647 h 5583"/>
                <a:gd name="T80" fmla="*/ 2147483647 w 4303"/>
                <a:gd name="T81" fmla="*/ 2147483647 h 5583"/>
                <a:gd name="T82" fmla="*/ 2147483647 w 4303"/>
                <a:gd name="T83" fmla="*/ 2147483647 h 5583"/>
                <a:gd name="T84" fmla="*/ 2147483647 w 4303"/>
                <a:gd name="T85" fmla="*/ 2147483647 h 5583"/>
                <a:gd name="T86" fmla="*/ 2147483647 w 4303"/>
                <a:gd name="T87" fmla="*/ 2147483647 h 5583"/>
                <a:gd name="T88" fmla="*/ 2147483647 w 4303"/>
                <a:gd name="T89" fmla="*/ 2147483647 h 5583"/>
                <a:gd name="T90" fmla="*/ 2147483647 w 4303"/>
                <a:gd name="T91" fmla="*/ 2147483647 h 5583"/>
                <a:gd name="T92" fmla="*/ 2147483647 w 4303"/>
                <a:gd name="T93" fmla="*/ 2147483647 h 5583"/>
                <a:gd name="T94" fmla="*/ 2147483647 w 4303"/>
                <a:gd name="T95" fmla="*/ 2147483647 h 5583"/>
                <a:gd name="T96" fmla="*/ 2147483647 w 4303"/>
                <a:gd name="T97" fmla="*/ 2147483647 h 5583"/>
                <a:gd name="T98" fmla="*/ 2147483647 w 4303"/>
                <a:gd name="T99" fmla="*/ 2147483647 h 5583"/>
                <a:gd name="T100" fmla="*/ 2147483647 w 4303"/>
                <a:gd name="T101" fmla="*/ 2147483647 h 55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03"/>
                <a:gd name="T154" fmla="*/ 0 h 5583"/>
                <a:gd name="T155" fmla="*/ 4303 w 4303"/>
                <a:gd name="T156" fmla="*/ 5583 h 55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03" h="5583">
                  <a:moveTo>
                    <a:pt x="4301" y="14"/>
                  </a:moveTo>
                  <a:lnTo>
                    <a:pt x="4232" y="102"/>
                  </a:lnTo>
                  <a:cubicBezTo>
                    <a:pt x="4230" y="106"/>
                    <a:pt x="4225" y="106"/>
                    <a:pt x="4221" y="104"/>
                  </a:cubicBezTo>
                  <a:cubicBezTo>
                    <a:pt x="4218" y="101"/>
                    <a:pt x="4217" y="96"/>
                    <a:pt x="4220" y="92"/>
                  </a:cubicBezTo>
                  <a:lnTo>
                    <a:pt x="4288" y="4"/>
                  </a:lnTo>
                  <a:cubicBezTo>
                    <a:pt x="4291" y="0"/>
                    <a:pt x="4296" y="0"/>
                    <a:pt x="4299" y="2"/>
                  </a:cubicBezTo>
                  <a:cubicBezTo>
                    <a:pt x="4303" y="5"/>
                    <a:pt x="4303" y="10"/>
                    <a:pt x="4301" y="14"/>
                  </a:cubicBezTo>
                  <a:close/>
                  <a:moveTo>
                    <a:pt x="4184" y="166"/>
                  </a:moveTo>
                  <a:lnTo>
                    <a:pt x="4115" y="254"/>
                  </a:lnTo>
                  <a:cubicBezTo>
                    <a:pt x="4112" y="258"/>
                    <a:pt x="4107" y="259"/>
                    <a:pt x="4104" y="256"/>
                  </a:cubicBezTo>
                  <a:cubicBezTo>
                    <a:pt x="4100" y="253"/>
                    <a:pt x="4100" y="248"/>
                    <a:pt x="4102" y="245"/>
                  </a:cubicBezTo>
                  <a:lnTo>
                    <a:pt x="4171" y="156"/>
                  </a:lnTo>
                  <a:cubicBezTo>
                    <a:pt x="4174" y="152"/>
                    <a:pt x="4179" y="152"/>
                    <a:pt x="4182" y="154"/>
                  </a:cubicBezTo>
                  <a:cubicBezTo>
                    <a:pt x="4186" y="157"/>
                    <a:pt x="4186" y="162"/>
                    <a:pt x="4184" y="166"/>
                  </a:cubicBezTo>
                  <a:close/>
                  <a:moveTo>
                    <a:pt x="4066" y="318"/>
                  </a:moveTo>
                  <a:lnTo>
                    <a:pt x="3998" y="406"/>
                  </a:lnTo>
                  <a:cubicBezTo>
                    <a:pt x="3995" y="410"/>
                    <a:pt x="3990" y="411"/>
                    <a:pt x="3987" y="408"/>
                  </a:cubicBezTo>
                  <a:cubicBezTo>
                    <a:pt x="3983" y="405"/>
                    <a:pt x="3983" y="400"/>
                    <a:pt x="3985" y="397"/>
                  </a:cubicBezTo>
                  <a:lnTo>
                    <a:pt x="4054" y="308"/>
                  </a:lnTo>
                  <a:cubicBezTo>
                    <a:pt x="4056" y="304"/>
                    <a:pt x="4061" y="304"/>
                    <a:pt x="4065" y="307"/>
                  </a:cubicBezTo>
                  <a:cubicBezTo>
                    <a:pt x="4068" y="309"/>
                    <a:pt x="4069" y="314"/>
                    <a:pt x="4066" y="318"/>
                  </a:cubicBezTo>
                  <a:close/>
                  <a:moveTo>
                    <a:pt x="3949" y="470"/>
                  </a:moveTo>
                  <a:lnTo>
                    <a:pt x="3881" y="559"/>
                  </a:lnTo>
                  <a:cubicBezTo>
                    <a:pt x="3878" y="562"/>
                    <a:pt x="3873" y="563"/>
                    <a:pt x="3870" y="560"/>
                  </a:cubicBezTo>
                  <a:cubicBezTo>
                    <a:pt x="3866" y="557"/>
                    <a:pt x="3865" y="552"/>
                    <a:pt x="3868" y="549"/>
                  </a:cubicBezTo>
                  <a:lnTo>
                    <a:pt x="3937" y="460"/>
                  </a:lnTo>
                  <a:cubicBezTo>
                    <a:pt x="3939" y="457"/>
                    <a:pt x="3944" y="456"/>
                    <a:pt x="3948" y="459"/>
                  </a:cubicBezTo>
                  <a:cubicBezTo>
                    <a:pt x="3951" y="461"/>
                    <a:pt x="3952" y="466"/>
                    <a:pt x="3949" y="470"/>
                  </a:cubicBezTo>
                  <a:close/>
                  <a:moveTo>
                    <a:pt x="3832" y="622"/>
                  </a:moveTo>
                  <a:lnTo>
                    <a:pt x="3764" y="711"/>
                  </a:lnTo>
                  <a:cubicBezTo>
                    <a:pt x="3761" y="714"/>
                    <a:pt x="3756" y="715"/>
                    <a:pt x="3753" y="712"/>
                  </a:cubicBezTo>
                  <a:cubicBezTo>
                    <a:pt x="3749" y="709"/>
                    <a:pt x="3748" y="704"/>
                    <a:pt x="3751" y="701"/>
                  </a:cubicBezTo>
                  <a:lnTo>
                    <a:pt x="3819" y="612"/>
                  </a:lnTo>
                  <a:cubicBezTo>
                    <a:pt x="3822" y="609"/>
                    <a:pt x="3827" y="608"/>
                    <a:pt x="3831" y="611"/>
                  </a:cubicBezTo>
                  <a:cubicBezTo>
                    <a:pt x="3834" y="613"/>
                    <a:pt x="3835" y="618"/>
                    <a:pt x="3832" y="622"/>
                  </a:cubicBezTo>
                  <a:close/>
                  <a:moveTo>
                    <a:pt x="3715" y="774"/>
                  </a:moveTo>
                  <a:lnTo>
                    <a:pt x="3647" y="863"/>
                  </a:lnTo>
                  <a:cubicBezTo>
                    <a:pt x="3644" y="866"/>
                    <a:pt x="3639" y="867"/>
                    <a:pt x="3635" y="864"/>
                  </a:cubicBezTo>
                  <a:cubicBezTo>
                    <a:pt x="3632" y="862"/>
                    <a:pt x="3631" y="857"/>
                    <a:pt x="3634" y="853"/>
                  </a:cubicBezTo>
                  <a:lnTo>
                    <a:pt x="3702" y="764"/>
                  </a:lnTo>
                  <a:cubicBezTo>
                    <a:pt x="3705" y="761"/>
                    <a:pt x="3710" y="760"/>
                    <a:pt x="3713" y="763"/>
                  </a:cubicBezTo>
                  <a:cubicBezTo>
                    <a:pt x="3717" y="766"/>
                    <a:pt x="3718" y="771"/>
                    <a:pt x="3715" y="774"/>
                  </a:cubicBezTo>
                  <a:close/>
                  <a:moveTo>
                    <a:pt x="3598" y="926"/>
                  </a:moveTo>
                  <a:lnTo>
                    <a:pt x="3529" y="1015"/>
                  </a:lnTo>
                  <a:cubicBezTo>
                    <a:pt x="3527" y="1018"/>
                    <a:pt x="3522" y="1019"/>
                    <a:pt x="3518" y="1016"/>
                  </a:cubicBezTo>
                  <a:cubicBezTo>
                    <a:pt x="3515" y="1014"/>
                    <a:pt x="3514" y="1009"/>
                    <a:pt x="3517" y="1005"/>
                  </a:cubicBezTo>
                  <a:lnTo>
                    <a:pt x="3585" y="916"/>
                  </a:lnTo>
                  <a:cubicBezTo>
                    <a:pt x="3588" y="913"/>
                    <a:pt x="3593" y="912"/>
                    <a:pt x="3596" y="915"/>
                  </a:cubicBezTo>
                  <a:cubicBezTo>
                    <a:pt x="3600" y="918"/>
                    <a:pt x="3600" y="923"/>
                    <a:pt x="3598" y="926"/>
                  </a:cubicBezTo>
                  <a:close/>
                  <a:moveTo>
                    <a:pt x="3481" y="1078"/>
                  </a:moveTo>
                  <a:lnTo>
                    <a:pt x="3412" y="1167"/>
                  </a:lnTo>
                  <a:cubicBezTo>
                    <a:pt x="3410" y="1171"/>
                    <a:pt x="3405" y="1171"/>
                    <a:pt x="3401" y="1169"/>
                  </a:cubicBezTo>
                  <a:cubicBezTo>
                    <a:pt x="3398" y="1166"/>
                    <a:pt x="3397" y="1161"/>
                    <a:pt x="3400" y="1157"/>
                  </a:cubicBezTo>
                  <a:lnTo>
                    <a:pt x="3468" y="1069"/>
                  </a:lnTo>
                  <a:cubicBezTo>
                    <a:pt x="3471" y="1065"/>
                    <a:pt x="3476" y="1064"/>
                    <a:pt x="3479" y="1067"/>
                  </a:cubicBezTo>
                  <a:cubicBezTo>
                    <a:pt x="3483" y="1070"/>
                    <a:pt x="3483" y="1075"/>
                    <a:pt x="3481" y="1078"/>
                  </a:cubicBezTo>
                  <a:close/>
                  <a:moveTo>
                    <a:pt x="3363" y="1230"/>
                  </a:moveTo>
                  <a:lnTo>
                    <a:pt x="3295" y="1319"/>
                  </a:lnTo>
                  <a:cubicBezTo>
                    <a:pt x="3292" y="1323"/>
                    <a:pt x="3287" y="1323"/>
                    <a:pt x="3284" y="1321"/>
                  </a:cubicBezTo>
                  <a:cubicBezTo>
                    <a:pt x="3280" y="1318"/>
                    <a:pt x="3280" y="1313"/>
                    <a:pt x="3282" y="1309"/>
                  </a:cubicBezTo>
                  <a:lnTo>
                    <a:pt x="3351" y="1221"/>
                  </a:lnTo>
                  <a:cubicBezTo>
                    <a:pt x="3353" y="1217"/>
                    <a:pt x="3359" y="1217"/>
                    <a:pt x="3362" y="1219"/>
                  </a:cubicBezTo>
                  <a:cubicBezTo>
                    <a:pt x="3366" y="1222"/>
                    <a:pt x="3366" y="1227"/>
                    <a:pt x="3363" y="1230"/>
                  </a:cubicBezTo>
                  <a:close/>
                  <a:moveTo>
                    <a:pt x="3246" y="1383"/>
                  </a:moveTo>
                  <a:lnTo>
                    <a:pt x="3178" y="1471"/>
                  </a:lnTo>
                  <a:cubicBezTo>
                    <a:pt x="3175" y="1475"/>
                    <a:pt x="3170" y="1475"/>
                    <a:pt x="3167" y="1473"/>
                  </a:cubicBezTo>
                  <a:cubicBezTo>
                    <a:pt x="3163" y="1470"/>
                    <a:pt x="3163" y="1465"/>
                    <a:pt x="3165" y="1462"/>
                  </a:cubicBezTo>
                  <a:lnTo>
                    <a:pt x="3234" y="1373"/>
                  </a:lnTo>
                  <a:cubicBezTo>
                    <a:pt x="3236" y="1369"/>
                    <a:pt x="3241" y="1369"/>
                    <a:pt x="3245" y="1371"/>
                  </a:cubicBezTo>
                  <a:cubicBezTo>
                    <a:pt x="3248" y="1374"/>
                    <a:pt x="3249" y="1379"/>
                    <a:pt x="3246" y="1383"/>
                  </a:cubicBezTo>
                  <a:close/>
                  <a:moveTo>
                    <a:pt x="3129" y="1535"/>
                  </a:moveTo>
                  <a:lnTo>
                    <a:pt x="3061" y="1623"/>
                  </a:lnTo>
                  <a:cubicBezTo>
                    <a:pt x="3058" y="1627"/>
                    <a:pt x="3053" y="1628"/>
                    <a:pt x="3050" y="1625"/>
                  </a:cubicBezTo>
                  <a:cubicBezTo>
                    <a:pt x="3046" y="1622"/>
                    <a:pt x="3045" y="1617"/>
                    <a:pt x="3048" y="1614"/>
                  </a:cubicBezTo>
                  <a:lnTo>
                    <a:pt x="3116" y="1525"/>
                  </a:lnTo>
                  <a:cubicBezTo>
                    <a:pt x="3119" y="1521"/>
                    <a:pt x="3124" y="1521"/>
                    <a:pt x="3128" y="1523"/>
                  </a:cubicBezTo>
                  <a:cubicBezTo>
                    <a:pt x="3131" y="1526"/>
                    <a:pt x="3132" y="1531"/>
                    <a:pt x="3129" y="1535"/>
                  </a:cubicBezTo>
                  <a:close/>
                  <a:moveTo>
                    <a:pt x="3012" y="1687"/>
                  </a:moveTo>
                  <a:lnTo>
                    <a:pt x="2944" y="1776"/>
                  </a:lnTo>
                  <a:cubicBezTo>
                    <a:pt x="2941" y="1779"/>
                    <a:pt x="2936" y="1780"/>
                    <a:pt x="2932" y="1777"/>
                  </a:cubicBezTo>
                  <a:cubicBezTo>
                    <a:pt x="2929" y="1774"/>
                    <a:pt x="2928" y="1769"/>
                    <a:pt x="2931" y="1766"/>
                  </a:cubicBezTo>
                  <a:lnTo>
                    <a:pt x="2999" y="1677"/>
                  </a:lnTo>
                  <a:cubicBezTo>
                    <a:pt x="3002" y="1674"/>
                    <a:pt x="3007" y="1673"/>
                    <a:pt x="3011" y="1676"/>
                  </a:cubicBezTo>
                  <a:cubicBezTo>
                    <a:pt x="3014" y="1678"/>
                    <a:pt x="3015" y="1683"/>
                    <a:pt x="3012" y="1687"/>
                  </a:cubicBezTo>
                  <a:close/>
                  <a:moveTo>
                    <a:pt x="2895" y="1839"/>
                  </a:moveTo>
                  <a:lnTo>
                    <a:pt x="2827" y="1928"/>
                  </a:lnTo>
                  <a:cubicBezTo>
                    <a:pt x="2824" y="1931"/>
                    <a:pt x="2819" y="1932"/>
                    <a:pt x="2815" y="1929"/>
                  </a:cubicBezTo>
                  <a:cubicBezTo>
                    <a:pt x="2812" y="1926"/>
                    <a:pt x="2811" y="1921"/>
                    <a:pt x="2814" y="1918"/>
                  </a:cubicBezTo>
                  <a:lnTo>
                    <a:pt x="2882" y="1829"/>
                  </a:lnTo>
                  <a:cubicBezTo>
                    <a:pt x="2885" y="1826"/>
                    <a:pt x="2890" y="1825"/>
                    <a:pt x="2893" y="1828"/>
                  </a:cubicBezTo>
                  <a:cubicBezTo>
                    <a:pt x="2897" y="1830"/>
                    <a:pt x="2898" y="1835"/>
                    <a:pt x="2895" y="1839"/>
                  </a:cubicBezTo>
                  <a:close/>
                  <a:moveTo>
                    <a:pt x="2778" y="1991"/>
                  </a:moveTo>
                  <a:lnTo>
                    <a:pt x="2709" y="2080"/>
                  </a:lnTo>
                  <a:cubicBezTo>
                    <a:pt x="2707" y="2083"/>
                    <a:pt x="2702" y="2084"/>
                    <a:pt x="2698" y="2081"/>
                  </a:cubicBezTo>
                  <a:cubicBezTo>
                    <a:pt x="2695" y="2079"/>
                    <a:pt x="2694" y="2074"/>
                    <a:pt x="2697" y="2070"/>
                  </a:cubicBezTo>
                  <a:lnTo>
                    <a:pt x="2765" y="1981"/>
                  </a:lnTo>
                  <a:cubicBezTo>
                    <a:pt x="2768" y="1978"/>
                    <a:pt x="2773" y="1977"/>
                    <a:pt x="2776" y="1980"/>
                  </a:cubicBezTo>
                  <a:cubicBezTo>
                    <a:pt x="2780" y="1983"/>
                    <a:pt x="2780" y="1988"/>
                    <a:pt x="2778" y="1991"/>
                  </a:cubicBezTo>
                  <a:close/>
                  <a:moveTo>
                    <a:pt x="2661" y="2143"/>
                  </a:moveTo>
                  <a:lnTo>
                    <a:pt x="2592" y="2232"/>
                  </a:lnTo>
                  <a:cubicBezTo>
                    <a:pt x="2590" y="2235"/>
                    <a:pt x="2585" y="2236"/>
                    <a:pt x="2581" y="2233"/>
                  </a:cubicBezTo>
                  <a:cubicBezTo>
                    <a:pt x="2578" y="2231"/>
                    <a:pt x="2577" y="2226"/>
                    <a:pt x="2580" y="2222"/>
                  </a:cubicBezTo>
                  <a:lnTo>
                    <a:pt x="2648" y="2133"/>
                  </a:lnTo>
                  <a:cubicBezTo>
                    <a:pt x="2651" y="2130"/>
                    <a:pt x="2656" y="2129"/>
                    <a:pt x="2659" y="2132"/>
                  </a:cubicBezTo>
                  <a:cubicBezTo>
                    <a:pt x="2663" y="2135"/>
                    <a:pt x="2663" y="2140"/>
                    <a:pt x="2661" y="2143"/>
                  </a:cubicBezTo>
                  <a:close/>
                  <a:moveTo>
                    <a:pt x="2543" y="2295"/>
                  </a:moveTo>
                  <a:lnTo>
                    <a:pt x="2475" y="2384"/>
                  </a:lnTo>
                  <a:cubicBezTo>
                    <a:pt x="2472" y="2388"/>
                    <a:pt x="2467" y="2388"/>
                    <a:pt x="2464" y="2385"/>
                  </a:cubicBezTo>
                  <a:cubicBezTo>
                    <a:pt x="2460" y="2383"/>
                    <a:pt x="2460" y="2378"/>
                    <a:pt x="2462" y="2374"/>
                  </a:cubicBezTo>
                  <a:lnTo>
                    <a:pt x="2531" y="2286"/>
                  </a:lnTo>
                  <a:cubicBezTo>
                    <a:pt x="2533" y="2282"/>
                    <a:pt x="2538" y="2281"/>
                    <a:pt x="2542" y="2284"/>
                  </a:cubicBezTo>
                  <a:cubicBezTo>
                    <a:pt x="2545" y="2287"/>
                    <a:pt x="2546" y="2292"/>
                    <a:pt x="2543" y="2295"/>
                  </a:cubicBezTo>
                  <a:close/>
                  <a:moveTo>
                    <a:pt x="2426" y="2447"/>
                  </a:moveTo>
                  <a:lnTo>
                    <a:pt x="2358" y="2536"/>
                  </a:lnTo>
                  <a:cubicBezTo>
                    <a:pt x="2355" y="2540"/>
                    <a:pt x="2350" y="2540"/>
                    <a:pt x="2347" y="2538"/>
                  </a:cubicBezTo>
                  <a:cubicBezTo>
                    <a:pt x="2343" y="2535"/>
                    <a:pt x="2343" y="2530"/>
                    <a:pt x="2345" y="2526"/>
                  </a:cubicBezTo>
                  <a:lnTo>
                    <a:pt x="2414" y="2438"/>
                  </a:lnTo>
                  <a:cubicBezTo>
                    <a:pt x="2416" y="2434"/>
                    <a:pt x="2421" y="2434"/>
                    <a:pt x="2425" y="2436"/>
                  </a:cubicBezTo>
                  <a:cubicBezTo>
                    <a:pt x="2428" y="2439"/>
                    <a:pt x="2429" y="2444"/>
                    <a:pt x="2426" y="2447"/>
                  </a:cubicBezTo>
                  <a:close/>
                  <a:moveTo>
                    <a:pt x="2309" y="2600"/>
                  </a:moveTo>
                  <a:lnTo>
                    <a:pt x="2241" y="2688"/>
                  </a:lnTo>
                  <a:cubicBezTo>
                    <a:pt x="2238" y="2692"/>
                    <a:pt x="2233" y="2692"/>
                    <a:pt x="2230" y="2690"/>
                  </a:cubicBezTo>
                  <a:cubicBezTo>
                    <a:pt x="2226" y="2687"/>
                    <a:pt x="2225" y="2682"/>
                    <a:pt x="2228" y="2679"/>
                  </a:cubicBezTo>
                  <a:lnTo>
                    <a:pt x="2296" y="2590"/>
                  </a:lnTo>
                  <a:cubicBezTo>
                    <a:pt x="2299" y="2586"/>
                    <a:pt x="2304" y="2586"/>
                    <a:pt x="2308" y="2588"/>
                  </a:cubicBezTo>
                  <a:cubicBezTo>
                    <a:pt x="2311" y="2591"/>
                    <a:pt x="2312" y="2596"/>
                    <a:pt x="2309" y="2600"/>
                  </a:cubicBezTo>
                  <a:close/>
                  <a:moveTo>
                    <a:pt x="2192" y="2752"/>
                  </a:moveTo>
                  <a:lnTo>
                    <a:pt x="2124" y="2840"/>
                  </a:lnTo>
                  <a:cubicBezTo>
                    <a:pt x="2121" y="2844"/>
                    <a:pt x="2116" y="2845"/>
                    <a:pt x="2112" y="2842"/>
                  </a:cubicBezTo>
                  <a:cubicBezTo>
                    <a:pt x="2109" y="2839"/>
                    <a:pt x="2108" y="2834"/>
                    <a:pt x="2111" y="2831"/>
                  </a:cubicBezTo>
                  <a:lnTo>
                    <a:pt x="2179" y="2742"/>
                  </a:lnTo>
                  <a:cubicBezTo>
                    <a:pt x="2182" y="2738"/>
                    <a:pt x="2187" y="2738"/>
                    <a:pt x="2191" y="2740"/>
                  </a:cubicBezTo>
                  <a:cubicBezTo>
                    <a:pt x="2194" y="2743"/>
                    <a:pt x="2195" y="2748"/>
                    <a:pt x="2192" y="2752"/>
                  </a:cubicBezTo>
                  <a:close/>
                  <a:moveTo>
                    <a:pt x="2075" y="2904"/>
                  </a:moveTo>
                  <a:lnTo>
                    <a:pt x="2006" y="2993"/>
                  </a:lnTo>
                  <a:cubicBezTo>
                    <a:pt x="2004" y="2996"/>
                    <a:pt x="1999" y="2997"/>
                    <a:pt x="1995" y="2994"/>
                  </a:cubicBezTo>
                  <a:cubicBezTo>
                    <a:pt x="1992" y="2991"/>
                    <a:pt x="1991" y="2986"/>
                    <a:pt x="1994" y="2983"/>
                  </a:cubicBezTo>
                  <a:lnTo>
                    <a:pt x="2062" y="2894"/>
                  </a:lnTo>
                  <a:cubicBezTo>
                    <a:pt x="2065" y="2891"/>
                    <a:pt x="2070" y="2890"/>
                    <a:pt x="2073" y="2893"/>
                  </a:cubicBezTo>
                  <a:cubicBezTo>
                    <a:pt x="2077" y="2895"/>
                    <a:pt x="2078" y="2900"/>
                    <a:pt x="2075" y="2904"/>
                  </a:cubicBezTo>
                  <a:close/>
                  <a:moveTo>
                    <a:pt x="1958" y="3056"/>
                  </a:moveTo>
                  <a:lnTo>
                    <a:pt x="1889" y="3145"/>
                  </a:lnTo>
                  <a:cubicBezTo>
                    <a:pt x="1887" y="3148"/>
                    <a:pt x="1882" y="3149"/>
                    <a:pt x="1878" y="3146"/>
                  </a:cubicBezTo>
                  <a:cubicBezTo>
                    <a:pt x="1875" y="3143"/>
                    <a:pt x="1874" y="3138"/>
                    <a:pt x="1877" y="3135"/>
                  </a:cubicBezTo>
                  <a:lnTo>
                    <a:pt x="1945" y="3046"/>
                  </a:lnTo>
                  <a:cubicBezTo>
                    <a:pt x="1948" y="3043"/>
                    <a:pt x="1953" y="3042"/>
                    <a:pt x="1956" y="3045"/>
                  </a:cubicBezTo>
                  <a:cubicBezTo>
                    <a:pt x="1960" y="3047"/>
                    <a:pt x="1960" y="3052"/>
                    <a:pt x="1958" y="3056"/>
                  </a:cubicBezTo>
                  <a:close/>
                  <a:moveTo>
                    <a:pt x="1841" y="3208"/>
                  </a:moveTo>
                  <a:lnTo>
                    <a:pt x="1772" y="3297"/>
                  </a:lnTo>
                  <a:cubicBezTo>
                    <a:pt x="1769" y="3300"/>
                    <a:pt x="1764" y="3301"/>
                    <a:pt x="1761" y="3298"/>
                  </a:cubicBezTo>
                  <a:cubicBezTo>
                    <a:pt x="1757" y="3296"/>
                    <a:pt x="1757" y="3290"/>
                    <a:pt x="1760" y="3287"/>
                  </a:cubicBezTo>
                  <a:lnTo>
                    <a:pt x="1828" y="3198"/>
                  </a:lnTo>
                  <a:cubicBezTo>
                    <a:pt x="1831" y="3195"/>
                    <a:pt x="1836" y="3194"/>
                    <a:pt x="1839" y="3197"/>
                  </a:cubicBezTo>
                  <a:cubicBezTo>
                    <a:pt x="1843" y="3199"/>
                    <a:pt x="1843" y="3205"/>
                    <a:pt x="1841" y="3208"/>
                  </a:cubicBezTo>
                  <a:close/>
                  <a:moveTo>
                    <a:pt x="1723" y="3360"/>
                  </a:moveTo>
                  <a:lnTo>
                    <a:pt x="1655" y="3449"/>
                  </a:lnTo>
                  <a:cubicBezTo>
                    <a:pt x="1652" y="3452"/>
                    <a:pt x="1647" y="3453"/>
                    <a:pt x="1644" y="3450"/>
                  </a:cubicBezTo>
                  <a:cubicBezTo>
                    <a:pt x="1640" y="3448"/>
                    <a:pt x="1640" y="3443"/>
                    <a:pt x="1642" y="3439"/>
                  </a:cubicBezTo>
                  <a:lnTo>
                    <a:pt x="1711" y="3350"/>
                  </a:lnTo>
                  <a:cubicBezTo>
                    <a:pt x="1713" y="3347"/>
                    <a:pt x="1718" y="3346"/>
                    <a:pt x="1722" y="3349"/>
                  </a:cubicBezTo>
                  <a:cubicBezTo>
                    <a:pt x="1725" y="3352"/>
                    <a:pt x="1726" y="3357"/>
                    <a:pt x="1723" y="3360"/>
                  </a:cubicBezTo>
                  <a:close/>
                  <a:moveTo>
                    <a:pt x="1606" y="3512"/>
                  </a:moveTo>
                  <a:lnTo>
                    <a:pt x="1538" y="3601"/>
                  </a:lnTo>
                  <a:cubicBezTo>
                    <a:pt x="1535" y="3604"/>
                    <a:pt x="1530" y="3605"/>
                    <a:pt x="1527" y="3602"/>
                  </a:cubicBezTo>
                  <a:cubicBezTo>
                    <a:pt x="1523" y="3600"/>
                    <a:pt x="1523" y="3595"/>
                    <a:pt x="1525" y="3591"/>
                  </a:cubicBezTo>
                  <a:lnTo>
                    <a:pt x="1594" y="3502"/>
                  </a:lnTo>
                  <a:cubicBezTo>
                    <a:pt x="1596" y="3499"/>
                    <a:pt x="1601" y="3498"/>
                    <a:pt x="1605" y="3501"/>
                  </a:cubicBezTo>
                  <a:cubicBezTo>
                    <a:pt x="1608" y="3504"/>
                    <a:pt x="1609" y="3509"/>
                    <a:pt x="1606" y="3512"/>
                  </a:cubicBezTo>
                  <a:close/>
                  <a:moveTo>
                    <a:pt x="1489" y="3664"/>
                  </a:moveTo>
                  <a:lnTo>
                    <a:pt x="1421" y="3753"/>
                  </a:lnTo>
                  <a:cubicBezTo>
                    <a:pt x="1418" y="3757"/>
                    <a:pt x="1413" y="3757"/>
                    <a:pt x="1410" y="3755"/>
                  </a:cubicBezTo>
                  <a:cubicBezTo>
                    <a:pt x="1406" y="3752"/>
                    <a:pt x="1405" y="3747"/>
                    <a:pt x="1408" y="3743"/>
                  </a:cubicBezTo>
                  <a:lnTo>
                    <a:pt x="1476" y="3655"/>
                  </a:lnTo>
                  <a:cubicBezTo>
                    <a:pt x="1479" y="3651"/>
                    <a:pt x="1484" y="3650"/>
                    <a:pt x="1488" y="3653"/>
                  </a:cubicBezTo>
                  <a:cubicBezTo>
                    <a:pt x="1491" y="3656"/>
                    <a:pt x="1492" y="3661"/>
                    <a:pt x="1489" y="3664"/>
                  </a:cubicBezTo>
                  <a:close/>
                  <a:moveTo>
                    <a:pt x="1372" y="3816"/>
                  </a:moveTo>
                  <a:lnTo>
                    <a:pt x="1304" y="3905"/>
                  </a:lnTo>
                  <a:cubicBezTo>
                    <a:pt x="1301" y="3909"/>
                    <a:pt x="1296" y="3909"/>
                    <a:pt x="1292" y="3907"/>
                  </a:cubicBezTo>
                  <a:cubicBezTo>
                    <a:pt x="1289" y="3904"/>
                    <a:pt x="1288" y="3899"/>
                    <a:pt x="1291" y="3895"/>
                  </a:cubicBezTo>
                  <a:lnTo>
                    <a:pt x="1359" y="3807"/>
                  </a:lnTo>
                  <a:cubicBezTo>
                    <a:pt x="1362" y="3803"/>
                    <a:pt x="1367" y="3803"/>
                    <a:pt x="1370" y="3805"/>
                  </a:cubicBezTo>
                  <a:cubicBezTo>
                    <a:pt x="1374" y="3808"/>
                    <a:pt x="1375" y="3813"/>
                    <a:pt x="1372" y="3816"/>
                  </a:cubicBezTo>
                  <a:close/>
                  <a:moveTo>
                    <a:pt x="1255" y="3969"/>
                  </a:moveTo>
                  <a:lnTo>
                    <a:pt x="1186" y="4057"/>
                  </a:lnTo>
                  <a:cubicBezTo>
                    <a:pt x="1184" y="4061"/>
                    <a:pt x="1179" y="4062"/>
                    <a:pt x="1175" y="4059"/>
                  </a:cubicBezTo>
                  <a:cubicBezTo>
                    <a:pt x="1172" y="4056"/>
                    <a:pt x="1171" y="4051"/>
                    <a:pt x="1174" y="4048"/>
                  </a:cubicBezTo>
                  <a:lnTo>
                    <a:pt x="1242" y="3959"/>
                  </a:lnTo>
                  <a:cubicBezTo>
                    <a:pt x="1245" y="3955"/>
                    <a:pt x="1250" y="3955"/>
                    <a:pt x="1253" y="3957"/>
                  </a:cubicBezTo>
                  <a:cubicBezTo>
                    <a:pt x="1257" y="3960"/>
                    <a:pt x="1257" y="3965"/>
                    <a:pt x="1255" y="3969"/>
                  </a:cubicBezTo>
                  <a:close/>
                  <a:moveTo>
                    <a:pt x="1138" y="4121"/>
                  </a:moveTo>
                  <a:lnTo>
                    <a:pt x="1069" y="4209"/>
                  </a:lnTo>
                  <a:cubicBezTo>
                    <a:pt x="1067" y="4213"/>
                    <a:pt x="1062" y="4214"/>
                    <a:pt x="1058" y="4211"/>
                  </a:cubicBezTo>
                  <a:cubicBezTo>
                    <a:pt x="1055" y="4208"/>
                    <a:pt x="1054" y="4203"/>
                    <a:pt x="1057" y="4200"/>
                  </a:cubicBezTo>
                  <a:lnTo>
                    <a:pt x="1125" y="4111"/>
                  </a:lnTo>
                  <a:cubicBezTo>
                    <a:pt x="1128" y="4107"/>
                    <a:pt x="1133" y="4107"/>
                    <a:pt x="1136" y="4110"/>
                  </a:cubicBezTo>
                  <a:cubicBezTo>
                    <a:pt x="1140" y="4112"/>
                    <a:pt x="1140" y="4117"/>
                    <a:pt x="1138" y="4121"/>
                  </a:cubicBezTo>
                  <a:close/>
                  <a:moveTo>
                    <a:pt x="1020" y="4273"/>
                  </a:moveTo>
                  <a:lnTo>
                    <a:pt x="952" y="4362"/>
                  </a:lnTo>
                  <a:cubicBezTo>
                    <a:pt x="949" y="4365"/>
                    <a:pt x="944" y="4366"/>
                    <a:pt x="941" y="4363"/>
                  </a:cubicBezTo>
                  <a:cubicBezTo>
                    <a:pt x="937" y="4360"/>
                    <a:pt x="937" y="4355"/>
                    <a:pt x="939" y="4352"/>
                  </a:cubicBezTo>
                  <a:lnTo>
                    <a:pt x="1008" y="4263"/>
                  </a:lnTo>
                  <a:cubicBezTo>
                    <a:pt x="1011" y="4260"/>
                    <a:pt x="1016" y="4259"/>
                    <a:pt x="1019" y="4262"/>
                  </a:cubicBezTo>
                  <a:cubicBezTo>
                    <a:pt x="1023" y="4264"/>
                    <a:pt x="1023" y="4269"/>
                    <a:pt x="1020" y="4273"/>
                  </a:cubicBezTo>
                  <a:close/>
                  <a:moveTo>
                    <a:pt x="903" y="4425"/>
                  </a:moveTo>
                  <a:lnTo>
                    <a:pt x="835" y="4514"/>
                  </a:lnTo>
                  <a:cubicBezTo>
                    <a:pt x="832" y="4517"/>
                    <a:pt x="827" y="4518"/>
                    <a:pt x="824" y="4515"/>
                  </a:cubicBezTo>
                  <a:cubicBezTo>
                    <a:pt x="820" y="4512"/>
                    <a:pt x="820" y="4507"/>
                    <a:pt x="822" y="4504"/>
                  </a:cubicBezTo>
                  <a:lnTo>
                    <a:pt x="891" y="4415"/>
                  </a:lnTo>
                  <a:cubicBezTo>
                    <a:pt x="893" y="4412"/>
                    <a:pt x="898" y="4411"/>
                    <a:pt x="902" y="4414"/>
                  </a:cubicBezTo>
                  <a:cubicBezTo>
                    <a:pt x="905" y="4416"/>
                    <a:pt x="906" y="4421"/>
                    <a:pt x="903" y="4425"/>
                  </a:cubicBezTo>
                  <a:close/>
                  <a:moveTo>
                    <a:pt x="786" y="4577"/>
                  </a:moveTo>
                  <a:lnTo>
                    <a:pt x="718" y="4666"/>
                  </a:lnTo>
                  <a:cubicBezTo>
                    <a:pt x="715" y="4669"/>
                    <a:pt x="710" y="4670"/>
                    <a:pt x="707" y="4667"/>
                  </a:cubicBezTo>
                  <a:cubicBezTo>
                    <a:pt x="703" y="4665"/>
                    <a:pt x="702" y="4660"/>
                    <a:pt x="705" y="4656"/>
                  </a:cubicBezTo>
                  <a:lnTo>
                    <a:pt x="774" y="4567"/>
                  </a:lnTo>
                  <a:cubicBezTo>
                    <a:pt x="776" y="4564"/>
                    <a:pt x="781" y="4563"/>
                    <a:pt x="785" y="4566"/>
                  </a:cubicBezTo>
                  <a:cubicBezTo>
                    <a:pt x="788" y="4569"/>
                    <a:pt x="789" y="4574"/>
                    <a:pt x="786" y="4577"/>
                  </a:cubicBezTo>
                  <a:close/>
                  <a:moveTo>
                    <a:pt x="669" y="4729"/>
                  </a:moveTo>
                  <a:lnTo>
                    <a:pt x="601" y="4818"/>
                  </a:lnTo>
                  <a:cubicBezTo>
                    <a:pt x="598" y="4821"/>
                    <a:pt x="593" y="4822"/>
                    <a:pt x="589" y="4819"/>
                  </a:cubicBezTo>
                  <a:cubicBezTo>
                    <a:pt x="586" y="4817"/>
                    <a:pt x="585" y="4812"/>
                    <a:pt x="588" y="4808"/>
                  </a:cubicBezTo>
                  <a:lnTo>
                    <a:pt x="656" y="4719"/>
                  </a:lnTo>
                  <a:cubicBezTo>
                    <a:pt x="659" y="4716"/>
                    <a:pt x="664" y="4715"/>
                    <a:pt x="668" y="4718"/>
                  </a:cubicBezTo>
                  <a:cubicBezTo>
                    <a:pt x="671" y="4721"/>
                    <a:pt x="672" y="4726"/>
                    <a:pt x="669" y="4729"/>
                  </a:cubicBezTo>
                  <a:close/>
                  <a:moveTo>
                    <a:pt x="552" y="4881"/>
                  </a:moveTo>
                  <a:lnTo>
                    <a:pt x="484" y="4970"/>
                  </a:lnTo>
                  <a:cubicBezTo>
                    <a:pt x="481" y="4974"/>
                    <a:pt x="476" y="4974"/>
                    <a:pt x="472" y="4972"/>
                  </a:cubicBezTo>
                  <a:cubicBezTo>
                    <a:pt x="469" y="4969"/>
                    <a:pt x="468" y="4964"/>
                    <a:pt x="471" y="4960"/>
                  </a:cubicBezTo>
                  <a:lnTo>
                    <a:pt x="539" y="4872"/>
                  </a:lnTo>
                  <a:cubicBezTo>
                    <a:pt x="542" y="4868"/>
                    <a:pt x="547" y="4867"/>
                    <a:pt x="550" y="4870"/>
                  </a:cubicBezTo>
                  <a:cubicBezTo>
                    <a:pt x="554" y="4873"/>
                    <a:pt x="555" y="4878"/>
                    <a:pt x="552" y="4881"/>
                  </a:cubicBezTo>
                  <a:close/>
                  <a:moveTo>
                    <a:pt x="435" y="5033"/>
                  </a:moveTo>
                  <a:lnTo>
                    <a:pt x="366" y="5122"/>
                  </a:lnTo>
                  <a:cubicBezTo>
                    <a:pt x="364" y="5126"/>
                    <a:pt x="359" y="5126"/>
                    <a:pt x="355" y="5124"/>
                  </a:cubicBezTo>
                  <a:cubicBezTo>
                    <a:pt x="352" y="5121"/>
                    <a:pt x="351" y="5116"/>
                    <a:pt x="354" y="5112"/>
                  </a:cubicBezTo>
                  <a:lnTo>
                    <a:pt x="422" y="5024"/>
                  </a:lnTo>
                  <a:cubicBezTo>
                    <a:pt x="425" y="5020"/>
                    <a:pt x="430" y="5020"/>
                    <a:pt x="433" y="5022"/>
                  </a:cubicBezTo>
                  <a:cubicBezTo>
                    <a:pt x="437" y="5025"/>
                    <a:pt x="437" y="5030"/>
                    <a:pt x="435" y="5033"/>
                  </a:cubicBezTo>
                  <a:close/>
                  <a:moveTo>
                    <a:pt x="318" y="5186"/>
                  </a:moveTo>
                  <a:lnTo>
                    <a:pt x="249" y="5274"/>
                  </a:lnTo>
                  <a:cubicBezTo>
                    <a:pt x="247" y="5278"/>
                    <a:pt x="242" y="5278"/>
                    <a:pt x="238" y="5276"/>
                  </a:cubicBezTo>
                  <a:cubicBezTo>
                    <a:pt x="235" y="5273"/>
                    <a:pt x="234" y="5268"/>
                    <a:pt x="237" y="5265"/>
                  </a:cubicBezTo>
                  <a:lnTo>
                    <a:pt x="305" y="5176"/>
                  </a:lnTo>
                  <a:cubicBezTo>
                    <a:pt x="308" y="5172"/>
                    <a:pt x="313" y="5172"/>
                    <a:pt x="316" y="5174"/>
                  </a:cubicBezTo>
                  <a:cubicBezTo>
                    <a:pt x="320" y="5177"/>
                    <a:pt x="320" y="5182"/>
                    <a:pt x="318" y="5186"/>
                  </a:cubicBezTo>
                  <a:close/>
                  <a:moveTo>
                    <a:pt x="200" y="5338"/>
                  </a:moveTo>
                  <a:lnTo>
                    <a:pt x="132" y="5426"/>
                  </a:lnTo>
                  <a:cubicBezTo>
                    <a:pt x="129" y="5430"/>
                    <a:pt x="124" y="5431"/>
                    <a:pt x="121" y="5428"/>
                  </a:cubicBezTo>
                  <a:cubicBezTo>
                    <a:pt x="117" y="5425"/>
                    <a:pt x="117" y="5420"/>
                    <a:pt x="119" y="5417"/>
                  </a:cubicBezTo>
                  <a:lnTo>
                    <a:pt x="188" y="5328"/>
                  </a:lnTo>
                  <a:cubicBezTo>
                    <a:pt x="190" y="5324"/>
                    <a:pt x="195" y="5324"/>
                    <a:pt x="199" y="5326"/>
                  </a:cubicBezTo>
                  <a:cubicBezTo>
                    <a:pt x="202" y="5329"/>
                    <a:pt x="203" y="5334"/>
                    <a:pt x="200" y="5338"/>
                  </a:cubicBezTo>
                  <a:close/>
                  <a:moveTo>
                    <a:pt x="83" y="5490"/>
                  </a:moveTo>
                  <a:lnTo>
                    <a:pt x="15" y="5579"/>
                  </a:lnTo>
                  <a:cubicBezTo>
                    <a:pt x="12" y="5582"/>
                    <a:pt x="7" y="5583"/>
                    <a:pt x="4" y="5580"/>
                  </a:cubicBezTo>
                  <a:cubicBezTo>
                    <a:pt x="0" y="5577"/>
                    <a:pt x="0" y="5572"/>
                    <a:pt x="2" y="5569"/>
                  </a:cubicBezTo>
                  <a:lnTo>
                    <a:pt x="71" y="5480"/>
                  </a:lnTo>
                  <a:cubicBezTo>
                    <a:pt x="73" y="5477"/>
                    <a:pt x="78" y="5476"/>
                    <a:pt x="82" y="5479"/>
                  </a:cubicBezTo>
                  <a:cubicBezTo>
                    <a:pt x="85" y="5481"/>
                    <a:pt x="86" y="5486"/>
                    <a:pt x="83" y="5490"/>
                  </a:cubicBezTo>
                  <a:close/>
                </a:path>
              </a:pathLst>
            </a:custGeom>
            <a:solidFill>
              <a:srgbClr val="000000"/>
            </a:solidFill>
            <a:ln w="4763">
              <a:solidFill>
                <a:srgbClr val="000000"/>
              </a:solidFill>
              <a:bevel/>
              <a:headEnd/>
              <a:tailEnd/>
            </a:ln>
          </p:spPr>
          <p:txBody>
            <a:bodyPr/>
            <a:lstStyle/>
            <a:p>
              <a:endParaRPr lang="en-US"/>
            </a:p>
          </p:txBody>
        </p:sp>
        <p:sp>
          <p:nvSpPr>
            <p:cNvPr id="357" name="Freeform 190"/>
            <p:cNvSpPr>
              <a:spLocks noEditPoints="1"/>
            </p:cNvSpPr>
            <p:nvPr/>
          </p:nvSpPr>
          <p:spPr bwMode="auto">
            <a:xfrm>
              <a:off x="7112026" y="1306299"/>
              <a:ext cx="2093950" cy="2439514"/>
            </a:xfrm>
            <a:custGeom>
              <a:avLst/>
              <a:gdLst>
                <a:gd name="T0" fmla="*/ 2147483647 w 4759"/>
                <a:gd name="T1" fmla="*/ 2147483647 h 3781"/>
                <a:gd name="T2" fmla="*/ 2147483647 w 4759"/>
                <a:gd name="T3" fmla="*/ 2147483647 h 3781"/>
                <a:gd name="T4" fmla="*/ 2147483647 w 4759"/>
                <a:gd name="T5" fmla="*/ 2147483647 h 3781"/>
                <a:gd name="T6" fmla="*/ 2147483647 w 4759"/>
                <a:gd name="T7" fmla="*/ 2147483647 h 3781"/>
                <a:gd name="T8" fmla="*/ 2147483647 w 4759"/>
                <a:gd name="T9" fmla="*/ 2147483647 h 3781"/>
                <a:gd name="T10" fmla="*/ 2147483647 w 4759"/>
                <a:gd name="T11" fmla="*/ 2147483647 h 3781"/>
                <a:gd name="T12" fmla="*/ 2147483647 w 4759"/>
                <a:gd name="T13" fmla="*/ 2147483647 h 3781"/>
                <a:gd name="T14" fmla="*/ 2147483647 w 4759"/>
                <a:gd name="T15" fmla="*/ 2147483647 h 3781"/>
                <a:gd name="T16" fmla="*/ 2147483647 w 4759"/>
                <a:gd name="T17" fmla="*/ 2147483647 h 3781"/>
                <a:gd name="T18" fmla="*/ 2147483647 w 4759"/>
                <a:gd name="T19" fmla="*/ 2147483647 h 3781"/>
                <a:gd name="T20" fmla="*/ 2147483647 w 4759"/>
                <a:gd name="T21" fmla="*/ 2147483647 h 3781"/>
                <a:gd name="T22" fmla="*/ 2147483647 w 4759"/>
                <a:gd name="T23" fmla="*/ 2147483647 h 3781"/>
                <a:gd name="T24" fmla="*/ 2147483647 w 4759"/>
                <a:gd name="T25" fmla="*/ 2147483647 h 3781"/>
                <a:gd name="T26" fmla="*/ 2147483647 w 4759"/>
                <a:gd name="T27" fmla="*/ 2147483647 h 3781"/>
                <a:gd name="T28" fmla="*/ 2147483647 w 4759"/>
                <a:gd name="T29" fmla="*/ 2147483647 h 3781"/>
                <a:gd name="T30" fmla="*/ 2147483647 w 4759"/>
                <a:gd name="T31" fmla="*/ 2147483647 h 3781"/>
                <a:gd name="T32" fmla="*/ 2147483647 w 4759"/>
                <a:gd name="T33" fmla="*/ 2147483647 h 3781"/>
                <a:gd name="T34" fmla="*/ 2147483647 w 4759"/>
                <a:gd name="T35" fmla="*/ 2147483647 h 3781"/>
                <a:gd name="T36" fmla="*/ 2147483647 w 4759"/>
                <a:gd name="T37" fmla="*/ 2147483647 h 3781"/>
                <a:gd name="T38" fmla="*/ 2147483647 w 4759"/>
                <a:gd name="T39" fmla="*/ 2147483647 h 3781"/>
                <a:gd name="T40" fmla="*/ 2147483647 w 4759"/>
                <a:gd name="T41" fmla="*/ 2147483647 h 3781"/>
                <a:gd name="T42" fmla="*/ 2147483647 w 4759"/>
                <a:gd name="T43" fmla="*/ 2147483647 h 3781"/>
                <a:gd name="T44" fmla="*/ 2147483647 w 4759"/>
                <a:gd name="T45" fmla="*/ 2147483647 h 3781"/>
                <a:gd name="T46" fmla="*/ 2147483647 w 4759"/>
                <a:gd name="T47" fmla="*/ 2147483647 h 3781"/>
                <a:gd name="T48" fmla="*/ 2147483647 w 4759"/>
                <a:gd name="T49" fmla="*/ 2147483647 h 3781"/>
                <a:gd name="T50" fmla="*/ 2147483647 w 4759"/>
                <a:gd name="T51" fmla="*/ 2147483647 h 3781"/>
                <a:gd name="T52" fmla="*/ 2147483647 w 4759"/>
                <a:gd name="T53" fmla="*/ 2147483647 h 3781"/>
                <a:gd name="T54" fmla="*/ 2147483647 w 4759"/>
                <a:gd name="T55" fmla="*/ 2147483647 h 3781"/>
                <a:gd name="T56" fmla="*/ 2147483647 w 4759"/>
                <a:gd name="T57" fmla="*/ 2147483647 h 3781"/>
                <a:gd name="T58" fmla="*/ 2147483647 w 4759"/>
                <a:gd name="T59" fmla="*/ 2147483647 h 3781"/>
                <a:gd name="T60" fmla="*/ 2147483647 w 4759"/>
                <a:gd name="T61" fmla="*/ 2147483647 h 3781"/>
                <a:gd name="T62" fmla="*/ 2147483647 w 4759"/>
                <a:gd name="T63" fmla="*/ 2147483647 h 3781"/>
                <a:gd name="T64" fmla="*/ 2147483647 w 4759"/>
                <a:gd name="T65" fmla="*/ 2147483647 h 3781"/>
                <a:gd name="T66" fmla="*/ 2147483647 w 4759"/>
                <a:gd name="T67" fmla="*/ 2147483647 h 3781"/>
                <a:gd name="T68" fmla="*/ 2147483647 w 4759"/>
                <a:gd name="T69" fmla="*/ 2147483647 h 3781"/>
                <a:gd name="T70" fmla="*/ 2147483647 w 4759"/>
                <a:gd name="T71" fmla="*/ 2147483647 h 3781"/>
                <a:gd name="T72" fmla="*/ 2147483647 w 4759"/>
                <a:gd name="T73" fmla="*/ 2147483647 h 3781"/>
                <a:gd name="T74" fmla="*/ 2147483647 w 4759"/>
                <a:gd name="T75" fmla="*/ 2147483647 h 3781"/>
                <a:gd name="T76" fmla="*/ 2147483647 w 4759"/>
                <a:gd name="T77" fmla="*/ 2147483647 h 3781"/>
                <a:gd name="T78" fmla="*/ 2147483647 w 4759"/>
                <a:gd name="T79" fmla="*/ 2147483647 h 3781"/>
                <a:gd name="T80" fmla="*/ 2147483647 w 4759"/>
                <a:gd name="T81" fmla="*/ 2147483647 h 3781"/>
                <a:gd name="T82" fmla="*/ 2147483647 w 4759"/>
                <a:gd name="T83" fmla="*/ 2147483647 h 3781"/>
                <a:gd name="T84" fmla="*/ 2147483647 w 4759"/>
                <a:gd name="T85" fmla="*/ 2147483647 h 3781"/>
                <a:gd name="T86" fmla="*/ 2147483647 w 4759"/>
                <a:gd name="T87" fmla="*/ 2147483647 h 3781"/>
                <a:gd name="T88" fmla="*/ 2147483647 w 4759"/>
                <a:gd name="T89" fmla="*/ 2147483647 h 3781"/>
                <a:gd name="T90" fmla="*/ 2147483647 w 4759"/>
                <a:gd name="T91" fmla="*/ 2147483647 h 3781"/>
                <a:gd name="T92" fmla="*/ 2147483647 w 4759"/>
                <a:gd name="T93" fmla="*/ 2147483647 h 3781"/>
                <a:gd name="T94" fmla="*/ 2147483647 w 4759"/>
                <a:gd name="T95" fmla="*/ 2147483647 h 3781"/>
                <a:gd name="T96" fmla="*/ 2147483647 w 4759"/>
                <a:gd name="T97" fmla="*/ 2147483647 h 3781"/>
                <a:gd name="T98" fmla="*/ 2147483647 w 4759"/>
                <a:gd name="T99" fmla="*/ 2147483647 h 3781"/>
                <a:gd name="T100" fmla="*/ 2147483647 w 4759"/>
                <a:gd name="T101" fmla="*/ 2147483647 h 3781"/>
                <a:gd name="T102" fmla="*/ 2147483647 w 4759"/>
                <a:gd name="T103" fmla="*/ 2147483647 h 3781"/>
                <a:gd name="T104" fmla="*/ 2147483647 w 4759"/>
                <a:gd name="T105" fmla="*/ 2147483647 h 3781"/>
                <a:gd name="T106" fmla="*/ 2147483647 w 4759"/>
                <a:gd name="T107" fmla="*/ 2147483647 h 3781"/>
                <a:gd name="T108" fmla="*/ 2147483647 w 4759"/>
                <a:gd name="T109" fmla="*/ 2147483647 h 3781"/>
                <a:gd name="T110" fmla="*/ 2147483647 w 4759"/>
                <a:gd name="T111" fmla="*/ 2147483647 h 37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59"/>
                <a:gd name="T169" fmla="*/ 0 h 3781"/>
                <a:gd name="T170" fmla="*/ 4759 w 4759"/>
                <a:gd name="T171" fmla="*/ 3781 h 37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59" h="3781">
                  <a:moveTo>
                    <a:pt x="4745" y="3778"/>
                  </a:moveTo>
                  <a:lnTo>
                    <a:pt x="4657" y="3709"/>
                  </a:lnTo>
                  <a:cubicBezTo>
                    <a:pt x="4654" y="3706"/>
                    <a:pt x="4653" y="3701"/>
                    <a:pt x="4656" y="3697"/>
                  </a:cubicBezTo>
                  <a:cubicBezTo>
                    <a:pt x="4658" y="3694"/>
                    <a:pt x="4663" y="3693"/>
                    <a:pt x="4667" y="3696"/>
                  </a:cubicBezTo>
                  <a:lnTo>
                    <a:pt x="4755" y="3766"/>
                  </a:lnTo>
                  <a:cubicBezTo>
                    <a:pt x="4758" y="3768"/>
                    <a:pt x="4759" y="3773"/>
                    <a:pt x="4756" y="3777"/>
                  </a:cubicBezTo>
                  <a:cubicBezTo>
                    <a:pt x="4753" y="3780"/>
                    <a:pt x="4748" y="3781"/>
                    <a:pt x="4745" y="3778"/>
                  </a:cubicBezTo>
                  <a:close/>
                  <a:moveTo>
                    <a:pt x="4594" y="3659"/>
                  </a:moveTo>
                  <a:lnTo>
                    <a:pt x="4507" y="3589"/>
                  </a:lnTo>
                  <a:cubicBezTo>
                    <a:pt x="4503" y="3586"/>
                    <a:pt x="4503" y="3581"/>
                    <a:pt x="4505" y="3578"/>
                  </a:cubicBezTo>
                  <a:cubicBezTo>
                    <a:pt x="4508" y="3575"/>
                    <a:pt x="4513" y="3574"/>
                    <a:pt x="4517" y="3577"/>
                  </a:cubicBezTo>
                  <a:lnTo>
                    <a:pt x="4604" y="3646"/>
                  </a:lnTo>
                  <a:cubicBezTo>
                    <a:pt x="4608" y="3649"/>
                    <a:pt x="4608" y="3654"/>
                    <a:pt x="4606" y="3658"/>
                  </a:cubicBezTo>
                  <a:cubicBezTo>
                    <a:pt x="4603" y="3661"/>
                    <a:pt x="4598" y="3662"/>
                    <a:pt x="4594" y="3659"/>
                  </a:cubicBezTo>
                  <a:close/>
                  <a:moveTo>
                    <a:pt x="4444" y="3539"/>
                  </a:moveTo>
                  <a:lnTo>
                    <a:pt x="4356" y="3470"/>
                  </a:lnTo>
                  <a:cubicBezTo>
                    <a:pt x="4353" y="3467"/>
                    <a:pt x="4352" y="3462"/>
                    <a:pt x="4355" y="3459"/>
                  </a:cubicBezTo>
                  <a:cubicBezTo>
                    <a:pt x="4358" y="3455"/>
                    <a:pt x="4363" y="3455"/>
                    <a:pt x="4366" y="3457"/>
                  </a:cubicBezTo>
                  <a:lnTo>
                    <a:pt x="4454" y="3527"/>
                  </a:lnTo>
                  <a:cubicBezTo>
                    <a:pt x="4457" y="3530"/>
                    <a:pt x="4458" y="3535"/>
                    <a:pt x="4455" y="3538"/>
                  </a:cubicBezTo>
                  <a:cubicBezTo>
                    <a:pt x="4452" y="3542"/>
                    <a:pt x="4447" y="3542"/>
                    <a:pt x="4444" y="3539"/>
                  </a:cubicBezTo>
                  <a:close/>
                  <a:moveTo>
                    <a:pt x="4294" y="3420"/>
                  </a:moveTo>
                  <a:lnTo>
                    <a:pt x="4206" y="3350"/>
                  </a:lnTo>
                  <a:cubicBezTo>
                    <a:pt x="4202" y="3348"/>
                    <a:pt x="4202" y="3343"/>
                    <a:pt x="4205" y="3339"/>
                  </a:cubicBezTo>
                  <a:cubicBezTo>
                    <a:pt x="4207" y="3336"/>
                    <a:pt x="4212" y="3335"/>
                    <a:pt x="4216" y="3338"/>
                  </a:cubicBezTo>
                  <a:lnTo>
                    <a:pt x="4304" y="3408"/>
                  </a:lnTo>
                  <a:cubicBezTo>
                    <a:pt x="4307" y="3410"/>
                    <a:pt x="4308" y="3415"/>
                    <a:pt x="4305" y="3419"/>
                  </a:cubicBezTo>
                  <a:cubicBezTo>
                    <a:pt x="4302" y="3422"/>
                    <a:pt x="4297" y="3423"/>
                    <a:pt x="4294" y="3420"/>
                  </a:cubicBezTo>
                  <a:close/>
                  <a:moveTo>
                    <a:pt x="4143" y="3301"/>
                  </a:moveTo>
                  <a:lnTo>
                    <a:pt x="4055" y="3231"/>
                  </a:lnTo>
                  <a:cubicBezTo>
                    <a:pt x="4052" y="3228"/>
                    <a:pt x="4051" y="3223"/>
                    <a:pt x="4054" y="3220"/>
                  </a:cubicBezTo>
                  <a:cubicBezTo>
                    <a:pt x="4057" y="3216"/>
                    <a:pt x="4062" y="3216"/>
                    <a:pt x="4065" y="3219"/>
                  </a:cubicBezTo>
                  <a:lnTo>
                    <a:pt x="4153" y="3288"/>
                  </a:lnTo>
                  <a:cubicBezTo>
                    <a:pt x="4157" y="3291"/>
                    <a:pt x="4157" y="3296"/>
                    <a:pt x="4154" y="3299"/>
                  </a:cubicBezTo>
                  <a:cubicBezTo>
                    <a:pt x="4152" y="3303"/>
                    <a:pt x="4147" y="3303"/>
                    <a:pt x="4143" y="3301"/>
                  </a:cubicBezTo>
                  <a:close/>
                  <a:moveTo>
                    <a:pt x="3993" y="3181"/>
                  </a:moveTo>
                  <a:lnTo>
                    <a:pt x="3905" y="3112"/>
                  </a:lnTo>
                  <a:cubicBezTo>
                    <a:pt x="3902" y="3109"/>
                    <a:pt x="3901" y="3104"/>
                    <a:pt x="3904" y="3100"/>
                  </a:cubicBezTo>
                  <a:cubicBezTo>
                    <a:pt x="3907" y="3097"/>
                    <a:pt x="3912" y="3096"/>
                    <a:pt x="3915" y="3099"/>
                  </a:cubicBezTo>
                  <a:lnTo>
                    <a:pt x="4003" y="3169"/>
                  </a:lnTo>
                  <a:cubicBezTo>
                    <a:pt x="4006" y="3172"/>
                    <a:pt x="4007" y="3177"/>
                    <a:pt x="4004" y="3180"/>
                  </a:cubicBezTo>
                  <a:cubicBezTo>
                    <a:pt x="4001" y="3184"/>
                    <a:pt x="3996" y="3184"/>
                    <a:pt x="3993" y="3181"/>
                  </a:cubicBezTo>
                  <a:close/>
                  <a:moveTo>
                    <a:pt x="3842" y="3062"/>
                  </a:moveTo>
                  <a:lnTo>
                    <a:pt x="3755" y="2992"/>
                  </a:lnTo>
                  <a:cubicBezTo>
                    <a:pt x="3751" y="2990"/>
                    <a:pt x="3751" y="2985"/>
                    <a:pt x="3753" y="2981"/>
                  </a:cubicBezTo>
                  <a:cubicBezTo>
                    <a:pt x="3756" y="2978"/>
                    <a:pt x="3761" y="2977"/>
                    <a:pt x="3765" y="2980"/>
                  </a:cubicBezTo>
                  <a:lnTo>
                    <a:pt x="3852" y="3049"/>
                  </a:lnTo>
                  <a:cubicBezTo>
                    <a:pt x="3856" y="3052"/>
                    <a:pt x="3856" y="3057"/>
                    <a:pt x="3854" y="3061"/>
                  </a:cubicBezTo>
                  <a:cubicBezTo>
                    <a:pt x="3851" y="3064"/>
                    <a:pt x="3846" y="3065"/>
                    <a:pt x="3842" y="3062"/>
                  </a:cubicBezTo>
                  <a:close/>
                  <a:moveTo>
                    <a:pt x="3692" y="2943"/>
                  </a:moveTo>
                  <a:lnTo>
                    <a:pt x="3604" y="2873"/>
                  </a:lnTo>
                  <a:cubicBezTo>
                    <a:pt x="3601" y="2870"/>
                    <a:pt x="3600" y="2865"/>
                    <a:pt x="3603" y="2862"/>
                  </a:cubicBezTo>
                  <a:cubicBezTo>
                    <a:pt x="3606" y="2858"/>
                    <a:pt x="3611" y="2858"/>
                    <a:pt x="3614" y="2860"/>
                  </a:cubicBezTo>
                  <a:lnTo>
                    <a:pt x="3702" y="2930"/>
                  </a:lnTo>
                  <a:cubicBezTo>
                    <a:pt x="3706" y="2933"/>
                    <a:pt x="3706" y="2938"/>
                    <a:pt x="3703" y="2941"/>
                  </a:cubicBezTo>
                  <a:cubicBezTo>
                    <a:pt x="3701" y="2945"/>
                    <a:pt x="3696" y="2945"/>
                    <a:pt x="3692" y="2943"/>
                  </a:cubicBezTo>
                  <a:close/>
                  <a:moveTo>
                    <a:pt x="3542" y="2823"/>
                  </a:moveTo>
                  <a:lnTo>
                    <a:pt x="3454" y="2754"/>
                  </a:lnTo>
                  <a:cubicBezTo>
                    <a:pt x="3451" y="2751"/>
                    <a:pt x="3450" y="2746"/>
                    <a:pt x="3453" y="2742"/>
                  </a:cubicBezTo>
                  <a:cubicBezTo>
                    <a:pt x="3455" y="2739"/>
                    <a:pt x="3460" y="2738"/>
                    <a:pt x="3464" y="2741"/>
                  </a:cubicBezTo>
                  <a:lnTo>
                    <a:pt x="3552" y="2811"/>
                  </a:lnTo>
                  <a:cubicBezTo>
                    <a:pt x="3555" y="2813"/>
                    <a:pt x="3556" y="2818"/>
                    <a:pt x="3553" y="2822"/>
                  </a:cubicBezTo>
                  <a:cubicBezTo>
                    <a:pt x="3550" y="2825"/>
                    <a:pt x="3545" y="2826"/>
                    <a:pt x="3542" y="2823"/>
                  </a:cubicBezTo>
                  <a:close/>
                  <a:moveTo>
                    <a:pt x="3391" y="2704"/>
                  </a:moveTo>
                  <a:lnTo>
                    <a:pt x="3304" y="2634"/>
                  </a:lnTo>
                  <a:cubicBezTo>
                    <a:pt x="3300" y="2631"/>
                    <a:pt x="3300" y="2626"/>
                    <a:pt x="3302" y="2623"/>
                  </a:cubicBezTo>
                  <a:cubicBezTo>
                    <a:pt x="3305" y="2619"/>
                    <a:pt x="3310" y="2619"/>
                    <a:pt x="3314" y="2622"/>
                  </a:cubicBezTo>
                  <a:lnTo>
                    <a:pt x="3401" y="2691"/>
                  </a:lnTo>
                  <a:cubicBezTo>
                    <a:pt x="3405" y="2694"/>
                    <a:pt x="3405" y="2699"/>
                    <a:pt x="3403" y="2703"/>
                  </a:cubicBezTo>
                  <a:cubicBezTo>
                    <a:pt x="3400" y="2706"/>
                    <a:pt x="3395" y="2707"/>
                    <a:pt x="3391" y="2704"/>
                  </a:cubicBezTo>
                  <a:close/>
                  <a:moveTo>
                    <a:pt x="3241" y="2584"/>
                  </a:moveTo>
                  <a:lnTo>
                    <a:pt x="3153" y="2515"/>
                  </a:lnTo>
                  <a:cubicBezTo>
                    <a:pt x="3150" y="2512"/>
                    <a:pt x="3149" y="2507"/>
                    <a:pt x="3152" y="2504"/>
                  </a:cubicBezTo>
                  <a:cubicBezTo>
                    <a:pt x="3155" y="2500"/>
                    <a:pt x="3160" y="2500"/>
                    <a:pt x="3163" y="2502"/>
                  </a:cubicBezTo>
                  <a:lnTo>
                    <a:pt x="3251" y="2572"/>
                  </a:lnTo>
                  <a:cubicBezTo>
                    <a:pt x="3254" y="2575"/>
                    <a:pt x="3255" y="2580"/>
                    <a:pt x="3252" y="2583"/>
                  </a:cubicBezTo>
                  <a:cubicBezTo>
                    <a:pt x="3249" y="2587"/>
                    <a:pt x="3244" y="2587"/>
                    <a:pt x="3241" y="2584"/>
                  </a:cubicBezTo>
                  <a:close/>
                  <a:moveTo>
                    <a:pt x="3091" y="2465"/>
                  </a:moveTo>
                  <a:lnTo>
                    <a:pt x="3003" y="2395"/>
                  </a:lnTo>
                  <a:cubicBezTo>
                    <a:pt x="2999" y="2393"/>
                    <a:pt x="2999" y="2388"/>
                    <a:pt x="3002" y="2384"/>
                  </a:cubicBezTo>
                  <a:cubicBezTo>
                    <a:pt x="3004" y="2381"/>
                    <a:pt x="3009" y="2380"/>
                    <a:pt x="3013" y="2383"/>
                  </a:cubicBezTo>
                  <a:lnTo>
                    <a:pt x="3101" y="2453"/>
                  </a:lnTo>
                  <a:cubicBezTo>
                    <a:pt x="3104" y="2455"/>
                    <a:pt x="3105" y="2460"/>
                    <a:pt x="3102" y="2464"/>
                  </a:cubicBezTo>
                  <a:cubicBezTo>
                    <a:pt x="3099" y="2467"/>
                    <a:pt x="3094" y="2468"/>
                    <a:pt x="3091" y="2465"/>
                  </a:cubicBezTo>
                  <a:close/>
                  <a:moveTo>
                    <a:pt x="2940" y="2346"/>
                  </a:moveTo>
                  <a:lnTo>
                    <a:pt x="2852" y="2276"/>
                  </a:lnTo>
                  <a:cubicBezTo>
                    <a:pt x="2849" y="2273"/>
                    <a:pt x="2848" y="2268"/>
                    <a:pt x="2851" y="2265"/>
                  </a:cubicBezTo>
                  <a:cubicBezTo>
                    <a:pt x="2854" y="2261"/>
                    <a:pt x="2859" y="2261"/>
                    <a:pt x="2862" y="2264"/>
                  </a:cubicBezTo>
                  <a:lnTo>
                    <a:pt x="2950" y="2333"/>
                  </a:lnTo>
                  <a:cubicBezTo>
                    <a:pt x="2954" y="2336"/>
                    <a:pt x="2954" y="2341"/>
                    <a:pt x="2951" y="2344"/>
                  </a:cubicBezTo>
                  <a:cubicBezTo>
                    <a:pt x="2949" y="2348"/>
                    <a:pt x="2944" y="2348"/>
                    <a:pt x="2940" y="2346"/>
                  </a:cubicBezTo>
                  <a:close/>
                  <a:moveTo>
                    <a:pt x="2790" y="2226"/>
                  </a:moveTo>
                  <a:lnTo>
                    <a:pt x="2702" y="2157"/>
                  </a:lnTo>
                  <a:cubicBezTo>
                    <a:pt x="2699" y="2154"/>
                    <a:pt x="2698" y="2149"/>
                    <a:pt x="2701" y="2145"/>
                  </a:cubicBezTo>
                  <a:cubicBezTo>
                    <a:pt x="2704" y="2142"/>
                    <a:pt x="2709" y="2141"/>
                    <a:pt x="2712" y="2144"/>
                  </a:cubicBezTo>
                  <a:lnTo>
                    <a:pt x="2800" y="2214"/>
                  </a:lnTo>
                  <a:cubicBezTo>
                    <a:pt x="2803" y="2217"/>
                    <a:pt x="2804" y="2222"/>
                    <a:pt x="2801" y="2225"/>
                  </a:cubicBezTo>
                  <a:cubicBezTo>
                    <a:pt x="2798" y="2228"/>
                    <a:pt x="2793" y="2229"/>
                    <a:pt x="2790" y="2226"/>
                  </a:cubicBezTo>
                  <a:close/>
                  <a:moveTo>
                    <a:pt x="2639" y="2107"/>
                  </a:moveTo>
                  <a:lnTo>
                    <a:pt x="2552" y="2037"/>
                  </a:lnTo>
                  <a:cubicBezTo>
                    <a:pt x="2548" y="2035"/>
                    <a:pt x="2548" y="2029"/>
                    <a:pt x="2550" y="2026"/>
                  </a:cubicBezTo>
                  <a:cubicBezTo>
                    <a:pt x="2553" y="2023"/>
                    <a:pt x="2558" y="2022"/>
                    <a:pt x="2562" y="2025"/>
                  </a:cubicBezTo>
                  <a:lnTo>
                    <a:pt x="2649" y="2094"/>
                  </a:lnTo>
                  <a:cubicBezTo>
                    <a:pt x="2653" y="2097"/>
                    <a:pt x="2653" y="2102"/>
                    <a:pt x="2651" y="2106"/>
                  </a:cubicBezTo>
                  <a:cubicBezTo>
                    <a:pt x="2648" y="2109"/>
                    <a:pt x="2643" y="2110"/>
                    <a:pt x="2639" y="2107"/>
                  </a:cubicBezTo>
                  <a:close/>
                  <a:moveTo>
                    <a:pt x="2489" y="1988"/>
                  </a:moveTo>
                  <a:lnTo>
                    <a:pt x="2401" y="1918"/>
                  </a:lnTo>
                  <a:cubicBezTo>
                    <a:pt x="2398" y="1915"/>
                    <a:pt x="2397" y="1910"/>
                    <a:pt x="2400" y="1907"/>
                  </a:cubicBezTo>
                  <a:cubicBezTo>
                    <a:pt x="2403" y="1903"/>
                    <a:pt x="2408" y="1903"/>
                    <a:pt x="2411" y="1905"/>
                  </a:cubicBezTo>
                  <a:lnTo>
                    <a:pt x="2499" y="1975"/>
                  </a:lnTo>
                  <a:cubicBezTo>
                    <a:pt x="2503" y="1978"/>
                    <a:pt x="2503" y="1983"/>
                    <a:pt x="2500" y="1986"/>
                  </a:cubicBezTo>
                  <a:cubicBezTo>
                    <a:pt x="2498" y="1990"/>
                    <a:pt x="2493" y="1990"/>
                    <a:pt x="2489" y="1988"/>
                  </a:cubicBezTo>
                  <a:close/>
                  <a:moveTo>
                    <a:pt x="2339" y="1868"/>
                  </a:moveTo>
                  <a:lnTo>
                    <a:pt x="2251" y="1799"/>
                  </a:lnTo>
                  <a:cubicBezTo>
                    <a:pt x="2248" y="1796"/>
                    <a:pt x="2247" y="1791"/>
                    <a:pt x="2250" y="1787"/>
                  </a:cubicBezTo>
                  <a:cubicBezTo>
                    <a:pt x="2252" y="1784"/>
                    <a:pt x="2257" y="1783"/>
                    <a:pt x="2261" y="1786"/>
                  </a:cubicBezTo>
                  <a:lnTo>
                    <a:pt x="2349" y="1856"/>
                  </a:lnTo>
                  <a:cubicBezTo>
                    <a:pt x="2352" y="1858"/>
                    <a:pt x="2353" y="1863"/>
                    <a:pt x="2350" y="1867"/>
                  </a:cubicBezTo>
                  <a:cubicBezTo>
                    <a:pt x="2347" y="1870"/>
                    <a:pt x="2342" y="1871"/>
                    <a:pt x="2339" y="1868"/>
                  </a:cubicBezTo>
                  <a:close/>
                  <a:moveTo>
                    <a:pt x="2188" y="1749"/>
                  </a:moveTo>
                  <a:lnTo>
                    <a:pt x="2101" y="1679"/>
                  </a:lnTo>
                  <a:cubicBezTo>
                    <a:pt x="2097" y="1676"/>
                    <a:pt x="2097" y="1671"/>
                    <a:pt x="2099" y="1668"/>
                  </a:cubicBezTo>
                  <a:cubicBezTo>
                    <a:pt x="2102" y="1664"/>
                    <a:pt x="2107" y="1664"/>
                    <a:pt x="2111" y="1667"/>
                  </a:cubicBezTo>
                  <a:lnTo>
                    <a:pt x="2198" y="1736"/>
                  </a:lnTo>
                  <a:cubicBezTo>
                    <a:pt x="2202" y="1739"/>
                    <a:pt x="2202" y="1744"/>
                    <a:pt x="2200" y="1747"/>
                  </a:cubicBezTo>
                  <a:cubicBezTo>
                    <a:pt x="2197" y="1751"/>
                    <a:pt x="2192" y="1752"/>
                    <a:pt x="2188" y="1749"/>
                  </a:cubicBezTo>
                  <a:close/>
                  <a:moveTo>
                    <a:pt x="2038" y="1629"/>
                  </a:moveTo>
                  <a:lnTo>
                    <a:pt x="1950" y="1560"/>
                  </a:lnTo>
                  <a:cubicBezTo>
                    <a:pt x="1947" y="1557"/>
                    <a:pt x="1946" y="1552"/>
                    <a:pt x="1949" y="1549"/>
                  </a:cubicBezTo>
                  <a:cubicBezTo>
                    <a:pt x="1952" y="1545"/>
                    <a:pt x="1957" y="1544"/>
                    <a:pt x="1960" y="1547"/>
                  </a:cubicBezTo>
                  <a:lnTo>
                    <a:pt x="2048" y="1617"/>
                  </a:lnTo>
                  <a:cubicBezTo>
                    <a:pt x="2051" y="1620"/>
                    <a:pt x="2052" y="1625"/>
                    <a:pt x="2049" y="1628"/>
                  </a:cubicBezTo>
                  <a:cubicBezTo>
                    <a:pt x="2046" y="1632"/>
                    <a:pt x="2041" y="1632"/>
                    <a:pt x="2038" y="1629"/>
                  </a:cubicBezTo>
                  <a:close/>
                  <a:moveTo>
                    <a:pt x="1888" y="1510"/>
                  </a:moveTo>
                  <a:lnTo>
                    <a:pt x="1800" y="1440"/>
                  </a:lnTo>
                  <a:cubicBezTo>
                    <a:pt x="1796" y="1438"/>
                    <a:pt x="1796" y="1433"/>
                    <a:pt x="1799" y="1429"/>
                  </a:cubicBezTo>
                  <a:cubicBezTo>
                    <a:pt x="1801" y="1426"/>
                    <a:pt x="1806" y="1425"/>
                    <a:pt x="1810" y="1428"/>
                  </a:cubicBezTo>
                  <a:lnTo>
                    <a:pt x="1898" y="1497"/>
                  </a:lnTo>
                  <a:cubicBezTo>
                    <a:pt x="1901" y="1500"/>
                    <a:pt x="1902" y="1505"/>
                    <a:pt x="1899" y="1509"/>
                  </a:cubicBezTo>
                  <a:cubicBezTo>
                    <a:pt x="1896" y="1512"/>
                    <a:pt x="1891" y="1513"/>
                    <a:pt x="1888" y="1510"/>
                  </a:cubicBezTo>
                  <a:close/>
                  <a:moveTo>
                    <a:pt x="1737" y="1391"/>
                  </a:moveTo>
                  <a:lnTo>
                    <a:pt x="1650" y="1321"/>
                  </a:lnTo>
                  <a:cubicBezTo>
                    <a:pt x="1646" y="1318"/>
                    <a:pt x="1645" y="1313"/>
                    <a:pt x="1648" y="1310"/>
                  </a:cubicBezTo>
                  <a:cubicBezTo>
                    <a:pt x="1651" y="1306"/>
                    <a:pt x="1656" y="1306"/>
                    <a:pt x="1659" y="1308"/>
                  </a:cubicBezTo>
                  <a:lnTo>
                    <a:pt x="1747" y="1378"/>
                  </a:lnTo>
                  <a:cubicBezTo>
                    <a:pt x="1751" y="1381"/>
                    <a:pt x="1751" y="1386"/>
                    <a:pt x="1748" y="1389"/>
                  </a:cubicBezTo>
                  <a:cubicBezTo>
                    <a:pt x="1746" y="1393"/>
                    <a:pt x="1741" y="1393"/>
                    <a:pt x="1737" y="1391"/>
                  </a:cubicBezTo>
                  <a:close/>
                  <a:moveTo>
                    <a:pt x="1587" y="1271"/>
                  </a:moveTo>
                  <a:lnTo>
                    <a:pt x="1499" y="1202"/>
                  </a:lnTo>
                  <a:cubicBezTo>
                    <a:pt x="1496" y="1199"/>
                    <a:pt x="1495" y="1194"/>
                    <a:pt x="1498" y="1190"/>
                  </a:cubicBezTo>
                  <a:cubicBezTo>
                    <a:pt x="1501" y="1187"/>
                    <a:pt x="1506" y="1186"/>
                    <a:pt x="1509" y="1189"/>
                  </a:cubicBezTo>
                  <a:lnTo>
                    <a:pt x="1597" y="1259"/>
                  </a:lnTo>
                  <a:cubicBezTo>
                    <a:pt x="1600" y="1261"/>
                    <a:pt x="1601" y="1266"/>
                    <a:pt x="1598" y="1270"/>
                  </a:cubicBezTo>
                  <a:cubicBezTo>
                    <a:pt x="1595" y="1273"/>
                    <a:pt x="1590" y="1274"/>
                    <a:pt x="1587" y="1271"/>
                  </a:cubicBezTo>
                  <a:close/>
                  <a:moveTo>
                    <a:pt x="1436" y="1152"/>
                  </a:moveTo>
                  <a:lnTo>
                    <a:pt x="1349" y="1082"/>
                  </a:lnTo>
                  <a:cubicBezTo>
                    <a:pt x="1345" y="1079"/>
                    <a:pt x="1345" y="1074"/>
                    <a:pt x="1347" y="1071"/>
                  </a:cubicBezTo>
                  <a:cubicBezTo>
                    <a:pt x="1350" y="1068"/>
                    <a:pt x="1355" y="1067"/>
                    <a:pt x="1359" y="1070"/>
                  </a:cubicBezTo>
                  <a:lnTo>
                    <a:pt x="1446" y="1139"/>
                  </a:lnTo>
                  <a:cubicBezTo>
                    <a:pt x="1450" y="1142"/>
                    <a:pt x="1450" y="1147"/>
                    <a:pt x="1448" y="1151"/>
                  </a:cubicBezTo>
                  <a:cubicBezTo>
                    <a:pt x="1445" y="1154"/>
                    <a:pt x="1440" y="1155"/>
                    <a:pt x="1436" y="1152"/>
                  </a:cubicBezTo>
                  <a:close/>
                  <a:moveTo>
                    <a:pt x="1286" y="1032"/>
                  </a:moveTo>
                  <a:lnTo>
                    <a:pt x="1198" y="963"/>
                  </a:lnTo>
                  <a:cubicBezTo>
                    <a:pt x="1195" y="960"/>
                    <a:pt x="1194" y="955"/>
                    <a:pt x="1197" y="952"/>
                  </a:cubicBezTo>
                  <a:cubicBezTo>
                    <a:pt x="1200" y="948"/>
                    <a:pt x="1205" y="948"/>
                    <a:pt x="1208" y="950"/>
                  </a:cubicBezTo>
                  <a:lnTo>
                    <a:pt x="1296" y="1020"/>
                  </a:lnTo>
                  <a:cubicBezTo>
                    <a:pt x="1300" y="1023"/>
                    <a:pt x="1300" y="1028"/>
                    <a:pt x="1297" y="1031"/>
                  </a:cubicBezTo>
                  <a:cubicBezTo>
                    <a:pt x="1295" y="1035"/>
                    <a:pt x="1290" y="1035"/>
                    <a:pt x="1286" y="1032"/>
                  </a:cubicBezTo>
                  <a:close/>
                  <a:moveTo>
                    <a:pt x="1136" y="913"/>
                  </a:moveTo>
                  <a:lnTo>
                    <a:pt x="1048" y="843"/>
                  </a:lnTo>
                  <a:cubicBezTo>
                    <a:pt x="1045" y="841"/>
                    <a:pt x="1044" y="836"/>
                    <a:pt x="1047" y="832"/>
                  </a:cubicBezTo>
                  <a:cubicBezTo>
                    <a:pt x="1049" y="829"/>
                    <a:pt x="1054" y="828"/>
                    <a:pt x="1058" y="831"/>
                  </a:cubicBezTo>
                  <a:lnTo>
                    <a:pt x="1146" y="901"/>
                  </a:lnTo>
                  <a:cubicBezTo>
                    <a:pt x="1149" y="903"/>
                    <a:pt x="1150" y="908"/>
                    <a:pt x="1147" y="912"/>
                  </a:cubicBezTo>
                  <a:cubicBezTo>
                    <a:pt x="1144" y="915"/>
                    <a:pt x="1139" y="916"/>
                    <a:pt x="1136" y="913"/>
                  </a:cubicBezTo>
                  <a:close/>
                  <a:moveTo>
                    <a:pt x="985" y="794"/>
                  </a:moveTo>
                  <a:lnTo>
                    <a:pt x="898" y="724"/>
                  </a:lnTo>
                  <a:cubicBezTo>
                    <a:pt x="894" y="721"/>
                    <a:pt x="894" y="716"/>
                    <a:pt x="896" y="713"/>
                  </a:cubicBezTo>
                  <a:cubicBezTo>
                    <a:pt x="899" y="709"/>
                    <a:pt x="904" y="709"/>
                    <a:pt x="908" y="712"/>
                  </a:cubicBezTo>
                  <a:lnTo>
                    <a:pt x="995" y="781"/>
                  </a:lnTo>
                  <a:cubicBezTo>
                    <a:pt x="999" y="784"/>
                    <a:pt x="999" y="789"/>
                    <a:pt x="997" y="792"/>
                  </a:cubicBezTo>
                  <a:cubicBezTo>
                    <a:pt x="994" y="796"/>
                    <a:pt x="989" y="796"/>
                    <a:pt x="985" y="794"/>
                  </a:cubicBezTo>
                  <a:close/>
                  <a:moveTo>
                    <a:pt x="835" y="674"/>
                  </a:moveTo>
                  <a:lnTo>
                    <a:pt x="747" y="605"/>
                  </a:lnTo>
                  <a:cubicBezTo>
                    <a:pt x="744" y="602"/>
                    <a:pt x="743" y="597"/>
                    <a:pt x="746" y="593"/>
                  </a:cubicBezTo>
                  <a:cubicBezTo>
                    <a:pt x="749" y="590"/>
                    <a:pt x="754" y="589"/>
                    <a:pt x="757" y="592"/>
                  </a:cubicBezTo>
                  <a:lnTo>
                    <a:pt x="845" y="662"/>
                  </a:lnTo>
                  <a:cubicBezTo>
                    <a:pt x="848" y="665"/>
                    <a:pt x="849" y="670"/>
                    <a:pt x="846" y="673"/>
                  </a:cubicBezTo>
                  <a:cubicBezTo>
                    <a:pt x="843" y="677"/>
                    <a:pt x="838" y="677"/>
                    <a:pt x="835" y="674"/>
                  </a:cubicBezTo>
                  <a:close/>
                  <a:moveTo>
                    <a:pt x="685" y="555"/>
                  </a:moveTo>
                  <a:lnTo>
                    <a:pt x="597" y="485"/>
                  </a:lnTo>
                  <a:cubicBezTo>
                    <a:pt x="593" y="483"/>
                    <a:pt x="593" y="478"/>
                    <a:pt x="596" y="474"/>
                  </a:cubicBezTo>
                  <a:cubicBezTo>
                    <a:pt x="598" y="471"/>
                    <a:pt x="603" y="470"/>
                    <a:pt x="607" y="473"/>
                  </a:cubicBezTo>
                  <a:lnTo>
                    <a:pt x="695" y="542"/>
                  </a:lnTo>
                  <a:cubicBezTo>
                    <a:pt x="698" y="545"/>
                    <a:pt x="699" y="550"/>
                    <a:pt x="696" y="554"/>
                  </a:cubicBezTo>
                  <a:cubicBezTo>
                    <a:pt x="693" y="557"/>
                    <a:pt x="688" y="558"/>
                    <a:pt x="685" y="555"/>
                  </a:cubicBezTo>
                  <a:close/>
                  <a:moveTo>
                    <a:pt x="534" y="436"/>
                  </a:moveTo>
                  <a:lnTo>
                    <a:pt x="447" y="366"/>
                  </a:lnTo>
                  <a:cubicBezTo>
                    <a:pt x="443" y="363"/>
                    <a:pt x="442" y="358"/>
                    <a:pt x="445" y="355"/>
                  </a:cubicBezTo>
                  <a:cubicBezTo>
                    <a:pt x="448" y="351"/>
                    <a:pt x="453" y="351"/>
                    <a:pt x="456" y="353"/>
                  </a:cubicBezTo>
                  <a:lnTo>
                    <a:pt x="544" y="423"/>
                  </a:lnTo>
                  <a:cubicBezTo>
                    <a:pt x="548" y="426"/>
                    <a:pt x="548" y="431"/>
                    <a:pt x="545" y="434"/>
                  </a:cubicBezTo>
                  <a:cubicBezTo>
                    <a:pt x="543" y="438"/>
                    <a:pt x="538" y="438"/>
                    <a:pt x="534" y="436"/>
                  </a:cubicBezTo>
                  <a:close/>
                  <a:moveTo>
                    <a:pt x="384" y="316"/>
                  </a:moveTo>
                  <a:lnTo>
                    <a:pt x="296" y="247"/>
                  </a:lnTo>
                  <a:cubicBezTo>
                    <a:pt x="293" y="244"/>
                    <a:pt x="292" y="239"/>
                    <a:pt x="295" y="235"/>
                  </a:cubicBezTo>
                  <a:cubicBezTo>
                    <a:pt x="298" y="232"/>
                    <a:pt x="303" y="231"/>
                    <a:pt x="306" y="234"/>
                  </a:cubicBezTo>
                  <a:lnTo>
                    <a:pt x="394" y="304"/>
                  </a:lnTo>
                  <a:cubicBezTo>
                    <a:pt x="397" y="306"/>
                    <a:pt x="398" y="311"/>
                    <a:pt x="395" y="315"/>
                  </a:cubicBezTo>
                  <a:cubicBezTo>
                    <a:pt x="392" y="318"/>
                    <a:pt x="387" y="319"/>
                    <a:pt x="384" y="316"/>
                  </a:cubicBezTo>
                  <a:close/>
                  <a:moveTo>
                    <a:pt x="233" y="197"/>
                  </a:moveTo>
                  <a:lnTo>
                    <a:pt x="146" y="127"/>
                  </a:lnTo>
                  <a:cubicBezTo>
                    <a:pt x="142" y="124"/>
                    <a:pt x="142" y="119"/>
                    <a:pt x="144" y="116"/>
                  </a:cubicBezTo>
                  <a:cubicBezTo>
                    <a:pt x="147" y="112"/>
                    <a:pt x="152" y="112"/>
                    <a:pt x="156" y="115"/>
                  </a:cubicBezTo>
                  <a:lnTo>
                    <a:pt x="243" y="184"/>
                  </a:lnTo>
                  <a:cubicBezTo>
                    <a:pt x="247" y="187"/>
                    <a:pt x="247" y="192"/>
                    <a:pt x="245" y="196"/>
                  </a:cubicBezTo>
                  <a:cubicBezTo>
                    <a:pt x="242" y="199"/>
                    <a:pt x="237" y="200"/>
                    <a:pt x="233" y="197"/>
                  </a:cubicBezTo>
                  <a:close/>
                  <a:moveTo>
                    <a:pt x="83" y="77"/>
                  </a:moveTo>
                  <a:lnTo>
                    <a:pt x="4" y="15"/>
                  </a:lnTo>
                  <a:cubicBezTo>
                    <a:pt x="1" y="12"/>
                    <a:pt x="0" y="7"/>
                    <a:pt x="3" y="4"/>
                  </a:cubicBezTo>
                  <a:cubicBezTo>
                    <a:pt x="6" y="0"/>
                    <a:pt x="11" y="0"/>
                    <a:pt x="14" y="2"/>
                  </a:cubicBezTo>
                  <a:lnTo>
                    <a:pt x="93" y="65"/>
                  </a:lnTo>
                  <a:cubicBezTo>
                    <a:pt x="97" y="68"/>
                    <a:pt x="97" y="73"/>
                    <a:pt x="94" y="76"/>
                  </a:cubicBezTo>
                  <a:cubicBezTo>
                    <a:pt x="92" y="80"/>
                    <a:pt x="87" y="80"/>
                    <a:pt x="83" y="77"/>
                  </a:cubicBezTo>
                  <a:close/>
                </a:path>
              </a:pathLst>
            </a:custGeom>
            <a:solidFill>
              <a:srgbClr val="000000"/>
            </a:solidFill>
            <a:ln w="4763">
              <a:solidFill>
                <a:srgbClr val="000000"/>
              </a:solidFill>
              <a:bevel/>
              <a:headEnd/>
              <a:tailEnd/>
            </a:ln>
          </p:spPr>
          <p:txBody>
            <a:bodyPr/>
            <a:lstStyle/>
            <a:p>
              <a:endParaRPr lang="en-US"/>
            </a:p>
          </p:txBody>
        </p:sp>
        <p:sp>
          <p:nvSpPr>
            <p:cNvPr id="358" name="Line 197"/>
            <p:cNvSpPr>
              <a:spLocks noChangeShapeType="1"/>
            </p:cNvSpPr>
            <p:nvPr/>
          </p:nvSpPr>
          <p:spPr bwMode="auto">
            <a:xfrm flipV="1">
              <a:off x="7604535" y="3741356"/>
              <a:ext cx="1639966" cy="1170355"/>
            </a:xfrm>
            <a:prstGeom prst="line">
              <a:avLst/>
            </a:prstGeom>
            <a:solidFill>
              <a:schemeClr val="bg1"/>
            </a:solidFill>
            <a:ln w="7938" cap="rnd">
              <a:solidFill>
                <a:srgbClr val="000000"/>
              </a:solidFill>
              <a:round/>
              <a:headEnd/>
              <a:tailEnd/>
            </a:ln>
            <a:extLst/>
          </p:spPr>
          <p:txBody>
            <a:bodyPr/>
            <a:lstStyle/>
            <a:p>
              <a:endParaRPr lang="en-US"/>
            </a:p>
          </p:txBody>
        </p:sp>
        <p:sp>
          <p:nvSpPr>
            <p:cNvPr id="359" name="Line 198"/>
            <p:cNvSpPr>
              <a:spLocks noChangeShapeType="1"/>
            </p:cNvSpPr>
            <p:nvPr/>
          </p:nvSpPr>
          <p:spPr bwMode="auto">
            <a:xfrm flipV="1">
              <a:off x="5142621" y="3741356"/>
              <a:ext cx="1639967" cy="1170355"/>
            </a:xfrm>
            <a:prstGeom prst="line">
              <a:avLst/>
            </a:prstGeom>
            <a:noFill/>
            <a:ln w="7938" cap="rnd">
              <a:solidFill>
                <a:srgbClr val="000000"/>
              </a:solidFill>
              <a:round/>
              <a:headEnd/>
              <a:tailEnd/>
            </a:ln>
            <a:extLst/>
          </p:spPr>
          <p:txBody>
            <a:bodyPr/>
            <a:lstStyle/>
            <a:p>
              <a:endParaRPr lang="en-US"/>
            </a:p>
          </p:txBody>
        </p:sp>
        <p:sp>
          <p:nvSpPr>
            <p:cNvPr id="360" name="Line 199"/>
            <p:cNvSpPr>
              <a:spLocks noChangeShapeType="1"/>
            </p:cNvSpPr>
            <p:nvPr/>
          </p:nvSpPr>
          <p:spPr bwMode="auto">
            <a:xfrm>
              <a:off x="6782588" y="3741356"/>
              <a:ext cx="2461913" cy="1340"/>
            </a:xfrm>
            <a:prstGeom prst="line">
              <a:avLst/>
            </a:prstGeom>
            <a:noFill/>
            <a:ln w="7938" cap="rnd">
              <a:solidFill>
                <a:srgbClr val="000000"/>
              </a:solidFill>
              <a:round/>
              <a:headEnd/>
              <a:tailEnd/>
            </a:ln>
            <a:extLst/>
          </p:spPr>
          <p:txBody>
            <a:bodyPr/>
            <a:lstStyle/>
            <a:p>
              <a:endParaRPr lang="en-US"/>
            </a:p>
          </p:txBody>
        </p:sp>
        <p:sp>
          <p:nvSpPr>
            <p:cNvPr id="361" name="Line 200"/>
            <p:cNvSpPr>
              <a:spLocks noChangeShapeType="1"/>
            </p:cNvSpPr>
            <p:nvPr/>
          </p:nvSpPr>
          <p:spPr bwMode="auto">
            <a:xfrm>
              <a:off x="5142621" y="4911711"/>
              <a:ext cx="2461914" cy="134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201"/>
            <p:cNvSpPr>
              <a:spLocks noChangeShapeType="1"/>
            </p:cNvSpPr>
            <p:nvPr/>
          </p:nvSpPr>
          <p:spPr bwMode="auto">
            <a:xfrm flipV="1">
              <a:off x="7348003" y="2643313"/>
              <a:ext cx="819329" cy="585177"/>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202"/>
            <p:cNvSpPr>
              <a:spLocks noChangeShapeType="1"/>
            </p:cNvSpPr>
            <p:nvPr/>
          </p:nvSpPr>
          <p:spPr bwMode="auto">
            <a:xfrm flipV="1">
              <a:off x="6116392" y="2643313"/>
              <a:ext cx="819329" cy="585177"/>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203"/>
            <p:cNvSpPr>
              <a:spLocks noChangeShapeType="1"/>
            </p:cNvSpPr>
            <p:nvPr/>
          </p:nvSpPr>
          <p:spPr bwMode="auto">
            <a:xfrm>
              <a:off x="6935721" y="2643313"/>
              <a:ext cx="1231611" cy="1340"/>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204"/>
            <p:cNvSpPr>
              <a:spLocks noChangeShapeType="1"/>
            </p:cNvSpPr>
            <p:nvPr/>
          </p:nvSpPr>
          <p:spPr bwMode="auto">
            <a:xfrm>
              <a:off x="6116392" y="3228490"/>
              <a:ext cx="1231611" cy="133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205"/>
            <p:cNvSpPr>
              <a:spLocks noChangeShapeType="1"/>
            </p:cNvSpPr>
            <p:nvPr/>
          </p:nvSpPr>
          <p:spPr bwMode="auto">
            <a:xfrm flipV="1">
              <a:off x="7243297" y="1985825"/>
              <a:ext cx="412281" cy="29191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206"/>
            <p:cNvSpPr>
              <a:spLocks noChangeShapeType="1"/>
            </p:cNvSpPr>
            <p:nvPr/>
          </p:nvSpPr>
          <p:spPr bwMode="auto">
            <a:xfrm flipV="1">
              <a:off x="6628146" y="1985825"/>
              <a:ext cx="410973" cy="29191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207"/>
            <p:cNvSpPr>
              <a:spLocks noChangeShapeType="1"/>
            </p:cNvSpPr>
            <p:nvPr/>
          </p:nvSpPr>
          <p:spPr bwMode="auto">
            <a:xfrm>
              <a:off x="7039119" y="1985825"/>
              <a:ext cx="616459" cy="133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208"/>
            <p:cNvSpPr>
              <a:spLocks noChangeShapeType="1"/>
            </p:cNvSpPr>
            <p:nvPr/>
          </p:nvSpPr>
          <p:spPr bwMode="auto">
            <a:xfrm>
              <a:off x="6628146" y="2277744"/>
              <a:ext cx="615151" cy="1339"/>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Freeform 187"/>
            <p:cNvSpPr>
              <a:spLocks/>
            </p:cNvSpPr>
            <p:nvPr/>
          </p:nvSpPr>
          <p:spPr bwMode="auto">
            <a:xfrm>
              <a:off x="6935099" y="2132863"/>
              <a:ext cx="513062" cy="145959"/>
            </a:xfrm>
            <a:custGeom>
              <a:avLst/>
              <a:gdLst>
                <a:gd name="T0" fmla="*/ 0 w 230"/>
                <a:gd name="T1" fmla="*/ 2147483647 h 109"/>
                <a:gd name="T2" fmla="*/ 2147483647 w 230"/>
                <a:gd name="T3" fmla="*/ 0 h 109"/>
                <a:gd name="T4" fmla="*/ 2147483647 w 230"/>
                <a:gd name="T5" fmla="*/ 0 h 109"/>
                <a:gd name="T6" fmla="*/ 2147483647 w 230"/>
                <a:gd name="T7" fmla="*/ 2147483647 h 109"/>
                <a:gd name="T8" fmla="*/ 0 w 230"/>
                <a:gd name="T9" fmla="*/ 2147483647 h 109"/>
                <a:gd name="T10" fmla="*/ 0 60000 65536"/>
                <a:gd name="T11" fmla="*/ 0 60000 65536"/>
                <a:gd name="T12" fmla="*/ 0 60000 65536"/>
                <a:gd name="T13" fmla="*/ 0 60000 65536"/>
                <a:gd name="T14" fmla="*/ 0 60000 65536"/>
                <a:gd name="T15" fmla="*/ 0 w 230"/>
                <a:gd name="T16" fmla="*/ 0 h 109"/>
                <a:gd name="T17" fmla="*/ 230 w 230"/>
                <a:gd name="T18" fmla="*/ 109 h 109"/>
              </a:gdLst>
              <a:ahLst/>
              <a:cxnLst>
                <a:cxn ang="T10">
                  <a:pos x="T0" y="T1"/>
                </a:cxn>
                <a:cxn ang="T11">
                  <a:pos x="T2" y="T3"/>
                </a:cxn>
                <a:cxn ang="T12">
                  <a:pos x="T4" y="T5"/>
                </a:cxn>
                <a:cxn ang="T13">
                  <a:pos x="T6" y="T7"/>
                </a:cxn>
                <a:cxn ang="T14">
                  <a:pos x="T8" y="T9"/>
                </a:cxn>
              </a:cxnLst>
              <a:rect l="T15" t="T16" r="T17" b="T18"/>
              <a:pathLst>
                <a:path w="230" h="109">
                  <a:moveTo>
                    <a:pt x="0" y="109"/>
                  </a:moveTo>
                  <a:lnTo>
                    <a:pt x="92" y="0"/>
                  </a:lnTo>
                  <a:lnTo>
                    <a:pt x="230" y="0"/>
                  </a:lnTo>
                  <a:lnTo>
                    <a:pt x="138" y="109"/>
                  </a:lnTo>
                  <a:lnTo>
                    <a:pt x="0" y="109"/>
                  </a:lnTo>
                  <a:close/>
                </a:path>
              </a:pathLst>
            </a:custGeom>
            <a:solidFill>
              <a:srgbClr val="FFCC00"/>
            </a:solidFill>
            <a:ln w="8001" cap="rnd">
              <a:solidFill>
                <a:srgbClr val="000000"/>
              </a:solidFill>
              <a:round/>
              <a:headEnd/>
              <a:tailEnd/>
            </a:ln>
          </p:spPr>
          <p:txBody>
            <a:bodyPr/>
            <a:lstStyle/>
            <a:p>
              <a:endParaRPr lang="en-US"/>
            </a:p>
          </p:txBody>
        </p:sp>
        <p:sp>
          <p:nvSpPr>
            <p:cNvPr id="371" name="Freeform 189"/>
            <p:cNvSpPr>
              <a:spLocks noEditPoints="1"/>
            </p:cNvSpPr>
            <p:nvPr/>
          </p:nvSpPr>
          <p:spPr bwMode="auto">
            <a:xfrm>
              <a:off x="7087546" y="1296199"/>
              <a:ext cx="481650" cy="3620869"/>
            </a:xfrm>
            <a:custGeom>
              <a:avLst/>
              <a:gdLst>
                <a:gd name="T0" fmla="*/ 2147483647 w 1061"/>
                <a:gd name="T1" fmla="*/ 2147483647 h 5587"/>
                <a:gd name="T2" fmla="*/ 2147483647 w 1061"/>
                <a:gd name="T3" fmla="*/ 2147483647 h 5587"/>
                <a:gd name="T4" fmla="*/ 2147483647 w 1061"/>
                <a:gd name="T5" fmla="*/ 2147483647 h 5587"/>
                <a:gd name="T6" fmla="*/ 2147483647 w 1061"/>
                <a:gd name="T7" fmla="*/ 2147483647 h 5587"/>
                <a:gd name="T8" fmla="*/ 2147483647 w 1061"/>
                <a:gd name="T9" fmla="*/ 2147483647 h 5587"/>
                <a:gd name="T10" fmla="*/ 2147483647 w 1061"/>
                <a:gd name="T11" fmla="*/ 2147483647 h 5587"/>
                <a:gd name="T12" fmla="*/ 2147483647 w 1061"/>
                <a:gd name="T13" fmla="*/ 2147483647 h 5587"/>
                <a:gd name="T14" fmla="*/ 2147483647 w 1061"/>
                <a:gd name="T15" fmla="*/ 2147483647 h 5587"/>
                <a:gd name="T16" fmla="*/ 2147483647 w 1061"/>
                <a:gd name="T17" fmla="*/ 2147483647 h 5587"/>
                <a:gd name="T18" fmla="*/ 2147483647 w 1061"/>
                <a:gd name="T19" fmla="*/ 2147483647 h 5587"/>
                <a:gd name="T20" fmla="*/ 2147483647 w 1061"/>
                <a:gd name="T21" fmla="*/ 2147483647 h 5587"/>
                <a:gd name="T22" fmla="*/ 2147483647 w 1061"/>
                <a:gd name="T23" fmla="*/ 2147483647 h 5587"/>
                <a:gd name="T24" fmla="*/ 2147483647 w 1061"/>
                <a:gd name="T25" fmla="*/ 2147483647 h 5587"/>
                <a:gd name="T26" fmla="*/ 2147483647 w 1061"/>
                <a:gd name="T27" fmla="*/ 2147483647 h 5587"/>
                <a:gd name="T28" fmla="*/ 2147483647 w 1061"/>
                <a:gd name="T29" fmla="*/ 2147483647 h 5587"/>
                <a:gd name="T30" fmla="*/ 2147483647 w 1061"/>
                <a:gd name="T31" fmla="*/ 2147483647 h 5587"/>
                <a:gd name="T32" fmla="*/ 2147483647 w 1061"/>
                <a:gd name="T33" fmla="*/ 2147483647 h 5587"/>
                <a:gd name="T34" fmla="*/ 2147483647 w 1061"/>
                <a:gd name="T35" fmla="*/ 2147483647 h 5587"/>
                <a:gd name="T36" fmla="*/ 2147483647 w 1061"/>
                <a:gd name="T37" fmla="*/ 2147483647 h 5587"/>
                <a:gd name="T38" fmla="*/ 2147483647 w 1061"/>
                <a:gd name="T39" fmla="*/ 2147483647 h 5587"/>
                <a:gd name="T40" fmla="*/ 2147483647 w 1061"/>
                <a:gd name="T41" fmla="*/ 2147483647 h 5587"/>
                <a:gd name="T42" fmla="*/ 2147483647 w 1061"/>
                <a:gd name="T43" fmla="*/ 2147483647 h 5587"/>
                <a:gd name="T44" fmla="*/ 2147483647 w 1061"/>
                <a:gd name="T45" fmla="*/ 2147483647 h 5587"/>
                <a:gd name="T46" fmla="*/ 2147483647 w 1061"/>
                <a:gd name="T47" fmla="*/ 2147483647 h 5587"/>
                <a:gd name="T48" fmla="*/ 2147483647 w 1061"/>
                <a:gd name="T49" fmla="*/ 2147483647 h 5587"/>
                <a:gd name="T50" fmla="*/ 2147483647 w 1061"/>
                <a:gd name="T51" fmla="*/ 2147483647 h 5587"/>
                <a:gd name="T52" fmla="*/ 2147483647 w 1061"/>
                <a:gd name="T53" fmla="*/ 2147483647 h 5587"/>
                <a:gd name="T54" fmla="*/ 2147483647 w 1061"/>
                <a:gd name="T55" fmla="*/ 2147483647 h 5587"/>
                <a:gd name="T56" fmla="*/ 2147483647 w 1061"/>
                <a:gd name="T57" fmla="*/ 2147483647 h 5587"/>
                <a:gd name="T58" fmla="*/ 2147483647 w 1061"/>
                <a:gd name="T59" fmla="*/ 2147483647 h 5587"/>
                <a:gd name="T60" fmla="*/ 2147483647 w 1061"/>
                <a:gd name="T61" fmla="*/ 2147483647 h 5587"/>
                <a:gd name="T62" fmla="*/ 2147483647 w 1061"/>
                <a:gd name="T63" fmla="*/ 2147483647 h 5587"/>
                <a:gd name="T64" fmla="*/ 2147483647 w 1061"/>
                <a:gd name="T65" fmla="*/ 2147483647 h 5587"/>
                <a:gd name="T66" fmla="*/ 2147483647 w 1061"/>
                <a:gd name="T67" fmla="*/ 2147483647 h 5587"/>
                <a:gd name="T68" fmla="*/ 2147483647 w 1061"/>
                <a:gd name="T69" fmla="*/ 2147483647 h 5587"/>
                <a:gd name="T70" fmla="*/ 2147483647 w 1061"/>
                <a:gd name="T71" fmla="*/ 2147483647 h 5587"/>
                <a:gd name="T72" fmla="*/ 2147483647 w 1061"/>
                <a:gd name="T73" fmla="*/ 2147483647 h 5587"/>
                <a:gd name="T74" fmla="*/ 2147483647 w 1061"/>
                <a:gd name="T75" fmla="*/ 2147483647 h 5587"/>
                <a:gd name="T76" fmla="*/ 2147483647 w 1061"/>
                <a:gd name="T77" fmla="*/ 2147483647 h 5587"/>
                <a:gd name="T78" fmla="*/ 2147483647 w 1061"/>
                <a:gd name="T79" fmla="*/ 2147483647 h 5587"/>
                <a:gd name="T80" fmla="*/ 2147483647 w 1061"/>
                <a:gd name="T81" fmla="*/ 2147483647 h 5587"/>
                <a:gd name="T82" fmla="*/ 2147483647 w 1061"/>
                <a:gd name="T83" fmla="*/ 2147483647 h 5587"/>
                <a:gd name="T84" fmla="*/ 2147483647 w 1061"/>
                <a:gd name="T85" fmla="*/ 2147483647 h 5587"/>
                <a:gd name="T86" fmla="*/ 2147483647 w 1061"/>
                <a:gd name="T87" fmla="*/ 2147483647 h 5587"/>
                <a:gd name="T88" fmla="*/ 2147483647 w 1061"/>
                <a:gd name="T89" fmla="*/ 2147483647 h 5587"/>
                <a:gd name="T90" fmla="*/ 2147483647 w 1061"/>
                <a:gd name="T91" fmla="*/ 2147483647 h 5587"/>
                <a:gd name="T92" fmla="*/ 2147483647 w 1061"/>
                <a:gd name="T93" fmla="*/ 2147483647 h 5587"/>
                <a:gd name="T94" fmla="*/ 2147483647 w 1061"/>
                <a:gd name="T95" fmla="*/ 2147483647 h 5587"/>
                <a:gd name="T96" fmla="*/ 2147483647 w 1061"/>
                <a:gd name="T97" fmla="*/ 2147483647 h 5587"/>
                <a:gd name="T98" fmla="*/ 2147483647 w 1061"/>
                <a:gd name="T99" fmla="*/ 2147483647 h 5587"/>
                <a:gd name="T100" fmla="*/ 2147483647 w 1061"/>
                <a:gd name="T101" fmla="*/ 2147483647 h 5587"/>
                <a:gd name="T102" fmla="*/ 2147483647 w 1061"/>
                <a:gd name="T103" fmla="*/ 2147483647 h 55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5587"/>
                <a:gd name="T158" fmla="*/ 1061 w 1061"/>
                <a:gd name="T159" fmla="*/ 5587 h 55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5587">
                  <a:moveTo>
                    <a:pt x="16" y="7"/>
                  </a:moveTo>
                  <a:lnTo>
                    <a:pt x="37" y="117"/>
                  </a:lnTo>
                  <a:cubicBezTo>
                    <a:pt x="38" y="122"/>
                    <a:pt x="35" y="126"/>
                    <a:pt x="30" y="127"/>
                  </a:cubicBezTo>
                  <a:cubicBezTo>
                    <a:pt x="26" y="127"/>
                    <a:pt x="22" y="125"/>
                    <a:pt x="21" y="120"/>
                  </a:cubicBezTo>
                  <a:lnTo>
                    <a:pt x="0" y="10"/>
                  </a:lnTo>
                  <a:cubicBezTo>
                    <a:pt x="0" y="6"/>
                    <a:pt x="3" y="2"/>
                    <a:pt x="7" y="1"/>
                  </a:cubicBezTo>
                  <a:cubicBezTo>
                    <a:pt x="11" y="0"/>
                    <a:pt x="15" y="3"/>
                    <a:pt x="16" y="7"/>
                  </a:cubicBezTo>
                  <a:close/>
                  <a:moveTo>
                    <a:pt x="52" y="196"/>
                  </a:moveTo>
                  <a:lnTo>
                    <a:pt x="72" y="306"/>
                  </a:lnTo>
                  <a:cubicBezTo>
                    <a:pt x="73" y="310"/>
                    <a:pt x="70" y="314"/>
                    <a:pt x="66" y="315"/>
                  </a:cubicBezTo>
                  <a:cubicBezTo>
                    <a:pt x="61" y="316"/>
                    <a:pt x="57" y="313"/>
                    <a:pt x="56" y="309"/>
                  </a:cubicBezTo>
                  <a:lnTo>
                    <a:pt x="36" y="199"/>
                  </a:lnTo>
                  <a:cubicBezTo>
                    <a:pt x="35" y="194"/>
                    <a:pt x="38" y="190"/>
                    <a:pt x="42" y="189"/>
                  </a:cubicBezTo>
                  <a:cubicBezTo>
                    <a:pt x="47" y="189"/>
                    <a:pt x="51" y="192"/>
                    <a:pt x="52" y="196"/>
                  </a:cubicBezTo>
                  <a:close/>
                  <a:moveTo>
                    <a:pt x="87" y="385"/>
                  </a:moveTo>
                  <a:lnTo>
                    <a:pt x="108" y="495"/>
                  </a:lnTo>
                  <a:cubicBezTo>
                    <a:pt x="108" y="499"/>
                    <a:pt x="106" y="503"/>
                    <a:pt x="101" y="504"/>
                  </a:cubicBezTo>
                  <a:cubicBezTo>
                    <a:pt x="97" y="505"/>
                    <a:pt x="93" y="502"/>
                    <a:pt x="92" y="498"/>
                  </a:cubicBezTo>
                  <a:lnTo>
                    <a:pt x="71" y="388"/>
                  </a:lnTo>
                  <a:cubicBezTo>
                    <a:pt x="70" y="383"/>
                    <a:pt x="73" y="379"/>
                    <a:pt x="78" y="378"/>
                  </a:cubicBezTo>
                  <a:cubicBezTo>
                    <a:pt x="82" y="377"/>
                    <a:pt x="86" y="380"/>
                    <a:pt x="87" y="385"/>
                  </a:cubicBezTo>
                  <a:close/>
                  <a:moveTo>
                    <a:pt x="122" y="573"/>
                  </a:moveTo>
                  <a:lnTo>
                    <a:pt x="143" y="683"/>
                  </a:lnTo>
                  <a:cubicBezTo>
                    <a:pt x="144" y="688"/>
                    <a:pt x="141" y="692"/>
                    <a:pt x="137" y="693"/>
                  </a:cubicBezTo>
                  <a:cubicBezTo>
                    <a:pt x="132" y="694"/>
                    <a:pt x="128" y="691"/>
                    <a:pt x="127" y="686"/>
                  </a:cubicBezTo>
                  <a:lnTo>
                    <a:pt x="107" y="576"/>
                  </a:lnTo>
                  <a:cubicBezTo>
                    <a:pt x="106" y="572"/>
                    <a:pt x="109" y="568"/>
                    <a:pt x="113" y="567"/>
                  </a:cubicBezTo>
                  <a:cubicBezTo>
                    <a:pt x="117" y="566"/>
                    <a:pt x="121" y="569"/>
                    <a:pt x="122" y="573"/>
                  </a:cubicBezTo>
                  <a:close/>
                  <a:moveTo>
                    <a:pt x="158" y="762"/>
                  </a:moveTo>
                  <a:lnTo>
                    <a:pt x="178" y="872"/>
                  </a:lnTo>
                  <a:cubicBezTo>
                    <a:pt x="179" y="876"/>
                    <a:pt x="176" y="881"/>
                    <a:pt x="172" y="881"/>
                  </a:cubicBezTo>
                  <a:cubicBezTo>
                    <a:pt x="168" y="882"/>
                    <a:pt x="163" y="879"/>
                    <a:pt x="163" y="875"/>
                  </a:cubicBezTo>
                  <a:lnTo>
                    <a:pt x="142" y="765"/>
                  </a:lnTo>
                  <a:cubicBezTo>
                    <a:pt x="141" y="761"/>
                    <a:pt x="144" y="756"/>
                    <a:pt x="148" y="756"/>
                  </a:cubicBezTo>
                  <a:cubicBezTo>
                    <a:pt x="153" y="755"/>
                    <a:pt x="157" y="758"/>
                    <a:pt x="158" y="762"/>
                  </a:cubicBezTo>
                  <a:close/>
                  <a:moveTo>
                    <a:pt x="193" y="951"/>
                  </a:moveTo>
                  <a:lnTo>
                    <a:pt x="214" y="1061"/>
                  </a:lnTo>
                  <a:cubicBezTo>
                    <a:pt x="215" y="1065"/>
                    <a:pt x="212" y="1069"/>
                    <a:pt x="207" y="1070"/>
                  </a:cubicBezTo>
                  <a:cubicBezTo>
                    <a:pt x="203" y="1071"/>
                    <a:pt x="199" y="1068"/>
                    <a:pt x="198" y="1064"/>
                  </a:cubicBezTo>
                  <a:lnTo>
                    <a:pt x="177" y="954"/>
                  </a:lnTo>
                  <a:cubicBezTo>
                    <a:pt x="177" y="949"/>
                    <a:pt x="179" y="945"/>
                    <a:pt x="184" y="944"/>
                  </a:cubicBezTo>
                  <a:cubicBezTo>
                    <a:pt x="188" y="944"/>
                    <a:pt x="192" y="946"/>
                    <a:pt x="193" y="951"/>
                  </a:cubicBezTo>
                  <a:close/>
                  <a:moveTo>
                    <a:pt x="228" y="1139"/>
                  </a:moveTo>
                  <a:lnTo>
                    <a:pt x="249" y="1250"/>
                  </a:lnTo>
                  <a:cubicBezTo>
                    <a:pt x="250" y="1254"/>
                    <a:pt x="247" y="1258"/>
                    <a:pt x="243" y="1259"/>
                  </a:cubicBezTo>
                  <a:cubicBezTo>
                    <a:pt x="238" y="1260"/>
                    <a:pt x="234" y="1257"/>
                    <a:pt x="233" y="1252"/>
                  </a:cubicBezTo>
                  <a:lnTo>
                    <a:pt x="213" y="1142"/>
                  </a:lnTo>
                  <a:cubicBezTo>
                    <a:pt x="212" y="1138"/>
                    <a:pt x="215" y="1134"/>
                    <a:pt x="219" y="1133"/>
                  </a:cubicBezTo>
                  <a:cubicBezTo>
                    <a:pt x="223" y="1132"/>
                    <a:pt x="228" y="1135"/>
                    <a:pt x="228" y="1139"/>
                  </a:cubicBezTo>
                  <a:close/>
                  <a:moveTo>
                    <a:pt x="264" y="1328"/>
                  </a:moveTo>
                  <a:lnTo>
                    <a:pt x="284" y="1438"/>
                  </a:lnTo>
                  <a:cubicBezTo>
                    <a:pt x="285" y="1443"/>
                    <a:pt x="282" y="1447"/>
                    <a:pt x="278" y="1448"/>
                  </a:cubicBezTo>
                  <a:cubicBezTo>
                    <a:pt x="274" y="1448"/>
                    <a:pt x="270" y="1446"/>
                    <a:pt x="269" y="1441"/>
                  </a:cubicBezTo>
                  <a:lnTo>
                    <a:pt x="248" y="1331"/>
                  </a:lnTo>
                  <a:cubicBezTo>
                    <a:pt x="247" y="1327"/>
                    <a:pt x="250" y="1323"/>
                    <a:pt x="254" y="1322"/>
                  </a:cubicBezTo>
                  <a:cubicBezTo>
                    <a:pt x="259" y="1321"/>
                    <a:pt x="263" y="1324"/>
                    <a:pt x="264" y="1328"/>
                  </a:cubicBezTo>
                  <a:close/>
                  <a:moveTo>
                    <a:pt x="299" y="1517"/>
                  </a:moveTo>
                  <a:lnTo>
                    <a:pt x="320" y="1627"/>
                  </a:lnTo>
                  <a:cubicBezTo>
                    <a:pt x="321" y="1631"/>
                    <a:pt x="318" y="1635"/>
                    <a:pt x="313" y="1636"/>
                  </a:cubicBezTo>
                  <a:cubicBezTo>
                    <a:pt x="309" y="1637"/>
                    <a:pt x="305" y="1634"/>
                    <a:pt x="304" y="1630"/>
                  </a:cubicBezTo>
                  <a:lnTo>
                    <a:pt x="283" y="1520"/>
                  </a:lnTo>
                  <a:cubicBezTo>
                    <a:pt x="283" y="1515"/>
                    <a:pt x="286" y="1511"/>
                    <a:pt x="290" y="1510"/>
                  </a:cubicBezTo>
                  <a:cubicBezTo>
                    <a:pt x="294" y="1510"/>
                    <a:pt x="298" y="1513"/>
                    <a:pt x="299" y="1517"/>
                  </a:cubicBezTo>
                  <a:close/>
                  <a:moveTo>
                    <a:pt x="335" y="1706"/>
                  </a:moveTo>
                  <a:lnTo>
                    <a:pt x="355" y="1816"/>
                  </a:lnTo>
                  <a:cubicBezTo>
                    <a:pt x="356" y="1820"/>
                    <a:pt x="353" y="1824"/>
                    <a:pt x="349" y="1825"/>
                  </a:cubicBezTo>
                  <a:cubicBezTo>
                    <a:pt x="344" y="1826"/>
                    <a:pt x="340" y="1823"/>
                    <a:pt x="339" y="1819"/>
                  </a:cubicBezTo>
                  <a:lnTo>
                    <a:pt x="319" y="1709"/>
                  </a:lnTo>
                  <a:cubicBezTo>
                    <a:pt x="318" y="1704"/>
                    <a:pt x="321" y="1700"/>
                    <a:pt x="325" y="1699"/>
                  </a:cubicBezTo>
                  <a:cubicBezTo>
                    <a:pt x="330" y="1698"/>
                    <a:pt x="334" y="1701"/>
                    <a:pt x="335" y="1706"/>
                  </a:cubicBezTo>
                  <a:close/>
                  <a:moveTo>
                    <a:pt x="370" y="1894"/>
                  </a:moveTo>
                  <a:lnTo>
                    <a:pt x="391" y="2004"/>
                  </a:lnTo>
                  <a:cubicBezTo>
                    <a:pt x="391" y="2009"/>
                    <a:pt x="389" y="2013"/>
                    <a:pt x="384" y="2014"/>
                  </a:cubicBezTo>
                  <a:cubicBezTo>
                    <a:pt x="380" y="2015"/>
                    <a:pt x="376" y="2012"/>
                    <a:pt x="375" y="2007"/>
                  </a:cubicBezTo>
                  <a:lnTo>
                    <a:pt x="354" y="1897"/>
                  </a:lnTo>
                  <a:cubicBezTo>
                    <a:pt x="353" y="1893"/>
                    <a:pt x="356" y="1889"/>
                    <a:pt x="361" y="1888"/>
                  </a:cubicBezTo>
                  <a:cubicBezTo>
                    <a:pt x="365" y="1887"/>
                    <a:pt x="369" y="1890"/>
                    <a:pt x="370" y="1894"/>
                  </a:cubicBezTo>
                  <a:close/>
                  <a:moveTo>
                    <a:pt x="405" y="2083"/>
                  </a:moveTo>
                  <a:lnTo>
                    <a:pt x="426" y="2193"/>
                  </a:lnTo>
                  <a:cubicBezTo>
                    <a:pt x="427" y="2197"/>
                    <a:pt x="424" y="2202"/>
                    <a:pt x="420" y="2202"/>
                  </a:cubicBezTo>
                  <a:cubicBezTo>
                    <a:pt x="415" y="2203"/>
                    <a:pt x="411" y="2200"/>
                    <a:pt x="410" y="2196"/>
                  </a:cubicBezTo>
                  <a:lnTo>
                    <a:pt x="390" y="2086"/>
                  </a:lnTo>
                  <a:cubicBezTo>
                    <a:pt x="389" y="2082"/>
                    <a:pt x="392" y="2077"/>
                    <a:pt x="396" y="2077"/>
                  </a:cubicBezTo>
                  <a:cubicBezTo>
                    <a:pt x="400" y="2076"/>
                    <a:pt x="405" y="2079"/>
                    <a:pt x="405" y="2083"/>
                  </a:cubicBezTo>
                  <a:close/>
                  <a:moveTo>
                    <a:pt x="441" y="2272"/>
                  </a:moveTo>
                  <a:lnTo>
                    <a:pt x="461" y="2382"/>
                  </a:lnTo>
                  <a:cubicBezTo>
                    <a:pt x="462" y="2386"/>
                    <a:pt x="459" y="2390"/>
                    <a:pt x="455" y="2391"/>
                  </a:cubicBezTo>
                  <a:cubicBezTo>
                    <a:pt x="451" y="2392"/>
                    <a:pt x="446" y="2389"/>
                    <a:pt x="446" y="2385"/>
                  </a:cubicBezTo>
                  <a:lnTo>
                    <a:pt x="425" y="2275"/>
                  </a:lnTo>
                  <a:cubicBezTo>
                    <a:pt x="424" y="2270"/>
                    <a:pt x="427" y="2266"/>
                    <a:pt x="431" y="2265"/>
                  </a:cubicBezTo>
                  <a:cubicBezTo>
                    <a:pt x="436" y="2265"/>
                    <a:pt x="440" y="2267"/>
                    <a:pt x="441" y="2272"/>
                  </a:cubicBezTo>
                  <a:close/>
                  <a:moveTo>
                    <a:pt x="476" y="2460"/>
                  </a:moveTo>
                  <a:lnTo>
                    <a:pt x="497" y="2571"/>
                  </a:lnTo>
                  <a:cubicBezTo>
                    <a:pt x="498" y="2575"/>
                    <a:pt x="495" y="2579"/>
                    <a:pt x="490" y="2580"/>
                  </a:cubicBezTo>
                  <a:cubicBezTo>
                    <a:pt x="486" y="2581"/>
                    <a:pt x="482" y="2578"/>
                    <a:pt x="481" y="2573"/>
                  </a:cubicBezTo>
                  <a:lnTo>
                    <a:pt x="460" y="2463"/>
                  </a:lnTo>
                  <a:cubicBezTo>
                    <a:pt x="460" y="2459"/>
                    <a:pt x="462" y="2455"/>
                    <a:pt x="467" y="2454"/>
                  </a:cubicBezTo>
                  <a:cubicBezTo>
                    <a:pt x="471" y="2453"/>
                    <a:pt x="475" y="2456"/>
                    <a:pt x="476" y="2460"/>
                  </a:cubicBezTo>
                  <a:close/>
                  <a:moveTo>
                    <a:pt x="511" y="2649"/>
                  </a:moveTo>
                  <a:lnTo>
                    <a:pt x="532" y="2759"/>
                  </a:lnTo>
                  <a:cubicBezTo>
                    <a:pt x="533" y="2764"/>
                    <a:pt x="530" y="2768"/>
                    <a:pt x="526" y="2769"/>
                  </a:cubicBezTo>
                  <a:cubicBezTo>
                    <a:pt x="521" y="2769"/>
                    <a:pt x="517" y="2767"/>
                    <a:pt x="516" y="2762"/>
                  </a:cubicBezTo>
                  <a:lnTo>
                    <a:pt x="496" y="2652"/>
                  </a:lnTo>
                  <a:cubicBezTo>
                    <a:pt x="495" y="2648"/>
                    <a:pt x="498" y="2644"/>
                    <a:pt x="502" y="2643"/>
                  </a:cubicBezTo>
                  <a:cubicBezTo>
                    <a:pt x="506" y="2642"/>
                    <a:pt x="511" y="2645"/>
                    <a:pt x="511" y="2649"/>
                  </a:cubicBezTo>
                  <a:close/>
                  <a:moveTo>
                    <a:pt x="547" y="2838"/>
                  </a:moveTo>
                  <a:lnTo>
                    <a:pt x="567" y="2948"/>
                  </a:lnTo>
                  <a:cubicBezTo>
                    <a:pt x="568" y="2952"/>
                    <a:pt x="565" y="2956"/>
                    <a:pt x="561" y="2957"/>
                  </a:cubicBezTo>
                  <a:cubicBezTo>
                    <a:pt x="557" y="2958"/>
                    <a:pt x="553" y="2955"/>
                    <a:pt x="552" y="2951"/>
                  </a:cubicBezTo>
                  <a:lnTo>
                    <a:pt x="531" y="2841"/>
                  </a:lnTo>
                  <a:cubicBezTo>
                    <a:pt x="530" y="2836"/>
                    <a:pt x="533" y="2832"/>
                    <a:pt x="537" y="2831"/>
                  </a:cubicBezTo>
                  <a:cubicBezTo>
                    <a:pt x="542" y="2831"/>
                    <a:pt x="546" y="2834"/>
                    <a:pt x="547" y="2838"/>
                  </a:cubicBezTo>
                  <a:close/>
                  <a:moveTo>
                    <a:pt x="582" y="3027"/>
                  </a:moveTo>
                  <a:lnTo>
                    <a:pt x="603" y="3137"/>
                  </a:lnTo>
                  <a:cubicBezTo>
                    <a:pt x="604" y="3141"/>
                    <a:pt x="601" y="3145"/>
                    <a:pt x="596" y="3146"/>
                  </a:cubicBezTo>
                  <a:cubicBezTo>
                    <a:pt x="592" y="3147"/>
                    <a:pt x="588" y="3144"/>
                    <a:pt x="587" y="3140"/>
                  </a:cubicBezTo>
                  <a:lnTo>
                    <a:pt x="566" y="3030"/>
                  </a:lnTo>
                  <a:cubicBezTo>
                    <a:pt x="566" y="3025"/>
                    <a:pt x="569" y="3021"/>
                    <a:pt x="573" y="3020"/>
                  </a:cubicBezTo>
                  <a:cubicBezTo>
                    <a:pt x="577" y="3019"/>
                    <a:pt x="581" y="3022"/>
                    <a:pt x="582" y="3027"/>
                  </a:cubicBezTo>
                  <a:close/>
                  <a:moveTo>
                    <a:pt x="618" y="3215"/>
                  </a:moveTo>
                  <a:lnTo>
                    <a:pt x="638" y="3325"/>
                  </a:lnTo>
                  <a:cubicBezTo>
                    <a:pt x="639" y="3330"/>
                    <a:pt x="636" y="3334"/>
                    <a:pt x="632" y="3335"/>
                  </a:cubicBezTo>
                  <a:cubicBezTo>
                    <a:pt x="627" y="3336"/>
                    <a:pt x="623" y="3333"/>
                    <a:pt x="622" y="3328"/>
                  </a:cubicBezTo>
                  <a:lnTo>
                    <a:pt x="602" y="3218"/>
                  </a:lnTo>
                  <a:cubicBezTo>
                    <a:pt x="601" y="3214"/>
                    <a:pt x="604" y="3210"/>
                    <a:pt x="608" y="3209"/>
                  </a:cubicBezTo>
                  <a:cubicBezTo>
                    <a:pt x="613" y="3208"/>
                    <a:pt x="617" y="3211"/>
                    <a:pt x="618" y="3215"/>
                  </a:cubicBezTo>
                  <a:close/>
                  <a:moveTo>
                    <a:pt x="653" y="3404"/>
                  </a:moveTo>
                  <a:lnTo>
                    <a:pt x="674" y="3514"/>
                  </a:lnTo>
                  <a:cubicBezTo>
                    <a:pt x="674" y="3518"/>
                    <a:pt x="672" y="3523"/>
                    <a:pt x="667" y="3523"/>
                  </a:cubicBezTo>
                  <a:cubicBezTo>
                    <a:pt x="663" y="3524"/>
                    <a:pt x="659" y="3521"/>
                    <a:pt x="658" y="3517"/>
                  </a:cubicBezTo>
                  <a:lnTo>
                    <a:pt x="637" y="3407"/>
                  </a:lnTo>
                  <a:cubicBezTo>
                    <a:pt x="636" y="3403"/>
                    <a:pt x="639" y="3398"/>
                    <a:pt x="644" y="3398"/>
                  </a:cubicBezTo>
                  <a:cubicBezTo>
                    <a:pt x="648" y="3397"/>
                    <a:pt x="652" y="3400"/>
                    <a:pt x="653" y="3404"/>
                  </a:cubicBezTo>
                  <a:close/>
                  <a:moveTo>
                    <a:pt x="688" y="3593"/>
                  </a:moveTo>
                  <a:lnTo>
                    <a:pt x="709" y="3703"/>
                  </a:lnTo>
                  <a:cubicBezTo>
                    <a:pt x="710" y="3707"/>
                    <a:pt x="707" y="3711"/>
                    <a:pt x="703" y="3712"/>
                  </a:cubicBezTo>
                  <a:cubicBezTo>
                    <a:pt x="698" y="3713"/>
                    <a:pt x="694" y="3710"/>
                    <a:pt x="693" y="3706"/>
                  </a:cubicBezTo>
                  <a:lnTo>
                    <a:pt x="673" y="3596"/>
                  </a:lnTo>
                  <a:cubicBezTo>
                    <a:pt x="672" y="3591"/>
                    <a:pt x="675" y="3587"/>
                    <a:pt x="679" y="3586"/>
                  </a:cubicBezTo>
                  <a:cubicBezTo>
                    <a:pt x="683" y="3586"/>
                    <a:pt x="688" y="3588"/>
                    <a:pt x="688" y="3593"/>
                  </a:cubicBezTo>
                  <a:close/>
                  <a:moveTo>
                    <a:pt x="724" y="3781"/>
                  </a:moveTo>
                  <a:lnTo>
                    <a:pt x="744" y="3892"/>
                  </a:lnTo>
                  <a:cubicBezTo>
                    <a:pt x="745" y="3896"/>
                    <a:pt x="742" y="3900"/>
                    <a:pt x="738" y="3901"/>
                  </a:cubicBezTo>
                  <a:cubicBezTo>
                    <a:pt x="734" y="3902"/>
                    <a:pt x="729" y="3899"/>
                    <a:pt x="729" y="3894"/>
                  </a:cubicBezTo>
                  <a:lnTo>
                    <a:pt x="708" y="3784"/>
                  </a:lnTo>
                  <a:cubicBezTo>
                    <a:pt x="707" y="3780"/>
                    <a:pt x="710" y="3776"/>
                    <a:pt x="714" y="3775"/>
                  </a:cubicBezTo>
                  <a:cubicBezTo>
                    <a:pt x="719" y="3774"/>
                    <a:pt x="723" y="3777"/>
                    <a:pt x="724" y="3781"/>
                  </a:cubicBezTo>
                  <a:close/>
                  <a:moveTo>
                    <a:pt x="759" y="3970"/>
                  </a:moveTo>
                  <a:lnTo>
                    <a:pt x="780" y="4080"/>
                  </a:lnTo>
                  <a:cubicBezTo>
                    <a:pt x="781" y="4085"/>
                    <a:pt x="778" y="4089"/>
                    <a:pt x="773" y="4090"/>
                  </a:cubicBezTo>
                  <a:cubicBezTo>
                    <a:pt x="769" y="4090"/>
                    <a:pt x="765" y="4088"/>
                    <a:pt x="764" y="4083"/>
                  </a:cubicBezTo>
                  <a:lnTo>
                    <a:pt x="743" y="3973"/>
                  </a:lnTo>
                  <a:cubicBezTo>
                    <a:pt x="743" y="3969"/>
                    <a:pt x="745" y="3965"/>
                    <a:pt x="750" y="3964"/>
                  </a:cubicBezTo>
                  <a:cubicBezTo>
                    <a:pt x="754" y="3963"/>
                    <a:pt x="758" y="3966"/>
                    <a:pt x="759" y="3970"/>
                  </a:cubicBezTo>
                  <a:close/>
                  <a:moveTo>
                    <a:pt x="794" y="4159"/>
                  </a:moveTo>
                  <a:lnTo>
                    <a:pt x="815" y="4269"/>
                  </a:lnTo>
                  <a:cubicBezTo>
                    <a:pt x="816" y="4273"/>
                    <a:pt x="813" y="4277"/>
                    <a:pt x="809" y="4278"/>
                  </a:cubicBezTo>
                  <a:cubicBezTo>
                    <a:pt x="804" y="4279"/>
                    <a:pt x="800" y="4276"/>
                    <a:pt x="799" y="4272"/>
                  </a:cubicBezTo>
                  <a:lnTo>
                    <a:pt x="779" y="4162"/>
                  </a:lnTo>
                  <a:cubicBezTo>
                    <a:pt x="778" y="4157"/>
                    <a:pt x="781" y="4153"/>
                    <a:pt x="785" y="4152"/>
                  </a:cubicBezTo>
                  <a:cubicBezTo>
                    <a:pt x="789" y="4152"/>
                    <a:pt x="794" y="4155"/>
                    <a:pt x="794" y="4159"/>
                  </a:cubicBezTo>
                  <a:close/>
                  <a:moveTo>
                    <a:pt x="830" y="4348"/>
                  </a:moveTo>
                  <a:lnTo>
                    <a:pt x="850" y="4458"/>
                  </a:lnTo>
                  <a:cubicBezTo>
                    <a:pt x="851" y="4462"/>
                    <a:pt x="848" y="4466"/>
                    <a:pt x="844" y="4467"/>
                  </a:cubicBezTo>
                  <a:cubicBezTo>
                    <a:pt x="840" y="4468"/>
                    <a:pt x="836" y="4465"/>
                    <a:pt x="835" y="4461"/>
                  </a:cubicBezTo>
                  <a:lnTo>
                    <a:pt x="814" y="4351"/>
                  </a:lnTo>
                  <a:cubicBezTo>
                    <a:pt x="813" y="4346"/>
                    <a:pt x="816" y="4342"/>
                    <a:pt x="821" y="4341"/>
                  </a:cubicBezTo>
                  <a:cubicBezTo>
                    <a:pt x="825" y="4340"/>
                    <a:pt x="829" y="4343"/>
                    <a:pt x="830" y="4348"/>
                  </a:cubicBezTo>
                  <a:close/>
                  <a:moveTo>
                    <a:pt x="865" y="4536"/>
                  </a:moveTo>
                  <a:lnTo>
                    <a:pt x="886" y="4646"/>
                  </a:lnTo>
                  <a:cubicBezTo>
                    <a:pt x="887" y="4651"/>
                    <a:pt x="884" y="4655"/>
                    <a:pt x="879" y="4656"/>
                  </a:cubicBezTo>
                  <a:cubicBezTo>
                    <a:pt x="875" y="4657"/>
                    <a:pt x="871" y="4654"/>
                    <a:pt x="870" y="4649"/>
                  </a:cubicBezTo>
                  <a:lnTo>
                    <a:pt x="849" y="4539"/>
                  </a:lnTo>
                  <a:cubicBezTo>
                    <a:pt x="849" y="4535"/>
                    <a:pt x="852" y="4531"/>
                    <a:pt x="856" y="4530"/>
                  </a:cubicBezTo>
                  <a:cubicBezTo>
                    <a:pt x="860" y="4529"/>
                    <a:pt x="864" y="4532"/>
                    <a:pt x="865" y="4536"/>
                  </a:cubicBezTo>
                  <a:close/>
                  <a:moveTo>
                    <a:pt x="901" y="4725"/>
                  </a:moveTo>
                  <a:lnTo>
                    <a:pt x="921" y="4835"/>
                  </a:lnTo>
                  <a:cubicBezTo>
                    <a:pt x="922" y="4839"/>
                    <a:pt x="919" y="4844"/>
                    <a:pt x="915" y="4844"/>
                  </a:cubicBezTo>
                  <a:cubicBezTo>
                    <a:pt x="910" y="4845"/>
                    <a:pt x="906" y="4842"/>
                    <a:pt x="906" y="4838"/>
                  </a:cubicBezTo>
                  <a:lnTo>
                    <a:pt x="885" y="4728"/>
                  </a:lnTo>
                  <a:cubicBezTo>
                    <a:pt x="884" y="4724"/>
                    <a:pt x="887" y="4719"/>
                    <a:pt x="891" y="4719"/>
                  </a:cubicBezTo>
                  <a:cubicBezTo>
                    <a:pt x="896" y="4718"/>
                    <a:pt x="900" y="4721"/>
                    <a:pt x="901" y="4725"/>
                  </a:cubicBezTo>
                  <a:close/>
                  <a:moveTo>
                    <a:pt x="936" y="4914"/>
                  </a:moveTo>
                  <a:lnTo>
                    <a:pt x="957" y="5024"/>
                  </a:lnTo>
                  <a:cubicBezTo>
                    <a:pt x="957" y="5028"/>
                    <a:pt x="955" y="5032"/>
                    <a:pt x="950" y="5033"/>
                  </a:cubicBezTo>
                  <a:cubicBezTo>
                    <a:pt x="946" y="5034"/>
                    <a:pt x="942" y="5031"/>
                    <a:pt x="941" y="5027"/>
                  </a:cubicBezTo>
                  <a:lnTo>
                    <a:pt x="920" y="4917"/>
                  </a:lnTo>
                  <a:cubicBezTo>
                    <a:pt x="919" y="4912"/>
                    <a:pt x="922" y="4908"/>
                    <a:pt x="927" y="4907"/>
                  </a:cubicBezTo>
                  <a:cubicBezTo>
                    <a:pt x="931" y="4906"/>
                    <a:pt x="935" y="4909"/>
                    <a:pt x="936" y="4914"/>
                  </a:cubicBezTo>
                  <a:close/>
                  <a:moveTo>
                    <a:pt x="971" y="5102"/>
                  </a:moveTo>
                  <a:lnTo>
                    <a:pt x="992" y="5212"/>
                  </a:lnTo>
                  <a:cubicBezTo>
                    <a:pt x="993" y="5217"/>
                    <a:pt x="990" y="5221"/>
                    <a:pt x="986" y="5222"/>
                  </a:cubicBezTo>
                  <a:cubicBezTo>
                    <a:pt x="981" y="5223"/>
                    <a:pt x="977" y="5220"/>
                    <a:pt x="976" y="5215"/>
                  </a:cubicBezTo>
                  <a:lnTo>
                    <a:pt x="956" y="5105"/>
                  </a:lnTo>
                  <a:cubicBezTo>
                    <a:pt x="955" y="5101"/>
                    <a:pt x="958" y="5097"/>
                    <a:pt x="962" y="5096"/>
                  </a:cubicBezTo>
                  <a:cubicBezTo>
                    <a:pt x="966" y="5095"/>
                    <a:pt x="971" y="5098"/>
                    <a:pt x="971" y="5102"/>
                  </a:cubicBezTo>
                  <a:close/>
                  <a:moveTo>
                    <a:pt x="1007" y="5291"/>
                  </a:moveTo>
                  <a:lnTo>
                    <a:pt x="1027" y="5401"/>
                  </a:lnTo>
                  <a:cubicBezTo>
                    <a:pt x="1028" y="5406"/>
                    <a:pt x="1025" y="5410"/>
                    <a:pt x="1021" y="5411"/>
                  </a:cubicBezTo>
                  <a:cubicBezTo>
                    <a:pt x="1017" y="5411"/>
                    <a:pt x="1012" y="5408"/>
                    <a:pt x="1012" y="5404"/>
                  </a:cubicBezTo>
                  <a:lnTo>
                    <a:pt x="991" y="5294"/>
                  </a:lnTo>
                  <a:cubicBezTo>
                    <a:pt x="990" y="5290"/>
                    <a:pt x="993" y="5286"/>
                    <a:pt x="997" y="5285"/>
                  </a:cubicBezTo>
                  <a:cubicBezTo>
                    <a:pt x="1002" y="5284"/>
                    <a:pt x="1006" y="5287"/>
                    <a:pt x="1007" y="5291"/>
                  </a:cubicBezTo>
                  <a:close/>
                  <a:moveTo>
                    <a:pt x="1042" y="5480"/>
                  </a:moveTo>
                  <a:lnTo>
                    <a:pt x="1060" y="5576"/>
                  </a:lnTo>
                  <a:cubicBezTo>
                    <a:pt x="1061" y="5581"/>
                    <a:pt x="1058" y="5585"/>
                    <a:pt x="1054" y="5586"/>
                  </a:cubicBezTo>
                  <a:cubicBezTo>
                    <a:pt x="1049" y="5587"/>
                    <a:pt x="1045" y="5584"/>
                    <a:pt x="1044" y="5579"/>
                  </a:cubicBezTo>
                  <a:lnTo>
                    <a:pt x="1026" y="5483"/>
                  </a:lnTo>
                  <a:cubicBezTo>
                    <a:pt x="1026" y="5478"/>
                    <a:pt x="1028" y="5474"/>
                    <a:pt x="1033" y="5473"/>
                  </a:cubicBezTo>
                  <a:cubicBezTo>
                    <a:pt x="1037" y="5473"/>
                    <a:pt x="1041" y="5475"/>
                    <a:pt x="1042" y="5480"/>
                  </a:cubicBezTo>
                  <a:close/>
                </a:path>
              </a:pathLst>
            </a:custGeom>
            <a:solidFill>
              <a:srgbClr val="000000"/>
            </a:solidFill>
            <a:ln w="4763">
              <a:solidFill>
                <a:srgbClr val="000000"/>
              </a:solidFill>
              <a:bevel/>
              <a:headEnd/>
              <a:tailEnd/>
            </a:ln>
          </p:spPr>
          <p:txBody>
            <a:bodyPr/>
            <a:lstStyle/>
            <a:p>
              <a:endParaRPr lang="en-US"/>
            </a:p>
          </p:txBody>
        </p:sp>
      </p:grpSp>
      <p:sp>
        <p:nvSpPr>
          <p:cNvPr id="559" name="Content Placeholder 2"/>
          <p:cNvSpPr txBox="1">
            <a:spLocks/>
          </p:cNvSpPr>
          <p:nvPr/>
        </p:nvSpPr>
        <p:spPr bwMode="auto">
          <a:xfrm>
            <a:off x="5076056" y="2996952"/>
            <a:ext cx="4016347" cy="1152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231775" indent="-231775"/>
            <a:r>
              <a:rPr lang="en-US" sz="1000" b="0" kern="0" dirty="0" smtClean="0">
                <a:latin typeface="Arial" pitchFamily="34" charset="0"/>
                <a:cs typeface="Arial" pitchFamily="34" charset="0"/>
              </a:rPr>
              <a:t>No need to maintain all cells</a:t>
            </a:r>
            <a:endParaRPr lang="en-US" sz="1000" b="0" kern="0" dirty="0" smtClean="0">
              <a:latin typeface="Arial" pitchFamily="34" charset="0"/>
              <a:cs typeface="Arial" pitchFamily="34" charset="0"/>
              <a:sym typeface="Wingdings" pitchFamily="2" charset="2"/>
            </a:endParaRPr>
          </a:p>
          <a:p>
            <a:pPr marL="231775" indent="-231775"/>
            <a:endParaRPr lang="en-US" sz="200" b="0" kern="0" dirty="0" smtClean="0">
              <a:latin typeface="Arial" pitchFamily="34" charset="0"/>
              <a:cs typeface="Arial" pitchFamily="34" charset="0"/>
              <a:sym typeface="Wingdings" pitchFamily="2" charset="2"/>
            </a:endParaRPr>
          </a:p>
          <a:p>
            <a:pPr marL="231775" indent="-231775"/>
            <a:r>
              <a:rPr lang="en-US" sz="1000" b="0" kern="0" dirty="0" smtClean="0">
                <a:latin typeface="Arial" pitchFamily="34" charset="0"/>
                <a:cs typeface="Arial" pitchFamily="34" charset="0"/>
                <a:sym typeface="Wingdings" pitchFamily="2" charset="2"/>
              </a:rPr>
              <a:t>If four cells will end up giving the same recommendations, merge them.</a:t>
            </a:r>
          </a:p>
          <a:p>
            <a:pPr marL="231775" indent="-231775"/>
            <a:endParaRPr lang="en-US" sz="200" b="0" kern="0" dirty="0" smtClean="0">
              <a:latin typeface="Arial" pitchFamily="34" charset="0"/>
              <a:cs typeface="Arial" pitchFamily="34" charset="0"/>
              <a:sym typeface="Wingdings" pitchFamily="2" charset="2"/>
            </a:endParaRPr>
          </a:p>
          <a:p>
            <a:pPr marL="231775" indent="-231775"/>
            <a:r>
              <a:rPr lang="en-US" sz="1000" b="0" kern="0" dirty="0" smtClean="0">
                <a:latin typeface="Arial" pitchFamily="34" charset="0"/>
                <a:cs typeface="Arial" pitchFamily="34" charset="0"/>
                <a:sym typeface="Wingdings" pitchFamily="2" charset="2"/>
              </a:rPr>
              <a:t>If ratings inside a cell are diverse, split it</a:t>
            </a:r>
          </a:p>
          <a:p>
            <a:pPr marL="231775" indent="-231775"/>
            <a:r>
              <a:rPr lang="en-US" sz="1000" b="0" kern="0" dirty="0" smtClean="0">
                <a:latin typeface="Arial" pitchFamily="34" charset="0"/>
                <a:cs typeface="Arial" pitchFamily="34" charset="0"/>
                <a:sym typeface="Wingdings" pitchFamily="2" charset="2"/>
              </a:rPr>
              <a:t>Merging and splitting balance between localization and  storage/maintenance</a:t>
            </a:r>
            <a:endParaRPr lang="en-US" sz="1000" b="0" kern="0" dirty="0" smtClean="0"/>
          </a:p>
        </p:txBody>
      </p:sp>
      <p:sp>
        <p:nvSpPr>
          <p:cNvPr id="561" name="Rectangle 560"/>
          <p:cNvSpPr/>
          <p:nvPr/>
        </p:nvSpPr>
        <p:spPr bwMode="auto">
          <a:xfrm>
            <a:off x="0" y="6320352"/>
            <a:ext cx="9144000" cy="276999"/>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굴림" pitchFamily="34" charset="-127"/>
            </a:endParaRPr>
          </a:p>
        </p:txBody>
      </p:sp>
      <p:sp>
        <p:nvSpPr>
          <p:cNvPr id="562" name="Rectangle 561"/>
          <p:cNvSpPr/>
          <p:nvPr/>
        </p:nvSpPr>
        <p:spPr>
          <a:xfrm>
            <a:off x="-36512" y="6320353"/>
            <a:ext cx="9505056" cy="261610"/>
          </a:xfrm>
          <a:prstGeom prst="rect">
            <a:avLst/>
          </a:prstGeom>
        </p:spPr>
        <p:txBody>
          <a:bodyPr wrap="square">
            <a:spAutoFit/>
          </a:bodyPr>
          <a:lstStyle/>
          <a:p>
            <a:r>
              <a:rPr lang="en-US" sz="1100" dirty="0">
                <a:latin typeface="Arial" pitchFamily="34" charset="0"/>
                <a:cs typeface="Arial" pitchFamily="34" charset="0"/>
              </a:rPr>
              <a:t>M. </a:t>
            </a:r>
            <a:r>
              <a:rPr lang="en-US" sz="1100" dirty="0" err="1">
                <a:latin typeface="Arial" pitchFamily="34" charset="0"/>
                <a:cs typeface="Arial" pitchFamily="34" charset="0"/>
              </a:rPr>
              <a:t>Sarwat</a:t>
            </a:r>
            <a:r>
              <a:rPr lang="en-US" sz="1100" dirty="0">
                <a:latin typeface="Arial" pitchFamily="34" charset="0"/>
                <a:cs typeface="Arial" pitchFamily="34" charset="0"/>
              </a:rPr>
              <a:t>, J. </a:t>
            </a:r>
            <a:r>
              <a:rPr lang="en-US" sz="1100" dirty="0" err="1" smtClean="0">
                <a:latin typeface="Arial" pitchFamily="34" charset="0"/>
                <a:cs typeface="Arial" pitchFamily="34" charset="0"/>
              </a:rPr>
              <a:t>Levandoski</a:t>
            </a:r>
            <a:r>
              <a:rPr lang="en-US" sz="1100" dirty="0">
                <a:latin typeface="Arial" pitchFamily="34" charset="0"/>
                <a:cs typeface="Arial" pitchFamily="34" charset="0"/>
              </a:rPr>
              <a:t>, A. </a:t>
            </a:r>
            <a:r>
              <a:rPr lang="en-US" sz="1100" dirty="0" err="1">
                <a:latin typeface="Arial" pitchFamily="34" charset="0"/>
                <a:cs typeface="Arial" pitchFamily="34" charset="0"/>
              </a:rPr>
              <a:t>Eldawy</a:t>
            </a:r>
            <a:r>
              <a:rPr lang="en-US" sz="1100" dirty="0">
                <a:latin typeface="Arial" pitchFamily="34" charset="0"/>
                <a:cs typeface="Arial" pitchFamily="34" charset="0"/>
              </a:rPr>
              <a:t>, </a:t>
            </a:r>
            <a:r>
              <a:rPr lang="en-US" sz="1100" dirty="0" smtClean="0">
                <a:latin typeface="Arial" pitchFamily="34" charset="0"/>
                <a:cs typeface="Arial" pitchFamily="34" charset="0"/>
              </a:rPr>
              <a:t>M</a:t>
            </a:r>
            <a:r>
              <a:rPr lang="en-US" sz="1100" dirty="0">
                <a:latin typeface="Arial" pitchFamily="34" charset="0"/>
                <a:cs typeface="Arial" pitchFamily="34" charset="0"/>
              </a:rPr>
              <a:t>. </a:t>
            </a:r>
            <a:r>
              <a:rPr lang="en-US" sz="1100" dirty="0" err="1" smtClean="0">
                <a:latin typeface="Arial" pitchFamily="34" charset="0"/>
                <a:cs typeface="Arial" pitchFamily="34" charset="0"/>
              </a:rPr>
              <a:t>Mokbel</a:t>
            </a:r>
            <a:r>
              <a:rPr lang="en-US" sz="1100" dirty="0">
                <a:latin typeface="Arial" pitchFamily="34" charset="0"/>
                <a:cs typeface="Arial" pitchFamily="34" charset="0"/>
              </a:rPr>
              <a:t>, “LARS*: A Scalable and Efficient Location-Aware Recommender System,” </a:t>
            </a:r>
            <a:r>
              <a:rPr lang="en-US" sz="1100" b="1" dirty="0" smtClean="0">
                <a:latin typeface="Arial" pitchFamily="34" charset="0"/>
                <a:cs typeface="Arial" pitchFamily="34" charset="0"/>
              </a:rPr>
              <a:t>TKDE</a:t>
            </a:r>
            <a:r>
              <a:rPr lang="en-US" sz="1100" dirty="0" smtClean="0">
                <a:latin typeface="Arial" pitchFamily="34" charset="0"/>
                <a:cs typeface="Arial" pitchFamily="34" charset="0"/>
              </a:rPr>
              <a:t> </a:t>
            </a:r>
            <a:r>
              <a:rPr lang="en-US" sz="1100" dirty="0">
                <a:latin typeface="Arial" pitchFamily="34" charset="0"/>
                <a:cs typeface="Arial" pitchFamily="34" charset="0"/>
              </a:rPr>
              <a:t>2013</a:t>
            </a:r>
          </a:p>
        </p:txBody>
      </p:sp>
    </p:spTree>
    <p:extLst>
      <p:ext uri="{BB962C8B-B14F-4D97-AF65-F5344CB8AC3E}">
        <p14:creationId xmlns:p14="http://schemas.microsoft.com/office/powerpoint/2010/main" val="24647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173" grpId="0" animBg="1"/>
      <p:bldP spid="174" grpId="0"/>
      <p:bldP spid="176" grpId="0"/>
      <p:bldP spid="177" grpId="0"/>
      <p:bldP spid="179" grpId="0"/>
      <p:bldP spid="181" grpId="0"/>
      <p:bldP spid="182" grpId="0"/>
      <p:bldP spid="184" grpId="0" animBg="1"/>
      <p:bldP spid="185" grpId="0" animBg="1"/>
      <p:bldP spid="186" grpId="0" animBg="1"/>
      <p:bldP spid="187" grpId="0" animBg="1"/>
      <p:bldP spid="188" grpId="0"/>
      <p:bldP spid="189" grpId="0"/>
      <p:bldP spid="190" grpId="0"/>
      <p:bldP spid="192" grpId="0" animBg="1"/>
      <p:bldP spid="193" grpId="0"/>
      <p:bldP spid="196" grpId="0" animBg="1"/>
      <p:bldP spid="5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010400" cy="851570"/>
          </a:xfrm>
        </p:spPr>
        <p:txBody>
          <a:bodyPr/>
          <a:lstStyle/>
          <a:p>
            <a:r>
              <a:rPr lang="en-US" dirty="0" smtClean="0"/>
              <a:t>Location-Aware Recommendation: Continuous Recommendation</a:t>
            </a:r>
            <a:endParaRPr lang="en-US" dirty="0"/>
          </a:p>
        </p:txBody>
      </p:sp>
      <p:pic>
        <p:nvPicPr>
          <p:cNvPr id="4" name="Content Placeholder 3"/>
          <p:cNvPicPr>
            <a:picLocks noChangeAspect="1"/>
          </p:cNvPicPr>
          <p:nvPr/>
        </p:nvPicPr>
        <p:blipFill rotWithShape="1">
          <a:blip r:embed="rId2"/>
          <a:srcRect t="16873" r="5870" b="16873"/>
          <a:stretch/>
        </p:blipFill>
        <p:spPr bwMode="auto">
          <a:xfrm>
            <a:off x="4499992" y="1988839"/>
            <a:ext cx="4536504" cy="3186678"/>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5" name="Rectangle 4"/>
          <p:cNvSpPr/>
          <p:nvPr/>
        </p:nvSpPr>
        <p:spPr bwMode="auto">
          <a:xfrm>
            <a:off x="4499992" y="1988839"/>
            <a:ext cx="4536504" cy="3240361"/>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6" name="Straight Connector 5"/>
          <p:cNvCxnSpPr>
            <a:stCxn id="5" idx="0"/>
            <a:endCxn id="5" idx="2"/>
          </p:cNvCxnSpPr>
          <p:nvPr/>
        </p:nvCxnSpPr>
        <p:spPr bwMode="auto">
          <a:xfrm>
            <a:off x="6768244" y="1988839"/>
            <a:ext cx="0" cy="3240361"/>
          </a:xfrm>
          <a:prstGeom prst="line">
            <a:avLst/>
          </a:prstGeom>
          <a:solidFill>
            <a:schemeClr val="accent1"/>
          </a:solidFill>
          <a:ln w="38100" cap="flat" cmpd="sng" algn="ctr">
            <a:solidFill>
              <a:srgbClr val="A50021"/>
            </a:solidFill>
            <a:prstDash val="solid"/>
            <a:round/>
            <a:headEnd type="none" w="med" len="med"/>
            <a:tailEnd type="none" w="med" len="med"/>
          </a:ln>
          <a:effectLst/>
        </p:spPr>
      </p:cxnSp>
      <p:cxnSp>
        <p:nvCxnSpPr>
          <p:cNvPr id="7" name="Straight Connector 6"/>
          <p:cNvCxnSpPr>
            <a:stCxn id="4" idx="1"/>
            <a:endCxn id="5" idx="3"/>
          </p:cNvCxnSpPr>
          <p:nvPr/>
        </p:nvCxnSpPr>
        <p:spPr bwMode="auto">
          <a:xfrm>
            <a:off x="4499992" y="3582178"/>
            <a:ext cx="4536504" cy="26842"/>
          </a:xfrm>
          <a:prstGeom prst="line">
            <a:avLst/>
          </a:prstGeom>
          <a:solidFill>
            <a:schemeClr val="accent1"/>
          </a:solidFill>
          <a:ln w="38100" cap="flat" cmpd="sng" algn="ctr">
            <a:solidFill>
              <a:srgbClr val="A50021"/>
            </a:solidFill>
            <a:prstDash val="solid"/>
            <a:round/>
            <a:headEnd type="none" w="med" len="med"/>
            <a:tailEnd type="none" w="med" len="med"/>
          </a:ln>
          <a:effectLst/>
        </p:spPr>
      </p:cxnSp>
      <p:cxnSp>
        <p:nvCxnSpPr>
          <p:cNvPr id="8" name="Straight Connector 7"/>
          <p:cNvCxnSpPr/>
          <p:nvPr/>
        </p:nvCxnSpPr>
        <p:spPr bwMode="auto">
          <a:xfrm>
            <a:off x="5652120" y="1988839"/>
            <a:ext cx="0" cy="3240361"/>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9" name="Straight Connector 8"/>
          <p:cNvCxnSpPr/>
          <p:nvPr/>
        </p:nvCxnSpPr>
        <p:spPr bwMode="auto">
          <a:xfrm>
            <a:off x="7884368" y="1988839"/>
            <a:ext cx="0" cy="3240361"/>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10" name="Straight Connector 9"/>
          <p:cNvCxnSpPr/>
          <p:nvPr/>
        </p:nvCxnSpPr>
        <p:spPr bwMode="auto">
          <a:xfrm>
            <a:off x="4499992" y="2826093"/>
            <a:ext cx="4536504" cy="26842"/>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11" name="Straight Connector 10"/>
          <p:cNvCxnSpPr/>
          <p:nvPr/>
        </p:nvCxnSpPr>
        <p:spPr bwMode="auto">
          <a:xfrm>
            <a:off x="4499992" y="4365103"/>
            <a:ext cx="4536504" cy="26842"/>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sp>
        <p:nvSpPr>
          <p:cNvPr id="14" name="Oval 13"/>
          <p:cNvSpPr/>
          <p:nvPr/>
        </p:nvSpPr>
        <p:spPr bwMode="auto">
          <a:xfrm>
            <a:off x="8604448" y="4725143"/>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5" name="Freeform 14"/>
          <p:cNvSpPr/>
          <p:nvPr/>
        </p:nvSpPr>
        <p:spPr>
          <a:xfrm>
            <a:off x="8393891" y="4612639"/>
            <a:ext cx="216069" cy="132080"/>
          </a:xfrm>
          <a:custGeom>
            <a:avLst/>
            <a:gdLst>
              <a:gd name="connsiteX0" fmla="*/ 216069 w 216069"/>
              <a:gd name="connsiteY0" fmla="*/ 132080 h 132080"/>
              <a:gd name="connsiteX1" fmla="*/ 134789 w 216069"/>
              <a:gd name="connsiteY1" fmla="*/ 91440 h 132080"/>
              <a:gd name="connsiteX2" fmla="*/ 104309 w 216069"/>
              <a:gd name="connsiteY2" fmla="*/ 81280 h 132080"/>
              <a:gd name="connsiteX3" fmla="*/ 33189 w 216069"/>
              <a:gd name="connsiteY3" fmla="*/ 40640 h 132080"/>
              <a:gd name="connsiteX4" fmla="*/ 2709 w 216069"/>
              <a:gd name="connsiteY4" fmla="*/ 30480 h 132080"/>
              <a:gd name="connsiteX5" fmla="*/ 2709 w 216069"/>
              <a:gd name="connsiteY5" fmla="*/ 0 h 13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69" h="132080">
                <a:moveTo>
                  <a:pt x="216069" y="132080"/>
                </a:moveTo>
                <a:cubicBezTo>
                  <a:pt x="114531" y="111772"/>
                  <a:pt x="207973" y="140229"/>
                  <a:pt x="134789" y="91440"/>
                </a:cubicBezTo>
                <a:cubicBezTo>
                  <a:pt x="125878" y="85499"/>
                  <a:pt x="114153" y="85499"/>
                  <a:pt x="104309" y="81280"/>
                </a:cubicBezTo>
                <a:cubicBezTo>
                  <a:pt x="-20376" y="27843"/>
                  <a:pt x="135225" y="91658"/>
                  <a:pt x="33189" y="40640"/>
                </a:cubicBezTo>
                <a:cubicBezTo>
                  <a:pt x="23610" y="35851"/>
                  <a:pt x="9135" y="39048"/>
                  <a:pt x="2709" y="30480"/>
                </a:cubicBezTo>
                <a:cubicBezTo>
                  <a:pt x="-3387" y="22352"/>
                  <a:pt x="2709" y="10160"/>
                  <a:pt x="2709" y="0"/>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6" name="Freeform 15"/>
          <p:cNvSpPr/>
          <p:nvPr/>
        </p:nvSpPr>
        <p:spPr>
          <a:xfrm>
            <a:off x="5023480" y="2082459"/>
            <a:ext cx="3566160" cy="2774020"/>
          </a:xfrm>
          <a:custGeom>
            <a:avLst/>
            <a:gdLst>
              <a:gd name="connsiteX0" fmla="*/ 3566160 w 3566160"/>
              <a:gd name="connsiteY0" fmla="*/ 2702900 h 2774020"/>
              <a:gd name="connsiteX1" fmla="*/ 3332480 w 3566160"/>
              <a:gd name="connsiteY1" fmla="*/ 2702900 h 2774020"/>
              <a:gd name="connsiteX2" fmla="*/ 3271520 w 3566160"/>
              <a:gd name="connsiteY2" fmla="*/ 2733380 h 2774020"/>
              <a:gd name="connsiteX3" fmla="*/ 3017520 w 3566160"/>
              <a:gd name="connsiteY3" fmla="*/ 2753700 h 2774020"/>
              <a:gd name="connsiteX4" fmla="*/ 2956560 w 3566160"/>
              <a:gd name="connsiteY4" fmla="*/ 2763860 h 2774020"/>
              <a:gd name="connsiteX5" fmla="*/ 2905760 w 3566160"/>
              <a:gd name="connsiteY5" fmla="*/ 2774020 h 2774020"/>
              <a:gd name="connsiteX6" fmla="*/ 2489200 w 3566160"/>
              <a:gd name="connsiteY6" fmla="*/ 2763860 h 2774020"/>
              <a:gd name="connsiteX7" fmla="*/ 2438400 w 3566160"/>
              <a:gd name="connsiteY7" fmla="*/ 2753700 h 2774020"/>
              <a:gd name="connsiteX8" fmla="*/ 2407920 w 3566160"/>
              <a:gd name="connsiteY8" fmla="*/ 2743540 h 2774020"/>
              <a:gd name="connsiteX9" fmla="*/ 2387600 w 3566160"/>
              <a:gd name="connsiteY9" fmla="*/ 2682580 h 2774020"/>
              <a:gd name="connsiteX10" fmla="*/ 2377440 w 3566160"/>
              <a:gd name="connsiteY10" fmla="*/ 2652100 h 2774020"/>
              <a:gd name="connsiteX11" fmla="*/ 2346960 w 3566160"/>
              <a:gd name="connsiteY11" fmla="*/ 2580980 h 2774020"/>
              <a:gd name="connsiteX12" fmla="*/ 2336800 w 3566160"/>
              <a:gd name="connsiteY12" fmla="*/ 2469220 h 2774020"/>
              <a:gd name="connsiteX13" fmla="*/ 2346960 w 3566160"/>
              <a:gd name="connsiteY13" fmla="*/ 2093300 h 2774020"/>
              <a:gd name="connsiteX14" fmla="*/ 2357120 w 3566160"/>
              <a:gd name="connsiteY14" fmla="*/ 2001860 h 2774020"/>
              <a:gd name="connsiteX15" fmla="*/ 2377440 w 3566160"/>
              <a:gd name="connsiteY15" fmla="*/ 1890100 h 2774020"/>
              <a:gd name="connsiteX16" fmla="*/ 2397760 w 3566160"/>
              <a:gd name="connsiteY16" fmla="*/ 1849460 h 2774020"/>
              <a:gd name="connsiteX17" fmla="*/ 2428240 w 3566160"/>
              <a:gd name="connsiteY17" fmla="*/ 1829140 h 2774020"/>
              <a:gd name="connsiteX18" fmla="*/ 2438400 w 3566160"/>
              <a:gd name="connsiteY18" fmla="*/ 1788500 h 2774020"/>
              <a:gd name="connsiteX19" fmla="*/ 2509520 w 3566160"/>
              <a:gd name="connsiteY19" fmla="*/ 1758020 h 2774020"/>
              <a:gd name="connsiteX20" fmla="*/ 2570480 w 3566160"/>
              <a:gd name="connsiteY20" fmla="*/ 1727540 h 2774020"/>
              <a:gd name="connsiteX21" fmla="*/ 2854960 w 3566160"/>
              <a:gd name="connsiteY21" fmla="*/ 1686900 h 2774020"/>
              <a:gd name="connsiteX22" fmla="*/ 2915920 w 3566160"/>
              <a:gd name="connsiteY22" fmla="*/ 1656420 h 2774020"/>
              <a:gd name="connsiteX23" fmla="*/ 2976880 w 3566160"/>
              <a:gd name="connsiteY23" fmla="*/ 1636100 h 2774020"/>
              <a:gd name="connsiteX24" fmla="*/ 3027680 w 3566160"/>
              <a:gd name="connsiteY24" fmla="*/ 1575140 h 2774020"/>
              <a:gd name="connsiteX25" fmla="*/ 3098800 w 3566160"/>
              <a:gd name="connsiteY25" fmla="*/ 1493860 h 2774020"/>
              <a:gd name="connsiteX26" fmla="*/ 3119120 w 3566160"/>
              <a:gd name="connsiteY26" fmla="*/ 1463380 h 2774020"/>
              <a:gd name="connsiteX27" fmla="*/ 3149600 w 3566160"/>
              <a:gd name="connsiteY27" fmla="*/ 1443060 h 2774020"/>
              <a:gd name="connsiteX28" fmla="*/ 3190240 w 3566160"/>
              <a:gd name="connsiteY28" fmla="*/ 1382100 h 2774020"/>
              <a:gd name="connsiteX29" fmla="*/ 3200400 w 3566160"/>
              <a:gd name="connsiteY29" fmla="*/ 1321140 h 2774020"/>
              <a:gd name="connsiteX30" fmla="*/ 3241040 w 3566160"/>
              <a:gd name="connsiteY30" fmla="*/ 1138260 h 2774020"/>
              <a:gd name="connsiteX31" fmla="*/ 3291840 w 3566160"/>
              <a:gd name="connsiteY31" fmla="*/ 1056980 h 2774020"/>
              <a:gd name="connsiteX32" fmla="*/ 3342640 w 3566160"/>
              <a:gd name="connsiteY32" fmla="*/ 1006180 h 2774020"/>
              <a:gd name="connsiteX33" fmla="*/ 3373120 w 3566160"/>
              <a:gd name="connsiteY33" fmla="*/ 975700 h 2774020"/>
              <a:gd name="connsiteX34" fmla="*/ 3393440 w 3566160"/>
              <a:gd name="connsiteY34" fmla="*/ 945220 h 2774020"/>
              <a:gd name="connsiteX35" fmla="*/ 3454400 w 3566160"/>
              <a:gd name="connsiteY35" fmla="*/ 894420 h 2774020"/>
              <a:gd name="connsiteX36" fmla="*/ 3474720 w 3566160"/>
              <a:gd name="connsiteY36" fmla="*/ 853780 h 2774020"/>
              <a:gd name="connsiteX37" fmla="*/ 3505200 w 3566160"/>
              <a:gd name="connsiteY37" fmla="*/ 833460 h 2774020"/>
              <a:gd name="connsiteX38" fmla="*/ 3556000 w 3566160"/>
              <a:gd name="connsiteY38" fmla="*/ 772500 h 2774020"/>
              <a:gd name="connsiteX39" fmla="*/ 3566160 w 3566160"/>
              <a:gd name="connsiteY39" fmla="*/ 742020 h 2774020"/>
              <a:gd name="connsiteX40" fmla="*/ 3423920 w 3566160"/>
              <a:gd name="connsiteY40" fmla="*/ 711540 h 2774020"/>
              <a:gd name="connsiteX41" fmla="*/ 3383280 w 3566160"/>
              <a:gd name="connsiteY41" fmla="*/ 691220 h 2774020"/>
              <a:gd name="connsiteX42" fmla="*/ 3322320 w 3566160"/>
              <a:gd name="connsiteY42" fmla="*/ 670900 h 2774020"/>
              <a:gd name="connsiteX43" fmla="*/ 3291840 w 3566160"/>
              <a:gd name="connsiteY43" fmla="*/ 640420 h 2774020"/>
              <a:gd name="connsiteX44" fmla="*/ 3271520 w 3566160"/>
              <a:gd name="connsiteY44" fmla="*/ 599780 h 2774020"/>
              <a:gd name="connsiteX45" fmla="*/ 3261360 w 3566160"/>
              <a:gd name="connsiteY45" fmla="*/ 569300 h 2774020"/>
              <a:gd name="connsiteX46" fmla="*/ 3230880 w 3566160"/>
              <a:gd name="connsiteY46" fmla="*/ 538820 h 2774020"/>
              <a:gd name="connsiteX47" fmla="*/ 3200400 w 3566160"/>
              <a:gd name="connsiteY47" fmla="*/ 518500 h 2774020"/>
              <a:gd name="connsiteX48" fmla="*/ 3169920 w 3566160"/>
              <a:gd name="connsiteY48" fmla="*/ 508340 h 2774020"/>
              <a:gd name="connsiteX49" fmla="*/ 3078480 w 3566160"/>
              <a:gd name="connsiteY49" fmla="*/ 488020 h 2774020"/>
              <a:gd name="connsiteX50" fmla="*/ 3048000 w 3566160"/>
              <a:gd name="connsiteY50" fmla="*/ 467700 h 2774020"/>
              <a:gd name="connsiteX51" fmla="*/ 2987040 w 3566160"/>
              <a:gd name="connsiteY51" fmla="*/ 447380 h 2774020"/>
              <a:gd name="connsiteX52" fmla="*/ 2956560 w 3566160"/>
              <a:gd name="connsiteY52" fmla="*/ 427060 h 2774020"/>
              <a:gd name="connsiteX53" fmla="*/ 2936240 w 3566160"/>
              <a:gd name="connsiteY53" fmla="*/ 396580 h 2774020"/>
              <a:gd name="connsiteX54" fmla="*/ 2905760 w 3566160"/>
              <a:gd name="connsiteY54" fmla="*/ 335620 h 2774020"/>
              <a:gd name="connsiteX55" fmla="*/ 2875280 w 3566160"/>
              <a:gd name="connsiteY55" fmla="*/ 325460 h 2774020"/>
              <a:gd name="connsiteX56" fmla="*/ 2844800 w 3566160"/>
              <a:gd name="connsiteY56" fmla="*/ 305140 h 2774020"/>
              <a:gd name="connsiteX57" fmla="*/ 2814320 w 3566160"/>
              <a:gd name="connsiteY57" fmla="*/ 244180 h 2774020"/>
              <a:gd name="connsiteX58" fmla="*/ 2783840 w 3566160"/>
              <a:gd name="connsiteY58" fmla="*/ 264500 h 2774020"/>
              <a:gd name="connsiteX59" fmla="*/ 2753360 w 3566160"/>
              <a:gd name="connsiteY59" fmla="*/ 274660 h 2774020"/>
              <a:gd name="connsiteX60" fmla="*/ 2733040 w 3566160"/>
              <a:gd name="connsiteY60" fmla="*/ 305140 h 2774020"/>
              <a:gd name="connsiteX61" fmla="*/ 2702560 w 3566160"/>
              <a:gd name="connsiteY61" fmla="*/ 325460 h 2774020"/>
              <a:gd name="connsiteX62" fmla="*/ 2661920 w 3566160"/>
              <a:gd name="connsiteY62" fmla="*/ 396580 h 2774020"/>
              <a:gd name="connsiteX63" fmla="*/ 2631440 w 3566160"/>
              <a:gd name="connsiteY63" fmla="*/ 416900 h 2774020"/>
              <a:gd name="connsiteX64" fmla="*/ 2590800 w 3566160"/>
              <a:gd name="connsiteY64" fmla="*/ 477860 h 2774020"/>
              <a:gd name="connsiteX65" fmla="*/ 2550160 w 3566160"/>
              <a:gd name="connsiteY65" fmla="*/ 569300 h 2774020"/>
              <a:gd name="connsiteX66" fmla="*/ 2519680 w 3566160"/>
              <a:gd name="connsiteY66" fmla="*/ 589620 h 2774020"/>
              <a:gd name="connsiteX67" fmla="*/ 2499360 w 3566160"/>
              <a:gd name="connsiteY67" fmla="*/ 620100 h 2774020"/>
              <a:gd name="connsiteX68" fmla="*/ 2367280 w 3566160"/>
              <a:gd name="connsiteY68" fmla="*/ 620100 h 2774020"/>
              <a:gd name="connsiteX69" fmla="*/ 2296160 w 3566160"/>
              <a:gd name="connsiteY69" fmla="*/ 599780 h 2774020"/>
              <a:gd name="connsiteX70" fmla="*/ 2235200 w 3566160"/>
              <a:gd name="connsiteY70" fmla="*/ 579460 h 2774020"/>
              <a:gd name="connsiteX71" fmla="*/ 2204720 w 3566160"/>
              <a:gd name="connsiteY71" fmla="*/ 569300 h 2774020"/>
              <a:gd name="connsiteX72" fmla="*/ 2174240 w 3566160"/>
              <a:gd name="connsiteY72" fmla="*/ 559140 h 2774020"/>
              <a:gd name="connsiteX73" fmla="*/ 2143760 w 3566160"/>
              <a:gd name="connsiteY73" fmla="*/ 538820 h 2774020"/>
              <a:gd name="connsiteX74" fmla="*/ 2082800 w 3566160"/>
              <a:gd name="connsiteY74" fmla="*/ 508340 h 2774020"/>
              <a:gd name="connsiteX75" fmla="*/ 2062480 w 3566160"/>
              <a:gd name="connsiteY75" fmla="*/ 477860 h 2774020"/>
              <a:gd name="connsiteX76" fmla="*/ 2021840 w 3566160"/>
              <a:gd name="connsiteY76" fmla="*/ 467700 h 2774020"/>
              <a:gd name="connsiteX77" fmla="*/ 1930400 w 3566160"/>
              <a:gd name="connsiteY77" fmla="*/ 437220 h 2774020"/>
              <a:gd name="connsiteX78" fmla="*/ 1645920 w 3566160"/>
              <a:gd name="connsiteY78" fmla="*/ 437220 h 2774020"/>
              <a:gd name="connsiteX79" fmla="*/ 1605280 w 3566160"/>
              <a:gd name="connsiteY79" fmla="*/ 416900 h 2774020"/>
              <a:gd name="connsiteX80" fmla="*/ 1534160 w 3566160"/>
              <a:gd name="connsiteY80" fmla="*/ 345780 h 2774020"/>
              <a:gd name="connsiteX81" fmla="*/ 1513840 w 3566160"/>
              <a:gd name="connsiteY81" fmla="*/ 315300 h 2774020"/>
              <a:gd name="connsiteX82" fmla="*/ 1483360 w 3566160"/>
              <a:gd name="connsiteY82" fmla="*/ 305140 h 2774020"/>
              <a:gd name="connsiteX83" fmla="*/ 1452880 w 3566160"/>
              <a:gd name="connsiteY83" fmla="*/ 284820 h 2774020"/>
              <a:gd name="connsiteX84" fmla="*/ 1422400 w 3566160"/>
              <a:gd name="connsiteY84" fmla="*/ 274660 h 2774020"/>
              <a:gd name="connsiteX85" fmla="*/ 1391920 w 3566160"/>
              <a:gd name="connsiteY85" fmla="*/ 254340 h 2774020"/>
              <a:gd name="connsiteX86" fmla="*/ 1351280 w 3566160"/>
              <a:gd name="connsiteY86" fmla="*/ 234020 h 2774020"/>
              <a:gd name="connsiteX87" fmla="*/ 1290320 w 3566160"/>
              <a:gd name="connsiteY87" fmla="*/ 203540 h 2774020"/>
              <a:gd name="connsiteX88" fmla="*/ 365760 w 3566160"/>
              <a:gd name="connsiteY88" fmla="*/ 193380 h 2774020"/>
              <a:gd name="connsiteX89" fmla="*/ 386080 w 3566160"/>
              <a:gd name="connsiteY89" fmla="*/ 162900 h 2774020"/>
              <a:gd name="connsiteX90" fmla="*/ 386080 w 3566160"/>
              <a:gd name="connsiteY90" fmla="*/ 81620 h 2774020"/>
              <a:gd name="connsiteX91" fmla="*/ 355600 w 3566160"/>
              <a:gd name="connsiteY91" fmla="*/ 71460 h 2774020"/>
              <a:gd name="connsiteX92" fmla="*/ 274320 w 3566160"/>
              <a:gd name="connsiteY92" fmla="*/ 40980 h 2774020"/>
              <a:gd name="connsiteX93" fmla="*/ 182880 w 3566160"/>
              <a:gd name="connsiteY93" fmla="*/ 10500 h 2774020"/>
              <a:gd name="connsiteX94" fmla="*/ 121920 w 3566160"/>
              <a:gd name="connsiteY94" fmla="*/ 71460 h 2774020"/>
              <a:gd name="connsiteX95" fmla="*/ 91440 w 3566160"/>
              <a:gd name="connsiteY95" fmla="*/ 101940 h 2774020"/>
              <a:gd name="connsiteX96" fmla="*/ 60960 w 3566160"/>
              <a:gd name="connsiteY96" fmla="*/ 122260 h 2774020"/>
              <a:gd name="connsiteX97" fmla="*/ 20320 w 3566160"/>
              <a:gd name="connsiteY97" fmla="*/ 142580 h 2774020"/>
              <a:gd name="connsiteX98" fmla="*/ 0 w 3566160"/>
              <a:gd name="connsiteY98" fmla="*/ 162900 h 277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566160" h="2774020">
                <a:moveTo>
                  <a:pt x="3566160" y="2702900"/>
                </a:moveTo>
                <a:cubicBezTo>
                  <a:pt x="3463100" y="2682288"/>
                  <a:pt x="3505704" y="2686402"/>
                  <a:pt x="3332480" y="2702900"/>
                </a:cubicBezTo>
                <a:cubicBezTo>
                  <a:pt x="3253198" y="2710451"/>
                  <a:pt x="3353346" y="2714497"/>
                  <a:pt x="3271520" y="2733380"/>
                </a:cubicBezTo>
                <a:cubicBezTo>
                  <a:pt x="3240592" y="2740517"/>
                  <a:pt x="3022383" y="2753376"/>
                  <a:pt x="3017520" y="2753700"/>
                </a:cubicBezTo>
                <a:lnTo>
                  <a:pt x="2956560" y="2763860"/>
                </a:lnTo>
                <a:cubicBezTo>
                  <a:pt x="2939570" y="2766949"/>
                  <a:pt x="2923029" y="2774020"/>
                  <a:pt x="2905760" y="2774020"/>
                </a:cubicBezTo>
                <a:cubicBezTo>
                  <a:pt x="2766865" y="2774020"/>
                  <a:pt x="2628053" y="2767247"/>
                  <a:pt x="2489200" y="2763860"/>
                </a:cubicBezTo>
                <a:cubicBezTo>
                  <a:pt x="2472267" y="2760473"/>
                  <a:pt x="2455153" y="2757888"/>
                  <a:pt x="2438400" y="2753700"/>
                </a:cubicBezTo>
                <a:cubicBezTo>
                  <a:pt x="2428010" y="2751103"/>
                  <a:pt x="2414145" y="2752255"/>
                  <a:pt x="2407920" y="2743540"/>
                </a:cubicBezTo>
                <a:cubicBezTo>
                  <a:pt x="2395470" y="2726111"/>
                  <a:pt x="2394373" y="2702900"/>
                  <a:pt x="2387600" y="2682580"/>
                </a:cubicBezTo>
                <a:cubicBezTo>
                  <a:pt x="2384213" y="2672420"/>
                  <a:pt x="2382229" y="2661679"/>
                  <a:pt x="2377440" y="2652100"/>
                </a:cubicBezTo>
                <a:cubicBezTo>
                  <a:pt x="2352331" y="2601881"/>
                  <a:pt x="2361909" y="2625828"/>
                  <a:pt x="2346960" y="2580980"/>
                </a:cubicBezTo>
                <a:cubicBezTo>
                  <a:pt x="2343573" y="2543727"/>
                  <a:pt x="2336800" y="2506627"/>
                  <a:pt x="2336800" y="2469220"/>
                </a:cubicBezTo>
                <a:cubicBezTo>
                  <a:pt x="2336800" y="2343868"/>
                  <a:pt x="2341515" y="2218534"/>
                  <a:pt x="2346960" y="2093300"/>
                </a:cubicBezTo>
                <a:cubicBezTo>
                  <a:pt x="2348292" y="2062661"/>
                  <a:pt x="2353316" y="2032291"/>
                  <a:pt x="2357120" y="2001860"/>
                </a:cubicBezTo>
                <a:cubicBezTo>
                  <a:pt x="2360133" y="1977754"/>
                  <a:pt x="2366791" y="1918498"/>
                  <a:pt x="2377440" y="1890100"/>
                </a:cubicBezTo>
                <a:cubicBezTo>
                  <a:pt x="2382758" y="1875919"/>
                  <a:pt x="2388064" y="1861095"/>
                  <a:pt x="2397760" y="1849460"/>
                </a:cubicBezTo>
                <a:cubicBezTo>
                  <a:pt x="2405577" y="1840079"/>
                  <a:pt x="2418080" y="1835913"/>
                  <a:pt x="2428240" y="1829140"/>
                </a:cubicBezTo>
                <a:cubicBezTo>
                  <a:pt x="2431627" y="1815593"/>
                  <a:pt x="2429461" y="1799227"/>
                  <a:pt x="2438400" y="1788500"/>
                </a:cubicBezTo>
                <a:cubicBezTo>
                  <a:pt x="2453501" y="1770379"/>
                  <a:pt x="2489504" y="1768028"/>
                  <a:pt x="2509520" y="1758020"/>
                </a:cubicBezTo>
                <a:cubicBezTo>
                  <a:pt x="2588302" y="1718629"/>
                  <a:pt x="2493868" y="1753077"/>
                  <a:pt x="2570480" y="1727540"/>
                </a:cubicBezTo>
                <a:cubicBezTo>
                  <a:pt x="2662416" y="1635604"/>
                  <a:pt x="2577520" y="1706717"/>
                  <a:pt x="2854960" y="1686900"/>
                </a:cubicBezTo>
                <a:cubicBezTo>
                  <a:pt x="2888072" y="1684535"/>
                  <a:pt x="2886737" y="1669390"/>
                  <a:pt x="2915920" y="1656420"/>
                </a:cubicBezTo>
                <a:cubicBezTo>
                  <a:pt x="2935493" y="1647721"/>
                  <a:pt x="2976880" y="1636100"/>
                  <a:pt x="2976880" y="1636100"/>
                </a:cubicBezTo>
                <a:cubicBezTo>
                  <a:pt x="3049491" y="1527183"/>
                  <a:pt x="2936413" y="1692483"/>
                  <a:pt x="3027680" y="1575140"/>
                </a:cubicBezTo>
                <a:cubicBezTo>
                  <a:pt x="3091506" y="1493078"/>
                  <a:pt x="3039794" y="1533197"/>
                  <a:pt x="3098800" y="1493860"/>
                </a:cubicBezTo>
                <a:cubicBezTo>
                  <a:pt x="3105573" y="1483700"/>
                  <a:pt x="3110486" y="1472014"/>
                  <a:pt x="3119120" y="1463380"/>
                </a:cubicBezTo>
                <a:cubicBezTo>
                  <a:pt x="3127754" y="1454746"/>
                  <a:pt x="3141559" y="1452250"/>
                  <a:pt x="3149600" y="1443060"/>
                </a:cubicBezTo>
                <a:cubicBezTo>
                  <a:pt x="3165682" y="1424681"/>
                  <a:pt x="3190240" y="1382100"/>
                  <a:pt x="3190240" y="1382100"/>
                </a:cubicBezTo>
                <a:cubicBezTo>
                  <a:pt x="3193627" y="1361780"/>
                  <a:pt x="3198615" y="1341663"/>
                  <a:pt x="3200400" y="1321140"/>
                </a:cubicBezTo>
                <a:cubicBezTo>
                  <a:pt x="3216503" y="1135958"/>
                  <a:pt x="3154860" y="1166987"/>
                  <a:pt x="3241040" y="1138260"/>
                </a:cubicBezTo>
                <a:cubicBezTo>
                  <a:pt x="3286717" y="1024067"/>
                  <a:pt x="3232691" y="1139789"/>
                  <a:pt x="3291840" y="1056980"/>
                </a:cubicBezTo>
                <a:cubicBezTo>
                  <a:pt x="3331074" y="1002053"/>
                  <a:pt x="3287804" y="1024459"/>
                  <a:pt x="3342640" y="1006180"/>
                </a:cubicBezTo>
                <a:cubicBezTo>
                  <a:pt x="3352800" y="996020"/>
                  <a:pt x="3363922" y="986738"/>
                  <a:pt x="3373120" y="975700"/>
                </a:cubicBezTo>
                <a:cubicBezTo>
                  <a:pt x="3380937" y="966319"/>
                  <a:pt x="3384806" y="953854"/>
                  <a:pt x="3393440" y="945220"/>
                </a:cubicBezTo>
                <a:cubicBezTo>
                  <a:pt x="3437997" y="900663"/>
                  <a:pt x="3412789" y="952676"/>
                  <a:pt x="3454400" y="894420"/>
                </a:cubicBezTo>
                <a:cubicBezTo>
                  <a:pt x="3463203" y="882095"/>
                  <a:pt x="3465024" y="865415"/>
                  <a:pt x="3474720" y="853780"/>
                </a:cubicBezTo>
                <a:cubicBezTo>
                  <a:pt x="3482537" y="844399"/>
                  <a:pt x="3495819" y="841277"/>
                  <a:pt x="3505200" y="833460"/>
                </a:cubicBezTo>
                <a:cubicBezTo>
                  <a:pt x="3524460" y="817410"/>
                  <a:pt x="3544583" y="795334"/>
                  <a:pt x="3556000" y="772500"/>
                </a:cubicBezTo>
                <a:cubicBezTo>
                  <a:pt x="3560789" y="762921"/>
                  <a:pt x="3562773" y="752180"/>
                  <a:pt x="3566160" y="742020"/>
                </a:cubicBezTo>
                <a:cubicBezTo>
                  <a:pt x="3404835" y="727354"/>
                  <a:pt x="3497734" y="753720"/>
                  <a:pt x="3423920" y="711540"/>
                </a:cubicBezTo>
                <a:cubicBezTo>
                  <a:pt x="3410770" y="704026"/>
                  <a:pt x="3397342" y="696845"/>
                  <a:pt x="3383280" y="691220"/>
                </a:cubicBezTo>
                <a:cubicBezTo>
                  <a:pt x="3363393" y="683265"/>
                  <a:pt x="3322320" y="670900"/>
                  <a:pt x="3322320" y="670900"/>
                </a:cubicBezTo>
                <a:cubicBezTo>
                  <a:pt x="3312160" y="660740"/>
                  <a:pt x="3300191" y="652112"/>
                  <a:pt x="3291840" y="640420"/>
                </a:cubicBezTo>
                <a:cubicBezTo>
                  <a:pt x="3283037" y="628095"/>
                  <a:pt x="3277486" y="613701"/>
                  <a:pt x="3271520" y="599780"/>
                </a:cubicBezTo>
                <a:cubicBezTo>
                  <a:pt x="3267301" y="589936"/>
                  <a:pt x="3267301" y="578211"/>
                  <a:pt x="3261360" y="569300"/>
                </a:cubicBezTo>
                <a:cubicBezTo>
                  <a:pt x="3253390" y="557345"/>
                  <a:pt x="3241918" y="548018"/>
                  <a:pt x="3230880" y="538820"/>
                </a:cubicBezTo>
                <a:cubicBezTo>
                  <a:pt x="3221499" y="531003"/>
                  <a:pt x="3211322" y="523961"/>
                  <a:pt x="3200400" y="518500"/>
                </a:cubicBezTo>
                <a:cubicBezTo>
                  <a:pt x="3190821" y="513711"/>
                  <a:pt x="3180218" y="511282"/>
                  <a:pt x="3169920" y="508340"/>
                </a:cubicBezTo>
                <a:cubicBezTo>
                  <a:pt x="3136441" y="498774"/>
                  <a:pt x="3113398" y="495004"/>
                  <a:pt x="3078480" y="488020"/>
                </a:cubicBezTo>
                <a:cubicBezTo>
                  <a:pt x="3068320" y="481247"/>
                  <a:pt x="3059158" y="472659"/>
                  <a:pt x="3048000" y="467700"/>
                </a:cubicBezTo>
                <a:cubicBezTo>
                  <a:pt x="3028427" y="459001"/>
                  <a:pt x="3004862" y="459261"/>
                  <a:pt x="2987040" y="447380"/>
                </a:cubicBezTo>
                <a:lnTo>
                  <a:pt x="2956560" y="427060"/>
                </a:lnTo>
                <a:cubicBezTo>
                  <a:pt x="2949787" y="416900"/>
                  <a:pt x="2941701" y="407502"/>
                  <a:pt x="2936240" y="396580"/>
                </a:cubicBezTo>
                <a:cubicBezTo>
                  <a:pt x="2923969" y="372039"/>
                  <a:pt x="2930024" y="355031"/>
                  <a:pt x="2905760" y="335620"/>
                </a:cubicBezTo>
                <a:cubicBezTo>
                  <a:pt x="2897397" y="328930"/>
                  <a:pt x="2884859" y="330249"/>
                  <a:pt x="2875280" y="325460"/>
                </a:cubicBezTo>
                <a:cubicBezTo>
                  <a:pt x="2864358" y="319999"/>
                  <a:pt x="2854960" y="311913"/>
                  <a:pt x="2844800" y="305140"/>
                </a:cubicBezTo>
                <a:cubicBezTo>
                  <a:pt x="2841472" y="295156"/>
                  <a:pt x="2828388" y="246994"/>
                  <a:pt x="2814320" y="244180"/>
                </a:cubicBezTo>
                <a:cubicBezTo>
                  <a:pt x="2802346" y="241785"/>
                  <a:pt x="2794762" y="259039"/>
                  <a:pt x="2783840" y="264500"/>
                </a:cubicBezTo>
                <a:cubicBezTo>
                  <a:pt x="2774261" y="269289"/>
                  <a:pt x="2763520" y="271273"/>
                  <a:pt x="2753360" y="274660"/>
                </a:cubicBezTo>
                <a:cubicBezTo>
                  <a:pt x="2746587" y="284820"/>
                  <a:pt x="2741674" y="296506"/>
                  <a:pt x="2733040" y="305140"/>
                </a:cubicBezTo>
                <a:cubicBezTo>
                  <a:pt x="2724406" y="313774"/>
                  <a:pt x="2710377" y="316079"/>
                  <a:pt x="2702560" y="325460"/>
                </a:cubicBezTo>
                <a:cubicBezTo>
                  <a:pt x="2662717" y="373272"/>
                  <a:pt x="2701979" y="356521"/>
                  <a:pt x="2661920" y="396580"/>
                </a:cubicBezTo>
                <a:cubicBezTo>
                  <a:pt x="2653286" y="405214"/>
                  <a:pt x="2641600" y="410127"/>
                  <a:pt x="2631440" y="416900"/>
                </a:cubicBezTo>
                <a:cubicBezTo>
                  <a:pt x="2597828" y="517737"/>
                  <a:pt x="2654221" y="363702"/>
                  <a:pt x="2590800" y="477860"/>
                </a:cubicBezTo>
                <a:cubicBezTo>
                  <a:pt x="2565649" y="523131"/>
                  <a:pt x="2582914" y="536546"/>
                  <a:pt x="2550160" y="569300"/>
                </a:cubicBezTo>
                <a:cubicBezTo>
                  <a:pt x="2541526" y="577934"/>
                  <a:pt x="2529840" y="582847"/>
                  <a:pt x="2519680" y="589620"/>
                </a:cubicBezTo>
                <a:cubicBezTo>
                  <a:pt x="2512907" y="599780"/>
                  <a:pt x="2508895" y="612472"/>
                  <a:pt x="2499360" y="620100"/>
                </a:cubicBezTo>
                <a:cubicBezTo>
                  <a:pt x="2469138" y="644278"/>
                  <a:pt x="2376101" y="620982"/>
                  <a:pt x="2367280" y="620100"/>
                </a:cubicBezTo>
                <a:cubicBezTo>
                  <a:pt x="2264846" y="585955"/>
                  <a:pt x="2423735" y="638052"/>
                  <a:pt x="2296160" y="599780"/>
                </a:cubicBezTo>
                <a:cubicBezTo>
                  <a:pt x="2275644" y="593625"/>
                  <a:pt x="2255520" y="586233"/>
                  <a:pt x="2235200" y="579460"/>
                </a:cubicBezTo>
                <a:lnTo>
                  <a:pt x="2204720" y="569300"/>
                </a:lnTo>
                <a:cubicBezTo>
                  <a:pt x="2194560" y="565913"/>
                  <a:pt x="2183151" y="565081"/>
                  <a:pt x="2174240" y="559140"/>
                </a:cubicBezTo>
                <a:cubicBezTo>
                  <a:pt x="2164080" y="552367"/>
                  <a:pt x="2154682" y="544281"/>
                  <a:pt x="2143760" y="538820"/>
                </a:cubicBezTo>
                <a:cubicBezTo>
                  <a:pt x="2059632" y="496756"/>
                  <a:pt x="2170151" y="566574"/>
                  <a:pt x="2082800" y="508340"/>
                </a:cubicBezTo>
                <a:cubicBezTo>
                  <a:pt x="2076027" y="498180"/>
                  <a:pt x="2072640" y="484633"/>
                  <a:pt x="2062480" y="477860"/>
                </a:cubicBezTo>
                <a:cubicBezTo>
                  <a:pt x="2050862" y="470114"/>
                  <a:pt x="2035087" y="472116"/>
                  <a:pt x="2021840" y="467700"/>
                </a:cubicBezTo>
                <a:cubicBezTo>
                  <a:pt x="1907063" y="429441"/>
                  <a:pt x="2027790" y="461568"/>
                  <a:pt x="1930400" y="437220"/>
                </a:cubicBezTo>
                <a:cubicBezTo>
                  <a:pt x="1810182" y="448149"/>
                  <a:pt x="1780470" y="456441"/>
                  <a:pt x="1645920" y="437220"/>
                </a:cubicBezTo>
                <a:cubicBezTo>
                  <a:pt x="1630927" y="435078"/>
                  <a:pt x="1618827" y="423673"/>
                  <a:pt x="1605280" y="416900"/>
                </a:cubicBezTo>
                <a:cubicBezTo>
                  <a:pt x="1558699" y="347029"/>
                  <a:pt x="1587808" y="363663"/>
                  <a:pt x="1534160" y="345780"/>
                </a:cubicBezTo>
                <a:cubicBezTo>
                  <a:pt x="1527387" y="335620"/>
                  <a:pt x="1523375" y="322928"/>
                  <a:pt x="1513840" y="315300"/>
                </a:cubicBezTo>
                <a:cubicBezTo>
                  <a:pt x="1505477" y="308610"/>
                  <a:pt x="1492939" y="309929"/>
                  <a:pt x="1483360" y="305140"/>
                </a:cubicBezTo>
                <a:cubicBezTo>
                  <a:pt x="1472438" y="299679"/>
                  <a:pt x="1463802" y="290281"/>
                  <a:pt x="1452880" y="284820"/>
                </a:cubicBezTo>
                <a:cubicBezTo>
                  <a:pt x="1443301" y="280031"/>
                  <a:pt x="1431979" y="279449"/>
                  <a:pt x="1422400" y="274660"/>
                </a:cubicBezTo>
                <a:cubicBezTo>
                  <a:pt x="1411478" y="269199"/>
                  <a:pt x="1402522" y="260398"/>
                  <a:pt x="1391920" y="254340"/>
                </a:cubicBezTo>
                <a:cubicBezTo>
                  <a:pt x="1378770" y="246826"/>
                  <a:pt x="1364430" y="241534"/>
                  <a:pt x="1351280" y="234020"/>
                </a:cubicBezTo>
                <a:cubicBezTo>
                  <a:pt x="1332274" y="223160"/>
                  <a:pt x="1314505" y="204055"/>
                  <a:pt x="1290320" y="203540"/>
                </a:cubicBezTo>
                <a:cubicBezTo>
                  <a:pt x="982184" y="196984"/>
                  <a:pt x="673947" y="196767"/>
                  <a:pt x="365760" y="193380"/>
                </a:cubicBezTo>
                <a:cubicBezTo>
                  <a:pt x="372533" y="183220"/>
                  <a:pt x="380619" y="173822"/>
                  <a:pt x="386080" y="162900"/>
                </a:cubicBezTo>
                <a:cubicBezTo>
                  <a:pt x="398560" y="137939"/>
                  <a:pt x="403404" y="107606"/>
                  <a:pt x="386080" y="81620"/>
                </a:cubicBezTo>
                <a:cubicBezTo>
                  <a:pt x="380139" y="72709"/>
                  <a:pt x="365444" y="75679"/>
                  <a:pt x="355600" y="71460"/>
                </a:cubicBezTo>
                <a:cubicBezTo>
                  <a:pt x="281219" y="39582"/>
                  <a:pt x="349247" y="59712"/>
                  <a:pt x="274320" y="40980"/>
                </a:cubicBezTo>
                <a:cubicBezTo>
                  <a:pt x="204449" y="-5601"/>
                  <a:pt x="236528" y="-7383"/>
                  <a:pt x="182880" y="10500"/>
                </a:cubicBezTo>
                <a:lnTo>
                  <a:pt x="121920" y="71460"/>
                </a:lnTo>
                <a:cubicBezTo>
                  <a:pt x="111760" y="81620"/>
                  <a:pt x="103395" y="93970"/>
                  <a:pt x="91440" y="101940"/>
                </a:cubicBezTo>
                <a:cubicBezTo>
                  <a:pt x="81280" y="108713"/>
                  <a:pt x="71562" y="116202"/>
                  <a:pt x="60960" y="122260"/>
                </a:cubicBezTo>
                <a:cubicBezTo>
                  <a:pt x="47810" y="129774"/>
                  <a:pt x="32922" y="134179"/>
                  <a:pt x="20320" y="142580"/>
                </a:cubicBezTo>
                <a:cubicBezTo>
                  <a:pt x="12350" y="147893"/>
                  <a:pt x="6773" y="156127"/>
                  <a:pt x="0" y="162900"/>
                </a:cubicBezTo>
              </a:path>
            </a:pathLst>
          </a:custGeom>
          <a:ln w="38100" cmpd="sng">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7" name="Oval 16"/>
          <p:cNvSpPr/>
          <p:nvPr/>
        </p:nvSpPr>
        <p:spPr bwMode="auto">
          <a:xfrm>
            <a:off x="7308304" y="4653135"/>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8" name="Oval 17"/>
          <p:cNvSpPr/>
          <p:nvPr/>
        </p:nvSpPr>
        <p:spPr bwMode="auto">
          <a:xfrm>
            <a:off x="7596336" y="3717031"/>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9" name="Oval 18"/>
          <p:cNvSpPr/>
          <p:nvPr/>
        </p:nvSpPr>
        <p:spPr bwMode="auto">
          <a:xfrm>
            <a:off x="8172400" y="3140967"/>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0" name="Oval 19"/>
          <p:cNvSpPr/>
          <p:nvPr/>
        </p:nvSpPr>
        <p:spPr bwMode="auto">
          <a:xfrm>
            <a:off x="8100392" y="2492895"/>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1" name="Oval 20"/>
          <p:cNvSpPr/>
          <p:nvPr/>
        </p:nvSpPr>
        <p:spPr bwMode="auto">
          <a:xfrm>
            <a:off x="7380312" y="2636911"/>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2" name="Oval 21"/>
          <p:cNvSpPr/>
          <p:nvPr/>
        </p:nvSpPr>
        <p:spPr bwMode="auto">
          <a:xfrm>
            <a:off x="6228184" y="2204863"/>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23" name="Oval 22"/>
          <p:cNvSpPr/>
          <p:nvPr/>
        </p:nvSpPr>
        <p:spPr bwMode="auto">
          <a:xfrm>
            <a:off x="4932040" y="2204863"/>
            <a:ext cx="144016" cy="144016"/>
          </a:xfrm>
          <a:prstGeom prst="ellipse">
            <a:avLst/>
          </a:prstGeom>
          <a:solidFill>
            <a:srgbClr val="FF0000"/>
          </a:solidFill>
          <a:ln w="3810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pic>
        <p:nvPicPr>
          <p:cNvPr id="28" name="Picture 27"/>
          <p:cNvPicPr>
            <a:picLocks noChangeAspect="1"/>
          </p:cNvPicPr>
          <p:nvPr/>
        </p:nvPicPr>
        <p:blipFill>
          <a:blip r:embed="rId3"/>
          <a:stretch>
            <a:fillRect/>
          </a:stretch>
        </p:blipFill>
        <p:spPr>
          <a:xfrm>
            <a:off x="8100275" y="4436524"/>
            <a:ext cx="288149" cy="288619"/>
          </a:xfrm>
          <a:prstGeom prst="rect">
            <a:avLst/>
          </a:prstGeom>
        </p:spPr>
      </p:pic>
      <p:pic>
        <p:nvPicPr>
          <p:cNvPr id="29" name="Picture 28"/>
          <p:cNvPicPr>
            <a:picLocks noChangeAspect="1"/>
          </p:cNvPicPr>
          <p:nvPr/>
        </p:nvPicPr>
        <p:blipFill>
          <a:blip r:embed="rId3"/>
          <a:stretch>
            <a:fillRect/>
          </a:stretch>
        </p:blipFill>
        <p:spPr>
          <a:xfrm>
            <a:off x="8316416" y="4869159"/>
            <a:ext cx="288149" cy="288619"/>
          </a:xfrm>
          <a:prstGeom prst="rect">
            <a:avLst/>
          </a:prstGeom>
        </p:spPr>
      </p:pic>
      <p:pic>
        <p:nvPicPr>
          <p:cNvPr id="30" name="Picture 29"/>
          <p:cNvPicPr>
            <a:picLocks noChangeAspect="1"/>
          </p:cNvPicPr>
          <p:nvPr/>
        </p:nvPicPr>
        <p:blipFill>
          <a:blip r:embed="rId3"/>
          <a:stretch>
            <a:fillRect/>
          </a:stretch>
        </p:blipFill>
        <p:spPr>
          <a:xfrm>
            <a:off x="6876256" y="4581127"/>
            <a:ext cx="288149" cy="288619"/>
          </a:xfrm>
          <a:prstGeom prst="rect">
            <a:avLst/>
          </a:prstGeom>
        </p:spPr>
      </p:pic>
      <p:pic>
        <p:nvPicPr>
          <p:cNvPr id="31" name="Picture 30"/>
          <p:cNvPicPr>
            <a:picLocks noChangeAspect="1"/>
          </p:cNvPicPr>
          <p:nvPr/>
        </p:nvPicPr>
        <p:blipFill>
          <a:blip r:embed="rId3"/>
          <a:stretch>
            <a:fillRect/>
          </a:stretch>
        </p:blipFill>
        <p:spPr>
          <a:xfrm>
            <a:off x="7092280" y="4869159"/>
            <a:ext cx="288149" cy="288619"/>
          </a:xfrm>
          <a:prstGeom prst="rect">
            <a:avLst/>
          </a:prstGeom>
        </p:spPr>
      </p:pic>
      <p:pic>
        <p:nvPicPr>
          <p:cNvPr id="32" name="Picture 31"/>
          <p:cNvPicPr>
            <a:picLocks noChangeAspect="1"/>
          </p:cNvPicPr>
          <p:nvPr/>
        </p:nvPicPr>
        <p:blipFill>
          <a:blip r:embed="rId3"/>
          <a:stretch>
            <a:fillRect/>
          </a:stretch>
        </p:blipFill>
        <p:spPr>
          <a:xfrm>
            <a:off x="7020155" y="3716444"/>
            <a:ext cx="288149" cy="288619"/>
          </a:xfrm>
          <a:prstGeom prst="rect">
            <a:avLst/>
          </a:prstGeom>
        </p:spPr>
      </p:pic>
      <p:pic>
        <p:nvPicPr>
          <p:cNvPr id="33" name="Picture 32"/>
          <p:cNvPicPr>
            <a:picLocks noChangeAspect="1"/>
          </p:cNvPicPr>
          <p:nvPr/>
        </p:nvPicPr>
        <p:blipFill>
          <a:blip r:embed="rId3"/>
          <a:stretch>
            <a:fillRect/>
          </a:stretch>
        </p:blipFill>
        <p:spPr>
          <a:xfrm>
            <a:off x="7452320" y="4004477"/>
            <a:ext cx="288149" cy="288619"/>
          </a:xfrm>
          <a:prstGeom prst="rect">
            <a:avLst/>
          </a:prstGeom>
        </p:spPr>
      </p:pic>
      <p:pic>
        <p:nvPicPr>
          <p:cNvPr id="34" name="Picture 33"/>
          <p:cNvPicPr>
            <a:picLocks noChangeAspect="1"/>
          </p:cNvPicPr>
          <p:nvPr/>
        </p:nvPicPr>
        <p:blipFill>
          <a:blip r:embed="rId3"/>
          <a:stretch>
            <a:fillRect/>
          </a:stretch>
        </p:blipFill>
        <p:spPr>
          <a:xfrm>
            <a:off x="8388424" y="3140967"/>
            <a:ext cx="288149" cy="288619"/>
          </a:xfrm>
          <a:prstGeom prst="rect">
            <a:avLst/>
          </a:prstGeom>
        </p:spPr>
      </p:pic>
      <p:pic>
        <p:nvPicPr>
          <p:cNvPr id="35" name="Picture 34"/>
          <p:cNvPicPr>
            <a:picLocks noChangeAspect="1"/>
          </p:cNvPicPr>
          <p:nvPr/>
        </p:nvPicPr>
        <p:blipFill>
          <a:blip r:embed="rId3"/>
          <a:stretch>
            <a:fillRect/>
          </a:stretch>
        </p:blipFill>
        <p:spPr>
          <a:xfrm>
            <a:off x="8676456" y="3140967"/>
            <a:ext cx="288149" cy="288619"/>
          </a:xfrm>
          <a:prstGeom prst="rect">
            <a:avLst/>
          </a:prstGeom>
        </p:spPr>
      </p:pic>
      <p:pic>
        <p:nvPicPr>
          <p:cNvPr id="36" name="Picture 35"/>
          <p:cNvPicPr>
            <a:picLocks noChangeAspect="1"/>
          </p:cNvPicPr>
          <p:nvPr/>
        </p:nvPicPr>
        <p:blipFill>
          <a:blip r:embed="rId3"/>
          <a:stretch>
            <a:fillRect/>
          </a:stretch>
        </p:blipFill>
        <p:spPr>
          <a:xfrm>
            <a:off x="8172400" y="2060847"/>
            <a:ext cx="288149" cy="288619"/>
          </a:xfrm>
          <a:prstGeom prst="rect">
            <a:avLst/>
          </a:prstGeom>
        </p:spPr>
      </p:pic>
      <p:pic>
        <p:nvPicPr>
          <p:cNvPr id="37" name="Picture 36"/>
          <p:cNvPicPr>
            <a:picLocks noChangeAspect="1"/>
          </p:cNvPicPr>
          <p:nvPr/>
        </p:nvPicPr>
        <p:blipFill>
          <a:blip r:embed="rId3"/>
          <a:stretch>
            <a:fillRect/>
          </a:stretch>
        </p:blipFill>
        <p:spPr>
          <a:xfrm>
            <a:off x="8388424" y="2348879"/>
            <a:ext cx="288149" cy="288619"/>
          </a:xfrm>
          <a:prstGeom prst="rect">
            <a:avLst/>
          </a:prstGeom>
        </p:spPr>
      </p:pic>
      <p:pic>
        <p:nvPicPr>
          <p:cNvPr id="38" name="Picture 37"/>
          <p:cNvPicPr>
            <a:picLocks noChangeAspect="1"/>
          </p:cNvPicPr>
          <p:nvPr/>
        </p:nvPicPr>
        <p:blipFill>
          <a:blip r:embed="rId3"/>
          <a:stretch>
            <a:fillRect/>
          </a:stretch>
        </p:blipFill>
        <p:spPr>
          <a:xfrm>
            <a:off x="7524328" y="2060260"/>
            <a:ext cx="288149" cy="288619"/>
          </a:xfrm>
          <a:prstGeom prst="rect">
            <a:avLst/>
          </a:prstGeom>
        </p:spPr>
      </p:pic>
      <p:pic>
        <p:nvPicPr>
          <p:cNvPr id="39" name="Picture 38"/>
          <p:cNvPicPr>
            <a:picLocks noChangeAspect="1"/>
          </p:cNvPicPr>
          <p:nvPr/>
        </p:nvPicPr>
        <p:blipFill>
          <a:blip r:embed="rId3"/>
          <a:stretch>
            <a:fillRect/>
          </a:stretch>
        </p:blipFill>
        <p:spPr>
          <a:xfrm>
            <a:off x="7236296" y="2276871"/>
            <a:ext cx="288149" cy="288619"/>
          </a:xfrm>
          <a:prstGeom prst="rect">
            <a:avLst/>
          </a:prstGeom>
        </p:spPr>
      </p:pic>
      <p:pic>
        <p:nvPicPr>
          <p:cNvPr id="40" name="Picture 39"/>
          <p:cNvPicPr>
            <a:picLocks noChangeAspect="1"/>
          </p:cNvPicPr>
          <p:nvPr/>
        </p:nvPicPr>
        <p:blipFill>
          <a:blip r:embed="rId3"/>
          <a:stretch>
            <a:fillRect/>
          </a:stretch>
        </p:blipFill>
        <p:spPr>
          <a:xfrm>
            <a:off x="5940152" y="2420887"/>
            <a:ext cx="288149" cy="288619"/>
          </a:xfrm>
          <a:prstGeom prst="rect">
            <a:avLst/>
          </a:prstGeom>
        </p:spPr>
      </p:pic>
      <p:pic>
        <p:nvPicPr>
          <p:cNvPr id="41" name="Picture 40"/>
          <p:cNvPicPr>
            <a:picLocks noChangeAspect="1"/>
          </p:cNvPicPr>
          <p:nvPr/>
        </p:nvPicPr>
        <p:blipFill>
          <a:blip r:embed="rId3"/>
          <a:stretch>
            <a:fillRect/>
          </a:stretch>
        </p:blipFill>
        <p:spPr>
          <a:xfrm>
            <a:off x="6300192" y="2492895"/>
            <a:ext cx="288149" cy="288619"/>
          </a:xfrm>
          <a:prstGeom prst="rect">
            <a:avLst/>
          </a:prstGeom>
        </p:spPr>
      </p:pic>
      <p:pic>
        <p:nvPicPr>
          <p:cNvPr id="42" name="Picture 41"/>
          <p:cNvPicPr>
            <a:picLocks noChangeAspect="1"/>
          </p:cNvPicPr>
          <p:nvPr/>
        </p:nvPicPr>
        <p:blipFill>
          <a:blip r:embed="rId3"/>
          <a:stretch>
            <a:fillRect/>
          </a:stretch>
        </p:blipFill>
        <p:spPr>
          <a:xfrm>
            <a:off x="4643891" y="2492309"/>
            <a:ext cx="288149" cy="288619"/>
          </a:xfrm>
          <a:prstGeom prst="rect">
            <a:avLst/>
          </a:prstGeom>
        </p:spPr>
      </p:pic>
      <p:pic>
        <p:nvPicPr>
          <p:cNvPr id="43" name="Picture 42"/>
          <p:cNvPicPr>
            <a:picLocks noChangeAspect="1"/>
          </p:cNvPicPr>
          <p:nvPr/>
        </p:nvPicPr>
        <p:blipFill>
          <a:blip r:embed="rId3"/>
          <a:stretch>
            <a:fillRect/>
          </a:stretch>
        </p:blipFill>
        <p:spPr>
          <a:xfrm>
            <a:off x="5004048" y="2492309"/>
            <a:ext cx="288149" cy="288619"/>
          </a:xfrm>
          <a:prstGeom prst="rect">
            <a:avLst/>
          </a:prstGeom>
        </p:spPr>
      </p:pic>
      <p:sp>
        <p:nvSpPr>
          <p:cNvPr id="45" name="Content Placeholder 2"/>
          <p:cNvSpPr>
            <a:spLocks noGrp="1"/>
          </p:cNvSpPr>
          <p:nvPr>
            <p:ph idx="1"/>
          </p:nvPr>
        </p:nvSpPr>
        <p:spPr>
          <a:xfrm>
            <a:off x="179512" y="1124744"/>
            <a:ext cx="4104456" cy="5040560"/>
          </a:xfrm>
        </p:spPr>
        <p:txBody>
          <a:bodyPr/>
          <a:lstStyle/>
          <a:p>
            <a:r>
              <a:rPr lang="en-US" sz="2000" b="0" dirty="0" smtClean="0"/>
              <a:t>The system continuously update the recommendation list for a mobile user.</a:t>
            </a:r>
            <a:br>
              <a:rPr lang="en-US" sz="2000" b="0" dirty="0" smtClean="0"/>
            </a:br>
            <a:endParaRPr lang="en-US" sz="2000" b="0" dirty="0" smtClean="0"/>
          </a:p>
          <a:p>
            <a:r>
              <a:rPr lang="en-US" sz="2000" b="0" dirty="0" smtClean="0"/>
              <a:t>Moving within a cell changes the travel distance score and does not change the recommendation score.</a:t>
            </a:r>
          </a:p>
          <a:p>
            <a:pPr lvl="1"/>
            <a:r>
              <a:rPr lang="en-US" sz="1600" dirty="0" smtClean="0"/>
              <a:t>Incremental KNN to update the recommendation list</a:t>
            </a:r>
            <a:br>
              <a:rPr lang="en-US" sz="1600" dirty="0" smtClean="0"/>
            </a:br>
            <a:endParaRPr lang="en-US" sz="1600" dirty="0" smtClean="0"/>
          </a:p>
          <a:p>
            <a:r>
              <a:rPr lang="en-US" sz="2000" b="0" dirty="0" smtClean="0"/>
              <a:t>Crossing a cell boundary changes the collaborative filtering model and may also change the distance score.</a:t>
            </a:r>
          </a:p>
        </p:txBody>
      </p:sp>
      <p:sp>
        <p:nvSpPr>
          <p:cNvPr id="47" name="Freeform 46"/>
          <p:cNvSpPr/>
          <p:nvPr/>
        </p:nvSpPr>
        <p:spPr>
          <a:xfrm>
            <a:off x="6785890" y="4494571"/>
            <a:ext cx="674658" cy="697189"/>
          </a:xfrm>
          <a:custGeom>
            <a:avLst/>
            <a:gdLst>
              <a:gd name="connsiteX0" fmla="*/ 641070 w 674658"/>
              <a:gd name="connsiteY0" fmla="*/ 473669 h 697189"/>
              <a:gd name="connsiteX1" fmla="*/ 630910 w 674658"/>
              <a:gd name="connsiteY1" fmla="*/ 402549 h 697189"/>
              <a:gd name="connsiteX2" fmla="*/ 580110 w 674658"/>
              <a:gd name="connsiteY2" fmla="*/ 351749 h 697189"/>
              <a:gd name="connsiteX3" fmla="*/ 508990 w 674658"/>
              <a:gd name="connsiteY3" fmla="*/ 341589 h 697189"/>
              <a:gd name="connsiteX4" fmla="*/ 417550 w 674658"/>
              <a:gd name="connsiteY4" fmla="*/ 290789 h 697189"/>
              <a:gd name="connsiteX5" fmla="*/ 397230 w 674658"/>
              <a:gd name="connsiteY5" fmla="*/ 168869 h 697189"/>
              <a:gd name="connsiteX6" fmla="*/ 366750 w 674658"/>
              <a:gd name="connsiteY6" fmla="*/ 46949 h 697189"/>
              <a:gd name="connsiteX7" fmla="*/ 336270 w 674658"/>
              <a:gd name="connsiteY7" fmla="*/ 26629 h 697189"/>
              <a:gd name="connsiteX8" fmla="*/ 31470 w 674658"/>
              <a:gd name="connsiteY8" fmla="*/ 36789 h 697189"/>
              <a:gd name="connsiteX9" fmla="*/ 41630 w 674658"/>
              <a:gd name="connsiteY9" fmla="*/ 382229 h 697189"/>
              <a:gd name="connsiteX10" fmla="*/ 51790 w 674658"/>
              <a:gd name="connsiteY10" fmla="*/ 412709 h 697189"/>
              <a:gd name="connsiteX11" fmla="*/ 72110 w 674658"/>
              <a:gd name="connsiteY11" fmla="*/ 443189 h 697189"/>
              <a:gd name="connsiteX12" fmla="*/ 133070 w 674658"/>
              <a:gd name="connsiteY12" fmla="*/ 483829 h 697189"/>
              <a:gd name="connsiteX13" fmla="*/ 183870 w 674658"/>
              <a:gd name="connsiteY13" fmla="*/ 534629 h 697189"/>
              <a:gd name="connsiteX14" fmla="*/ 214350 w 674658"/>
              <a:gd name="connsiteY14" fmla="*/ 595589 h 697189"/>
              <a:gd name="connsiteX15" fmla="*/ 244830 w 674658"/>
              <a:gd name="connsiteY15" fmla="*/ 615909 h 697189"/>
              <a:gd name="connsiteX16" fmla="*/ 275310 w 674658"/>
              <a:gd name="connsiteY16" fmla="*/ 646389 h 697189"/>
              <a:gd name="connsiteX17" fmla="*/ 336270 w 674658"/>
              <a:gd name="connsiteY17" fmla="*/ 666709 h 697189"/>
              <a:gd name="connsiteX18" fmla="*/ 397230 w 674658"/>
              <a:gd name="connsiteY18" fmla="*/ 697189 h 697189"/>
              <a:gd name="connsiteX19" fmla="*/ 620750 w 674658"/>
              <a:gd name="connsiteY19" fmla="*/ 687029 h 697189"/>
              <a:gd name="connsiteX20" fmla="*/ 641070 w 674658"/>
              <a:gd name="connsiteY20" fmla="*/ 656549 h 697189"/>
              <a:gd name="connsiteX21" fmla="*/ 661390 w 674658"/>
              <a:gd name="connsiteY21" fmla="*/ 595589 h 697189"/>
              <a:gd name="connsiteX22" fmla="*/ 620750 w 674658"/>
              <a:gd name="connsiteY22" fmla="*/ 392389 h 69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4658" h="697189">
                <a:moveTo>
                  <a:pt x="641070" y="473669"/>
                </a:moveTo>
                <a:cubicBezTo>
                  <a:pt x="637683" y="449962"/>
                  <a:pt x="637791" y="425486"/>
                  <a:pt x="630910" y="402549"/>
                </a:cubicBezTo>
                <a:cubicBezTo>
                  <a:pt x="625104" y="383197"/>
                  <a:pt x="599462" y="357555"/>
                  <a:pt x="580110" y="351749"/>
                </a:cubicBezTo>
                <a:cubicBezTo>
                  <a:pt x="557173" y="344868"/>
                  <a:pt x="532697" y="344976"/>
                  <a:pt x="508990" y="341589"/>
                </a:cubicBezTo>
                <a:cubicBezTo>
                  <a:pt x="434399" y="316725"/>
                  <a:pt x="463176" y="336415"/>
                  <a:pt x="417550" y="290789"/>
                </a:cubicBezTo>
                <a:cubicBezTo>
                  <a:pt x="396900" y="228839"/>
                  <a:pt x="410841" y="277759"/>
                  <a:pt x="397230" y="168869"/>
                </a:cubicBezTo>
                <a:cubicBezTo>
                  <a:pt x="392814" y="133543"/>
                  <a:pt x="389625" y="78974"/>
                  <a:pt x="366750" y="46949"/>
                </a:cubicBezTo>
                <a:cubicBezTo>
                  <a:pt x="359653" y="37013"/>
                  <a:pt x="346430" y="33402"/>
                  <a:pt x="336270" y="26629"/>
                </a:cubicBezTo>
                <a:cubicBezTo>
                  <a:pt x="234670" y="30016"/>
                  <a:pt x="96329" y="-41489"/>
                  <a:pt x="31470" y="36789"/>
                </a:cubicBezTo>
                <a:cubicBezTo>
                  <a:pt x="-42027" y="125493"/>
                  <a:pt x="35412" y="267200"/>
                  <a:pt x="41630" y="382229"/>
                </a:cubicBezTo>
                <a:cubicBezTo>
                  <a:pt x="42208" y="392923"/>
                  <a:pt x="47001" y="403130"/>
                  <a:pt x="51790" y="412709"/>
                </a:cubicBezTo>
                <a:cubicBezTo>
                  <a:pt x="57251" y="423631"/>
                  <a:pt x="62920" y="435148"/>
                  <a:pt x="72110" y="443189"/>
                </a:cubicBezTo>
                <a:cubicBezTo>
                  <a:pt x="90489" y="459271"/>
                  <a:pt x="133070" y="483829"/>
                  <a:pt x="133070" y="483829"/>
                </a:cubicBezTo>
                <a:cubicBezTo>
                  <a:pt x="187257" y="565109"/>
                  <a:pt x="116137" y="466896"/>
                  <a:pt x="183870" y="534629"/>
                </a:cubicBezTo>
                <a:cubicBezTo>
                  <a:pt x="269517" y="620276"/>
                  <a:pt x="148243" y="512955"/>
                  <a:pt x="214350" y="595589"/>
                </a:cubicBezTo>
                <a:cubicBezTo>
                  <a:pt x="221978" y="605124"/>
                  <a:pt x="235449" y="608092"/>
                  <a:pt x="244830" y="615909"/>
                </a:cubicBezTo>
                <a:cubicBezTo>
                  <a:pt x="255868" y="625107"/>
                  <a:pt x="262750" y="639411"/>
                  <a:pt x="275310" y="646389"/>
                </a:cubicBezTo>
                <a:cubicBezTo>
                  <a:pt x="294034" y="656791"/>
                  <a:pt x="318448" y="654828"/>
                  <a:pt x="336270" y="666709"/>
                </a:cubicBezTo>
                <a:cubicBezTo>
                  <a:pt x="375661" y="692970"/>
                  <a:pt x="355166" y="683168"/>
                  <a:pt x="397230" y="697189"/>
                </a:cubicBezTo>
                <a:cubicBezTo>
                  <a:pt x="471737" y="693802"/>
                  <a:pt x="547181" y="699290"/>
                  <a:pt x="620750" y="687029"/>
                </a:cubicBezTo>
                <a:cubicBezTo>
                  <a:pt x="632795" y="685022"/>
                  <a:pt x="636111" y="667707"/>
                  <a:pt x="641070" y="656549"/>
                </a:cubicBezTo>
                <a:cubicBezTo>
                  <a:pt x="649769" y="636976"/>
                  <a:pt x="661390" y="595589"/>
                  <a:pt x="661390" y="595589"/>
                </a:cubicBezTo>
                <a:cubicBezTo>
                  <a:pt x="650723" y="382242"/>
                  <a:pt x="719048" y="392389"/>
                  <a:pt x="620750" y="392389"/>
                </a:cubicBezTo>
              </a:path>
            </a:pathLst>
          </a:custGeom>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solidFill>
                  <a:schemeClr val="tx1"/>
                </a:solidFill>
              </a:ln>
              <a:solidFill>
                <a:schemeClr val="tx1"/>
              </a:solidFill>
              <a:effectLst/>
              <a:latin typeface="Times New Roman" pitchFamily="18" charset="0"/>
              <a:ea typeface="굴림" pitchFamily="34" charset="-127"/>
            </a:endParaRPr>
          </a:p>
        </p:txBody>
      </p:sp>
      <p:sp>
        <p:nvSpPr>
          <p:cNvPr id="48" name="Snip Diagonal Corner Rectangle 47"/>
          <p:cNvSpPr/>
          <p:nvPr/>
        </p:nvSpPr>
        <p:spPr bwMode="auto">
          <a:xfrm>
            <a:off x="6876256" y="4581128"/>
            <a:ext cx="482352" cy="554360"/>
          </a:xfrm>
          <a:prstGeom prst="snip2DiagRect">
            <a:avLst>
              <a:gd name="adj1" fmla="val 10996"/>
              <a:gd name="adj2" fmla="val 49656"/>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a typeface="굴림" pitchFamily="34" charset="-127"/>
            </a:endParaRPr>
          </a:p>
        </p:txBody>
      </p:sp>
      <p:sp>
        <p:nvSpPr>
          <p:cNvPr id="49" name="Snip Diagonal Corner Rectangle 48"/>
          <p:cNvSpPr/>
          <p:nvPr/>
        </p:nvSpPr>
        <p:spPr bwMode="auto">
          <a:xfrm>
            <a:off x="7020272" y="3717032"/>
            <a:ext cx="720080" cy="576064"/>
          </a:xfrm>
          <a:prstGeom prst="snip2DiagRect">
            <a:avLst>
              <a:gd name="adj1" fmla="val 10996"/>
              <a:gd name="adj2" fmla="val 50000"/>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a typeface="굴림" pitchFamily="34" charset="-127"/>
            </a:endParaRPr>
          </a:p>
        </p:txBody>
      </p:sp>
      <p:sp>
        <p:nvSpPr>
          <p:cNvPr id="50" name="Rectangle 49"/>
          <p:cNvSpPr/>
          <p:nvPr/>
        </p:nvSpPr>
        <p:spPr bwMode="auto">
          <a:xfrm>
            <a:off x="8388424" y="3140968"/>
            <a:ext cx="576064" cy="288032"/>
          </a:xfrm>
          <a:prstGeom prst="rect">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51" name="Snip Diagonal Corner Rectangle 50"/>
          <p:cNvSpPr/>
          <p:nvPr/>
        </p:nvSpPr>
        <p:spPr bwMode="auto">
          <a:xfrm>
            <a:off x="8172400" y="2060848"/>
            <a:ext cx="482352" cy="554360"/>
          </a:xfrm>
          <a:prstGeom prst="snip2DiagRect">
            <a:avLst>
              <a:gd name="adj1" fmla="val 10996"/>
              <a:gd name="adj2" fmla="val 49656"/>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a typeface="굴림" pitchFamily="34" charset="-127"/>
            </a:endParaRPr>
          </a:p>
        </p:txBody>
      </p:sp>
      <p:sp>
        <p:nvSpPr>
          <p:cNvPr id="52" name="Snip Diagonal Corner Rectangle 51"/>
          <p:cNvSpPr/>
          <p:nvPr/>
        </p:nvSpPr>
        <p:spPr bwMode="auto">
          <a:xfrm rot="16200000">
            <a:off x="7272300" y="2024844"/>
            <a:ext cx="482352" cy="554360"/>
          </a:xfrm>
          <a:prstGeom prst="snip2DiagRect">
            <a:avLst>
              <a:gd name="adj1" fmla="val 10996"/>
              <a:gd name="adj2" fmla="val 49656"/>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a typeface="굴림" pitchFamily="34" charset="-127"/>
            </a:endParaRPr>
          </a:p>
        </p:txBody>
      </p:sp>
      <p:sp>
        <p:nvSpPr>
          <p:cNvPr id="53" name="Snip Diagonal Corner Rectangle 52"/>
          <p:cNvSpPr/>
          <p:nvPr/>
        </p:nvSpPr>
        <p:spPr bwMode="auto">
          <a:xfrm rot="19800000">
            <a:off x="5930531" y="2287897"/>
            <a:ext cx="616888" cy="616546"/>
          </a:xfrm>
          <a:prstGeom prst="snip2DiagRect">
            <a:avLst>
              <a:gd name="adj1" fmla="val 10996"/>
              <a:gd name="adj2" fmla="val 50000"/>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a typeface="굴림" pitchFamily="34" charset="-127"/>
            </a:endParaRPr>
          </a:p>
        </p:txBody>
      </p:sp>
      <p:sp>
        <p:nvSpPr>
          <p:cNvPr id="55" name="Rectangle 54"/>
          <p:cNvSpPr/>
          <p:nvPr/>
        </p:nvSpPr>
        <p:spPr bwMode="auto">
          <a:xfrm>
            <a:off x="4644008" y="2492896"/>
            <a:ext cx="648072" cy="288032"/>
          </a:xfrm>
          <a:prstGeom prst="rect">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56" name="Snip Diagonal Corner Rectangle 55"/>
          <p:cNvSpPr/>
          <p:nvPr/>
        </p:nvSpPr>
        <p:spPr bwMode="auto">
          <a:xfrm>
            <a:off x="8100392" y="4437112"/>
            <a:ext cx="482352" cy="720080"/>
          </a:xfrm>
          <a:prstGeom prst="snip2DiagRect">
            <a:avLst>
              <a:gd name="adj1" fmla="val 10996"/>
              <a:gd name="adj2" fmla="val 49656"/>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a typeface="굴림" pitchFamily="34" charset="-127"/>
            </a:endParaRPr>
          </a:p>
        </p:txBody>
      </p:sp>
      <p:sp>
        <p:nvSpPr>
          <p:cNvPr id="57" name="TextBox 56"/>
          <p:cNvSpPr txBox="1"/>
          <p:nvPr/>
        </p:nvSpPr>
        <p:spPr>
          <a:xfrm>
            <a:off x="5292080" y="1484784"/>
            <a:ext cx="3191348" cy="369332"/>
          </a:xfrm>
          <a:prstGeom prst="rect">
            <a:avLst/>
          </a:prstGeom>
          <a:noFill/>
        </p:spPr>
        <p:txBody>
          <a:bodyPr wrap="none" rtlCol="0">
            <a:spAutoFit/>
          </a:bodyPr>
          <a:lstStyle/>
          <a:p>
            <a:r>
              <a:rPr lang="en-US" b="1" i="1" dirty="0" smtClean="0"/>
              <a:t>Recommend me 2 Restaurants</a:t>
            </a:r>
            <a:endParaRPr lang="en-US" b="1" i="1" dirty="0"/>
          </a:p>
        </p:txBody>
      </p:sp>
      <p:sp>
        <p:nvSpPr>
          <p:cNvPr id="59" name="Rectangle 58"/>
          <p:cNvSpPr/>
          <p:nvPr/>
        </p:nvSpPr>
        <p:spPr bwMode="auto">
          <a:xfrm>
            <a:off x="0" y="6320352"/>
            <a:ext cx="9144000" cy="276999"/>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60" name="Rectangle 59"/>
          <p:cNvSpPr/>
          <p:nvPr/>
        </p:nvSpPr>
        <p:spPr>
          <a:xfrm>
            <a:off x="-36512" y="6320353"/>
            <a:ext cx="9505056" cy="261610"/>
          </a:xfrm>
          <a:prstGeom prst="rect">
            <a:avLst/>
          </a:prstGeom>
        </p:spPr>
        <p:txBody>
          <a:bodyPr wrap="square">
            <a:spAutoFit/>
          </a:bodyPr>
          <a:lstStyle/>
          <a:p>
            <a:r>
              <a:rPr lang="en-US" sz="1100" dirty="0">
                <a:latin typeface="Arial" pitchFamily="34" charset="0"/>
                <a:cs typeface="Arial" pitchFamily="34" charset="0"/>
              </a:rPr>
              <a:t>M. </a:t>
            </a:r>
            <a:r>
              <a:rPr lang="en-US" sz="1100" dirty="0" err="1">
                <a:latin typeface="Arial" pitchFamily="34" charset="0"/>
                <a:cs typeface="Arial" pitchFamily="34" charset="0"/>
              </a:rPr>
              <a:t>Sarwat</a:t>
            </a:r>
            <a:r>
              <a:rPr lang="en-US" sz="1100" dirty="0">
                <a:latin typeface="Arial" pitchFamily="34" charset="0"/>
                <a:cs typeface="Arial" pitchFamily="34" charset="0"/>
              </a:rPr>
              <a:t>, J. </a:t>
            </a:r>
            <a:r>
              <a:rPr lang="en-US" sz="1100" dirty="0" err="1" smtClean="0">
                <a:latin typeface="Arial" pitchFamily="34" charset="0"/>
                <a:cs typeface="Arial" pitchFamily="34" charset="0"/>
              </a:rPr>
              <a:t>Levandoski</a:t>
            </a:r>
            <a:r>
              <a:rPr lang="en-US" sz="1100" dirty="0">
                <a:latin typeface="Arial" pitchFamily="34" charset="0"/>
                <a:cs typeface="Arial" pitchFamily="34" charset="0"/>
              </a:rPr>
              <a:t>, A. </a:t>
            </a:r>
            <a:r>
              <a:rPr lang="en-US" sz="1100" dirty="0" err="1">
                <a:latin typeface="Arial" pitchFamily="34" charset="0"/>
                <a:cs typeface="Arial" pitchFamily="34" charset="0"/>
              </a:rPr>
              <a:t>Eldawy</a:t>
            </a:r>
            <a:r>
              <a:rPr lang="en-US" sz="1100" dirty="0">
                <a:latin typeface="Arial" pitchFamily="34" charset="0"/>
                <a:cs typeface="Arial" pitchFamily="34" charset="0"/>
              </a:rPr>
              <a:t>, </a:t>
            </a:r>
            <a:r>
              <a:rPr lang="en-US" sz="1100" dirty="0" smtClean="0">
                <a:latin typeface="Arial" pitchFamily="34" charset="0"/>
                <a:cs typeface="Arial" pitchFamily="34" charset="0"/>
              </a:rPr>
              <a:t>M</a:t>
            </a:r>
            <a:r>
              <a:rPr lang="en-US" sz="1100" dirty="0">
                <a:latin typeface="Arial" pitchFamily="34" charset="0"/>
                <a:cs typeface="Arial" pitchFamily="34" charset="0"/>
              </a:rPr>
              <a:t>. </a:t>
            </a:r>
            <a:r>
              <a:rPr lang="en-US" sz="1100" dirty="0" err="1" smtClean="0">
                <a:latin typeface="Arial" pitchFamily="34" charset="0"/>
                <a:cs typeface="Arial" pitchFamily="34" charset="0"/>
              </a:rPr>
              <a:t>Mokbel</a:t>
            </a:r>
            <a:r>
              <a:rPr lang="en-US" sz="1100" dirty="0">
                <a:latin typeface="Arial" pitchFamily="34" charset="0"/>
                <a:cs typeface="Arial" pitchFamily="34" charset="0"/>
              </a:rPr>
              <a:t>, “LARS*: A Scalable and Efficient Location-Aware Recommender System,” </a:t>
            </a:r>
            <a:r>
              <a:rPr lang="en-US" sz="1100" b="1" dirty="0" smtClean="0">
                <a:latin typeface="Arial" pitchFamily="34" charset="0"/>
                <a:cs typeface="Arial" pitchFamily="34" charset="0"/>
              </a:rPr>
              <a:t>TKDE</a:t>
            </a:r>
            <a:r>
              <a:rPr lang="en-US" sz="1100" dirty="0" smtClean="0">
                <a:latin typeface="Arial" pitchFamily="34" charset="0"/>
                <a:cs typeface="Arial" pitchFamily="34" charset="0"/>
              </a:rPr>
              <a:t> </a:t>
            </a:r>
            <a:r>
              <a:rPr lang="en-US" sz="1100" dirty="0">
                <a:latin typeface="Arial" pitchFamily="34" charset="0"/>
                <a:cs typeface="Arial" pitchFamily="34" charset="0"/>
              </a:rPr>
              <a:t>2013</a:t>
            </a:r>
          </a:p>
        </p:txBody>
      </p:sp>
    </p:spTree>
    <p:extLst>
      <p:ext uri="{BB962C8B-B14F-4D97-AF65-F5344CB8AC3E}">
        <p14:creationId xmlns:p14="http://schemas.microsoft.com/office/powerpoint/2010/main" val="26487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P spid="22" grpId="0" animBg="1"/>
      <p:bldP spid="23" grpId="0" animBg="1"/>
      <p:bldP spid="48" grpId="0" animBg="1"/>
      <p:bldP spid="49" grpId="0" animBg="1"/>
      <p:bldP spid="50" grpId="0" animBg="1"/>
      <p:bldP spid="51" grpId="0" animBg="1"/>
      <p:bldP spid="52" grpId="0" animBg="1"/>
      <p:bldP spid="53" grpId="0" animBg="1"/>
      <p:bldP spid="55" grpId="0" animBg="1"/>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3429000"/>
            <a:ext cx="5328592" cy="1296144"/>
          </a:xfrm>
        </p:spPr>
        <p:txBody>
          <a:bodyPr/>
          <a:lstStyle/>
          <a:p>
            <a:r>
              <a:rPr lang="en-US" sz="4400" dirty="0" smtClean="0">
                <a:latin typeface="Calibri"/>
                <a:cs typeface="Calibri"/>
              </a:rPr>
              <a:t>PART IV:</a:t>
            </a:r>
            <a:br>
              <a:rPr lang="en-US" sz="4400" dirty="0" smtClean="0">
                <a:latin typeface="Calibri"/>
                <a:cs typeface="Calibri"/>
              </a:rPr>
            </a:br>
            <a:r>
              <a:rPr lang="en-US" sz="4400" dirty="0" smtClean="0">
                <a:latin typeface="Calibri"/>
                <a:cs typeface="Calibri"/>
              </a:rPr>
              <a:t>Crowdsourcing</a:t>
            </a:r>
            <a:endParaRPr lang="en-US" sz="4400" dirty="0">
              <a:latin typeface="Calibri"/>
              <a:cs typeface="Calibri"/>
            </a:endParaRPr>
          </a:p>
        </p:txBody>
      </p:sp>
      <p:pic>
        <p:nvPicPr>
          <p:cNvPr id="4" name="Picture 3"/>
          <p:cNvPicPr>
            <a:picLocks noChangeAspect="1"/>
          </p:cNvPicPr>
          <p:nvPr/>
        </p:nvPicPr>
        <p:blipFill>
          <a:blip r:embed="rId2"/>
          <a:stretch>
            <a:fillRect/>
          </a:stretch>
        </p:blipFill>
        <p:spPr>
          <a:xfrm>
            <a:off x="82045" y="2996952"/>
            <a:ext cx="2761763" cy="1967756"/>
          </a:xfrm>
          <a:prstGeom prst="rect">
            <a:avLst/>
          </a:prstGeom>
        </p:spPr>
      </p:pic>
    </p:spTree>
    <p:extLst>
      <p:ext uri="{BB962C8B-B14F-4D97-AF65-F5344CB8AC3E}">
        <p14:creationId xmlns:p14="http://schemas.microsoft.com/office/powerpoint/2010/main" val="38839924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980728"/>
            <a:ext cx="8153400" cy="5472608"/>
          </a:xfrm>
        </p:spPr>
        <p:txBody>
          <a:bodyPr/>
          <a:lstStyle/>
          <a:p>
            <a:r>
              <a:rPr lang="en-US" dirty="0" smtClean="0">
                <a:solidFill>
                  <a:schemeClr val="bg1">
                    <a:lumMod val="75000"/>
                  </a:schemeClr>
                </a:solidFill>
              </a:rPr>
              <a:t>Motivation</a:t>
            </a:r>
          </a:p>
          <a:p>
            <a:endParaRPr lang="en-US" sz="1400" dirty="0" smtClean="0">
              <a:solidFill>
                <a:schemeClr val="bg1">
                  <a:lumMod val="75000"/>
                </a:schemeClr>
              </a:solidFill>
            </a:endParaRPr>
          </a:p>
          <a:p>
            <a:r>
              <a:rPr lang="en-US" dirty="0">
                <a:solidFill>
                  <a:prstClr val="white">
                    <a:lumMod val="75000"/>
                  </a:prstClr>
                </a:solidFill>
              </a:rPr>
              <a:t>PART </a:t>
            </a:r>
            <a:r>
              <a:rPr lang="en-US" dirty="0" smtClean="0">
                <a:solidFill>
                  <a:prstClr val="white">
                    <a:lumMod val="75000"/>
                  </a:prstClr>
                </a:solidFill>
              </a:rPr>
              <a:t>I: Systems</a:t>
            </a:r>
            <a:br>
              <a:rPr lang="en-US" dirty="0" smtClean="0">
                <a:solidFill>
                  <a:prstClr val="white">
                    <a:lumMod val="75000"/>
                  </a:prstClr>
                </a:solidFill>
              </a:rPr>
            </a:br>
            <a:endParaRPr lang="en-US" sz="1400" dirty="0">
              <a:solidFill>
                <a:schemeClr val="bg1">
                  <a:lumMod val="75000"/>
                </a:schemeClr>
              </a:solidFill>
            </a:endParaRPr>
          </a:p>
          <a:p>
            <a:r>
              <a:rPr lang="en-US" dirty="0" smtClean="0">
                <a:solidFill>
                  <a:schemeClr val="bg1">
                    <a:lumMod val="75000"/>
                  </a:schemeClr>
                </a:solidFill>
              </a:rPr>
              <a:t>PART II: Search / Queries</a:t>
            </a:r>
          </a:p>
          <a:p>
            <a:endParaRPr lang="en-US" sz="1400" dirty="0" smtClean="0">
              <a:solidFill>
                <a:schemeClr val="bg1">
                  <a:lumMod val="75000"/>
                </a:schemeClr>
              </a:solidFill>
            </a:endParaRPr>
          </a:p>
          <a:p>
            <a:r>
              <a:rPr lang="en-US" dirty="0" smtClean="0">
                <a:solidFill>
                  <a:schemeClr val="bg1">
                    <a:lumMod val="65000"/>
                  </a:schemeClr>
                </a:solidFill>
              </a:rPr>
              <a:t>PART III: Recommendation Services</a:t>
            </a:r>
          </a:p>
          <a:p>
            <a:pPr lvl="1"/>
            <a:endParaRPr lang="en-US" sz="1400" dirty="0">
              <a:solidFill>
                <a:srgbClr val="000000"/>
              </a:solidFill>
            </a:endParaRPr>
          </a:p>
          <a:p>
            <a:r>
              <a:rPr lang="en-US" dirty="0" smtClean="0"/>
              <a:t>PART IV: Crowdsourcing</a:t>
            </a:r>
          </a:p>
          <a:p>
            <a:pPr lvl="1"/>
            <a:r>
              <a:rPr lang="en-US" sz="1800" dirty="0" smtClean="0">
                <a:solidFill>
                  <a:srgbClr val="000000"/>
                </a:solidFill>
              </a:rPr>
              <a:t>Crowdsourcing for Data Collection</a:t>
            </a:r>
            <a:endParaRPr lang="en-US" sz="1800" dirty="0">
              <a:solidFill>
                <a:srgbClr val="000000"/>
              </a:solidFill>
            </a:endParaRPr>
          </a:p>
          <a:p>
            <a:pPr lvl="1"/>
            <a:r>
              <a:rPr lang="en-US" sz="1800" dirty="0">
                <a:solidFill>
                  <a:srgbClr val="000000"/>
                </a:solidFill>
              </a:rPr>
              <a:t>Crowdsourcing </a:t>
            </a:r>
            <a:r>
              <a:rPr lang="en-US" sz="1800" dirty="0" smtClean="0">
                <a:solidFill>
                  <a:srgbClr val="000000"/>
                </a:solidFill>
              </a:rPr>
              <a:t>for Query Processing</a:t>
            </a:r>
            <a:endParaRPr lang="en-US" sz="1800" dirty="0">
              <a:solidFill>
                <a:srgbClr val="000000"/>
              </a:solidFill>
            </a:endParaRPr>
          </a:p>
          <a:p>
            <a:endParaRPr lang="en-US" sz="1400" dirty="0" smtClean="0">
              <a:solidFill>
                <a:schemeClr val="bg1">
                  <a:lumMod val="75000"/>
                </a:schemeClr>
              </a:solidFill>
            </a:endParaRPr>
          </a:p>
          <a:p>
            <a:r>
              <a:rPr lang="en-US" dirty="0">
                <a:solidFill>
                  <a:schemeClr val="bg1">
                    <a:lumMod val="75000"/>
                  </a:schemeClr>
                </a:solidFill>
              </a:rPr>
              <a:t>PART </a:t>
            </a:r>
            <a:r>
              <a:rPr lang="en-US" dirty="0" smtClean="0">
                <a:solidFill>
                  <a:schemeClr val="bg1">
                    <a:lumMod val="75000"/>
                  </a:schemeClr>
                </a:solidFill>
              </a:rPr>
              <a:t>V</a:t>
            </a:r>
            <a:r>
              <a:rPr lang="en-US" dirty="0">
                <a:solidFill>
                  <a:schemeClr val="bg1">
                    <a:lumMod val="75000"/>
                  </a:schemeClr>
                </a:solidFill>
              </a:rPr>
              <a:t>: Risks and </a:t>
            </a:r>
            <a:r>
              <a:rPr lang="en-US" dirty="0" smtClean="0">
                <a:solidFill>
                  <a:schemeClr val="bg1">
                    <a:lumMod val="75000"/>
                  </a:schemeClr>
                </a:solidFill>
              </a:rPr>
              <a:t>Threats</a:t>
            </a:r>
            <a:br>
              <a:rPr lang="en-US" dirty="0" smtClean="0">
                <a:solidFill>
                  <a:schemeClr val="bg1">
                    <a:lumMod val="75000"/>
                  </a:schemeClr>
                </a:solidFill>
              </a:rPr>
            </a:br>
            <a:endParaRPr lang="en-US" sz="14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771800" y="1045344"/>
            <a:ext cx="432048" cy="439440"/>
          </a:xfrm>
          <a:prstGeom prst="rect">
            <a:avLst/>
          </a:prstGeom>
        </p:spPr>
      </p:pic>
      <p:pic>
        <p:nvPicPr>
          <p:cNvPr id="5" name="Picture 4"/>
          <p:cNvPicPr>
            <a:picLocks noChangeAspect="1"/>
          </p:cNvPicPr>
          <p:nvPr/>
        </p:nvPicPr>
        <p:blipFill>
          <a:blip r:embed="rId2"/>
          <a:stretch>
            <a:fillRect/>
          </a:stretch>
        </p:blipFill>
        <p:spPr>
          <a:xfrm>
            <a:off x="3707904" y="1628800"/>
            <a:ext cx="432048" cy="439440"/>
          </a:xfrm>
          <a:prstGeom prst="rect">
            <a:avLst/>
          </a:prstGeom>
        </p:spPr>
      </p:pic>
      <p:pic>
        <p:nvPicPr>
          <p:cNvPr id="6" name="Picture 5"/>
          <p:cNvPicPr>
            <a:picLocks noChangeAspect="1"/>
          </p:cNvPicPr>
          <p:nvPr/>
        </p:nvPicPr>
        <p:blipFill>
          <a:blip r:embed="rId2"/>
          <a:stretch>
            <a:fillRect/>
          </a:stretch>
        </p:blipFill>
        <p:spPr>
          <a:xfrm>
            <a:off x="6444208" y="2989560"/>
            <a:ext cx="432048" cy="439440"/>
          </a:xfrm>
          <a:prstGeom prst="rect">
            <a:avLst/>
          </a:prstGeom>
        </p:spPr>
      </p:pic>
      <p:pic>
        <p:nvPicPr>
          <p:cNvPr id="7" name="Picture 6"/>
          <p:cNvPicPr>
            <a:picLocks noChangeAspect="1"/>
          </p:cNvPicPr>
          <p:nvPr/>
        </p:nvPicPr>
        <p:blipFill>
          <a:blip r:embed="rId2"/>
          <a:stretch>
            <a:fillRect/>
          </a:stretch>
        </p:blipFill>
        <p:spPr>
          <a:xfrm>
            <a:off x="4932040" y="2276872"/>
            <a:ext cx="432048" cy="439440"/>
          </a:xfrm>
          <a:prstGeom prst="rect">
            <a:avLst/>
          </a:prstGeom>
        </p:spPr>
      </p:pic>
    </p:spTree>
    <p:extLst>
      <p:ext uri="{BB962C8B-B14F-4D97-AF65-F5344CB8AC3E}">
        <p14:creationId xmlns:p14="http://schemas.microsoft.com/office/powerpoint/2010/main" val="3239571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162800" cy="762000"/>
          </a:xfrm>
        </p:spPr>
        <p:txBody>
          <a:bodyPr/>
          <a:lstStyle/>
          <a:p>
            <a:pPr algn="ctr">
              <a:defRPr/>
            </a:pPr>
            <a:r>
              <a:rPr lang="en-US" sz="3600" dirty="0" smtClean="0"/>
              <a:t>Social Networking Applications</a:t>
            </a:r>
            <a:endParaRPr lang="en-US" sz="3600" dirty="0"/>
          </a:p>
        </p:txBody>
      </p:sp>
      <p:pic>
        <p:nvPicPr>
          <p:cNvPr id="5125" name="Picture 5" descr="C:\Documents and Settings\ted\Local Settings\Temporary Internet Files\Content.IE5\6JWF45OJ\MC900433942[2].png"/>
          <p:cNvPicPr>
            <a:picLocks noChangeAspect="1" noChangeArrowheads="1"/>
          </p:cNvPicPr>
          <p:nvPr/>
        </p:nvPicPr>
        <p:blipFill>
          <a:blip r:embed="rId2" cstate="print"/>
          <a:srcRect/>
          <a:stretch>
            <a:fillRect/>
          </a:stretch>
        </p:blipFill>
        <p:spPr bwMode="auto">
          <a:xfrm>
            <a:off x="779984" y="1196752"/>
            <a:ext cx="1427956" cy="1427956"/>
          </a:xfrm>
          <a:prstGeom prst="rect">
            <a:avLst/>
          </a:prstGeom>
          <a:noFill/>
          <a:ln w="9525">
            <a:noFill/>
            <a:miter lim="800000"/>
            <a:headEnd/>
            <a:tailEnd/>
          </a:ln>
        </p:spPr>
      </p:pic>
      <p:pic>
        <p:nvPicPr>
          <p:cNvPr id="5126" name="Picture 6" descr="C:\Documents and Settings\ted\Local Settings\Temporary Internet Files\Content.IE5\0L2741MZ\MC900433943[2].png"/>
          <p:cNvPicPr>
            <a:picLocks noChangeAspect="1" noChangeArrowheads="1"/>
          </p:cNvPicPr>
          <p:nvPr/>
        </p:nvPicPr>
        <p:blipFill>
          <a:blip r:embed="rId3" cstate="print"/>
          <a:srcRect/>
          <a:stretch>
            <a:fillRect/>
          </a:stretch>
        </p:blipFill>
        <p:spPr bwMode="auto">
          <a:xfrm>
            <a:off x="7104484" y="4190628"/>
            <a:ext cx="1314400" cy="1314400"/>
          </a:xfrm>
          <a:prstGeom prst="rect">
            <a:avLst/>
          </a:prstGeom>
          <a:noFill/>
          <a:ln w="9525">
            <a:noFill/>
            <a:miter lim="800000"/>
            <a:headEnd/>
            <a:tailEnd/>
          </a:ln>
        </p:spPr>
      </p:pic>
      <p:pic>
        <p:nvPicPr>
          <p:cNvPr id="5127" name="Picture 8" descr="C:\Documents and Settings\ted\Local Settings\Temporary Internet Files\Content.IE5\S5IP8XYZ\MC900433941[2].png"/>
          <p:cNvPicPr>
            <a:picLocks noGrp="1" noChangeAspect="1" noChangeArrowheads="1"/>
          </p:cNvPicPr>
          <p:nvPr>
            <p:ph idx="1"/>
          </p:nvPr>
        </p:nvPicPr>
        <p:blipFill>
          <a:blip r:embed="rId4" cstate="print"/>
          <a:srcRect/>
          <a:stretch>
            <a:fillRect/>
          </a:stretch>
        </p:blipFill>
        <p:spPr>
          <a:xfrm>
            <a:off x="7032476" y="1124744"/>
            <a:ext cx="1427956" cy="1427956"/>
          </a:xfrm>
          <a:noFill/>
        </p:spPr>
      </p:pic>
      <p:pic>
        <p:nvPicPr>
          <p:cNvPr id="5128" name="Picture 9" descr="C:\Documents and Settings\ted\Local Settings\Temporary Internet Files\Content.IE5\89SNI78R\MC900433944[2].png"/>
          <p:cNvPicPr>
            <a:picLocks noChangeAspect="1" noChangeArrowheads="1"/>
          </p:cNvPicPr>
          <p:nvPr/>
        </p:nvPicPr>
        <p:blipFill>
          <a:blip r:embed="rId5" cstate="print"/>
          <a:srcRect/>
          <a:stretch>
            <a:fillRect/>
          </a:stretch>
        </p:blipFill>
        <p:spPr bwMode="auto">
          <a:xfrm>
            <a:off x="839788" y="4101480"/>
            <a:ext cx="1403548" cy="1403548"/>
          </a:xfrm>
          <a:prstGeom prst="rect">
            <a:avLst/>
          </a:prstGeom>
          <a:noFill/>
          <a:ln w="9525">
            <a:noFill/>
            <a:miter lim="800000"/>
            <a:headEnd/>
            <a:tailEnd/>
          </a:ln>
        </p:spPr>
      </p:pic>
      <p:sp>
        <p:nvSpPr>
          <p:cNvPr id="5130" name="Left-Right Arrow 15"/>
          <p:cNvSpPr>
            <a:spLocks noChangeArrowheads="1"/>
          </p:cNvSpPr>
          <p:nvPr/>
        </p:nvSpPr>
        <p:spPr bwMode="auto">
          <a:xfrm rot="1464047" flipV="1">
            <a:off x="5875040" y="4410571"/>
            <a:ext cx="1143000" cy="515938"/>
          </a:xfrm>
          <a:prstGeom prst="leftRightArrow">
            <a:avLst>
              <a:gd name="adj1" fmla="val 50000"/>
              <a:gd name="adj2" fmla="val 49897"/>
            </a:avLst>
          </a:prstGeom>
          <a:solidFill>
            <a:srgbClr val="FFCC00"/>
          </a:solidFill>
          <a:ln w="38100" algn="ctr">
            <a:noFill/>
            <a:round/>
            <a:headEnd/>
            <a:tailEnd/>
          </a:ln>
          <a:scene3d>
            <a:camera prst="orthographicFront"/>
            <a:lightRig rig="threePt" dir="t"/>
          </a:scene3d>
          <a:sp3d>
            <a:bevelT/>
          </a:sp3d>
        </p:spPr>
        <p:txBody>
          <a:bodyPr wrap="none" anchor="ctr"/>
          <a:lstStyle/>
          <a:p>
            <a:pPr algn="ctr"/>
            <a:endParaRPr lang="en-US" sz="2400">
              <a:latin typeface="Times New Roman" pitchFamily="18" charset="0"/>
              <a:ea typeface="Gulim" pitchFamily="34" charset="-127"/>
            </a:endParaRPr>
          </a:p>
        </p:txBody>
      </p:sp>
      <p:sp>
        <p:nvSpPr>
          <p:cNvPr id="5131" name="Left-Right Arrow 17"/>
          <p:cNvSpPr>
            <a:spLocks noChangeArrowheads="1"/>
          </p:cNvSpPr>
          <p:nvPr/>
        </p:nvSpPr>
        <p:spPr bwMode="auto">
          <a:xfrm rot="-1464047">
            <a:off x="2268240" y="4412159"/>
            <a:ext cx="1143000" cy="492125"/>
          </a:xfrm>
          <a:prstGeom prst="leftRightArrow">
            <a:avLst>
              <a:gd name="adj1" fmla="val 50000"/>
              <a:gd name="adj2" fmla="val 49989"/>
            </a:avLst>
          </a:prstGeom>
          <a:solidFill>
            <a:srgbClr val="FFCC00"/>
          </a:solidFill>
          <a:ln w="38100" algn="ctr">
            <a:noFill/>
            <a:round/>
            <a:headEnd/>
            <a:tailEnd/>
          </a:ln>
          <a:scene3d>
            <a:camera prst="orthographicFront"/>
            <a:lightRig rig="threePt" dir="t"/>
          </a:scene3d>
          <a:sp3d>
            <a:bevelT/>
          </a:sp3d>
        </p:spPr>
        <p:txBody>
          <a:bodyPr wrap="none" anchor="ctr"/>
          <a:lstStyle/>
          <a:p>
            <a:pPr algn="ctr"/>
            <a:endParaRPr lang="en-US" sz="2400">
              <a:latin typeface="Times New Roman" pitchFamily="18" charset="0"/>
              <a:ea typeface="Gulim" pitchFamily="34" charset="-127"/>
            </a:endParaRPr>
          </a:p>
        </p:txBody>
      </p:sp>
      <p:sp>
        <p:nvSpPr>
          <p:cNvPr id="5132" name="Rounded Rectangle 18"/>
          <p:cNvSpPr>
            <a:spLocks noChangeArrowheads="1"/>
          </p:cNvSpPr>
          <p:nvPr/>
        </p:nvSpPr>
        <p:spPr bwMode="auto">
          <a:xfrm>
            <a:off x="362272" y="5706988"/>
            <a:ext cx="8458200" cy="533400"/>
          </a:xfrm>
          <a:prstGeom prst="roundRect">
            <a:avLst>
              <a:gd name="adj" fmla="val 16667"/>
            </a:avLst>
          </a:prstGeom>
          <a:solidFill>
            <a:srgbClr val="FFCC00"/>
          </a:solidFill>
          <a:ln w="38100" algn="ctr">
            <a:noFill/>
            <a:round/>
            <a:headEnd/>
            <a:tailEnd/>
          </a:ln>
          <a:scene3d>
            <a:camera prst="orthographicFront"/>
            <a:lightRig rig="threePt" dir="t"/>
          </a:scene3d>
          <a:sp3d>
            <a:bevelT/>
          </a:sp3d>
        </p:spPr>
        <p:txBody>
          <a:bodyPr wrap="none" anchor="ctr"/>
          <a:lstStyle/>
          <a:p>
            <a:pPr algn="ctr"/>
            <a:r>
              <a:rPr lang="en-US" sz="2400" b="1" dirty="0">
                <a:solidFill>
                  <a:srgbClr val="800000"/>
                </a:solidFill>
                <a:ea typeface="Gulim" pitchFamily="34" charset="-127"/>
                <a:cs typeface="Arial" pitchFamily="34" charset="0"/>
              </a:rPr>
              <a:t>Have become </a:t>
            </a:r>
            <a:r>
              <a:rPr lang="en-US" sz="2400" b="1" dirty="0" smtClean="0">
                <a:solidFill>
                  <a:srgbClr val="800000"/>
                </a:solidFill>
                <a:ea typeface="Gulim" pitchFamily="34" charset="-127"/>
                <a:cs typeface="Arial" pitchFamily="34" charset="0"/>
              </a:rPr>
              <a:t>very popular in the past few years</a:t>
            </a:r>
            <a:endParaRPr lang="en-US" sz="2400" b="1" dirty="0">
              <a:solidFill>
                <a:srgbClr val="800000"/>
              </a:solidFill>
              <a:ea typeface="Gulim" pitchFamily="34" charset="-127"/>
              <a:cs typeface="Arial" pitchFamily="34" charset="0"/>
            </a:endParaRPr>
          </a:p>
        </p:txBody>
      </p:sp>
      <p:sp>
        <p:nvSpPr>
          <p:cNvPr id="5133" name="Rectangle 19"/>
          <p:cNvSpPr>
            <a:spLocks noChangeArrowheads="1"/>
          </p:cNvSpPr>
          <p:nvPr/>
        </p:nvSpPr>
        <p:spPr bwMode="auto">
          <a:xfrm>
            <a:off x="2711996" y="2792710"/>
            <a:ext cx="3960440" cy="1200150"/>
          </a:xfrm>
          <a:prstGeom prst="rect">
            <a:avLst/>
          </a:prstGeom>
          <a:noFill/>
          <a:ln w="9525">
            <a:noFill/>
            <a:miter lim="800000"/>
            <a:headEnd/>
            <a:tailEnd/>
          </a:ln>
        </p:spPr>
        <p:txBody>
          <a:bodyPr wrap="square">
            <a:spAutoFit/>
          </a:bodyPr>
          <a:lstStyle/>
          <a:p>
            <a:pPr algn="ctr"/>
            <a:r>
              <a:rPr lang="en-US" sz="2400" b="1" dirty="0">
                <a:solidFill>
                  <a:schemeClr val="bg1"/>
                </a:solidFill>
                <a:ea typeface="Gulim" pitchFamily="34" charset="-127"/>
                <a:cs typeface="Arial" pitchFamily="34" charset="0"/>
              </a:rPr>
              <a:t>Social Networking</a:t>
            </a:r>
          </a:p>
          <a:p>
            <a:pPr algn="ctr"/>
            <a:r>
              <a:rPr lang="en-US" sz="2400" b="1" dirty="0">
                <a:solidFill>
                  <a:schemeClr val="bg1"/>
                </a:solidFill>
                <a:ea typeface="Gulim" pitchFamily="34" charset="-127"/>
                <a:cs typeface="Arial" pitchFamily="34" charset="0"/>
              </a:rPr>
              <a:t>Services</a:t>
            </a:r>
          </a:p>
          <a:p>
            <a:pPr algn="ctr"/>
            <a:r>
              <a:rPr lang="en-US" sz="2400" b="1" dirty="0">
                <a:solidFill>
                  <a:schemeClr val="bg1"/>
                </a:solidFill>
                <a:ea typeface="Gulim" pitchFamily="34" charset="-127"/>
                <a:cs typeface="Arial" pitchFamily="34" charset="0"/>
              </a:rPr>
              <a:t>(e.g., </a:t>
            </a:r>
            <a:r>
              <a:rPr lang="en-US" sz="2400" b="1" dirty="0" smtClean="0">
                <a:solidFill>
                  <a:schemeClr val="bg1"/>
                </a:solidFill>
                <a:ea typeface="Gulim" pitchFamily="34" charset="-127"/>
                <a:cs typeface="Arial" pitchFamily="34" charset="0"/>
              </a:rPr>
              <a:t>Facebook, Twitter</a:t>
            </a:r>
            <a:r>
              <a:rPr lang="en-US" sz="2400" b="1" dirty="0">
                <a:solidFill>
                  <a:schemeClr val="bg1"/>
                </a:solidFill>
                <a:ea typeface="Gulim" pitchFamily="34" charset="-127"/>
                <a:cs typeface="Arial" pitchFamily="34" charset="0"/>
              </a:rPr>
              <a:t>)</a:t>
            </a:r>
          </a:p>
        </p:txBody>
      </p:sp>
      <p:sp>
        <p:nvSpPr>
          <p:cNvPr id="5134" name="Left-Right Arrow 20"/>
          <p:cNvSpPr>
            <a:spLocks noChangeArrowheads="1"/>
          </p:cNvSpPr>
          <p:nvPr/>
        </p:nvSpPr>
        <p:spPr bwMode="auto">
          <a:xfrm rot="-1464047" flipH="1" flipV="1">
            <a:off x="5854403" y="1821359"/>
            <a:ext cx="1143000" cy="515937"/>
          </a:xfrm>
          <a:prstGeom prst="leftRightArrow">
            <a:avLst>
              <a:gd name="adj1" fmla="val 50000"/>
              <a:gd name="adj2" fmla="val 49897"/>
            </a:avLst>
          </a:prstGeom>
          <a:solidFill>
            <a:srgbClr val="FFCC00"/>
          </a:solidFill>
          <a:ln w="38100" algn="ctr">
            <a:noFill/>
            <a:round/>
            <a:headEnd/>
            <a:tailEnd/>
          </a:ln>
          <a:scene3d>
            <a:camera prst="orthographicFront"/>
            <a:lightRig rig="threePt" dir="t"/>
          </a:scene3d>
          <a:sp3d>
            <a:bevelT/>
          </a:sp3d>
        </p:spPr>
        <p:txBody>
          <a:bodyPr wrap="none" anchor="ctr"/>
          <a:lstStyle/>
          <a:p>
            <a:pPr algn="ctr"/>
            <a:endParaRPr lang="en-US" sz="2400">
              <a:latin typeface="Times New Roman" pitchFamily="18" charset="0"/>
              <a:ea typeface="Gulim" pitchFamily="34" charset="-127"/>
            </a:endParaRPr>
          </a:p>
        </p:txBody>
      </p:sp>
      <p:sp>
        <p:nvSpPr>
          <p:cNvPr id="5135" name="Left-Right Arrow 21"/>
          <p:cNvSpPr>
            <a:spLocks noChangeArrowheads="1"/>
          </p:cNvSpPr>
          <p:nvPr/>
        </p:nvSpPr>
        <p:spPr bwMode="auto">
          <a:xfrm rot="1464047" flipH="1">
            <a:off x="2268240" y="1872159"/>
            <a:ext cx="1143000" cy="492125"/>
          </a:xfrm>
          <a:prstGeom prst="leftRightArrow">
            <a:avLst>
              <a:gd name="adj1" fmla="val 50000"/>
              <a:gd name="adj2" fmla="val 49989"/>
            </a:avLst>
          </a:prstGeom>
          <a:solidFill>
            <a:srgbClr val="FFCC00"/>
          </a:solidFill>
          <a:ln w="38100" algn="ctr">
            <a:noFill/>
            <a:round/>
            <a:headEnd/>
            <a:tailEnd/>
          </a:ln>
          <a:scene3d>
            <a:camera prst="orthographicFront"/>
            <a:lightRig rig="threePt" dir="t"/>
          </a:scene3d>
          <a:sp3d>
            <a:bevelT/>
          </a:sp3d>
        </p:spPr>
        <p:txBody>
          <a:bodyPr wrap="none" anchor="ctr"/>
          <a:lstStyle/>
          <a:p>
            <a:pPr algn="ctr"/>
            <a:endParaRPr lang="en-US" sz="2400">
              <a:latin typeface="Times New Roman" pitchFamily="18" charset="0"/>
              <a:ea typeface="Gulim" pitchFamily="34" charset="-127"/>
            </a:endParaRPr>
          </a:p>
        </p:txBody>
      </p:sp>
      <p:pic>
        <p:nvPicPr>
          <p:cNvPr id="14" name="Picture 13"/>
          <p:cNvPicPr>
            <a:picLocks noChangeAspect="1"/>
          </p:cNvPicPr>
          <p:nvPr/>
        </p:nvPicPr>
        <p:blipFill>
          <a:blip r:embed="rId6"/>
          <a:stretch>
            <a:fillRect/>
          </a:stretch>
        </p:blipFill>
        <p:spPr>
          <a:xfrm>
            <a:off x="3133897" y="1988840"/>
            <a:ext cx="3526335" cy="3320764"/>
          </a:xfrm>
          <a:prstGeom prst="rect">
            <a:avLst/>
          </a:prstGeom>
        </p:spPr>
      </p:pic>
      <p:sp>
        <p:nvSpPr>
          <p:cNvPr id="3" name="TextBox 2"/>
          <p:cNvSpPr txBox="1"/>
          <p:nvPr/>
        </p:nvSpPr>
        <p:spPr>
          <a:xfrm>
            <a:off x="3595318" y="1516722"/>
            <a:ext cx="2200818" cy="400110"/>
          </a:xfrm>
          <a:prstGeom prst="rect">
            <a:avLst/>
          </a:prstGeom>
          <a:noFill/>
        </p:spPr>
        <p:txBody>
          <a:bodyPr wrap="none" rtlCol="0">
            <a:spAutoFit/>
          </a:bodyPr>
          <a:lstStyle/>
          <a:p>
            <a:r>
              <a:rPr lang="en-US" sz="2000" b="1" dirty="0" smtClean="0"/>
              <a:t>Social Networking</a:t>
            </a:r>
            <a:endParaRPr lang="en-US" sz="2000" b="1" dirty="0"/>
          </a:p>
        </p:txBody>
      </p:sp>
    </p:spTree>
    <p:extLst>
      <p:ext uri="{BB962C8B-B14F-4D97-AF65-F5344CB8AC3E}">
        <p14:creationId xmlns:p14="http://schemas.microsoft.com/office/powerpoint/2010/main" val="42096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Crowdsourcing Overview</a:t>
            </a:r>
            <a:endParaRPr lang="en-US" dirty="0"/>
          </a:p>
        </p:txBody>
      </p:sp>
      <p:pic>
        <p:nvPicPr>
          <p:cNvPr id="4" name="Picture 3" descr="Screen shot 2013-05-23 at 3.19.08 PM.png"/>
          <p:cNvPicPr>
            <a:picLocks noChangeAspect="1"/>
          </p:cNvPicPr>
          <p:nvPr/>
        </p:nvPicPr>
        <p:blipFill rotWithShape="1">
          <a:blip r:embed="rId2">
            <a:extLst>
              <a:ext uri="{28A0092B-C50C-407E-A947-70E740481C1C}">
                <a14:useLocalDpi xmlns:a14="http://schemas.microsoft.com/office/drawing/2010/main" val="0"/>
              </a:ext>
            </a:extLst>
          </a:blip>
          <a:srcRect l="22555" t="16755" r="27223" b="31867"/>
          <a:stretch/>
        </p:blipFill>
        <p:spPr>
          <a:xfrm>
            <a:off x="1043608" y="1077270"/>
            <a:ext cx="7056784" cy="4511970"/>
          </a:xfrm>
          <a:prstGeom prst="rect">
            <a:avLst/>
          </a:prstGeom>
        </p:spPr>
      </p:pic>
      <p:pic>
        <p:nvPicPr>
          <p:cNvPr id="5" name="Picture 4"/>
          <p:cNvPicPr>
            <a:picLocks noChangeAspect="1"/>
          </p:cNvPicPr>
          <p:nvPr/>
        </p:nvPicPr>
        <p:blipFill>
          <a:blip r:embed="rId3"/>
          <a:stretch>
            <a:fillRect/>
          </a:stretch>
        </p:blipFill>
        <p:spPr>
          <a:xfrm>
            <a:off x="3125160" y="5670422"/>
            <a:ext cx="3463064" cy="422874"/>
          </a:xfrm>
          <a:prstGeom prst="rect">
            <a:avLst/>
          </a:prstGeom>
        </p:spPr>
      </p:pic>
      <p:sp>
        <p:nvSpPr>
          <p:cNvPr id="7" name="Rectangle 6"/>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8" name="Rectangle 7"/>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A. </a:t>
            </a:r>
            <a:r>
              <a:rPr lang="en-US" sz="1200" dirty="0" err="1">
                <a:latin typeface="Arial" pitchFamily="34" charset="0"/>
                <a:cs typeface="Arial" pitchFamily="34" charset="0"/>
              </a:rPr>
              <a:t>Kittur</a:t>
            </a:r>
            <a:r>
              <a:rPr lang="en-US" sz="1200" dirty="0">
                <a:latin typeface="Arial" pitchFamily="34" charset="0"/>
                <a:cs typeface="Arial" pitchFamily="34" charset="0"/>
              </a:rPr>
              <a:t>, E. H. Chi, and B. </a:t>
            </a:r>
            <a:r>
              <a:rPr lang="en-US" sz="1200" dirty="0" err="1">
                <a:latin typeface="Arial" pitchFamily="34" charset="0"/>
                <a:cs typeface="Arial" pitchFamily="34" charset="0"/>
              </a:rPr>
              <a:t>Suh</a:t>
            </a:r>
            <a:r>
              <a:rPr lang="en-US" sz="1200" dirty="0">
                <a:latin typeface="Arial" pitchFamily="34" charset="0"/>
                <a:cs typeface="Arial" pitchFamily="34" charset="0"/>
              </a:rPr>
              <a:t>, “Crowdsourcing User Studies with Mechanical Turk,” in CHI, 2008.</a:t>
            </a:r>
          </a:p>
        </p:txBody>
      </p:sp>
    </p:spTree>
    <p:extLst>
      <p:ext uri="{BB962C8B-B14F-4D97-AF65-F5344CB8AC3E}">
        <p14:creationId xmlns:p14="http://schemas.microsoft.com/office/powerpoint/2010/main" val="30234974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Crowdsourcing for Data Collection</a:t>
            </a:r>
            <a:endParaRPr lang="en-US" dirty="0"/>
          </a:p>
        </p:txBody>
      </p:sp>
      <p:pic>
        <p:nvPicPr>
          <p:cNvPr id="4" name="Picture 3"/>
          <p:cNvPicPr>
            <a:picLocks noChangeAspect="1"/>
          </p:cNvPicPr>
          <p:nvPr/>
        </p:nvPicPr>
        <p:blipFill>
          <a:blip r:embed="rId2"/>
          <a:stretch>
            <a:fillRect/>
          </a:stretch>
        </p:blipFill>
        <p:spPr>
          <a:xfrm>
            <a:off x="1187624" y="1268760"/>
            <a:ext cx="2592288" cy="3175431"/>
          </a:xfrm>
          <a:prstGeom prst="rect">
            <a:avLst/>
          </a:prstGeom>
        </p:spPr>
      </p:pic>
      <p:pic>
        <p:nvPicPr>
          <p:cNvPr id="6" name="Picture 5"/>
          <p:cNvPicPr>
            <a:picLocks noChangeAspect="1"/>
          </p:cNvPicPr>
          <p:nvPr/>
        </p:nvPicPr>
        <p:blipFill>
          <a:blip r:embed="rId3"/>
          <a:stretch>
            <a:fillRect/>
          </a:stretch>
        </p:blipFill>
        <p:spPr>
          <a:xfrm>
            <a:off x="5076056" y="1556792"/>
            <a:ext cx="3716738" cy="2796807"/>
          </a:xfrm>
          <a:prstGeom prst="rect">
            <a:avLst/>
          </a:prstGeom>
        </p:spPr>
      </p:pic>
      <p:sp>
        <p:nvSpPr>
          <p:cNvPr id="7" name="TextBox 6"/>
          <p:cNvSpPr txBox="1"/>
          <p:nvPr/>
        </p:nvSpPr>
        <p:spPr>
          <a:xfrm>
            <a:off x="4860032" y="4797152"/>
            <a:ext cx="4104456" cy="1292662"/>
          </a:xfrm>
          <a:prstGeom prst="rect">
            <a:avLst/>
          </a:prstGeom>
          <a:noFill/>
          <a:ln>
            <a:solidFill>
              <a:srgbClr val="FF0000"/>
            </a:solidFill>
          </a:ln>
        </p:spPr>
        <p:txBody>
          <a:bodyPr wrap="square" rtlCol="0">
            <a:spAutoFit/>
          </a:bodyPr>
          <a:lstStyle/>
          <a:p>
            <a:r>
              <a:rPr lang="en-US" sz="2400" b="1" dirty="0" smtClean="0">
                <a:latin typeface="Arial"/>
                <a:cs typeface="Arial"/>
              </a:rPr>
              <a:t>Image Tagging</a:t>
            </a:r>
          </a:p>
          <a:p>
            <a:r>
              <a:rPr lang="en-US" dirty="0" smtClean="0">
                <a:latin typeface="Arial"/>
                <a:cs typeface="Arial"/>
              </a:rPr>
              <a:t>ESP game was bought by Google in 2006 to empower its image search engine</a:t>
            </a:r>
            <a:endParaRPr lang="en-US" dirty="0">
              <a:latin typeface="Arial"/>
              <a:cs typeface="Arial"/>
            </a:endParaRPr>
          </a:p>
        </p:txBody>
      </p:sp>
      <p:sp>
        <p:nvSpPr>
          <p:cNvPr id="8" name="TextBox 7"/>
          <p:cNvSpPr txBox="1"/>
          <p:nvPr/>
        </p:nvSpPr>
        <p:spPr>
          <a:xfrm>
            <a:off x="179512" y="4789601"/>
            <a:ext cx="4464496" cy="1292662"/>
          </a:xfrm>
          <a:prstGeom prst="rect">
            <a:avLst/>
          </a:prstGeom>
          <a:noFill/>
          <a:ln>
            <a:solidFill>
              <a:srgbClr val="FF0000"/>
            </a:solidFill>
          </a:ln>
        </p:spPr>
        <p:txBody>
          <a:bodyPr wrap="square" rtlCol="0">
            <a:spAutoFit/>
          </a:bodyPr>
          <a:lstStyle/>
          <a:p>
            <a:r>
              <a:rPr lang="en-US" sz="2400" b="1" dirty="0" smtClean="0">
                <a:latin typeface="Arial"/>
                <a:cs typeface="Arial"/>
              </a:rPr>
              <a:t>Building </a:t>
            </a:r>
            <a:r>
              <a:rPr lang="en-US" sz="2400" b="1" dirty="0">
                <a:latin typeface="Arial"/>
                <a:cs typeface="Arial"/>
              </a:rPr>
              <a:t>an Encyclopedia</a:t>
            </a:r>
            <a:br>
              <a:rPr lang="en-US" sz="2400" b="1" dirty="0">
                <a:latin typeface="Arial"/>
                <a:cs typeface="Arial"/>
              </a:rPr>
            </a:br>
            <a:r>
              <a:rPr lang="en-US" dirty="0" smtClean="0">
                <a:latin typeface="Arial"/>
                <a:cs typeface="Arial"/>
              </a:rPr>
              <a:t>Wikipedia reached about 2 Billion edits since its debut. It is among the top 10 highly visited sites on the web</a:t>
            </a:r>
          </a:p>
        </p:txBody>
      </p:sp>
    </p:spTree>
    <p:extLst>
      <p:ext uri="{BB962C8B-B14F-4D97-AF65-F5344CB8AC3E}">
        <p14:creationId xmlns:p14="http://schemas.microsoft.com/office/powerpoint/2010/main" val="34907799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84"/>
            <a:ext cx="7278960" cy="923578"/>
          </a:xfrm>
        </p:spPr>
        <p:txBody>
          <a:bodyPr/>
          <a:lstStyle/>
          <a:p>
            <a:r>
              <a:rPr lang="en-US" sz="2400" dirty="0" smtClean="0"/>
              <a:t>Spatial Crowdsourcing for Data Collection: Participatory Sensing</a:t>
            </a:r>
            <a:endParaRPr lang="en-US" sz="2400" dirty="0"/>
          </a:p>
        </p:txBody>
      </p:sp>
      <p:pic>
        <p:nvPicPr>
          <p:cNvPr id="4" name="Content Placeholder 3" descr="Screen shot 2013-05-23 at 1.30.59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3646" t="10765" r="24411" b="8386"/>
          <a:stretch/>
        </p:blipFill>
        <p:spPr>
          <a:xfrm>
            <a:off x="107504" y="1124744"/>
            <a:ext cx="5477644" cy="5328592"/>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5724128" y="3068960"/>
            <a:ext cx="3312368" cy="936104"/>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normAutofit/>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lgn="just">
              <a:buNone/>
            </a:pPr>
            <a:r>
              <a:rPr lang="en-US" sz="1600" b="0" dirty="0" smtClean="0"/>
              <a:t>GPS</a:t>
            </a:r>
            <a:r>
              <a:rPr lang="en-US" sz="1600" b="0" dirty="0"/>
              <a:t>-</a:t>
            </a:r>
            <a:r>
              <a:rPr lang="en-US" sz="1600" b="0" dirty="0" smtClean="0"/>
              <a:t>enabled mobile phones </a:t>
            </a:r>
            <a:r>
              <a:rPr lang="en-US" sz="1600" b="0" dirty="0"/>
              <a:t>to collect </a:t>
            </a:r>
            <a:r>
              <a:rPr lang="en-US" sz="1600" b="0" dirty="0" smtClean="0"/>
              <a:t>traﬃc </a:t>
            </a:r>
            <a:r>
              <a:rPr lang="en-US" sz="1600" b="0" dirty="0"/>
              <a:t>information and upload </a:t>
            </a:r>
            <a:r>
              <a:rPr lang="en-US" sz="1600" b="0" dirty="0" smtClean="0"/>
              <a:t>it to </a:t>
            </a:r>
            <a:r>
              <a:rPr lang="en-US" sz="1600" b="0" dirty="0"/>
              <a:t>a server in real </a:t>
            </a:r>
            <a:r>
              <a:rPr lang="en-US" sz="1600" b="0" dirty="0" smtClean="0"/>
              <a:t>time.</a:t>
            </a:r>
            <a:endParaRPr lang="en-US" sz="800" b="0" dirty="0" smtClean="0"/>
          </a:p>
        </p:txBody>
      </p:sp>
      <p:sp>
        <p:nvSpPr>
          <p:cNvPr id="6" name="Content Placeholder 2"/>
          <p:cNvSpPr txBox="1">
            <a:spLocks/>
          </p:cNvSpPr>
          <p:nvPr/>
        </p:nvSpPr>
        <p:spPr bwMode="auto">
          <a:xfrm>
            <a:off x="5724128" y="4293096"/>
            <a:ext cx="3312368" cy="1152128"/>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normAutofit/>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lgn="just">
              <a:buNone/>
            </a:pPr>
            <a:r>
              <a:rPr lang="en-US" sz="1600" b="0" dirty="0" smtClean="0"/>
              <a:t>The server processes the collected information, </a:t>
            </a:r>
            <a:r>
              <a:rPr lang="en-US" sz="1600" b="0" dirty="0"/>
              <a:t>and distribute it back to the </a:t>
            </a:r>
            <a:r>
              <a:rPr lang="en-US" sz="1600" b="0" dirty="0" smtClean="0"/>
              <a:t>mobile phones in </a:t>
            </a:r>
            <a:r>
              <a:rPr lang="en-US" sz="1600" b="0" dirty="0"/>
              <a:t>real time.</a:t>
            </a:r>
            <a:endParaRPr lang="en-US" sz="1600" b="0" dirty="0" smtClean="0"/>
          </a:p>
        </p:txBody>
      </p:sp>
      <p:pic>
        <p:nvPicPr>
          <p:cNvPr id="7" name="Picture 6"/>
          <p:cNvPicPr>
            <a:picLocks noChangeAspect="1"/>
          </p:cNvPicPr>
          <p:nvPr/>
        </p:nvPicPr>
        <p:blipFill>
          <a:blip r:embed="rId3"/>
          <a:stretch>
            <a:fillRect/>
          </a:stretch>
        </p:blipFill>
        <p:spPr>
          <a:xfrm>
            <a:off x="5843758" y="1749535"/>
            <a:ext cx="3120730" cy="1103401"/>
          </a:xfrm>
          <a:prstGeom prst="rect">
            <a:avLst/>
          </a:prstGeom>
        </p:spPr>
      </p:pic>
    </p:spTree>
    <p:extLst>
      <p:ext uri="{BB962C8B-B14F-4D97-AF65-F5344CB8AC3E}">
        <p14:creationId xmlns:p14="http://schemas.microsoft.com/office/powerpoint/2010/main" val="231442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84"/>
            <a:ext cx="7278960" cy="936104"/>
          </a:xfrm>
        </p:spPr>
        <p:txBody>
          <a:bodyPr/>
          <a:lstStyle/>
          <a:p>
            <a:r>
              <a:rPr lang="en-US" sz="2400" dirty="0" smtClean="0"/>
              <a:t>Spatial Crowdsourcing for Data Collection:</a:t>
            </a:r>
            <a:br>
              <a:rPr lang="en-US" sz="2400" dirty="0" smtClean="0"/>
            </a:br>
            <a:r>
              <a:rPr lang="en-US" sz="2400" dirty="0" smtClean="0"/>
              <a:t>Volunteered Geographic Information</a:t>
            </a:r>
            <a:endParaRPr lang="en-US" sz="2400" dirty="0"/>
          </a:p>
        </p:txBody>
      </p:sp>
      <p:pic>
        <p:nvPicPr>
          <p:cNvPr id="3" name="Picture 2"/>
          <p:cNvPicPr>
            <a:picLocks noChangeAspect="1"/>
          </p:cNvPicPr>
          <p:nvPr/>
        </p:nvPicPr>
        <p:blipFill>
          <a:blip r:embed="rId2"/>
          <a:stretch>
            <a:fillRect/>
          </a:stretch>
        </p:blipFill>
        <p:spPr>
          <a:xfrm>
            <a:off x="4572000" y="1196752"/>
            <a:ext cx="4398392" cy="2146166"/>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07504" y="1052736"/>
            <a:ext cx="4152776" cy="2207143"/>
            <a:chOff x="107504" y="827791"/>
            <a:chExt cx="4152776" cy="2207143"/>
          </a:xfrm>
        </p:grpSpPr>
        <p:pic>
          <p:nvPicPr>
            <p:cNvPr id="9" name="Picture 8"/>
            <p:cNvPicPr>
              <a:picLocks noChangeAspect="1"/>
            </p:cNvPicPr>
            <p:nvPr/>
          </p:nvPicPr>
          <p:blipFill rotWithShape="1">
            <a:blip r:embed="rId3"/>
            <a:srcRect l="567" t="11817" r="2856" b="3832"/>
            <a:stretch/>
          </p:blipFill>
          <p:spPr>
            <a:xfrm>
              <a:off x="107504" y="827791"/>
              <a:ext cx="4152776" cy="220714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195736" y="1988840"/>
              <a:ext cx="1118590" cy="646331"/>
            </a:xfrm>
            <a:prstGeom prst="rect">
              <a:avLst/>
            </a:prstGeom>
            <a:noFill/>
          </p:spPr>
          <p:txBody>
            <a:bodyPr wrap="none" rtlCol="0">
              <a:spAutoFit/>
            </a:bodyPr>
            <a:lstStyle/>
            <a:p>
              <a:r>
                <a:rPr lang="en-US" sz="3600" b="1" dirty="0" smtClean="0">
                  <a:latin typeface="Calibri"/>
                  <a:cs typeface="Calibri"/>
                </a:rPr>
                <a:t>OSM</a:t>
              </a:r>
              <a:endParaRPr lang="en-US" sz="3600" b="1" dirty="0">
                <a:latin typeface="Calibri"/>
                <a:cs typeface="Calibri"/>
              </a:endParaRPr>
            </a:p>
          </p:txBody>
        </p:sp>
      </p:grpSp>
      <p:pic>
        <p:nvPicPr>
          <p:cNvPr id="6" name="Picture 5"/>
          <p:cNvPicPr>
            <a:picLocks noChangeAspect="1"/>
          </p:cNvPicPr>
          <p:nvPr/>
        </p:nvPicPr>
        <p:blipFill>
          <a:blip r:embed="rId4"/>
          <a:stretch>
            <a:fillRect/>
          </a:stretch>
        </p:blipFill>
        <p:spPr>
          <a:xfrm>
            <a:off x="611560" y="4180133"/>
            <a:ext cx="3168352" cy="2261411"/>
          </a:xfrm>
          <a:prstGeom prst="rect">
            <a:avLst/>
          </a:prstGeom>
          <a:ln>
            <a:solidFill>
              <a:srgbClr val="FF0000"/>
            </a:solidFill>
          </a:ln>
        </p:spPr>
      </p:pic>
      <p:sp>
        <p:nvSpPr>
          <p:cNvPr id="7" name="TextBox 6"/>
          <p:cNvSpPr txBox="1"/>
          <p:nvPr/>
        </p:nvSpPr>
        <p:spPr>
          <a:xfrm>
            <a:off x="179512" y="3429000"/>
            <a:ext cx="4032448" cy="646331"/>
          </a:xfrm>
          <a:prstGeom prst="rect">
            <a:avLst/>
          </a:prstGeom>
          <a:noFill/>
        </p:spPr>
        <p:txBody>
          <a:bodyPr wrap="square" rtlCol="0">
            <a:spAutoFit/>
          </a:bodyPr>
          <a:lstStyle/>
          <a:p>
            <a:r>
              <a:rPr lang="en-US" i="1" dirty="0" smtClean="0"/>
              <a:t>Contributors Collect Geographical Data using GPS devices and Other sources</a:t>
            </a:r>
            <a:endParaRPr lang="en-US" i="1" dirty="0"/>
          </a:p>
        </p:txBody>
      </p:sp>
      <p:sp>
        <p:nvSpPr>
          <p:cNvPr id="10" name="TextBox 9"/>
          <p:cNvSpPr txBox="1"/>
          <p:nvPr/>
        </p:nvSpPr>
        <p:spPr>
          <a:xfrm>
            <a:off x="4860032" y="3573016"/>
            <a:ext cx="3830183" cy="369332"/>
          </a:xfrm>
          <a:prstGeom prst="rect">
            <a:avLst/>
          </a:prstGeom>
          <a:noFill/>
        </p:spPr>
        <p:txBody>
          <a:bodyPr wrap="none" rtlCol="0">
            <a:spAutoFit/>
          </a:bodyPr>
          <a:lstStyle/>
          <a:p>
            <a:r>
              <a:rPr lang="en-US" i="1" dirty="0" smtClean="0"/>
              <a:t>The </a:t>
            </a:r>
            <a:r>
              <a:rPr lang="en-US" i="1" dirty="0" err="1" smtClean="0"/>
              <a:t>GeoWiki</a:t>
            </a:r>
            <a:r>
              <a:rPr lang="en-US" i="1" dirty="0" smtClean="0"/>
              <a:t> for Twin </a:t>
            </a:r>
            <a:r>
              <a:rPr lang="en-US" i="1" dirty="0"/>
              <a:t>C</a:t>
            </a:r>
            <a:r>
              <a:rPr lang="en-US" i="1" dirty="0" smtClean="0"/>
              <a:t>ities Bicyclists</a:t>
            </a:r>
            <a:endParaRPr lang="en-US" i="1" dirty="0"/>
          </a:p>
        </p:txBody>
      </p:sp>
      <p:pic>
        <p:nvPicPr>
          <p:cNvPr id="14" name="Picture 13"/>
          <p:cNvPicPr>
            <a:picLocks noChangeAspect="1"/>
          </p:cNvPicPr>
          <p:nvPr/>
        </p:nvPicPr>
        <p:blipFill>
          <a:blip r:embed="rId5"/>
          <a:stretch>
            <a:fillRect/>
          </a:stretch>
        </p:blipFill>
        <p:spPr>
          <a:xfrm>
            <a:off x="4860032" y="4005064"/>
            <a:ext cx="3722070" cy="2522736"/>
          </a:xfrm>
          <a:prstGeom prst="rect">
            <a:avLst/>
          </a:prstGeom>
        </p:spPr>
      </p:pic>
    </p:spTree>
    <p:extLst>
      <p:ext uri="{BB962C8B-B14F-4D97-AF65-F5344CB8AC3E}">
        <p14:creationId xmlns:p14="http://schemas.microsoft.com/office/powerpoint/2010/main" val="28225950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84"/>
            <a:ext cx="7278960" cy="936104"/>
          </a:xfrm>
        </p:spPr>
        <p:txBody>
          <a:bodyPr/>
          <a:lstStyle/>
          <a:p>
            <a:r>
              <a:rPr lang="en-US" sz="2400" dirty="0" smtClean="0"/>
              <a:t>Spatial Crowdsourcing for Data Collection:</a:t>
            </a:r>
            <a:br>
              <a:rPr lang="en-US" sz="2400" dirty="0" smtClean="0"/>
            </a:br>
            <a:r>
              <a:rPr lang="en-US" sz="2400" dirty="0" err="1" smtClean="0"/>
              <a:t>GeoTagging</a:t>
            </a:r>
            <a:endParaRPr lang="en-US" sz="2400" dirty="0"/>
          </a:p>
        </p:txBody>
      </p:sp>
      <p:pic>
        <p:nvPicPr>
          <p:cNvPr id="8" name="Picture 7"/>
          <p:cNvPicPr>
            <a:picLocks noChangeAspect="1"/>
          </p:cNvPicPr>
          <p:nvPr/>
        </p:nvPicPr>
        <p:blipFill>
          <a:blip r:embed="rId2"/>
          <a:stretch>
            <a:fillRect/>
          </a:stretch>
        </p:blipFill>
        <p:spPr>
          <a:xfrm>
            <a:off x="539552" y="1119526"/>
            <a:ext cx="3744416" cy="2453490"/>
          </a:xfrm>
          <a:prstGeom prst="rect">
            <a:avLst/>
          </a:prstGeom>
          <a:ln>
            <a:noFill/>
          </a:ln>
          <a:effectLst>
            <a:outerShdw blurRad="292100" dist="139700" dir="2700000" algn="tl" rotWithShape="0">
              <a:srgbClr val="333333">
                <a:alpha val="65000"/>
              </a:srgbClr>
            </a:outerShdw>
          </a:effectLst>
        </p:spPr>
      </p:pic>
      <p:pic>
        <p:nvPicPr>
          <p:cNvPr id="12" name="Picture 11" descr="fs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836873"/>
            <a:ext cx="3672408" cy="254445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4788024" y="1124744"/>
            <a:ext cx="4082854" cy="2592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980728"/>
            <a:ext cx="8153400" cy="5472608"/>
          </a:xfrm>
        </p:spPr>
        <p:txBody>
          <a:bodyPr/>
          <a:lstStyle/>
          <a:p>
            <a:r>
              <a:rPr lang="en-US" dirty="0" smtClean="0">
                <a:solidFill>
                  <a:schemeClr val="bg1">
                    <a:lumMod val="75000"/>
                  </a:schemeClr>
                </a:solidFill>
              </a:rPr>
              <a:t>Motivation</a:t>
            </a:r>
            <a:br>
              <a:rPr lang="en-US" dirty="0" smtClean="0">
                <a:solidFill>
                  <a:schemeClr val="bg1">
                    <a:lumMod val="75000"/>
                  </a:schemeClr>
                </a:solidFill>
              </a:rPr>
            </a:br>
            <a:endParaRPr lang="en-US" dirty="0" smtClean="0">
              <a:solidFill>
                <a:schemeClr val="bg1">
                  <a:lumMod val="75000"/>
                </a:schemeClr>
              </a:solidFill>
            </a:endParaRPr>
          </a:p>
          <a:p>
            <a:r>
              <a:rPr lang="en-US" dirty="0">
                <a:solidFill>
                  <a:schemeClr val="bg1">
                    <a:lumMod val="75000"/>
                  </a:schemeClr>
                </a:solidFill>
              </a:rPr>
              <a:t>PART </a:t>
            </a:r>
            <a:r>
              <a:rPr lang="en-US" dirty="0" smtClean="0">
                <a:solidFill>
                  <a:schemeClr val="bg1">
                    <a:lumMod val="75000"/>
                  </a:schemeClr>
                </a:solidFill>
              </a:rPr>
              <a:t>I: Systems</a:t>
            </a:r>
          </a:p>
          <a:p>
            <a:endParaRPr lang="en-US" sz="1400" dirty="0">
              <a:solidFill>
                <a:schemeClr val="bg1">
                  <a:lumMod val="75000"/>
                </a:schemeClr>
              </a:solidFill>
            </a:endParaRPr>
          </a:p>
          <a:p>
            <a:r>
              <a:rPr lang="en-US" dirty="0" smtClean="0">
                <a:solidFill>
                  <a:schemeClr val="bg1">
                    <a:lumMod val="75000"/>
                  </a:schemeClr>
                </a:solidFill>
              </a:rPr>
              <a:t>PART II: Search / Queries</a:t>
            </a:r>
          </a:p>
          <a:p>
            <a:endParaRPr lang="en-US" sz="1400" dirty="0" smtClean="0">
              <a:solidFill>
                <a:schemeClr val="bg1">
                  <a:lumMod val="75000"/>
                </a:schemeClr>
              </a:solidFill>
            </a:endParaRPr>
          </a:p>
          <a:p>
            <a:r>
              <a:rPr lang="en-US" dirty="0" smtClean="0">
                <a:solidFill>
                  <a:schemeClr val="bg1">
                    <a:lumMod val="65000"/>
                  </a:schemeClr>
                </a:solidFill>
              </a:rPr>
              <a:t>PART III: Recommendation Services</a:t>
            </a:r>
          </a:p>
          <a:p>
            <a:pPr lvl="1"/>
            <a:endParaRPr lang="en-US" sz="1400" dirty="0">
              <a:solidFill>
                <a:srgbClr val="000000"/>
              </a:solidFill>
            </a:endParaRPr>
          </a:p>
          <a:p>
            <a:r>
              <a:rPr lang="en-US" dirty="0" smtClean="0"/>
              <a:t>PART IV: Crowdsourcing</a:t>
            </a:r>
          </a:p>
          <a:p>
            <a:pPr lvl="1"/>
            <a:r>
              <a:rPr lang="en-US" sz="1800" dirty="0" smtClean="0">
                <a:solidFill>
                  <a:schemeClr val="bg1">
                    <a:lumMod val="75000"/>
                  </a:schemeClr>
                </a:solidFill>
              </a:rPr>
              <a:t>Crowdsourcing for </a:t>
            </a:r>
            <a:r>
              <a:rPr lang="en-US" sz="1800" dirty="0">
                <a:solidFill>
                  <a:schemeClr val="bg1">
                    <a:lumMod val="75000"/>
                  </a:schemeClr>
                </a:solidFill>
              </a:rPr>
              <a:t>Data Collection</a:t>
            </a:r>
          </a:p>
          <a:p>
            <a:pPr lvl="1"/>
            <a:r>
              <a:rPr lang="en-US" sz="1800" dirty="0" smtClean="0">
                <a:solidFill>
                  <a:srgbClr val="000000"/>
                </a:solidFill>
              </a:rPr>
              <a:t>Crowdsourcing for Queries</a:t>
            </a:r>
            <a:endParaRPr lang="en-US" sz="1800" dirty="0">
              <a:solidFill>
                <a:srgbClr val="000000"/>
              </a:solidFill>
            </a:endParaRPr>
          </a:p>
          <a:p>
            <a:endParaRPr lang="en-US" sz="1400" dirty="0" smtClean="0">
              <a:solidFill>
                <a:schemeClr val="bg1">
                  <a:lumMod val="75000"/>
                </a:schemeClr>
              </a:solidFill>
            </a:endParaRPr>
          </a:p>
          <a:p>
            <a:r>
              <a:rPr lang="en-US" dirty="0">
                <a:solidFill>
                  <a:schemeClr val="bg1">
                    <a:lumMod val="75000"/>
                  </a:schemeClr>
                </a:solidFill>
              </a:rPr>
              <a:t>PART </a:t>
            </a:r>
            <a:r>
              <a:rPr lang="en-US" dirty="0" smtClean="0">
                <a:solidFill>
                  <a:schemeClr val="bg1">
                    <a:lumMod val="75000"/>
                  </a:schemeClr>
                </a:solidFill>
              </a:rPr>
              <a:t>V</a:t>
            </a:r>
            <a:r>
              <a:rPr lang="en-US" dirty="0">
                <a:solidFill>
                  <a:schemeClr val="bg1">
                    <a:lumMod val="75000"/>
                  </a:schemeClr>
                </a:solidFill>
              </a:rPr>
              <a:t>: Risks and Threats</a:t>
            </a:r>
          </a:p>
          <a:p>
            <a:pPr marL="0" indent="0">
              <a:buNone/>
            </a:pPr>
            <a:endParaRPr lang="en-US" sz="14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771800" y="1045344"/>
            <a:ext cx="432048" cy="439440"/>
          </a:xfrm>
          <a:prstGeom prst="rect">
            <a:avLst/>
          </a:prstGeom>
        </p:spPr>
      </p:pic>
      <p:pic>
        <p:nvPicPr>
          <p:cNvPr id="5" name="Picture 4"/>
          <p:cNvPicPr>
            <a:picLocks noChangeAspect="1"/>
          </p:cNvPicPr>
          <p:nvPr/>
        </p:nvPicPr>
        <p:blipFill>
          <a:blip r:embed="rId2"/>
          <a:stretch>
            <a:fillRect/>
          </a:stretch>
        </p:blipFill>
        <p:spPr>
          <a:xfrm>
            <a:off x="3707904" y="1765424"/>
            <a:ext cx="432048" cy="439440"/>
          </a:xfrm>
          <a:prstGeom prst="rect">
            <a:avLst/>
          </a:prstGeom>
        </p:spPr>
      </p:pic>
      <p:pic>
        <p:nvPicPr>
          <p:cNvPr id="6" name="Picture 5"/>
          <p:cNvPicPr>
            <a:picLocks noChangeAspect="1"/>
          </p:cNvPicPr>
          <p:nvPr/>
        </p:nvPicPr>
        <p:blipFill>
          <a:blip r:embed="rId2"/>
          <a:stretch>
            <a:fillRect/>
          </a:stretch>
        </p:blipFill>
        <p:spPr>
          <a:xfrm>
            <a:off x="4932040" y="2485504"/>
            <a:ext cx="432048" cy="439440"/>
          </a:xfrm>
          <a:prstGeom prst="rect">
            <a:avLst/>
          </a:prstGeom>
        </p:spPr>
      </p:pic>
      <p:pic>
        <p:nvPicPr>
          <p:cNvPr id="7" name="Picture 6"/>
          <p:cNvPicPr>
            <a:picLocks noChangeAspect="1"/>
          </p:cNvPicPr>
          <p:nvPr/>
        </p:nvPicPr>
        <p:blipFill>
          <a:blip r:embed="rId2"/>
          <a:stretch>
            <a:fillRect/>
          </a:stretch>
        </p:blipFill>
        <p:spPr>
          <a:xfrm>
            <a:off x="6516216" y="3140968"/>
            <a:ext cx="432048" cy="439440"/>
          </a:xfrm>
          <a:prstGeom prst="rect">
            <a:avLst/>
          </a:prstGeom>
        </p:spPr>
      </p:pic>
      <p:pic>
        <p:nvPicPr>
          <p:cNvPr id="8" name="Picture 7"/>
          <p:cNvPicPr>
            <a:picLocks noChangeAspect="1"/>
          </p:cNvPicPr>
          <p:nvPr/>
        </p:nvPicPr>
        <p:blipFill>
          <a:blip r:embed="rId2"/>
          <a:stretch>
            <a:fillRect/>
          </a:stretch>
        </p:blipFill>
        <p:spPr>
          <a:xfrm>
            <a:off x="5148064" y="4285704"/>
            <a:ext cx="290455" cy="295424"/>
          </a:xfrm>
          <a:prstGeom prst="rect">
            <a:avLst/>
          </a:prstGeom>
        </p:spPr>
      </p:pic>
    </p:spTree>
    <p:extLst>
      <p:ext uri="{BB962C8B-B14F-4D97-AF65-F5344CB8AC3E}">
        <p14:creationId xmlns:p14="http://schemas.microsoft.com/office/powerpoint/2010/main" val="28843269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23528" y="1052736"/>
            <a:ext cx="8640960" cy="720080"/>
          </a:xfrm>
        </p:spPr>
        <p:txBody>
          <a:bodyPr>
            <a:noAutofit/>
          </a:bodyPr>
          <a:lstStyle/>
          <a:p>
            <a:pPr algn="ctr"/>
            <a:r>
              <a:rPr lang="en-US" sz="2400" b="1" dirty="0" smtClean="0"/>
              <a:t>Which one is the Stone Arch Bridge in Minneapolis ?</a:t>
            </a:r>
            <a:endParaRPr lang="en-US" sz="2400" b="1" dirty="0"/>
          </a:p>
        </p:txBody>
      </p:sp>
      <p:grpSp>
        <p:nvGrpSpPr>
          <p:cNvPr id="4" name="Group 3"/>
          <p:cNvGrpSpPr/>
          <p:nvPr/>
        </p:nvGrpSpPr>
        <p:grpSpPr>
          <a:xfrm>
            <a:off x="770597" y="1916832"/>
            <a:ext cx="7617827" cy="3888432"/>
            <a:chOff x="410556" y="1029895"/>
            <a:chExt cx="8422119" cy="4631353"/>
          </a:xfrm>
        </p:grpSpPr>
        <p:pic>
          <p:nvPicPr>
            <p:cNvPr id="6" name="Picture 5"/>
            <p:cNvPicPr>
              <a:picLocks noChangeAspect="1"/>
            </p:cNvPicPr>
            <p:nvPr/>
          </p:nvPicPr>
          <p:blipFill>
            <a:blip r:embed="rId2"/>
            <a:stretch>
              <a:fillRect/>
            </a:stretch>
          </p:blipFill>
          <p:spPr>
            <a:xfrm>
              <a:off x="6139227" y="1029895"/>
              <a:ext cx="2618063" cy="1574813"/>
            </a:xfrm>
            <a:prstGeom prst="rect">
              <a:avLst/>
            </a:prstGeom>
          </p:spPr>
        </p:pic>
        <p:pic>
          <p:nvPicPr>
            <p:cNvPr id="7" name="Picture 6" descr="sto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59" y="1103113"/>
              <a:ext cx="2578588" cy="1501595"/>
            </a:xfrm>
            <a:prstGeom prst="rect">
              <a:avLst/>
            </a:prstGeom>
          </p:spPr>
        </p:pic>
        <p:pic>
          <p:nvPicPr>
            <p:cNvPr id="9" name="Picture 8"/>
            <p:cNvPicPr>
              <a:picLocks noChangeAspect="1"/>
            </p:cNvPicPr>
            <p:nvPr/>
          </p:nvPicPr>
          <p:blipFill>
            <a:blip r:embed="rId4"/>
            <a:stretch>
              <a:fillRect/>
            </a:stretch>
          </p:blipFill>
          <p:spPr>
            <a:xfrm>
              <a:off x="410556" y="3445538"/>
              <a:ext cx="2545571" cy="1724803"/>
            </a:xfrm>
            <a:prstGeom prst="rect">
              <a:avLst/>
            </a:prstGeom>
          </p:spPr>
        </p:pic>
        <p:sp>
          <p:nvSpPr>
            <p:cNvPr id="11" name="Title 1"/>
            <p:cNvSpPr txBox="1">
              <a:spLocks/>
            </p:cNvSpPr>
            <p:nvPr/>
          </p:nvSpPr>
          <p:spPr>
            <a:xfrm>
              <a:off x="1041007" y="2643238"/>
              <a:ext cx="1236235" cy="56973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1</a:t>
              </a:r>
              <a:endParaRPr lang="en-US" b="1" dirty="0"/>
            </a:p>
          </p:txBody>
        </p:sp>
        <p:sp>
          <p:nvSpPr>
            <p:cNvPr id="12" name="Title 1"/>
            <p:cNvSpPr txBox="1">
              <a:spLocks/>
            </p:cNvSpPr>
            <p:nvPr/>
          </p:nvSpPr>
          <p:spPr>
            <a:xfrm>
              <a:off x="3952372" y="2571230"/>
              <a:ext cx="1236235" cy="56973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2</a:t>
              </a:r>
            </a:p>
          </p:txBody>
        </p:sp>
        <p:sp>
          <p:nvSpPr>
            <p:cNvPr id="13" name="Title 1"/>
            <p:cNvSpPr txBox="1">
              <a:spLocks/>
            </p:cNvSpPr>
            <p:nvPr/>
          </p:nvSpPr>
          <p:spPr>
            <a:xfrm>
              <a:off x="6947821" y="2643238"/>
              <a:ext cx="1236235" cy="56973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3</a:t>
              </a:r>
            </a:p>
          </p:txBody>
        </p:sp>
        <p:sp>
          <p:nvSpPr>
            <p:cNvPr id="14" name="Title 1"/>
            <p:cNvSpPr txBox="1">
              <a:spLocks/>
            </p:cNvSpPr>
            <p:nvPr/>
          </p:nvSpPr>
          <p:spPr>
            <a:xfrm>
              <a:off x="1182996" y="5091510"/>
              <a:ext cx="1236235" cy="56973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4</a:t>
              </a:r>
              <a:endParaRPr lang="en-US" b="1" dirty="0"/>
            </a:p>
          </p:txBody>
        </p:sp>
        <p:pic>
          <p:nvPicPr>
            <p:cNvPr id="2" name="Picture 1"/>
            <p:cNvPicPr>
              <a:picLocks noChangeAspect="1"/>
            </p:cNvPicPr>
            <p:nvPr/>
          </p:nvPicPr>
          <p:blipFill>
            <a:blip r:embed="rId5"/>
            <a:stretch>
              <a:fillRect/>
            </a:stretch>
          </p:blipFill>
          <p:spPr>
            <a:xfrm>
              <a:off x="3319578" y="3625353"/>
              <a:ext cx="2659594" cy="1501193"/>
            </a:xfrm>
            <a:prstGeom prst="rect">
              <a:avLst/>
            </a:prstGeom>
          </p:spPr>
        </p:pic>
        <p:sp>
          <p:nvSpPr>
            <p:cNvPr id="15" name="Title 1"/>
            <p:cNvSpPr txBox="1">
              <a:spLocks/>
            </p:cNvSpPr>
            <p:nvPr/>
          </p:nvSpPr>
          <p:spPr>
            <a:xfrm>
              <a:off x="4052322" y="5054398"/>
              <a:ext cx="1236235" cy="56973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5</a:t>
              </a:r>
              <a:endParaRPr lang="en-US" b="1" dirty="0"/>
            </a:p>
          </p:txBody>
        </p:sp>
        <p:pic>
          <p:nvPicPr>
            <p:cNvPr id="3" name="Picture 2"/>
            <p:cNvPicPr>
              <a:picLocks noChangeAspect="1"/>
            </p:cNvPicPr>
            <p:nvPr/>
          </p:nvPicPr>
          <p:blipFill>
            <a:blip r:embed="rId6"/>
            <a:stretch>
              <a:fillRect/>
            </a:stretch>
          </p:blipFill>
          <p:spPr>
            <a:xfrm>
              <a:off x="6310630" y="3593641"/>
              <a:ext cx="2522045" cy="1497869"/>
            </a:xfrm>
            <a:prstGeom prst="rect">
              <a:avLst/>
            </a:prstGeom>
          </p:spPr>
        </p:pic>
        <p:sp>
          <p:nvSpPr>
            <p:cNvPr id="16" name="Title 1"/>
            <p:cNvSpPr txBox="1">
              <a:spLocks/>
            </p:cNvSpPr>
            <p:nvPr/>
          </p:nvSpPr>
          <p:spPr>
            <a:xfrm>
              <a:off x="7060032" y="5045639"/>
              <a:ext cx="1236235" cy="569738"/>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6</a:t>
              </a:r>
            </a:p>
          </p:txBody>
        </p:sp>
        <p:pic>
          <p:nvPicPr>
            <p:cNvPr id="5" name="Picture 4"/>
            <p:cNvPicPr>
              <a:picLocks noChangeAspect="1"/>
            </p:cNvPicPr>
            <p:nvPr/>
          </p:nvPicPr>
          <p:blipFill>
            <a:blip r:embed="rId7"/>
            <a:stretch>
              <a:fillRect/>
            </a:stretch>
          </p:blipFill>
          <p:spPr>
            <a:xfrm>
              <a:off x="3333095" y="1103112"/>
              <a:ext cx="2552700" cy="1431523"/>
            </a:xfrm>
            <a:prstGeom prst="rect">
              <a:avLst/>
            </a:prstGeom>
          </p:spPr>
        </p:pic>
      </p:grpSp>
      <p:sp>
        <p:nvSpPr>
          <p:cNvPr id="17" name="Title 1"/>
          <p:cNvSpPr txBox="1">
            <a:spLocks/>
          </p:cNvSpPr>
          <p:nvPr/>
        </p:nvSpPr>
        <p:spPr bwMode="auto">
          <a:xfrm>
            <a:off x="457200" y="116632"/>
            <a:ext cx="7139136" cy="792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dirty="0" smtClean="0"/>
              <a:t>Need for Spatial Crowdsourcing</a:t>
            </a:r>
            <a:endParaRPr lang="en-US" dirty="0"/>
          </a:p>
        </p:txBody>
      </p:sp>
      <p:sp>
        <p:nvSpPr>
          <p:cNvPr id="8" name="TextBox 7"/>
          <p:cNvSpPr txBox="1"/>
          <p:nvPr/>
        </p:nvSpPr>
        <p:spPr>
          <a:xfrm>
            <a:off x="35496" y="5877272"/>
            <a:ext cx="9073008" cy="400110"/>
          </a:xfrm>
          <a:prstGeom prst="rect">
            <a:avLst/>
          </a:prstGeom>
          <a:noFill/>
          <a:ln>
            <a:solidFill>
              <a:srgbClr val="FF0000"/>
            </a:solidFill>
          </a:ln>
        </p:spPr>
        <p:txBody>
          <a:bodyPr wrap="square" rtlCol="0">
            <a:spAutoFit/>
          </a:bodyPr>
          <a:lstStyle/>
          <a:p>
            <a:r>
              <a:rPr lang="en-US" sz="2000" b="1" dirty="0" smtClean="0"/>
              <a:t>Someone living in Minneapolis will probably answer that better than anybody else</a:t>
            </a:r>
            <a:endParaRPr lang="en-US" sz="2000" b="1" dirty="0"/>
          </a:p>
        </p:txBody>
      </p:sp>
    </p:spTree>
    <p:extLst>
      <p:ext uri="{BB962C8B-B14F-4D97-AF65-F5344CB8AC3E}">
        <p14:creationId xmlns:p14="http://schemas.microsoft.com/office/powerpoint/2010/main" val="341291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Spatial Crowdsourcing for Queries: </a:t>
            </a:r>
            <a:br>
              <a:rPr lang="en-US" sz="2800" dirty="0" smtClean="0"/>
            </a:br>
            <a:r>
              <a:rPr lang="en-US" sz="2800" dirty="0" err="1" smtClean="0"/>
              <a:t>GeoCrowd</a:t>
            </a:r>
            <a:endParaRPr lang="en-US" sz="2800" dirty="0"/>
          </a:p>
        </p:txBody>
      </p:sp>
      <p:pic>
        <p:nvPicPr>
          <p:cNvPr id="6" name="Picture 5" descr="C:\Documents and Settings\ted\Local Settings\Temporary Internet Files\Content.IE5\6JWF45OJ\MC900433942[2].png"/>
          <p:cNvPicPr>
            <a:picLocks noChangeAspect="1" noChangeArrowheads="1"/>
          </p:cNvPicPr>
          <p:nvPr/>
        </p:nvPicPr>
        <p:blipFill>
          <a:blip r:embed="rId2" cstate="print"/>
          <a:srcRect/>
          <a:stretch>
            <a:fillRect/>
          </a:stretch>
        </p:blipFill>
        <p:spPr bwMode="auto">
          <a:xfrm>
            <a:off x="179512" y="1916832"/>
            <a:ext cx="792088" cy="792088"/>
          </a:xfrm>
          <a:prstGeom prst="rect">
            <a:avLst/>
          </a:prstGeom>
          <a:noFill/>
          <a:ln w="9525">
            <a:noFill/>
            <a:miter lim="800000"/>
            <a:headEnd/>
            <a:tailEnd/>
          </a:ln>
        </p:spPr>
      </p:pic>
      <p:pic>
        <p:nvPicPr>
          <p:cNvPr id="7" name="Picture 9" descr="C:\Documents and Settings\ted\Local Settings\Temporary Internet Files\Content.IE5\89SNI78R\MC900433944[2].png"/>
          <p:cNvPicPr>
            <a:picLocks noChangeAspect="1" noChangeArrowheads="1"/>
          </p:cNvPicPr>
          <p:nvPr/>
        </p:nvPicPr>
        <p:blipFill>
          <a:blip r:embed="rId3" cstate="print"/>
          <a:srcRect/>
          <a:stretch>
            <a:fillRect/>
          </a:stretch>
        </p:blipFill>
        <p:spPr bwMode="auto">
          <a:xfrm>
            <a:off x="179512" y="3933056"/>
            <a:ext cx="695672" cy="695672"/>
          </a:xfrm>
          <a:prstGeom prst="rect">
            <a:avLst/>
          </a:prstGeom>
          <a:noFill/>
          <a:ln w="9525">
            <a:noFill/>
            <a:miter lim="800000"/>
            <a:headEnd/>
            <a:tailEnd/>
          </a:ln>
        </p:spPr>
      </p:pic>
      <p:pic>
        <p:nvPicPr>
          <p:cNvPr id="8" name="Content Placeholder 3"/>
          <p:cNvPicPr>
            <a:picLocks noChangeAspect="1"/>
          </p:cNvPicPr>
          <p:nvPr/>
        </p:nvPicPr>
        <p:blipFill rotWithShape="1">
          <a:blip r:embed="rId4"/>
          <a:srcRect t="16873" r="5819" b="16873"/>
          <a:stretch/>
        </p:blipFill>
        <p:spPr bwMode="auto">
          <a:xfrm>
            <a:off x="2987824" y="1628800"/>
            <a:ext cx="2871832" cy="2016224"/>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9" name="TextBox 8"/>
          <p:cNvSpPr txBox="1"/>
          <p:nvPr/>
        </p:nvSpPr>
        <p:spPr>
          <a:xfrm>
            <a:off x="35496" y="2699628"/>
            <a:ext cx="1044201" cy="369332"/>
          </a:xfrm>
          <a:prstGeom prst="rect">
            <a:avLst/>
          </a:prstGeom>
          <a:noFill/>
        </p:spPr>
        <p:txBody>
          <a:bodyPr wrap="none" rtlCol="0">
            <a:spAutoFit/>
          </a:bodyPr>
          <a:lstStyle/>
          <a:p>
            <a:r>
              <a:rPr lang="en-US" dirty="0" smtClean="0"/>
              <a:t>Worker 1</a:t>
            </a:r>
            <a:endParaRPr lang="en-US" dirty="0"/>
          </a:p>
        </p:txBody>
      </p:sp>
      <p:sp>
        <p:nvSpPr>
          <p:cNvPr id="10" name="TextBox 9"/>
          <p:cNvSpPr txBox="1"/>
          <p:nvPr/>
        </p:nvSpPr>
        <p:spPr>
          <a:xfrm>
            <a:off x="8172400" y="4437112"/>
            <a:ext cx="793644" cy="369332"/>
          </a:xfrm>
          <a:prstGeom prst="rect">
            <a:avLst/>
          </a:prstGeom>
          <a:noFill/>
        </p:spPr>
        <p:txBody>
          <a:bodyPr wrap="none" rtlCol="0">
            <a:spAutoFit/>
          </a:bodyPr>
          <a:lstStyle/>
          <a:p>
            <a:r>
              <a:rPr lang="en-US" dirty="0" smtClean="0"/>
              <a:t>User 2</a:t>
            </a:r>
            <a:endParaRPr lang="en-US" dirty="0"/>
          </a:p>
        </p:txBody>
      </p:sp>
      <p:grpSp>
        <p:nvGrpSpPr>
          <p:cNvPr id="68" name="Group 67"/>
          <p:cNvGrpSpPr/>
          <p:nvPr/>
        </p:nvGrpSpPr>
        <p:grpSpPr>
          <a:xfrm>
            <a:off x="6084168" y="3337259"/>
            <a:ext cx="2016224" cy="654641"/>
            <a:chOff x="6084168" y="3337259"/>
            <a:chExt cx="2016224" cy="654641"/>
          </a:xfrm>
        </p:grpSpPr>
        <p:cxnSp>
          <p:nvCxnSpPr>
            <p:cNvPr id="12" name="Straight Arrow Connector 11"/>
            <p:cNvCxnSpPr>
              <a:stCxn id="22" idx="1"/>
            </p:cNvCxnSpPr>
            <p:nvPr/>
          </p:nvCxnSpPr>
          <p:spPr bwMode="auto">
            <a:xfrm flipH="1" flipV="1">
              <a:off x="6084168" y="3637962"/>
              <a:ext cx="2016224" cy="353938"/>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13" name="TextBox 12"/>
            <p:cNvSpPr txBox="1"/>
            <p:nvPr/>
          </p:nvSpPr>
          <p:spPr>
            <a:xfrm rot="648640">
              <a:off x="6317821" y="3337259"/>
              <a:ext cx="1779754" cy="369332"/>
            </a:xfrm>
            <a:prstGeom prst="rect">
              <a:avLst/>
            </a:prstGeom>
            <a:noFill/>
          </p:spPr>
          <p:txBody>
            <a:bodyPr wrap="none" rtlCol="0">
              <a:spAutoFit/>
            </a:bodyPr>
            <a:lstStyle/>
            <a:p>
              <a:r>
                <a:rPr lang="en-US" dirty="0" smtClean="0"/>
                <a:t>Spatial Task (T1)</a:t>
              </a:r>
              <a:endParaRPr lang="en-US" dirty="0"/>
            </a:p>
          </p:txBody>
        </p:sp>
      </p:grpSp>
      <p:sp>
        <p:nvSpPr>
          <p:cNvPr id="14" name="Rounded Rectangle 13"/>
          <p:cNvSpPr/>
          <p:nvPr/>
        </p:nvSpPr>
        <p:spPr bwMode="auto">
          <a:xfrm>
            <a:off x="2843808" y="1484784"/>
            <a:ext cx="3240360" cy="3600400"/>
          </a:xfrm>
          <a:prstGeom prst="roundRect">
            <a:avLst>
              <a:gd name="adj" fmla="val 0"/>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grpSp>
        <p:nvGrpSpPr>
          <p:cNvPr id="70" name="Group 69"/>
          <p:cNvGrpSpPr/>
          <p:nvPr/>
        </p:nvGrpSpPr>
        <p:grpSpPr>
          <a:xfrm>
            <a:off x="1039061" y="1628800"/>
            <a:ext cx="1804747" cy="727630"/>
            <a:chOff x="1039061" y="1628800"/>
            <a:chExt cx="1804747" cy="727630"/>
          </a:xfrm>
        </p:grpSpPr>
        <p:cxnSp>
          <p:nvCxnSpPr>
            <p:cNvPr id="16" name="Straight Arrow Connector 15"/>
            <p:cNvCxnSpPr/>
            <p:nvPr/>
          </p:nvCxnSpPr>
          <p:spPr bwMode="auto">
            <a:xfrm>
              <a:off x="1043608" y="2312876"/>
              <a:ext cx="1800200" cy="43554"/>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sp>
          <p:nvSpPr>
            <p:cNvPr id="19" name="TextBox 18"/>
            <p:cNvSpPr txBox="1"/>
            <p:nvPr/>
          </p:nvSpPr>
          <p:spPr>
            <a:xfrm>
              <a:off x="1039061" y="1628800"/>
              <a:ext cx="1660731" cy="584776"/>
            </a:xfrm>
            <a:prstGeom prst="rect">
              <a:avLst/>
            </a:prstGeom>
            <a:noFill/>
          </p:spPr>
          <p:txBody>
            <a:bodyPr wrap="none" rtlCol="0">
              <a:spAutoFit/>
            </a:bodyPr>
            <a:lstStyle/>
            <a:p>
              <a:pPr algn="ctr"/>
              <a:r>
                <a:rPr lang="en-US" sz="1600" dirty="0" smtClean="0"/>
                <a:t>Spatial Constraint</a:t>
              </a:r>
            </a:p>
            <a:p>
              <a:pPr algn="ctr"/>
              <a:r>
                <a:rPr lang="en-US" sz="1600" dirty="0" smtClean="0"/>
                <a:t>(W1)</a:t>
              </a:r>
              <a:endParaRPr lang="en-US" sz="1600" dirty="0"/>
            </a:p>
          </p:txBody>
        </p:sp>
      </p:grpSp>
      <p:pic>
        <p:nvPicPr>
          <p:cNvPr id="22" name="Picture 8" descr="C:\Documents and Settings\ted\Local Settings\Temporary Internet Files\Content.IE5\S5IP8XYZ\MC900433941[2].png"/>
          <p:cNvPicPr>
            <a:picLocks noGrp="1" noChangeAspect="1" noChangeArrowheads="1"/>
          </p:cNvPicPr>
          <p:nvPr>
            <p:ph idx="1"/>
          </p:nvPr>
        </p:nvPicPr>
        <p:blipFill>
          <a:blip r:embed="rId5" cstate="print"/>
          <a:srcRect/>
          <a:stretch>
            <a:fillRect/>
          </a:stretch>
        </p:blipFill>
        <p:spPr>
          <a:xfrm>
            <a:off x="8100392" y="3565954"/>
            <a:ext cx="851892" cy="851892"/>
          </a:xfrm>
          <a:noFill/>
        </p:spPr>
      </p:pic>
      <p:sp>
        <p:nvSpPr>
          <p:cNvPr id="25" name="TextBox 24"/>
          <p:cNvSpPr txBox="1"/>
          <p:nvPr/>
        </p:nvSpPr>
        <p:spPr>
          <a:xfrm>
            <a:off x="35496" y="4643844"/>
            <a:ext cx="1044201" cy="369332"/>
          </a:xfrm>
          <a:prstGeom prst="rect">
            <a:avLst/>
          </a:prstGeom>
          <a:noFill/>
        </p:spPr>
        <p:txBody>
          <a:bodyPr wrap="none" rtlCol="0">
            <a:spAutoFit/>
          </a:bodyPr>
          <a:lstStyle/>
          <a:p>
            <a:r>
              <a:rPr lang="en-US" dirty="0" smtClean="0"/>
              <a:t>Worker 2</a:t>
            </a:r>
            <a:endParaRPr lang="en-US" dirty="0"/>
          </a:p>
        </p:txBody>
      </p:sp>
      <p:grpSp>
        <p:nvGrpSpPr>
          <p:cNvPr id="71" name="Group 70"/>
          <p:cNvGrpSpPr/>
          <p:nvPr/>
        </p:nvGrpSpPr>
        <p:grpSpPr>
          <a:xfrm>
            <a:off x="875184" y="3645024"/>
            <a:ext cx="1968624" cy="648072"/>
            <a:chOff x="875184" y="3645024"/>
            <a:chExt cx="1968624" cy="648072"/>
          </a:xfrm>
        </p:grpSpPr>
        <p:cxnSp>
          <p:nvCxnSpPr>
            <p:cNvPr id="33" name="Straight Arrow Connector 32"/>
            <p:cNvCxnSpPr>
              <a:stCxn id="7" idx="3"/>
            </p:cNvCxnSpPr>
            <p:nvPr/>
          </p:nvCxnSpPr>
          <p:spPr bwMode="auto">
            <a:xfrm>
              <a:off x="875184" y="4280892"/>
              <a:ext cx="1968624" cy="12204"/>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sp>
          <p:nvSpPr>
            <p:cNvPr id="36" name="TextBox 35"/>
            <p:cNvSpPr txBox="1"/>
            <p:nvPr/>
          </p:nvSpPr>
          <p:spPr>
            <a:xfrm>
              <a:off x="971600" y="3645024"/>
              <a:ext cx="1660731" cy="584776"/>
            </a:xfrm>
            <a:prstGeom prst="rect">
              <a:avLst/>
            </a:prstGeom>
            <a:noFill/>
          </p:spPr>
          <p:txBody>
            <a:bodyPr wrap="none" rtlCol="0">
              <a:spAutoFit/>
            </a:bodyPr>
            <a:lstStyle/>
            <a:p>
              <a:pPr algn="ctr"/>
              <a:r>
                <a:rPr lang="en-US" sz="1600" dirty="0" smtClean="0"/>
                <a:t>Spatial Constraint</a:t>
              </a:r>
            </a:p>
            <a:p>
              <a:pPr algn="ctr"/>
              <a:r>
                <a:rPr lang="en-US" sz="1600" dirty="0" smtClean="0"/>
                <a:t>(W2)</a:t>
              </a:r>
              <a:endParaRPr lang="en-US" sz="1600" dirty="0"/>
            </a:p>
          </p:txBody>
        </p:sp>
      </p:grpSp>
      <p:sp>
        <p:nvSpPr>
          <p:cNvPr id="38" name="Oval 37"/>
          <p:cNvSpPr/>
          <p:nvPr/>
        </p:nvSpPr>
        <p:spPr bwMode="auto">
          <a:xfrm>
            <a:off x="4139952" y="1700808"/>
            <a:ext cx="288032" cy="288032"/>
          </a:xfrm>
          <a:prstGeom prst="ellipse">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굴림" pitchFamily="34" charset="-127"/>
              </a:rPr>
              <a:t>T1</a:t>
            </a:r>
          </a:p>
        </p:txBody>
      </p:sp>
      <p:grpSp>
        <p:nvGrpSpPr>
          <p:cNvPr id="72" name="Group 71"/>
          <p:cNvGrpSpPr/>
          <p:nvPr/>
        </p:nvGrpSpPr>
        <p:grpSpPr>
          <a:xfrm>
            <a:off x="3059832" y="1628800"/>
            <a:ext cx="1983899" cy="711696"/>
            <a:chOff x="3059832" y="1628800"/>
            <a:chExt cx="1983899" cy="711696"/>
          </a:xfrm>
        </p:grpSpPr>
        <p:sp>
          <p:nvSpPr>
            <p:cNvPr id="39" name="Rounded Rectangle 38"/>
            <p:cNvSpPr/>
            <p:nvPr/>
          </p:nvSpPr>
          <p:spPr bwMode="auto">
            <a:xfrm>
              <a:off x="3059832" y="1628800"/>
              <a:ext cx="1503784" cy="711696"/>
            </a:xfrm>
            <a:prstGeom prst="roundRect">
              <a:avLst>
                <a:gd name="adj"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0" name="TextBox 39"/>
            <p:cNvSpPr txBox="1"/>
            <p:nvPr/>
          </p:nvSpPr>
          <p:spPr>
            <a:xfrm>
              <a:off x="4499992" y="1916832"/>
              <a:ext cx="543739" cy="369332"/>
            </a:xfrm>
            <a:prstGeom prst="rect">
              <a:avLst/>
            </a:prstGeom>
            <a:noFill/>
          </p:spPr>
          <p:txBody>
            <a:bodyPr wrap="none" rtlCol="0">
              <a:spAutoFit/>
            </a:bodyPr>
            <a:lstStyle/>
            <a:p>
              <a:r>
                <a:rPr lang="en-US" b="1" dirty="0" smtClean="0"/>
                <a:t>W1</a:t>
              </a:r>
              <a:endParaRPr lang="en-US" b="1" dirty="0"/>
            </a:p>
          </p:txBody>
        </p:sp>
      </p:grpSp>
      <p:grpSp>
        <p:nvGrpSpPr>
          <p:cNvPr id="73" name="Group 72"/>
          <p:cNvGrpSpPr/>
          <p:nvPr/>
        </p:nvGrpSpPr>
        <p:grpSpPr>
          <a:xfrm>
            <a:off x="3812237" y="2852936"/>
            <a:ext cx="1975515" cy="720080"/>
            <a:chOff x="3812237" y="2852936"/>
            <a:chExt cx="1975515" cy="720080"/>
          </a:xfrm>
        </p:grpSpPr>
        <p:sp>
          <p:nvSpPr>
            <p:cNvPr id="41" name="Rounded Rectangle 40"/>
            <p:cNvSpPr/>
            <p:nvPr/>
          </p:nvSpPr>
          <p:spPr bwMode="auto">
            <a:xfrm>
              <a:off x="4283968" y="2852936"/>
              <a:ext cx="1503784" cy="711696"/>
            </a:xfrm>
            <a:prstGeom prst="roundRect">
              <a:avLst>
                <a:gd name="adj" fmla="val 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42" name="TextBox 41"/>
            <p:cNvSpPr txBox="1"/>
            <p:nvPr/>
          </p:nvSpPr>
          <p:spPr>
            <a:xfrm>
              <a:off x="3812237" y="3203684"/>
              <a:ext cx="543739" cy="369332"/>
            </a:xfrm>
            <a:prstGeom prst="rect">
              <a:avLst/>
            </a:prstGeom>
            <a:noFill/>
          </p:spPr>
          <p:txBody>
            <a:bodyPr wrap="none" rtlCol="0">
              <a:spAutoFit/>
            </a:bodyPr>
            <a:lstStyle/>
            <a:p>
              <a:r>
                <a:rPr lang="en-US" b="1" dirty="0" smtClean="0"/>
                <a:t>W2</a:t>
              </a:r>
              <a:endParaRPr lang="en-US" b="1" dirty="0"/>
            </a:p>
          </p:txBody>
        </p:sp>
      </p:grpSp>
      <p:sp>
        <p:nvSpPr>
          <p:cNvPr id="43" name="Oval 42"/>
          <p:cNvSpPr/>
          <p:nvPr/>
        </p:nvSpPr>
        <p:spPr bwMode="auto">
          <a:xfrm>
            <a:off x="4932040" y="3140968"/>
            <a:ext cx="288032" cy="288032"/>
          </a:xfrm>
          <a:prstGeom prst="ellipse">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굴림" pitchFamily="34" charset="-127"/>
              </a:rPr>
              <a:t>T2</a:t>
            </a:r>
          </a:p>
        </p:txBody>
      </p:sp>
      <p:sp>
        <p:nvSpPr>
          <p:cNvPr id="44" name="Oval 43"/>
          <p:cNvSpPr/>
          <p:nvPr/>
        </p:nvSpPr>
        <p:spPr bwMode="auto">
          <a:xfrm>
            <a:off x="5364088" y="3068960"/>
            <a:ext cx="288032" cy="288032"/>
          </a:xfrm>
          <a:prstGeom prst="ellipse">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굴림" pitchFamily="34" charset="-127"/>
              </a:rPr>
              <a:t>T3</a:t>
            </a:r>
          </a:p>
        </p:txBody>
      </p:sp>
      <p:sp>
        <p:nvSpPr>
          <p:cNvPr id="45" name="Oval 44"/>
          <p:cNvSpPr/>
          <p:nvPr/>
        </p:nvSpPr>
        <p:spPr bwMode="auto">
          <a:xfrm>
            <a:off x="3347864" y="1844824"/>
            <a:ext cx="288032" cy="288032"/>
          </a:xfrm>
          <a:prstGeom prst="ellipse">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Times New Roman" pitchFamily="18" charset="0"/>
                <a:ea typeface="굴림" pitchFamily="34" charset="-127"/>
              </a:rPr>
              <a:t>T4</a:t>
            </a:r>
          </a:p>
        </p:txBody>
      </p:sp>
      <p:grpSp>
        <p:nvGrpSpPr>
          <p:cNvPr id="69" name="Group 68"/>
          <p:cNvGrpSpPr/>
          <p:nvPr/>
        </p:nvGrpSpPr>
        <p:grpSpPr>
          <a:xfrm>
            <a:off x="6084168" y="3991900"/>
            <a:ext cx="2076697" cy="733244"/>
            <a:chOff x="6084168" y="3991900"/>
            <a:chExt cx="2076697" cy="733244"/>
          </a:xfrm>
        </p:grpSpPr>
        <p:cxnSp>
          <p:nvCxnSpPr>
            <p:cNvPr id="46" name="Straight Arrow Connector 45"/>
            <p:cNvCxnSpPr>
              <a:stCxn id="22" idx="1"/>
            </p:cNvCxnSpPr>
            <p:nvPr/>
          </p:nvCxnSpPr>
          <p:spPr bwMode="auto">
            <a:xfrm flipH="1">
              <a:off x="6084168" y="3991900"/>
              <a:ext cx="2016224" cy="73324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50" name="TextBox 49"/>
            <p:cNvSpPr txBox="1"/>
            <p:nvPr/>
          </p:nvSpPr>
          <p:spPr>
            <a:xfrm rot="20384903">
              <a:off x="6381111" y="4321060"/>
              <a:ext cx="1779754" cy="369332"/>
            </a:xfrm>
            <a:prstGeom prst="rect">
              <a:avLst/>
            </a:prstGeom>
            <a:noFill/>
          </p:spPr>
          <p:txBody>
            <a:bodyPr wrap="none" rtlCol="0">
              <a:spAutoFit/>
            </a:bodyPr>
            <a:lstStyle/>
            <a:p>
              <a:r>
                <a:rPr lang="en-US" dirty="0" smtClean="0"/>
                <a:t>Spatial Task (T3)</a:t>
              </a:r>
              <a:endParaRPr lang="en-US" dirty="0"/>
            </a:p>
          </p:txBody>
        </p:sp>
      </p:grpSp>
      <p:pic>
        <p:nvPicPr>
          <p:cNvPr id="51" name="Picture 6" descr="C:\Documents and Settings\ted\Local Settings\Temporary Internet Files\Content.IE5\0L2741MZ\MC900433943[2].png"/>
          <p:cNvPicPr>
            <a:picLocks noChangeAspect="1" noChangeArrowheads="1"/>
          </p:cNvPicPr>
          <p:nvPr/>
        </p:nvPicPr>
        <p:blipFill>
          <a:blip r:embed="rId6" cstate="print"/>
          <a:srcRect/>
          <a:stretch>
            <a:fillRect/>
          </a:stretch>
        </p:blipFill>
        <p:spPr bwMode="auto">
          <a:xfrm>
            <a:off x="8100392" y="2008226"/>
            <a:ext cx="720080" cy="720080"/>
          </a:xfrm>
          <a:prstGeom prst="rect">
            <a:avLst/>
          </a:prstGeom>
          <a:noFill/>
          <a:ln w="9525">
            <a:noFill/>
            <a:miter lim="800000"/>
            <a:headEnd/>
            <a:tailEnd/>
          </a:ln>
        </p:spPr>
      </p:pic>
      <p:grpSp>
        <p:nvGrpSpPr>
          <p:cNvPr id="66" name="Group 65"/>
          <p:cNvGrpSpPr/>
          <p:nvPr/>
        </p:nvGrpSpPr>
        <p:grpSpPr>
          <a:xfrm>
            <a:off x="6084168" y="1656187"/>
            <a:ext cx="2016224" cy="712079"/>
            <a:chOff x="6084168" y="1656187"/>
            <a:chExt cx="2016224" cy="712079"/>
          </a:xfrm>
        </p:grpSpPr>
        <p:cxnSp>
          <p:nvCxnSpPr>
            <p:cNvPr id="52" name="Straight Arrow Connector 51"/>
            <p:cNvCxnSpPr>
              <a:stCxn id="51" idx="1"/>
            </p:cNvCxnSpPr>
            <p:nvPr/>
          </p:nvCxnSpPr>
          <p:spPr bwMode="auto">
            <a:xfrm flipH="1" flipV="1">
              <a:off x="6084168" y="1792202"/>
              <a:ext cx="2016224" cy="57606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57" name="TextBox 56"/>
            <p:cNvSpPr txBox="1"/>
            <p:nvPr/>
          </p:nvSpPr>
          <p:spPr>
            <a:xfrm rot="982605">
              <a:off x="6317666" y="1656187"/>
              <a:ext cx="1779754" cy="369332"/>
            </a:xfrm>
            <a:prstGeom prst="rect">
              <a:avLst/>
            </a:prstGeom>
            <a:noFill/>
          </p:spPr>
          <p:txBody>
            <a:bodyPr wrap="none" rtlCol="0">
              <a:spAutoFit/>
            </a:bodyPr>
            <a:lstStyle/>
            <a:p>
              <a:r>
                <a:rPr lang="en-US" dirty="0" smtClean="0"/>
                <a:t>Spatial Task (T2)</a:t>
              </a:r>
              <a:endParaRPr lang="en-US" dirty="0"/>
            </a:p>
          </p:txBody>
        </p:sp>
      </p:grpSp>
      <p:grpSp>
        <p:nvGrpSpPr>
          <p:cNvPr id="67" name="Group 66"/>
          <p:cNvGrpSpPr/>
          <p:nvPr/>
        </p:nvGrpSpPr>
        <p:grpSpPr>
          <a:xfrm>
            <a:off x="6156176" y="2368266"/>
            <a:ext cx="2013251" cy="665364"/>
            <a:chOff x="6156176" y="2368266"/>
            <a:chExt cx="2013251" cy="665364"/>
          </a:xfrm>
        </p:grpSpPr>
        <p:cxnSp>
          <p:nvCxnSpPr>
            <p:cNvPr id="54" name="Straight Arrow Connector 53"/>
            <p:cNvCxnSpPr>
              <a:stCxn id="51" idx="1"/>
            </p:cNvCxnSpPr>
            <p:nvPr/>
          </p:nvCxnSpPr>
          <p:spPr bwMode="auto">
            <a:xfrm flipH="1">
              <a:off x="6156176" y="2368266"/>
              <a:ext cx="1944216" cy="504056"/>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58" name="TextBox 57"/>
            <p:cNvSpPr txBox="1"/>
            <p:nvPr/>
          </p:nvSpPr>
          <p:spPr>
            <a:xfrm rot="20700000">
              <a:off x="6389673" y="2664298"/>
              <a:ext cx="1779754" cy="369332"/>
            </a:xfrm>
            <a:prstGeom prst="rect">
              <a:avLst/>
            </a:prstGeom>
            <a:noFill/>
          </p:spPr>
          <p:txBody>
            <a:bodyPr wrap="none" rtlCol="0">
              <a:spAutoFit/>
            </a:bodyPr>
            <a:lstStyle/>
            <a:p>
              <a:r>
                <a:rPr lang="en-US" dirty="0" smtClean="0"/>
                <a:t>Spatial Task (T4)</a:t>
              </a:r>
              <a:endParaRPr lang="en-US" dirty="0"/>
            </a:p>
          </p:txBody>
        </p:sp>
      </p:grpSp>
      <p:sp>
        <p:nvSpPr>
          <p:cNvPr id="59" name="Rectangle 58"/>
          <p:cNvSpPr/>
          <p:nvPr/>
        </p:nvSpPr>
        <p:spPr bwMode="auto">
          <a:xfrm>
            <a:off x="2915816" y="3861048"/>
            <a:ext cx="3096344" cy="360040"/>
          </a:xfrm>
          <a:prstGeom prst="rect">
            <a:avLst/>
          </a:prstGeom>
          <a:noFill/>
          <a:ln w="38100" cap="flat" cmpd="sng" algn="ctr">
            <a:solidFill>
              <a:srgbClr val="80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Calibri"/>
                <a:ea typeface="굴림" pitchFamily="34" charset="-127"/>
                <a:cs typeface="Calibri"/>
              </a:rPr>
              <a:t>Receive Workers Inquiry</a:t>
            </a:r>
          </a:p>
        </p:txBody>
      </p:sp>
      <p:sp>
        <p:nvSpPr>
          <p:cNvPr id="60" name="Rectangle 59"/>
          <p:cNvSpPr/>
          <p:nvPr/>
        </p:nvSpPr>
        <p:spPr bwMode="auto">
          <a:xfrm>
            <a:off x="2915816" y="4221088"/>
            <a:ext cx="3096344" cy="360040"/>
          </a:xfrm>
          <a:prstGeom prst="rect">
            <a:avLst/>
          </a:prstGeom>
          <a:solidFill>
            <a:srgbClr val="FFFFFF"/>
          </a:solidFill>
          <a:ln w="38100" cap="flat" cmpd="sng" algn="ctr">
            <a:solidFill>
              <a:srgbClr val="80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Receive</a:t>
            </a:r>
            <a:r>
              <a:rPr kumimoji="0" lang="en-US" b="1" i="0" u="none" strike="noStrike" cap="none" normalizeH="0" dirty="0" smtClean="0">
                <a:ln>
                  <a:noFill/>
                </a:ln>
                <a:solidFill>
                  <a:srgbClr val="000000"/>
                </a:solidFill>
                <a:effectLst/>
                <a:latin typeface="Calibri"/>
                <a:ea typeface="굴림" pitchFamily="34" charset="-127"/>
                <a:cs typeface="Calibri"/>
              </a:rPr>
              <a:t> Users Tasks</a:t>
            </a:r>
            <a:endParaRPr kumimoji="0" lang="en-US" b="1" i="0" u="none" strike="noStrike" cap="none" normalizeH="0" baseline="0" dirty="0" smtClean="0">
              <a:ln>
                <a:noFill/>
              </a:ln>
              <a:solidFill>
                <a:srgbClr val="000000"/>
              </a:solidFill>
              <a:effectLst/>
              <a:latin typeface="Calibri"/>
              <a:ea typeface="굴림" pitchFamily="34" charset="-127"/>
              <a:cs typeface="Calibri"/>
            </a:endParaRPr>
          </a:p>
        </p:txBody>
      </p:sp>
      <p:sp>
        <p:nvSpPr>
          <p:cNvPr id="61" name="Rectangle 60"/>
          <p:cNvSpPr/>
          <p:nvPr/>
        </p:nvSpPr>
        <p:spPr bwMode="auto">
          <a:xfrm>
            <a:off x="2915816" y="4581128"/>
            <a:ext cx="3096344" cy="360040"/>
          </a:xfrm>
          <a:prstGeom prst="rect">
            <a:avLst/>
          </a:prstGeom>
          <a:solidFill>
            <a:srgbClr val="FFFFFF"/>
          </a:solidFill>
          <a:ln w="38100" cap="flat" cmpd="sng" algn="ctr">
            <a:solidFill>
              <a:srgbClr val="800000"/>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Calibri"/>
                <a:ea typeface="굴림" pitchFamily="34" charset="-127"/>
                <a:cs typeface="Calibri"/>
              </a:rPr>
              <a:t>Assign Tasks to Works</a:t>
            </a:r>
          </a:p>
        </p:txBody>
      </p:sp>
      <p:sp>
        <p:nvSpPr>
          <p:cNvPr id="62" name="TextBox 61"/>
          <p:cNvSpPr txBox="1"/>
          <p:nvPr/>
        </p:nvSpPr>
        <p:spPr>
          <a:xfrm>
            <a:off x="4097780" y="1052736"/>
            <a:ext cx="906268" cy="400110"/>
          </a:xfrm>
          <a:prstGeom prst="rect">
            <a:avLst/>
          </a:prstGeom>
          <a:noFill/>
        </p:spPr>
        <p:txBody>
          <a:bodyPr wrap="none" rtlCol="0">
            <a:spAutoFit/>
          </a:bodyPr>
          <a:lstStyle/>
          <a:p>
            <a:r>
              <a:rPr lang="en-US" sz="2000" b="1" dirty="0" smtClean="0"/>
              <a:t>Server</a:t>
            </a:r>
            <a:endParaRPr lang="en-US" sz="2000" b="1" dirty="0"/>
          </a:p>
        </p:txBody>
      </p:sp>
      <p:sp>
        <p:nvSpPr>
          <p:cNvPr id="64" name="Content Placeholder 2"/>
          <p:cNvSpPr txBox="1">
            <a:spLocks/>
          </p:cNvSpPr>
          <p:nvPr/>
        </p:nvSpPr>
        <p:spPr bwMode="auto">
          <a:xfrm>
            <a:off x="1115616" y="5373216"/>
            <a:ext cx="7524328" cy="648072"/>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457200" indent="-457200" algn="l" rtl="0" eaLnBrk="1" fontAlgn="base" hangingPunct="1">
              <a:spcBef>
                <a:spcPct val="20000"/>
              </a:spcBef>
              <a:spcAft>
                <a:spcPct val="0"/>
              </a:spcAft>
              <a:buClr>
                <a:srgbClr val="800000"/>
              </a:buClr>
              <a:buSzPct val="130000"/>
              <a:buFont typeface="Arial" pitchFamily="34" charset="0"/>
              <a:buChar char="■"/>
              <a:defRPr sz="2400" b="1" baseline="0">
                <a:solidFill>
                  <a:schemeClr val="tx1"/>
                </a:solidFill>
                <a:latin typeface="Arial" pitchFamily="34" charset="0"/>
                <a:ea typeface="+mn-ea"/>
                <a:cs typeface="HyhwpEQ"/>
              </a:defRPr>
            </a:lvl1pPr>
            <a:lvl2pPr marL="914400" indent="-457200" algn="l" rtl="0" eaLnBrk="1" fontAlgn="base" hangingPunct="1">
              <a:spcBef>
                <a:spcPct val="20000"/>
              </a:spcBef>
              <a:spcAft>
                <a:spcPct val="0"/>
              </a:spcAft>
              <a:buClr>
                <a:srgbClr val="800000"/>
              </a:buClr>
              <a:buFont typeface="Wingdings" pitchFamily="2" charset="2"/>
              <a:buChar char="q"/>
              <a:defRPr sz="2000" baseline="0">
                <a:solidFill>
                  <a:schemeClr val="tx1"/>
                </a:solidFill>
                <a:latin typeface="Arial" pitchFamily="34" charset="0"/>
                <a:ea typeface="+mn-ea"/>
                <a:cs typeface="HyhwpEQ"/>
              </a:defRPr>
            </a:lvl2pPr>
            <a:lvl3pPr marL="1295400" indent="-381000" algn="l" rtl="0" eaLnBrk="1" fontAlgn="base" hangingPunct="1">
              <a:spcBef>
                <a:spcPct val="20000"/>
              </a:spcBef>
              <a:spcAft>
                <a:spcPct val="0"/>
              </a:spcAft>
              <a:buClr>
                <a:srgbClr val="800000"/>
              </a:buClr>
              <a:buFont typeface="Wingdings" pitchFamily="2" charset="2"/>
              <a:buChar char="Ø"/>
              <a:defRPr sz="2000" baseline="0">
                <a:solidFill>
                  <a:schemeClr val="tx1"/>
                </a:solidFill>
                <a:latin typeface="Arial" pitchFamily="34" charset="0"/>
                <a:ea typeface="+mn-ea"/>
                <a:cs typeface="HyhwpEQ"/>
              </a:defRPr>
            </a:lvl3pPr>
            <a:lvl4pPr marL="1752600" indent="-381000" algn="l" rtl="0" eaLnBrk="1" fontAlgn="base" hangingPunct="1">
              <a:spcBef>
                <a:spcPct val="20000"/>
              </a:spcBef>
              <a:spcAft>
                <a:spcPct val="0"/>
              </a:spcAft>
              <a:buClr>
                <a:srgbClr val="800000"/>
              </a:buClr>
              <a:buSzPct val="150000"/>
              <a:buFont typeface="Courier New" pitchFamily="49" charset="0"/>
              <a:buChar char="o"/>
              <a:defRPr sz="2000" baseline="0">
                <a:solidFill>
                  <a:schemeClr val="tx1"/>
                </a:solidFill>
                <a:latin typeface="Arial" pitchFamily="34" charset="0"/>
                <a:ea typeface="+mn-ea"/>
                <a:cs typeface="HyhwpEQ"/>
              </a:defRPr>
            </a:lvl4pPr>
            <a:lvl5pPr marL="2209800" indent="-381000" algn="l" rtl="0" eaLnBrk="1" fontAlgn="base" hangingPunct="1">
              <a:spcBef>
                <a:spcPct val="20000"/>
              </a:spcBef>
              <a:spcAft>
                <a:spcPct val="0"/>
              </a:spcAft>
              <a:buClr>
                <a:srgbClr val="800000"/>
              </a:buClr>
              <a:buSzPct val="150000"/>
              <a:buFont typeface="Arial" pitchFamily="34" charset="0"/>
              <a:buChar char="•"/>
              <a:defRPr sz="2000" baseline="0">
                <a:solidFill>
                  <a:schemeClr val="tx1"/>
                </a:solidFill>
                <a:latin typeface="Arial" pitchFamily="34" charset="0"/>
                <a:ea typeface="+mn-ea"/>
                <a:cs typeface="HyhwpEQ"/>
              </a:defRPr>
            </a:lvl5pPr>
            <a:lvl6pPr marL="26670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eaLnBrk="1" fontAlgn="base" hangingPunct="1">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lgn="ctr">
              <a:buNone/>
            </a:pPr>
            <a:r>
              <a:rPr lang="en-US" sz="1600" dirty="0" smtClean="0">
                <a:solidFill>
                  <a:schemeClr val="bg1"/>
                </a:solidFill>
              </a:rPr>
              <a:t>The main challenge is to assign tasks to workers in real time while spatial tasks and workers’ spatial constraints are streamed into the system</a:t>
            </a:r>
          </a:p>
        </p:txBody>
      </p:sp>
      <p:sp>
        <p:nvSpPr>
          <p:cNvPr id="74" name="TextBox 73"/>
          <p:cNvSpPr txBox="1"/>
          <p:nvPr/>
        </p:nvSpPr>
        <p:spPr>
          <a:xfrm>
            <a:off x="8100392" y="2780928"/>
            <a:ext cx="793644" cy="369332"/>
          </a:xfrm>
          <a:prstGeom prst="rect">
            <a:avLst/>
          </a:prstGeom>
          <a:noFill/>
        </p:spPr>
        <p:txBody>
          <a:bodyPr wrap="none" rtlCol="0">
            <a:spAutoFit/>
          </a:bodyPr>
          <a:lstStyle/>
          <a:p>
            <a:r>
              <a:rPr lang="en-US" dirty="0" smtClean="0"/>
              <a:t>User 1</a:t>
            </a:r>
            <a:endParaRPr lang="en-US" dirty="0"/>
          </a:p>
        </p:txBody>
      </p:sp>
      <p:sp>
        <p:nvSpPr>
          <p:cNvPr id="47" name="Rectangle 46"/>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48" name="Rectangle 47"/>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L. </a:t>
            </a:r>
            <a:r>
              <a:rPr lang="en-US" sz="1200" dirty="0" err="1">
                <a:latin typeface="Arial" pitchFamily="34" charset="0"/>
                <a:cs typeface="Arial" pitchFamily="34" charset="0"/>
              </a:rPr>
              <a:t>Kazemi</a:t>
            </a:r>
            <a:r>
              <a:rPr lang="en-US" sz="1200" dirty="0">
                <a:latin typeface="Arial" pitchFamily="34" charset="0"/>
                <a:cs typeface="Arial" pitchFamily="34" charset="0"/>
              </a:rPr>
              <a:t> and C. </a:t>
            </a:r>
            <a:r>
              <a:rPr lang="en-US" sz="1200" dirty="0" err="1">
                <a:latin typeface="Arial" pitchFamily="34" charset="0"/>
                <a:cs typeface="Arial" pitchFamily="34" charset="0"/>
              </a:rPr>
              <a:t>Shahabi</a:t>
            </a:r>
            <a:r>
              <a:rPr lang="en-US" sz="1200" dirty="0">
                <a:latin typeface="Arial" pitchFamily="34" charset="0"/>
                <a:cs typeface="Arial" pitchFamily="34" charset="0"/>
              </a:rPr>
              <a:t>, “</a:t>
            </a:r>
            <a:r>
              <a:rPr lang="en-US" sz="1200" dirty="0" err="1">
                <a:latin typeface="Arial" pitchFamily="34" charset="0"/>
                <a:cs typeface="Arial" pitchFamily="34" charset="0"/>
              </a:rPr>
              <a:t>Geocrowd</a:t>
            </a:r>
            <a:r>
              <a:rPr lang="en-US" sz="1200" dirty="0">
                <a:latin typeface="Arial" pitchFamily="34" charset="0"/>
                <a:cs typeface="Arial" pitchFamily="34" charset="0"/>
              </a:rPr>
              <a:t>: Enabling Query Answering with spatial crowdsourcing,” in </a:t>
            </a:r>
            <a:r>
              <a:rPr lang="en-US" sz="1200" b="1" dirty="0" smtClean="0">
                <a:latin typeface="Arial" pitchFamily="34" charset="0"/>
                <a:cs typeface="Arial" pitchFamily="34" charset="0"/>
              </a:rPr>
              <a:t>ACM SIGSPATIAL GIS </a:t>
            </a:r>
            <a:r>
              <a:rPr lang="en-US" sz="1200" dirty="0">
                <a:latin typeface="Arial" pitchFamily="34" charset="0"/>
                <a:cs typeface="Arial" pitchFamily="34" charset="0"/>
              </a:rPr>
              <a:t>2012.</a:t>
            </a:r>
          </a:p>
        </p:txBody>
      </p:sp>
    </p:spTree>
    <p:extLst>
      <p:ext uri="{BB962C8B-B14F-4D97-AF65-F5344CB8AC3E}">
        <p14:creationId xmlns:p14="http://schemas.microsoft.com/office/powerpoint/2010/main" val="3997348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001"/>
            <a:ext cx="7272808" cy="936727"/>
          </a:xfrm>
        </p:spPr>
        <p:txBody>
          <a:bodyPr/>
          <a:lstStyle/>
          <a:p>
            <a:r>
              <a:rPr lang="en-US" sz="2800" dirty="0" smtClean="0"/>
              <a:t>Spatial Crowdsourcing for Queries:</a:t>
            </a:r>
            <a:br>
              <a:rPr lang="en-US" sz="2800" dirty="0" smtClean="0"/>
            </a:br>
            <a:r>
              <a:rPr lang="en-US" sz="2800" dirty="0" smtClean="0"/>
              <a:t>Shortest-Path Computation</a:t>
            </a:r>
            <a:endParaRPr lang="en-US" sz="2800" dirty="0"/>
          </a:p>
        </p:txBody>
      </p:sp>
      <p:pic>
        <p:nvPicPr>
          <p:cNvPr id="16" name="Content Placeholder 3"/>
          <p:cNvPicPr>
            <a:picLocks noGrp="1" noChangeAspect="1"/>
          </p:cNvPicPr>
          <p:nvPr>
            <p:ph idx="1"/>
          </p:nvPr>
        </p:nvPicPr>
        <p:blipFill rotWithShape="1">
          <a:blip r:embed="rId2"/>
          <a:srcRect t="16873" r="5870" b="16873"/>
          <a:stretch/>
        </p:blipFill>
        <p:spPr>
          <a:xfrm>
            <a:off x="2411760" y="1363412"/>
            <a:ext cx="4536504" cy="3186678"/>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bwMode="auto">
          <a:xfrm>
            <a:off x="2411760" y="1363412"/>
            <a:ext cx="4536504" cy="3240361"/>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cxnSp>
        <p:nvCxnSpPr>
          <p:cNvPr id="18" name="Straight Connector 17"/>
          <p:cNvCxnSpPr>
            <a:stCxn id="15" idx="0"/>
            <a:endCxn id="15" idx="2"/>
          </p:cNvCxnSpPr>
          <p:nvPr/>
        </p:nvCxnSpPr>
        <p:spPr bwMode="auto">
          <a:xfrm>
            <a:off x="4680012" y="1363412"/>
            <a:ext cx="0" cy="3240361"/>
          </a:xfrm>
          <a:prstGeom prst="line">
            <a:avLst/>
          </a:prstGeom>
          <a:solidFill>
            <a:schemeClr val="accent1"/>
          </a:solidFill>
          <a:ln w="38100" cap="flat" cmpd="sng" algn="ctr">
            <a:solidFill>
              <a:srgbClr val="A50021"/>
            </a:solidFill>
            <a:prstDash val="solid"/>
            <a:round/>
            <a:headEnd type="none" w="med" len="med"/>
            <a:tailEnd type="none" w="med" len="med"/>
          </a:ln>
          <a:effectLst/>
        </p:spPr>
      </p:cxnSp>
      <p:cxnSp>
        <p:nvCxnSpPr>
          <p:cNvPr id="19" name="Straight Connector 18"/>
          <p:cNvCxnSpPr>
            <a:stCxn id="16" idx="1"/>
            <a:endCxn id="15" idx="3"/>
          </p:cNvCxnSpPr>
          <p:nvPr/>
        </p:nvCxnSpPr>
        <p:spPr bwMode="auto">
          <a:xfrm>
            <a:off x="2411760" y="2956751"/>
            <a:ext cx="4536504" cy="26842"/>
          </a:xfrm>
          <a:prstGeom prst="line">
            <a:avLst/>
          </a:prstGeom>
          <a:solidFill>
            <a:schemeClr val="accent1"/>
          </a:solidFill>
          <a:ln w="38100" cap="flat" cmpd="sng" algn="ctr">
            <a:solidFill>
              <a:srgbClr val="A50021"/>
            </a:solidFill>
            <a:prstDash val="solid"/>
            <a:round/>
            <a:headEnd type="none" w="med" len="med"/>
            <a:tailEnd type="none" w="med" len="med"/>
          </a:ln>
          <a:effectLst/>
        </p:spPr>
      </p:cxnSp>
      <p:cxnSp>
        <p:nvCxnSpPr>
          <p:cNvPr id="22" name="Straight Connector 21"/>
          <p:cNvCxnSpPr/>
          <p:nvPr/>
        </p:nvCxnSpPr>
        <p:spPr bwMode="auto">
          <a:xfrm>
            <a:off x="3563888" y="1363412"/>
            <a:ext cx="0" cy="3240361"/>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23" name="Straight Connector 22"/>
          <p:cNvCxnSpPr/>
          <p:nvPr/>
        </p:nvCxnSpPr>
        <p:spPr bwMode="auto">
          <a:xfrm>
            <a:off x="5796136" y="1363412"/>
            <a:ext cx="0" cy="3240361"/>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24" name="Straight Connector 23"/>
          <p:cNvCxnSpPr/>
          <p:nvPr/>
        </p:nvCxnSpPr>
        <p:spPr bwMode="auto">
          <a:xfrm>
            <a:off x="2411760" y="2200666"/>
            <a:ext cx="4536504" cy="26842"/>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25" name="Straight Connector 24"/>
          <p:cNvCxnSpPr/>
          <p:nvPr/>
        </p:nvCxnSpPr>
        <p:spPr bwMode="auto">
          <a:xfrm>
            <a:off x="2411760" y="3739676"/>
            <a:ext cx="4536504" cy="26842"/>
          </a:xfrm>
          <a:prstGeom prst="line">
            <a:avLst/>
          </a:prstGeom>
          <a:solidFill>
            <a:schemeClr val="accent1"/>
          </a:solidFill>
          <a:ln w="38100" cap="flat" cmpd="sng" algn="ctr">
            <a:solidFill>
              <a:srgbClr val="A50021"/>
            </a:solidFill>
            <a:prstDash val="dashDot"/>
            <a:round/>
            <a:headEnd type="none" w="med" len="med"/>
            <a:tailEnd type="none" w="med" len="med"/>
          </a:ln>
          <a:effectLst/>
        </p:spPr>
      </p:cxnSp>
      <p:cxnSp>
        <p:nvCxnSpPr>
          <p:cNvPr id="31" name="Straight Arrow Connector 30"/>
          <p:cNvCxnSpPr>
            <a:endCxn id="6" idx="3"/>
          </p:cNvCxnSpPr>
          <p:nvPr/>
        </p:nvCxnSpPr>
        <p:spPr bwMode="auto">
          <a:xfrm flipH="1" flipV="1">
            <a:off x="1835696" y="1640122"/>
            <a:ext cx="2592288" cy="29935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32" name="Straight Arrow Connector 31"/>
          <p:cNvCxnSpPr>
            <a:endCxn id="10" idx="3"/>
          </p:cNvCxnSpPr>
          <p:nvPr/>
        </p:nvCxnSpPr>
        <p:spPr bwMode="auto">
          <a:xfrm flipH="1">
            <a:off x="1835696" y="2394168"/>
            <a:ext cx="2232248" cy="276710"/>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35" name="Straight Arrow Connector 34"/>
          <p:cNvCxnSpPr>
            <a:endCxn id="6" idx="3"/>
          </p:cNvCxnSpPr>
          <p:nvPr/>
        </p:nvCxnSpPr>
        <p:spPr bwMode="auto">
          <a:xfrm flipH="1">
            <a:off x="1835696" y="1590758"/>
            <a:ext cx="3312368" cy="4936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38" name="Straight Arrow Connector 37"/>
          <p:cNvCxnSpPr>
            <a:endCxn id="10" idx="3"/>
          </p:cNvCxnSpPr>
          <p:nvPr/>
        </p:nvCxnSpPr>
        <p:spPr bwMode="auto">
          <a:xfrm flipH="1" flipV="1">
            <a:off x="1835696" y="2670878"/>
            <a:ext cx="2016224" cy="85277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40" name="Straight Arrow Connector 39"/>
          <p:cNvCxnSpPr>
            <a:endCxn id="11" idx="3"/>
          </p:cNvCxnSpPr>
          <p:nvPr/>
        </p:nvCxnSpPr>
        <p:spPr bwMode="auto">
          <a:xfrm flipH="1">
            <a:off x="1835696" y="3861048"/>
            <a:ext cx="2232248" cy="443370"/>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43" name="TextBox 42"/>
          <p:cNvSpPr txBox="1"/>
          <p:nvPr/>
        </p:nvSpPr>
        <p:spPr>
          <a:xfrm>
            <a:off x="1313696" y="3298336"/>
            <a:ext cx="415498" cy="369332"/>
          </a:xfrm>
          <a:prstGeom prst="rect">
            <a:avLst/>
          </a:prstGeom>
          <a:noFill/>
        </p:spPr>
        <p:txBody>
          <a:bodyPr wrap="none" rtlCol="0">
            <a:spAutoFit/>
          </a:bodyPr>
          <a:lstStyle/>
          <a:p>
            <a:r>
              <a:rPr lang="en-US" b="1" dirty="0" smtClean="0"/>
              <a:t>…</a:t>
            </a:r>
            <a:endParaRPr lang="en-US" b="1" dirty="0"/>
          </a:p>
        </p:txBody>
      </p:sp>
      <p:grpSp>
        <p:nvGrpSpPr>
          <p:cNvPr id="66" name="Group 65"/>
          <p:cNvGrpSpPr/>
          <p:nvPr/>
        </p:nvGrpSpPr>
        <p:grpSpPr>
          <a:xfrm>
            <a:off x="49578" y="1291404"/>
            <a:ext cx="1786118" cy="697436"/>
            <a:chOff x="49578" y="1268760"/>
            <a:chExt cx="1786118" cy="697436"/>
          </a:xfrm>
        </p:grpSpPr>
        <p:pic>
          <p:nvPicPr>
            <p:cNvPr id="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68760"/>
              <a:ext cx="864096" cy="697436"/>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 name="TextBox 43"/>
            <p:cNvSpPr txBox="1"/>
            <p:nvPr/>
          </p:nvSpPr>
          <p:spPr>
            <a:xfrm>
              <a:off x="49578" y="1547500"/>
              <a:ext cx="960457" cy="369332"/>
            </a:xfrm>
            <a:prstGeom prst="rect">
              <a:avLst/>
            </a:prstGeom>
            <a:noFill/>
          </p:spPr>
          <p:txBody>
            <a:bodyPr wrap="none" rtlCol="0">
              <a:spAutoFit/>
            </a:bodyPr>
            <a:lstStyle/>
            <a:p>
              <a:r>
                <a:rPr lang="en-US" b="1" dirty="0" smtClean="0"/>
                <a:t>Client 1</a:t>
              </a:r>
              <a:endParaRPr lang="en-US" b="1" dirty="0"/>
            </a:p>
          </p:txBody>
        </p:sp>
      </p:grpSp>
      <p:grpSp>
        <p:nvGrpSpPr>
          <p:cNvPr id="67" name="Group 66"/>
          <p:cNvGrpSpPr/>
          <p:nvPr/>
        </p:nvGrpSpPr>
        <p:grpSpPr>
          <a:xfrm>
            <a:off x="49578" y="2322160"/>
            <a:ext cx="1786118" cy="706728"/>
            <a:chOff x="49578" y="2299516"/>
            <a:chExt cx="1786118" cy="706728"/>
          </a:xfrm>
        </p:grpSpPr>
        <p:pic>
          <p:nvPicPr>
            <p:cNvPr id="10"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299516"/>
              <a:ext cx="864096" cy="697436"/>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 name="TextBox 44"/>
            <p:cNvSpPr txBox="1"/>
            <p:nvPr/>
          </p:nvSpPr>
          <p:spPr>
            <a:xfrm>
              <a:off x="49578" y="2636912"/>
              <a:ext cx="960457" cy="369332"/>
            </a:xfrm>
            <a:prstGeom prst="rect">
              <a:avLst/>
            </a:prstGeom>
            <a:noFill/>
          </p:spPr>
          <p:txBody>
            <a:bodyPr wrap="none" rtlCol="0">
              <a:spAutoFit/>
            </a:bodyPr>
            <a:lstStyle/>
            <a:p>
              <a:r>
                <a:rPr lang="en-US" b="1" dirty="0" smtClean="0"/>
                <a:t>Client 2</a:t>
              </a:r>
              <a:endParaRPr lang="en-US" b="1" dirty="0"/>
            </a:p>
          </p:txBody>
        </p:sp>
      </p:grpSp>
      <p:grpSp>
        <p:nvGrpSpPr>
          <p:cNvPr id="68" name="Group 67"/>
          <p:cNvGrpSpPr/>
          <p:nvPr/>
        </p:nvGrpSpPr>
        <p:grpSpPr>
          <a:xfrm>
            <a:off x="49578" y="3955700"/>
            <a:ext cx="1786118" cy="697436"/>
            <a:chOff x="49578" y="3933056"/>
            <a:chExt cx="1786118" cy="697436"/>
          </a:xfrm>
        </p:grpSpPr>
        <p:pic>
          <p:nvPicPr>
            <p:cNvPr id="11"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933056"/>
              <a:ext cx="864096" cy="697436"/>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 name="TextBox 45"/>
            <p:cNvSpPr txBox="1"/>
            <p:nvPr/>
          </p:nvSpPr>
          <p:spPr>
            <a:xfrm>
              <a:off x="49578" y="4149080"/>
              <a:ext cx="973419" cy="369332"/>
            </a:xfrm>
            <a:prstGeom prst="rect">
              <a:avLst/>
            </a:prstGeom>
            <a:noFill/>
          </p:spPr>
          <p:txBody>
            <a:bodyPr wrap="none" rtlCol="0">
              <a:spAutoFit/>
            </a:bodyPr>
            <a:lstStyle/>
            <a:p>
              <a:r>
                <a:rPr lang="en-US" b="1" dirty="0" smtClean="0"/>
                <a:t>Client n</a:t>
              </a:r>
              <a:endParaRPr lang="en-US" b="1" dirty="0"/>
            </a:p>
          </p:txBody>
        </p:sp>
      </p:grpSp>
      <p:cxnSp>
        <p:nvCxnSpPr>
          <p:cNvPr id="48" name="Straight Arrow Connector 47"/>
          <p:cNvCxnSpPr>
            <a:endCxn id="10" idx="3"/>
          </p:cNvCxnSpPr>
          <p:nvPr/>
        </p:nvCxnSpPr>
        <p:spPr bwMode="auto">
          <a:xfrm flipH="1" flipV="1">
            <a:off x="1835696" y="2670878"/>
            <a:ext cx="3456384" cy="769444"/>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51" name="Straight Arrow Connector 50"/>
          <p:cNvCxnSpPr>
            <a:endCxn id="11" idx="3"/>
          </p:cNvCxnSpPr>
          <p:nvPr/>
        </p:nvCxnSpPr>
        <p:spPr bwMode="auto">
          <a:xfrm flipH="1">
            <a:off x="1835696" y="4149080"/>
            <a:ext cx="4536504" cy="155338"/>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sp>
        <p:nvSpPr>
          <p:cNvPr id="54" name="TextBox 53"/>
          <p:cNvSpPr txBox="1"/>
          <p:nvPr/>
        </p:nvSpPr>
        <p:spPr>
          <a:xfrm>
            <a:off x="2123728" y="980728"/>
            <a:ext cx="5112568" cy="369332"/>
          </a:xfrm>
          <a:prstGeom prst="rect">
            <a:avLst/>
          </a:prstGeom>
          <a:noFill/>
        </p:spPr>
        <p:txBody>
          <a:bodyPr wrap="square" rtlCol="0">
            <a:spAutoFit/>
          </a:bodyPr>
          <a:lstStyle/>
          <a:p>
            <a:pPr algn="ctr"/>
            <a:r>
              <a:rPr lang="en-US" b="1" dirty="0" smtClean="0"/>
              <a:t>Centralized Server (Graph Separator Approach)</a:t>
            </a:r>
            <a:endParaRPr lang="en-US" b="1" dirty="0"/>
          </a:p>
        </p:txBody>
      </p:sp>
      <p:sp>
        <p:nvSpPr>
          <p:cNvPr id="56" name="Content Placeholder 2"/>
          <p:cNvSpPr txBox="1">
            <a:spLocks/>
          </p:cNvSpPr>
          <p:nvPr/>
        </p:nvSpPr>
        <p:spPr bwMode="auto">
          <a:xfrm>
            <a:off x="107504" y="4797152"/>
            <a:ext cx="2952328" cy="1368152"/>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a:buClr>
                <a:schemeClr val="tx1"/>
              </a:buClr>
              <a:buFont typeface="Wingdings" charset="2"/>
              <a:buChar char="ü"/>
            </a:pPr>
            <a:r>
              <a:rPr lang="en-US" sz="1600" b="0" kern="0" dirty="0" smtClean="0">
                <a:latin typeface="Arial" pitchFamily="34" charset="0"/>
                <a:cs typeface="Arial" pitchFamily="34" charset="0"/>
              </a:rPr>
              <a:t>Clients runs JavaScript</a:t>
            </a:r>
          </a:p>
          <a:p>
            <a:pPr>
              <a:buClr>
                <a:schemeClr val="tx1"/>
              </a:buClr>
              <a:buFont typeface="Wingdings" charset="2"/>
              <a:buChar char="ü"/>
            </a:pPr>
            <a:r>
              <a:rPr lang="en-US" sz="1600" b="0" kern="0" dirty="0" smtClean="0">
                <a:latin typeface="Arial" pitchFamily="34" charset="0"/>
                <a:cs typeface="Arial" pitchFamily="34" charset="0"/>
              </a:rPr>
              <a:t>Clients Calculate local Cliques</a:t>
            </a:r>
          </a:p>
          <a:p>
            <a:pPr>
              <a:buClr>
                <a:schemeClr val="tx1"/>
              </a:buClr>
              <a:buFont typeface="Wingdings" charset="2"/>
              <a:buChar char="ü"/>
            </a:pPr>
            <a:r>
              <a:rPr lang="en-US" sz="1600" b="0" kern="0" dirty="0" smtClean="0">
                <a:latin typeface="Arial" pitchFamily="34" charset="0"/>
                <a:cs typeface="Arial" pitchFamily="34" charset="0"/>
              </a:rPr>
              <a:t>Clients Send Cliques back to server</a:t>
            </a:r>
          </a:p>
        </p:txBody>
      </p:sp>
      <p:sp>
        <p:nvSpPr>
          <p:cNvPr id="57" name="Content Placeholder 2"/>
          <p:cNvSpPr txBox="1">
            <a:spLocks/>
          </p:cNvSpPr>
          <p:nvPr/>
        </p:nvSpPr>
        <p:spPr bwMode="auto">
          <a:xfrm>
            <a:off x="6156176" y="4797152"/>
            <a:ext cx="2952328" cy="1368152"/>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a:buClr>
                <a:schemeClr val="tx1"/>
              </a:buClr>
              <a:buFont typeface="Wingdings" charset="2"/>
              <a:buChar char="ü"/>
            </a:pPr>
            <a:r>
              <a:rPr lang="en-US" sz="1600" b="0" kern="0" dirty="0" smtClean="0">
                <a:solidFill>
                  <a:srgbClr val="000000"/>
                </a:solidFill>
                <a:latin typeface="Arial" pitchFamily="34" charset="0"/>
                <a:cs typeface="Arial" pitchFamily="34" charset="0"/>
              </a:rPr>
              <a:t>Server is an Orchestrator</a:t>
            </a:r>
          </a:p>
          <a:p>
            <a:pPr>
              <a:buClr>
                <a:schemeClr val="tx1"/>
              </a:buClr>
              <a:buFont typeface="Wingdings" charset="2"/>
              <a:buChar char="ü"/>
            </a:pPr>
            <a:r>
              <a:rPr lang="en-US" sz="1600" b="0" kern="0" dirty="0" smtClean="0">
                <a:solidFill>
                  <a:srgbClr val="000000"/>
                </a:solidFill>
                <a:latin typeface="Arial" pitchFamily="34" charset="0"/>
                <a:cs typeface="Arial" pitchFamily="34" charset="0"/>
              </a:rPr>
              <a:t>Receives SP Queries</a:t>
            </a:r>
          </a:p>
          <a:p>
            <a:pPr>
              <a:buClr>
                <a:schemeClr val="tx1"/>
              </a:buClr>
              <a:buFont typeface="Wingdings" charset="2"/>
              <a:buChar char="ü"/>
            </a:pPr>
            <a:r>
              <a:rPr lang="en-US" sz="1600" b="0" kern="0" dirty="0" smtClean="0">
                <a:solidFill>
                  <a:srgbClr val="000000"/>
                </a:solidFill>
                <a:latin typeface="Arial" pitchFamily="34" charset="0"/>
                <a:cs typeface="Arial" pitchFamily="34" charset="0"/>
              </a:rPr>
              <a:t>Send Cells to clients</a:t>
            </a:r>
          </a:p>
          <a:p>
            <a:pPr>
              <a:buClr>
                <a:schemeClr val="tx1"/>
              </a:buClr>
              <a:buFont typeface="Wingdings" charset="2"/>
              <a:buChar char="ü"/>
            </a:pPr>
            <a:r>
              <a:rPr lang="en-US" sz="1600" b="0" kern="0" dirty="0" smtClean="0">
                <a:solidFill>
                  <a:srgbClr val="000000"/>
                </a:solidFill>
                <a:latin typeface="Arial" pitchFamily="34" charset="0"/>
                <a:cs typeface="Arial" pitchFamily="34" charset="0"/>
              </a:rPr>
              <a:t>Return final SP answer</a:t>
            </a:r>
          </a:p>
        </p:txBody>
      </p:sp>
      <p:sp>
        <p:nvSpPr>
          <p:cNvPr id="58" name="Content Placeholder 2"/>
          <p:cNvSpPr txBox="1">
            <a:spLocks/>
          </p:cNvSpPr>
          <p:nvPr/>
        </p:nvSpPr>
        <p:spPr bwMode="auto">
          <a:xfrm>
            <a:off x="3131840" y="4797152"/>
            <a:ext cx="2952328" cy="1368152"/>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a:buClr>
                <a:schemeClr val="tx1"/>
              </a:buClr>
              <a:buFont typeface="Wingdings" charset="2"/>
              <a:buChar char="ü"/>
            </a:pPr>
            <a:r>
              <a:rPr lang="en-US" sz="1600" b="0" kern="0" dirty="0" smtClean="0">
                <a:solidFill>
                  <a:srgbClr val="000000"/>
                </a:solidFill>
                <a:latin typeface="Arial" pitchFamily="34" charset="0"/>
                <a:cs typeface="Arial" pitchFamily="34" charset="0"/>
              </a:rPr>
              <a:t>Communication via AJAX</a:t>
            </a:r>
          </a:p>
          <a:p>
            <a:pPr>
              <a:buClr>
                <a:schemeClr val="tx1"/>
              </a:buClr>
              <a:buFont typeface="Wingdings" charset="2"/>
              <a:buChar char="ü"/>
            </a:pPr>
            <a:r>
              <a:rPr lang="en-US" sz="1600" b="0" kern="0" dirty="0" smtClean="0">
                <a:solidFill>
                  <a:srgbClr val="000000"/>
                </a:solidFill>
                <a:latin typeface="Arial" pitchFamily="34" charset="0"/>
                <a:cs typeface="Arial" pitchFamily="34" charset="0"/>
              </a:rPr>
              <a:t>Batch Cells and results</a:t>
            </a:r>
          </a:p>
          <a:p>
            <a:pPr>
              <a:buClr>
                <a:schemeClr val="tx1"/>
              </a:buClr>
              <a:buFont typeface="Wingdings" charset="2"/>
              <a:buChar char="ü"/>
            </a:pPr>
            <a:r>
              <a:rPr lang="en-US" sz="1600" b="0" kern="0" dirty="0" smtClean="0">
                <a:solidFill>
                  <a:srgbClr val="000000"/>
                </a:solidFill>
                <a:latin typeface="Arial" pitchFamily="34" charset="0"/>
                <a:cs typeface="Arial" pitchFamily="34" charset="0"/>
              </a:rPr>
              <a:t>Compression: Send only </a:t>
            </a:r>
            <a:r>
              <a:rPr lang="en-US" sz="1600" b="0" kern="0" dirty="0" err="1" smtClean="0">
                <a:solidFill>
                  <a:srgbClr val="000000"/>
                </a:solidFill>
                <a:latin typeface="Arial" pitchFamily="34" charset="0"/>
                <a:cs typeface="Arial" pitchFamily="34" charset="0"/>
              </a:rPr>
              <a:t>NodeIDs</a:t>
            </a:r>
            <a:endParaRPr lang="en-US" sz="1600" b="0" kern="0" dirty="0" smtClean="0">
              <a:solidFill>
                <a:srgbClr val="000000"/>
              </a:solidFill>
              <a:latin typeface="Arial" pitchFamily="34" charset="0"/>
              <a:cs typeface="Arial" pitchFamily="34" charset="0"/>
            </a:endParaRPr>
          </a:p>
        </p:txBody>
      </p:sp>
      <p:pic>
        <p:nvPicPr>
          <p:cNvPr id="59" name="Picture 6" descr="C:\Documents and Settings\ted\Local Settings\Temporary Internet Files\Content.IE5\0L2741MZ\MC900433943[2].png"/>
          <p:cNvPicPr>
            <a:picLocks noChangeAspect="1" noChangeArrowheads="1"/>
          </p:cNvPicPr>
          <p:nvPr/>
        </p:nvPicPr>
        <p:blipFill>
          <a:blip r:embed="rId4" cstate="print"/>
          <a:srcRect/>
          <a:stretch>
            <a:fillRect/>
          </a:stretch>
        </p:blipFill>
        <p:spPr bwMode="auto">
          <a:xfrm>
            <a:off x="8172400" y="1723452"/>
            <a:ext cx="936104" cy="936104"/>
          </a:xfrm>
          <a:prstGeom prst="rect">
            <a:avLst/>
          </a:prstGeom>
          <a:noFill/>
          <a:ln w="9525">
            <a:noFill/>
            <a:miter lim="800000"/>
            <a:headEnd/>
            <a:tailEnd/>
          </a:ln>
        </p:spPr>
      </p:pic>
      <p:sp>
        <p:nvSpPr>
          <p:cNvPr id="60" name="Left Arrow 59"/>
          <p:cNvSpPr/>
          <p:nvPr/>
        </p:nvSpPr>
        <p:spPr bwMode="auto">
          <a:xfrm>
            <a:off x="7092280" y="1435420"/>
            <a:ext cx="1008112" cy="792088"/>
          </a:xfrm>
          <a:prstGeom prst="leftArrow">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굴림" pitchFamily="34" charset="-127"/>
              </a:rPr>
              <a:t>SP Query</a:t>
            </a:r>
          </a:p>
        </p:txBody>
      </p:sp>
      <p:sp>
        <p:nvSpPr>
          <p:cNvPr id="61" name="Right Arrow 60"/>
          <p:cNvSpPr/>
          <p:nvPr/>
        </p:nvSpPr>
        <p:spPr bwMode="auto">
          <a:xfrm>
            <a:off x="7164288" y="2227508"/>
            <a:ext cx="978408" cy="772664"/>
          </a:xfrm>
          <a:prstGeom prst="rightArrow">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굴림" pitchFamily="34" charset="-127"/>
              </a:rPr>
              <a:t>Answer</a:t>
            </a:r>
          </a:p>
        </p:txBody>
      </p:sp>
      <p:sp>
        <p:nvSpPr>
          <p:cNvPr id="63" name="TextBox 62"/>
          <p:cNvSpPr txBox="1"/>
          <p:nvPr/>
        </p:nvSpPr>
        <p:spPr>
          <a:xfrm>
            <a:off x="8105481" y="2731564"/>
            <a:ext cx="1056487" cy="646331"/>
          </a:xfrm>
          <a:prstGeom prst="rect">
            <a:avLst/>
          </a:prstGeom>
          <a:noFill/>
        </p:spPr>
        <p:txBody>
          <a:bodyPr wrap="none" rtlCol="0">
            <a:spAutoFit/>
          </a:bodyPr>
          <a:lstStyle/>
          <a:p>
            <a:pPr algn="ctr"/>
            <a:r>
              <a:rPr lang="en-US" dirty="0" smtClean="0"/>
              <a:t>Querying </a:t>
            </a:r>
            <a:br>
              <a:rPr lang="en-US" dirty="0" smtClean="0"/>
            </a:br>
            <a:r>
              <a:rPr lang="en-US" dirty="0" smtClean="0"/>
              <a:t>User</a:t>
            </a:r>
            <a:endParaRPr lang="en-US" dirty="0"/>
          </a:p>
        </p:txBody>
      </p:sp>
      <p:sp>
        <p:nvSpPr>
          <p:cNvPr id="64" name="Left Arrow 63"/>
          <p:cNvSpPr/>
          <p:nvPr/>
        </p:nvSpPr>
        <p:spPr bwMode="auto">
          <a:xfrm>
            <a:off x="7020272" y="3523652"/>
            <a:ext cx="648072" cy="720080"/>
          </a:xfrm>
          <a:prstGeom prst="leftArrow">
            <a:avLst/>
          </a:prstGeom>
          <a:solidFill>
            <a:srgbClr val="80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ea typeface="굴림" pitchFamily="34" charset="-127"/>
            </a:endParaRPr>
          </a:p>
        </p:txBody>
      </p:sp>
      <p:sp>
        <p:nvSpPr>
          <p:cNvPr id="65" name="TextBox 64"/>
          <p:cNvSpPr txBox="1"/>
          <p:nvPr/>
        </p:nvSpPr>
        <p:spPr>
          <a:xfrm>
            <a:off x="7596336" y="3523652"/>
            <a:ext cx="1537312" cy="646331"/>
          </a:xfrm>
          <a:prstGeom prst="rect">
            <a:avLst/>
          </a:prstGeom>
          <a:noFill/>
        </p:spPr>
        <p:txBody>
          <a:bodyPr wrap="none" rtlCol="0">
            <a:spAutoFit/>
          </a:bodyPr>
          <a:lstStyle/>
          <a:p>
            <a:r>
              <a:rPr lang="en-US" dirty="0" smtClean="0"/>
              <a:t>Road Network </a:t>
            </a:r>
            <a:br>
              <a:rPr lang="en-US" dirty="0" smtClean="0"/>
            </a:br>
            <a:r>
              <a:rPr lang="en-US" dirty="0" smtClean="0"/>
              <a:t>Updates</a:t>
            </a:r>
            <a:endParaRPr lang="en-US" dirty="0"/>
          </a:p>
        </p:txBody>
      </p:sp>
      <p:sp>
        <p:nvSpPr>
          <p:cNvPr id="39" name="Rectangle 38"/>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41" name="Rectangle 40"/>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A. </a:t>
            </a:r>
            <a:r>
              <a:rPr lang="en-US" sz="1200" dirty="0" err="1">
                <a:latin typeface="Arial" pitchFamily="34" charset="0"/>
                <a:cs typeface="Arial" pitchFamily="34" charset="0"/>
              </a:rPr>
              <a:t>Efentakis</a:t>
            </a:r>
            <a:r>
              <a:rPr lang="en-US" sz="1200" dirty="0">
                <a:latin typeface="Arial" pitchFamily="34" charset="0"/>
                <a:cs typeface="Arial" pitchFamily="34" charset="0"/>
              </a:rPr>
              <a:t>, D. </a:t>
            </a:r>
            <a:r>
              <a:rPr lang="en-US" sz="1200" dirty="0" err="1">
                <a:latin typeface="Arial" pitchFamily="34" charset="0"/>
                <a:cs typeface="Arial" pitchFamily="34" charset="0"/>
              </a:rPr>
              <a:t>Theodorakis</a:t>
            </a:r>
            <a:r>
              <a:rPr lang="en-US" sz="1200" dirty="0">
                <a:latin typeface="Arial" pitchFamily="34" charset="0"/>
                <a:cs typeface="Arial" pitchFamily="34" charset="0"/>
              </a:rPr>
              <a:t>, and D. </a:t>
            </a:r>
            <a:r>
              <a:rPr lang="en-US" sz="1200" dirty="0" err="1">
                <a:latin typeface="Arial" pitchFamily="34" charset="0"/>
                <a:cs typeface="Arial" pitchFamily="34" charset="0"/>
              </a:rPr>
              <a:t>Pfoser</a:t>
            </a:r>
            <a:r>
              <a:rPr lang="en-US" sz="1200" dirty="0">
                <a:latin typeface="Arial" pitchFamily="34" charset="0"/>
                <a:cs typeface="Arial" pitchFamily="34" charset="0"/>
              </a:rPr>
              <a:t>, “Crowdsourcing Computing Resources for Shortest-Path Computation,” in </a:t>
            </a:r>
            <a:r>
              <a:rPr lang="en-US" sz="1200" b="1" dirty="0">
                <a:latin typeface="Arial" pitchFamily="34" charset="0"/>
                <a:cs typeface="Arial" pitchFamily="34" charset="0"/>
              </a:rPr>
              <a:t>GIS</a:t>
            </a:r>
            <a:r>
              <a:rPr lang="en-US" sz="1200" dirty="0">
                <a:latin typeface="Arial" pitchFamily="34" charset="0"/>
                <a:cs typeface="Arial" pitchFamily="34" charset="0"/>
              </a:rPr>
              <a:t> 2012</a:t>
            </a:r>
          </a:p>
        </p:txBody>
      </p:sp>
    </p:spTree>
    <p:extLst>
      <p:ext uri="{BB962C8B-B14F-4D97-AF65-F5344CB8AC3E}">
        <p14:creationId xmlns:p14="http://schemas.microsoft.com/office/powerpoint/2010/main" val="40700229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3429000"/>
            <a:ext cx="5976664" cy="1296144"/>
          </a:xfrm>
        </p:spPr>
        <p:txBody>
          <a:bodyPr/>
          <a:lstStyle/>
          <a:p>
            <a:r>
              <a:rPr lang="en-US" sz="4400" dirty="0" smtClean="0">
                <a:latin typeface="Calibri"/>
                <a:cs typeface="Calibri"/>
              </a:rPr>
              <a:t>Part V:</a:t>
            </a:r>
            <a:br>
              <a:rPr lang="en-US" sz="4400" dirty="0" smtClean="0">
                <a:latin typeface="Calibri"/>
                <a:cs typeface="Calibri"/>
              </a:rPr>
            </a:br>
            <a:r>
              <a:rPr lang="en-US" sz="4400" dirty="0" smtClean="0">
                <a:latin typeface="Calibri"/>
                <a:cs typeface="Calibri"/>
              </a:rPr>
              <a:t>Risks and Threats</a:t>
            </a:r>
            <a:endParaRPr lang="en-US" sz="4400" dirty="0">
              <a:latin typeface="Calibri"/>
              <a:cs typeface="Calibri"/>
            </a:endParaRPr>
          </a:p>
        </p:txBody>
      </p:sp>
      <p:pic>
        <p:nvPicPr>
          <p:cNvPr id="3" name="Picture 2"/>
          <p:cNvPicPr>
            <a:picLocks noChangeAspect="1"/>
          </p:cNvPicPr>
          <p:nvPr/>
        </p:nvPicPr>
        <p:blipFill>
          <a:blip r:embed="rId2"/>
          <a:stretch>
            <a:fillRect/>
          </a:stretch>
        </p:blipFill>
        <p:spPr>
          <a:xfrm>
            <a:off x="107504" y="3284984"/>
            <a:ext cx="1800200" cy="1800200"/>
          </a:xfrm>
          <a:prstGeom prst="rect">
            <a:avLst/>
          </a:prstGeom>
        </p:spPr>
      </p:pic>
    </p:spTree>
    <p:extLst>
      <p:ext uri="{BB962C8B-B14F-4D97-AF65-F5344CB8AC3E}">
        <p14:creationId xmlns:p14="http://schemas.microsoft.com/office/powerpoint/2010/main" val="3883992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Mobile and Social: Market</a:t>
            </a:r>
            <a:endParaRPr lang="en-US" sz="3600" dirty="0"/>
          </a:p>
        </p:txBody>
      </p:sp>
      <p:pic>
        <p:nvPicPr>
          <p:cNvPr id="4" name="Content Placeholder 3" descr="Screen shot 2013-05-23 at 7.28.10 P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626" t="7310" r="14395" b="13590"/>
          <a:stretch/>
        </p:blipFill>
        <p:spPr>
          <a:xfrm>
            <a:off x="62342" y="1268760"/>
            <a:ext cx="4653674" cy="3384376"/>
          </a:xfrm>
        </p:spPr>
      </p:pic>
      <p:pic>
        <p:nvPicPr>
          <p:cNvPr id="5" name="Picture 4" descr="Screen shot 2013-05-23 at 7.33.21 PM.png"/>
          <p:cNvPicPr>
            <a:picLocks noChangeAspect="1"/>
          </p:cNvPicPr>
          <p:nvPr/>
        </p:nvPicPr>
        <p:blipFill rotWithShape="1">
          <a:blip r:embed="rId3" cstate="print">
            <a:extLst>
              <a:ext uri="{28A0092B-C50C-407E-A947-70E740481C1C}">
                <a14:useLocalDpi xmlns:a14="http://schemas.microsoft.com/office/drawing/2010/main" val="0"/>
              </a:ext>
            </a:extLst>
          </a:blip>
          <a:srcRect l="15963" t="8130" r="14692" b="12225"/>
          <a:stretch/>
        </p:blipFill>
        <p:spPr>
          <a:xfrm>
            <a:off x="4499992" y="2704403"/>
            <a:ext cx="4620636" cy="3316885"/>
          </a:xfrm>
          <a:prstGeom prst="rect">
            <a:avLst/>
          </a:prstGeom>
        </p:spPr>
      </p:pic>
      <p:sp>
        <p:nvSpPr>
          <p:cNvPr id="10" name="Content Placeholder 2"/>
          <p:cNvSpPr txBox="1">
            <a:spLocks/>
          </p:cNvSpPr>
          <p:nvPr/>
        </p:nvSpPr>
        <p:spPr bwMode="auto">
          <a:xfrm>
            <a:off x="323528" y="4797152"/>
            <a:ext cx="3672408" cy="936104"/>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800" b="0" kern="0" dirty="0" smtClean="0">
                <a:latin typeface="Arial" pitchFamily="34" charset="0"/>
                <a:cs typeface="Arial" pitchFamily="34" charset="0"/>
              </a:rPr>
              <a:t>The number of US mobile social network users is increasing on a yearly basis</a:t>
            </a:r>
            <a:endParaRPr lang="en-US" sz="1800" b="0" kern="0" dirty="0" smtClean="0"/>
          </a:p>
        </p:txBody>
      </p:sp>
      <p:sp>
        <p:nvSpPr>
          <p:cNvPr id="11" name="Content Placeholder 2"/>
          <p:cNvSpPr txBox="1">
            <a:spLocks/>
          </p:cNvSpPr>
          <p:nvPr/>
        </p:nvSpPr>
        <p:spPr bwMode="auto">
          <a:xfrm>
            <a:off x="5148064" y="1340768"/>
            <a:ext cx="3672408" cy="1080120"/>
          </a:xfrm>
          <a:prstGeom prst="rect">
            <a:avLst/>
          </a:prstGeom>
          <a:solidFill>
            <a:srgbClr val="FFE327"/>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pPr marL="0" indent="0">
              <a:buNone/>
            </a:pPr>
            <a:r>
              <a:rPr lang="en-US" sz="1800" b="0" kern="0" dirty="0" smtClean="0">
                <a:latin typeface="Arial" pitchFamily="34" charset="0"/>
                <a:cs typeface="Arial" pitchFamily="34" charset="0"/>
              </a:rPr>
              <a:t>The number of users accessing Facebook through their mobile devices is substantially increasing</a:t>
            </a:r>
            <a:endParaRPr lang="en-US" sz="1800" b="0" kern="0" dirty="0" smtClean="0"/>
          </a:p>
        </p:txBody>
      </p:sp>
    </p:spTree>
    <p:extLst>
      <p:ext uri="{BB962C8B-B14F-4D97-AF65-F5344CB8AC3E}">
        <p14:creationId xmlns:p14="http://schemas.microsoft.com/office/powerpoint/2010/main" val="42233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1124744"/>
            <a:ext cx="8153400" cy="5472608"/>
          </a:xfrm>
        </p:spPr>
        <p:txBody>
          <a:bodyPr/>
          <a:lstStyle/>
          <a:p>
            <a:r>
              <a:rPr lang="en-US" dirty="0" smtClean="0">
                <a:solidFill>
                  <a:schemeClr val="bg1">
                    <a:lumMod val="75000"/>
                  </a:schemeClr>
                </a:solidFill>
              </a:rPr>
              <a:t>Motivation</a:t>
            </a:r>
          </a:p>
          <a:p>
            <a:endParaRPr lang="en-US" sz="1800" dirty="0" smtClean="0">
              <a:solidFill>
                <a:schemeClr val="bg1">
                  <a:lumMod val="75000"/>
                </a:schemeClr>
              </a:solidFill>
            </a:endParaRPr>
          </a:p>
          <a:p>
            <a:pPr lvl="0"/>
            <a:r>
              <a:rPr lang="en-US" dirty="0">
                <a:solidFill>
                  <a:prstClr val="white">
                    <a:lumMod val="75000"/>
                  </a:prstClr>
                </a:solidFill>
              </a:rPr>
              <a:t>PART </a:t>
            </a:r>
            <a:r>
              <a:rPr lang="en-US" dirty="0" smtClean="0">
                <a:solidFill>
                  <a:prstClr val="white">
                    <a:lumMod val="75000"/>
                  </a:prstClr>
                </a:solidFill>
              </a:rPr>
              <a:t>I: </a:t>
            </a:r>
            <a:r>
              <a:rPr lang="en-US" dirty="0">
                <a:solidFill>
                  <a:prstClr val="white">
                    <a:lumMod val="75000"/>
                  </a:prstClr>
                </a:solidFill>
              </a:rPr>
              <a:t>Systems</a:t>
            </a:r>
          </a:p>
          <a:p>
            <a:endParaRPr lang="en-US" sz="1800" dirty="0">
              <a:solidFill>
                <a:schemeClr val="bg1">
                  <a:lumMod val="75000"/>
                </a:schemeClr>
              </a:solidFill>
            </a:endParaRPr>
          </a:p>
          <a:p>
            <a:r>
              <a:rPr lang="en-US" dirty="0" smtClean="0">
                <a:solidFill>
                  <a:schemeClr val="bg1">
                    <a:lumMod val="75000"/>
                  </a:schemeClr>
                </a:solidFill>
              </a:rPr>
              <a:t>PART II: Search / Queries</a:t>
            </a:r>
          </a:p>
          <a:p>
            <a:endParaRPr lang="en-US" sz="1800" dirty="0" smtClean="0">
              <a:solidFill>
                <a:schemeClr val="bg1">
                  <a:lumMod val="75000"/>
                </a:schemeClr>
              </a:solidFill>
            </a:endParaRPr>
          </a:p>
          <a:p>
            <a:r>
              <a:rPr lang="en-US" dirty="0" smtClean="0">
                <a:solidFill>
                  <a:schemeClr val="bg1">
                    <a:lumMod val="65000"/>
                  </a:schemeClr>
                </a:solidFill>
              </a:rPr>
              <a:t>PART III: Recommendation Services</a:t>
            </a:r>
          </a:p>
          <a:p>
            <a:pPr lvl="1"/>
            <a:endParaRPr lang="en-US" sz="1800" dirty="0">
              <a:solidFill>
                <a:srgbClr val="000000"/>
              </a:solidFill>
            </a:endParaRPr>
          </a:p>
          <a:p>
            <a:r>
              <a:rPr lang="en-US" dirty="0" smtClean="0">
                <a:solidFill>
                  <a:schemeClr val="bg1">
                    <a:lumMod val="75000"/>
                  </a:schemeClr>
                </a:solidFill>
              </a:rPr>
              <a:t>PART IV: Crowdsourcing</a:t>
            </a:r>
          </a:p>
          <a:p>
            <a:endParaRPr lang="en-US" sz="1800" dirty="0" smtClean="0">
              <a:solidFill>
                <a:schemeClr val="bg1">
                  <a:lumMod val="75000"/>
                </a:schemeClr>
              </a:solidFill>
            </a:endParaRPr>
          </a:p>
          <a:p>
            <a:r>
              <a:rPr lang="en-US" dirty="0" smtClean="0"/>
              <a:t>PART V: Risks and Threats</a:t>
            </a:r>
          </a:p>
          <a:p>
            <a:pPr marL="0" indent="0">
              <a:buNone/>
            </a:pPr>
            <a:endParaRPr lang="en-US" sz="1800" dirty="0" smtClean="0">
              <a:solidFill>
                <a:schemeClr val="bg1">
                  <a:lumMod val="75000"/>
                </a:schemeClr>
              </a:solidFill>
            </a:endParaRPr>
          </a:p>
          <a:p>
            <a:r>
              <a:rPr lang="en-US" dirty="0" smtClean="0">
                <a:solidFill>
                  <a:schemeClr val="bg1">
                    <a:lumMod val="75000"/>
                  </a:schemeClr>
                </a:solidFill>
              </a:rPr>
              <a:t>Wrap-Up</a:t>
            </a:r>
            <a:endParaRPr lang="en-US" dirty="0">
              <a:solidFill>
                <a:schemeClr val="bg1">
                  <a:lumMod val="75000"/>
                </a:schemeClr>
              </a:solidFill>
            </a:endParaRPr>
          </a:p>
        </p:txBody>
      </p:sp>
      <p:pic>
        <p:nvPicPr>
          <p:cNvPr id="4" name="Picture 3"/>
          <p:cNvPicPr>
            <a:picLocks noChangeAspect="1"/>
          </p:cNvPicPr>
          <p:nvPr/>
        </p:nvPicPr>
        <p:blipFill>
          <a:blip r:embed="rId2"/>
          <a:stretch>
            <a:fillRect/>
          </a:stretch>
        </p:blipFill>
        <p:spPr>
          <a:xfrm>
            <a:off x="2771800" y="1117352"/>
            <a:ext cx="432048" cy="439440"/>
          </a:xfrm>
          <a:prstGeom prst="rect">
            <a:avLst/>
          </a:prstGeom>
        </p:spPr>
      </p:pic>
      <p:pic>
        <p:nvPicPr>
          <p:cNvPr id="5" name="Picture 4"/>
          <p:cNvPicPr>
            <a:picLocks noChangeAspect="1"/>
          </p:cNvPicPr>
          <p:nvPr/>
        </p:nvPicPr>
        <p:blipFill>
          <a:blip r:embed="rId2"/>
          <a:stretch>
            <a:fillRect/>
          </a:stretch>
        </p:blipFill>
        <p:spPr>
          <a:xfrm>
            <a:off x="3707904" y="1844824"/>
            <a:ext cx="432048" cy="439440"/>
          </a:xfrm>
          <a:prstGeom prst="rect">
            <a:avLst/>
          </a:prstGeom>
        </p:spPr>
      </p:pic>
      <p:pic>
        <p:nvPicPr>
          <p:cNvPr id="6" name="Picture 5"/>
          <p:cNvPicPr>
            <a:picLocks noChangeAspect="1"/>
          </p:cNvPicPr>
          <p:nvPr/>
        </p:nvPicPr>
        <p:blipFill>
          <a:blip r:embed="rId2"/>
          <a:stretch>
            <a:fillRect/>
          </a:stretch>
        </p:blipFill>
        <p:spPr>
          <a:xfrm>
            <a:off x="4932040" y="2629520"/>
            <a:ext cx="432048" cy="439440"/>
          </a:xfrm>
          <a:prstGeom prst="rect">
            <a:avLst/>
          </a:prstGeom>
        </p:spPr>
      </p:pic>
      <p:pic>
        <p:nvPicPr>
          <p:cNvPr id="7" name="Picture 6"/>
          <p:cNvPicPr>
            <a:picLocks noChangeAspect="1"/>
          </p:cNvPicPr>
          <p:nvPr/>
        </p:nvPicPr>
        <p:blipFill>
          <a:blip r:embed="rId2"/>
          <a:stretch>
            <a:fillRect/>
          </a:stretch>
        </p:blipFill>
        <p:spPr>
          <a:xfrm>
            <a:off x="6516216" y="3421608"/>
            <a:ext cx="432048" cy="439440"/>
          </a:xfrm>
          <a:prstGeom prst="rect">
            <a:avLst/>
          </a:prstGeom>
        </p:spPr>
      </p:pic>
      <p:pic>
        <p:nvPicPr>
          <p:cNvPr id="8" name="Picture 7"/>
          <p:cNvPicPr>
            <a:picLocks noChangeAspect="1"/>
          </p:cNvPicPr>
          <p:nvPr/>
        </p:nvPicPr>
        <p:blipFill>
          <a:blip r:embed="rId2"/>
          <a:stretch>
            <a:fillRect/>
          </a:stretch>
        </p:blipFill>
        <p:spPr>
          <a:xfrm>
            <a:off x="4860032" y="4213696"/>
            <a:ext cx="432048" cy="439440"/>
          </a:xfrm>
          <a:prstGeom prst="rect">
            <a:avLst/>
          </a:prstGeom>
        </p:spPr>
      </p:pic>
    </p:spTree>
    <p:extLst>
      <p:ext uri="{BB962C8B-B14F-4D97-AF65-F5344CB8AC3E}">
        <p14:creationId xmlns:p14="http://schemas.microsoft.com/office/powerpoint/2010/main" val="35825287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93" name="Group 33"/>
          <p:cNvGrpSpPr>
            <a:grpSpLocks/>
          </p:cNvGrpSpPr>
          <p:nvPr/>
        </p:nvGrpSpPr>
        <p:grpSpPr bwMode="auto">
          <a:xfrm>
            <a:off x="5559425" y="2308225"/>
            <a:ext cx="3116263" cy="3886200"/>
            <a:chOff x="3502" y="1454"/>
            <a:chExt cx="1963" cy="2448"/>
          </a:xfrm>
        </p:grpSpPr>
        <p:pic>
          <p:nvPicPr>
            <p:cNvPr id="245777"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 y="1646"/>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78" name="Picture 18" descr="bd20175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 y="2366"/>
              <a:ext cx="243" cy="356"/>
            </a:xfrm>
            <a:prstGeom prst="rect">
              <a:avLst/>
            </a:prstGeom>
            <a:noFill/>
            <a:extLst>
              <a:ext uri="{909E8E84-426E-40DD-AFC4-6F175D3DCCD1}">
                <a14:hiddenFill xmlns:a14="http://schemas.microsoft.com/office/drawing/2010/main">
                  <a:solidFill>
                    <a:srgbClr val="FFFFFF"/>
                  </a:solidFill>
                </a14:hiddenFill>
              </a:ext>
            </a:extLst>
          </p:spPr>
        </p:pic>
        <p:pic>
          <p:nvPicPr>
            <p:cNvPr id="24577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5" y="3614"/>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0"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 y="2174"/>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1"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8" y="1502"/>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2"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 y="1454"/>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3"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 y="2894"/>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4"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0" y="2318"/>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5"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2" y="3038"/>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6"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 y="3038"/>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7"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4" y="3374"/>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788"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 y="3470"/>
              <a:ext cx="1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45789" name="Oval 29"/>
          <p:cNvSpPr>
            <a:spLocks noChangeArrowheads="1"/>
          </p:cNvSpPr>
          <p:nvPr/>
        </p:nvSpPr>
        <p:spPr bwMode="auto">
          <a:xfrm>
            <a:off x="6553200" y="3527425"/>
            <a:ext cx="990600" cy="990600"/>
          </a:xfrm>
          <a:prstGeom prst="ellipse">
            <a:avLst/>
          </a:prstGeom>
          <a:solidFill>
            <a:srgbClr val="FFCC99">
              <a:alpha val="39999"/>
            </a:srgbClr>
          </a:solidFill>
          <a:ln w="12700">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90" name="Oval 30"/>
          <p:cNvSpPr>
            <a:spLocks noChangeAspect="1" noChangeArrowheads="1"/>
          </p:cNvSpPr>
          <p:nvPr/>
        </p:nvSpPr>
        <p:spPr bwMode="auto">
          <a:xfrm>
            <a:off x="6324600" y="3302000"/>
            <a:ext cx="1444625" cy="1444625"/>
          </a:xfrm>
          <a:prstGeom prst="ellipse">
            <a:avLst/>
          </a:prstGeom>
          <a:solidFill>
            <a:srgbClr val="FFCC99">
              <a:alpha val="39999"/>
            </a:srgbClr>
          </a:solidFill>
          <a:ln w="12700">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91" name="Oval 31"/>
          <p:cNvSpPr>
            <a:spLocks noChangeAspect="1" noChangeArrowheads="1"/>
          </p:cNvSpPr>
          <p:nvPr/>
        </p:nvSpPr>
        <p:spPr bwMode="auto">
          <a:xfrm>
            <a:off x="5992813" y="2994025"/>
            <a:ext cx="2084387" cy="2084388"/>
          </a:xfrm>
          <a:prstGeom prst="ellipse">
            <a:avLst/>
          </a:prstGeom>
          <a:solidFill>
            <a:srgbClr val="FFCC99">
              <a:alpha val="39999"/>
            </a:srgbClr>
          </a:solidFill>
          <a:ln w="12700">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92" name="Oval 32"/>
          <p:cNvSpPr>
            <a:spLocks noChangeAspect="1" noChangeArrowheads="1"/>
          </p:cNvSpPr>
          <p:nvPr/>
        </p:nvSpPr>
        <p:spPr bwMode="auto">
          <a:xfrm>
            <a:off x="5334000" y="2384425"/>
            <a:ext cx="3271838" cy="3271838"/>
          </a:xfrm>
          <a:prstGeom prst="ellipse">
            <a:avLst/>
          </a:prstGeom>
          <a:solidFill>
            <a:srgbClr val="FFCC99">
              <a:alpha val="39999"/>
            </a:srgbClr>
          </a:solidFill>
          <a:ln w="12700">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62" name="Rectangle 2"/>
          <p:cNvSpPr>
            <a:spLocks noGrp="1" noChangeArrowheads="1"/>
          </p:cNvSpPr>
          <p:nvPr>
            <p:ph type="title"/>
          </p:nvPr>
        </p:nvSpPr>
        <p:spPr/>
        <p:txBody>
          <a:bodyPr/>
          <a:lstStyle/>
          <a:p>
            <a:r>
              <a:rPr lang="en-US" dirty="0"/>
              <a:t>Location </a:t>
            </a:r>
            <a:r>
              <a:rPr lang="en-US" dirty="0" smtClean="0"/>
              <a:t>Privacy</a:t>
            </a:r>
            <a:endParaRPr lang="en-US" dirty="0"/>
          </a:p>
        </p:txBody>
      </p:sp>
      <p:sp>
        <p:nvSpPr>
          <p:cNvPr id="245763" name="Rectangle 3"/>
          <p:cNvSpPr>
            <a:spLocks noGrp="1" noChangeArrowheads="1"/>
          </p:cNvSpPr>
          <p:nvPr>
            <p:ph type="body" idx="1"/>
          </p:nvPr>
        </p:nvSpPr>
        <p:spPr>
          <a:xfrm>
            <a:off x="4666804" y="1209675"/>
            <a:ext cx="4297684" cy="923181"/>
          </a:xfrm>
        </p:spPr>
        <p:txBody>
          <a:bodyPr/>
          <a:lstStyle/>
          <a:p>
            <a:pPr>
              <a:buFont typeface="Wingdings" charset="0"/>
              <a:buChar char="n"/>
            </a:pPr>
            <a:r>
              <a:rPr lang="en-US" dirty="0"/>
              <a:t>Example:: </a:t>
            </a:r>
            <a:r>
              <a:rPr lang="en-US" i="1" dirty="0"/>
              <a:t>What is my nearest gas station</a:t>
            </a:r>
          </a:p>
        </p:txBody>
      </p:sp>
      <p:sp>
        <p:nvSpPr>
          <p:cNvPr id="245764" name="Line 4"/>
          <p:cNvSpPr>
            <a:spLocks noChangeShapeType="1"/>
          </p:cNvSpPr>
          <p:nvPr/>
        </p:nvSpPr>
        <p:spPr bwMode="auto">
          <a:xfrm flipV="1">
            <a:off x="1423094" y="2410544"/>
            <a:ext cx="3124200" cy="3124200"/>
          </a:xfrm>
          <a:prstGeom prst="line">
            <a:avLst/>
          </a:prstGeom>
          <a:noFill/>
          <a:ln w="5080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5765" name="Group 5"/>
          <p:cNvGrpSpPr>
            <a:grpSpLocks/>
          </p:cNvGrpSpPr>
          <p:nvPr/>
        </p:nvGrpSpPr>
        <p:grpSpPr bwMode="auto">
          <a:xfrm>
            <a:off x="135631" y="2105744"/>
            <a:ext cx="4724401" cy="4419600"/>
            <a:chOff x="2544" y="1200"/>
            <a:chExt cx="2976" cy="2784"/>
          </a:xfrm>
        </p:grpSpPr>
        <p:sp>
          <p:nvSpPr>
            <p:cNvPr id="245766" name="Text Box 6"/>
            <p:cNvSpPr txBox="1">
              <a:spLocks noChangeArrowheads="1"/>
            </p:cNvSpPr>
            <p:nvPr/>
          </p:nvSpPr>
          <p:spPr bwMode="auto">
            <a:xfrm>
              <a:off x="2544" y="2208"/>
              <a:ext cx="105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b="1" i="1" dirty="0">
                  <a:solidFill>
                    <a:srgbClr val="FFAA29"/>
                  </a:solidFill>
                </a:rPr>
                <a:t>Service</a:t>
              </a:r>
            </a:p>
          </p:txBody>
        </p:sp>
        <p:sp>
          <p:nvSpPr>
            <p:cNvPr id="245767" name="Text Box 7"/>
            <p:cNvSpPr txBox="1">
              <a:spLocks noChangeArrowheads="1"/>
            </p:cNvSpPr>
            <p:nvPr/>
          </p:nvSpPr>
          <p:spPr bwMode="auto">
            <a:xfrm rot="-5400000">
              <a:off x="2991" y="3489"/>
              <a:ext cx="72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b="1" i="1" dirty="0">
                  <a:solidFill>
                    <a:srgbClr val="FFAA29"/>
                  </a:solidFill>
                </a:rPr>
                <a:t>100%</a:t>
              </a:r>
            </a:p>
          </p:txBody>
        </p:sp>
        <p:sp>
          <p:nvSpPr>
            <p:cNvPr id="245768" name="Text Box 8"/>
            <p:cNvSpPr txBox="1">
              <a:spLocks noChangeArrowheads="1"/>
            </p:cNvSpPr>
            <p:nvPr/>
          </p:nvSpPr>
          <p:spPr bwMode="auto">
            <a:xfrm>
              <a:off x="2736" y="1248"/>
              <a:ext cx="72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b="1" i="1" dirty="0">
                  <a:solidFill>
                    <a:srgbClr val="FFAA29"/>
                  </a:solidFill>
                </a:rPr>
                <a:t>100%</a:t>
              </a:r>
            </a:p>
          </p:txBody>
        </p:sp>
        <p:sp>
          <p:nvSpPr>
            <p:cNvPr id="245769" name="Text Box 9"/>
            <p:cNvSpPr txBox="1">
              <a:spLocks noChangeArrowheads="1"/>
            </p:cNvSpPr>
            <p:nvPr/>
          </p:nvSpPr>
          <p:spPr bwMode="auto">
            <a:xfrm rot="-5400000">
              <a:off x="5146" y="3417"/>
              <a:ext cx="38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b="1" i="1">
                  <a:solidFill>
                    <a:srgbClr val="FFAA29"/>
                  </a:solidFill>
                </a:rPr>
                <a:t>0%</a:t>
              </a:r>
            </a:p>
          </p:txBody>
        </p:sp>
        <p:sp>
          <p:nvSpPr>
            <p:cNvPr id="245770" name="Rectangle 10"/>
            <p:cNvSpPr>
              <a:spLocks noChangeArrowheads="1"/>
            </p:cNvSpPr>
            <p:nvPr/>
          </p:nvSpPr>
          <p:spPr bwMode="auto">
            <a:xfrm>
              <a:off x="3360" y="1392"/>
              <a:ext cx="1968" cy="1968"/>
            </a:xfrm>
            <a:prstGeom prst="rect">
              <a:avLst/>
            </a:prstGeom>
            <a:noFill/>
            <a:ln w="63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5771" name="Group 11"/>
            <p:cNvGrpSpPr>
              <a:grpSpLocks/>
            </p:cNvGrpSpPr>
            <p:nvPr/>
          </p:nvGrpSpPr>
          <p:grpSpPr bwMode="auto">
            <a:xfrm>
              <a:off x="3360" y="1200"/>
              <a:ext cx="2160" cy="2160"/>
              <a:chOff x="624" y="1344"/>
              <a:chExt cx="2160" cy="2160"/>
            </a:xfrm>
          </p:grpSpPr>
          <p:sp>
            <p:nvSpPr>
              <p:cNvPr id="245772" name="Line 12"/>
              <p:cNvSpPr>
                <a:spLocks noChangeShapeType="1"/>
              </p:cNvSpPr>
              <p:nvPr/>
            </p:nvSpPr>
            <p:spPr bwMode="auto">
              <a:xfrm flipV="1">
                <a:off x="624" y="1344"/>
                <a:ext cx="0" cy="216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773" name="Line 13"/>
              <p:cNvSpPr>
                <a:spLocks noChangeShapeType="1"/>
              </p:cNvSpPr>
              <p:nvPr/>
            </p:nvSpPr>
            <p:spPr bwMode="auto">
              <a:xfrm rot="5400000" flipV="1">
                <a:off x="1704" y="2424"/>
                <a:ext cx="0" cy="2160"/>
              </a:xfrm>
              <a:prstGeom prst="line">
                <a:avLst/>
              </a:prstGeom>
              <a:noFill/>
              <a:ln w="635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5774" name="Text Box 14"/>
            <p:cNvSpPr txBox="1">
              <a:spLocks noChangeArrowheads="1"/>
            </p:cNvSpPr>
            <p:nvPr/>
          </p:nvSpPr>
          <p:spPr bwMode="auto">
            <a:xfrm>
              <a:off x="3840" y="3408"/>
              <a:ext cx="105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b="1" i="1" dirty="0">
                  <a:solidFill>
                    <a:srgbClr val="FFAA29"/>
                  </a:solidFill>
                </a:rPr>
                <a:t>Privacy</a:t>
              </a:r>
            </a:p>
          </p:txBody>
        </p:sp>
        <p:sp>
          <p:nvSpPr>
            <p:cNvPr id="245775" name="Text Box 15"/>
            <p:cNvSpPr txBox="1">
              <a:spLocks noChangeArrowheads="1"/>
            </p:cNvSpPr>
            <p:nvPr/>
          </p:nvSpPr>
          <p:spPr bwMode="auto">
            <a:xfrm>
              <a:off x="2976" y="3187"/>
              <a:ext cx="38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b="1" i="1">
                  <a:solidFill>
                    <a:srgbClr val="FFAA29"/>
                  </a:solidFill>
                </a:rPr>
                <a:t>0%</a:t>
              </a:r>
            </a:p>
          </p:txBody>
        </p:sp>
      </p:grpSp>
      <p:cxnSp>
        <p:nvCxnSpPr>
          <p:cNvPr id="245776" name="AutoShape 16"/>
          <p:cNvCxnSpPr>
            <a:cxnSpLocks noChangeShapeType="1"/>
            <a:endCxn id="245764" idx="1"/>
          </p:cNvCxnSpPr>
          <p:nvPr/>
        </p:nvCxnSpPr>
        <p:spPr bwMode="auto">
          <a:xfrm flipV="1">
            <a:off x="1423094" y="2385144"/>
            <a:ext cx="3124200" cy="3073400"/>
          </a:xfrm>
          <a:prstGeom prst="curvedConnector4">
            <a:avLst>
              <a:gd name="adj1" fmla="val 4519"/>
              <a:gd name="adj2" fmla="val 96074"/>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p:cNvSpPr txBox="1"/>
          <p:nvPr/>
        </p:nvSpPr>
        <p:spPr>
          <a:xfrm>
            <a:off x="1092042" y="1268760"/>
            <a:ext cx="3263934" cy="400110"/>
          </a:xfrm>
          <a:prstGeom prst="rect">
            <a:avLst/>
          </a:prstGeom>
          <a:noFill/>
        </p:spPr>
        <p:txBody>
          <a:bodyPr wrap="none" rtlCol="0">
            <a:spAutoFit/>
          </a:bodyPr>
          <a:lstStyle/>
          <a:p>
            <a:r>
              <a:rPr lang="en-US" sz="2000" b="1" dirty="0">
                <a:latin typeface="Arial"/>
                <a:cs typeface="Arial"/>
              </a:rPr>
              <a:t>Service-Privacy Trade-off</a:t>
            </a:r>
          </a:p>
        </p:txBody>
      </p:sp>
    </p:spTree>
    <p:extLst>
      <p:ext uri="{BB962C8B-B14F-4D97-AF65-F5344CB8AC3E}">
        <p14:creationId xmlns:p14="http://schemas.microsoft.com/office/powerpoint/2010/main" val="3270710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wipe(down)">
                                      <p:cBhvr>
                                        <p:cTn id="7" dur="500"/>
                                        <p:tgtEl>
                                          <p:spTgt spid="245764"/>
                                        </p:tgtEl>
                                      </p:cBhvr>
                                    </p:animEffect>
                                  </p:childTnLst>
                                </p:cTn>
                              </p:par>
                              <p:par>
                                <p:cTn id="8" presetID="1" presetClass="entr" presetSubtype="0" fill="hold" nodeType="withEffect">
                                  <p:stCondLst>
                                    <p:cond delay="0"/>
                                  </p:stCondLst>
                                  <p:childTnLst>
                                    <p:set>
                                      <p:cBhvr>
                                        <p:cTn id="9" dur="1" fill="hold">
                                          <p:stCondLst>
                                            <p:cond delay="0"/>
                                          </p:stCondLst>
                                        </p:cTn>
                                        <p:tgtEl>
                                          <p:spTgt spid="24576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245776"/>
                                        </p:tgtEl>
                                        <p:attrNameLst>
                                          <p:attrName>style.visibility</p:attrName>
                                        </p:attrNameLst>
                                      </p:cBhvr>
                                      <p:to>
                                        <p:strVal val="visible"/>
                                      </p:to>
                                    </p:set>
                                    <p:animEffect transition="in" filter="wipe(down)">
                                      <p:cBhvr>
                                        <p:cTn id="14" dur="500"/>
                                        <p:tgtEl>
                                          <p:spTgt spid="24577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6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245789"/>
                                        </p:tgtEl>
                                        <p:attrNameLst>
                                          <p:attrName>style.visibility</p:attrName>
                                        </p:attrNameLst>
                                      </p:cBhvr>
                                      <p:to>
                                        <p:strVal val="visible"/>
                                      </p:to>
                                    </p:set>
                                    <p:animEffect transition="in" filter="circle(out)">
                                      <p:cBhvr>
                                        <p:cTn id="25" dur="500"/>
                                        <p:tgtEl>
                                          <p:spTgt spid="24578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245790"/>
                                        </p:tgtEl>
                                        <p:attrNameLst>
                                          <p:attrName>style.visibility</p:attrName>
                                        </p:attrNameLst>
                                      </p:cBhvr>
                                      <p:to>
                                        <p:strVal val="visible"/>
                                      </p:to>
                                    </p:set>
                                    <p:animEffect transition="in" filter="circle(out)">
                                      <p:cBhvr>
                                        <p:cTn id="30" dur="500"/>
                                        <p:tgtEl>
                                          <p:spTgt spid="24579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32" fill="hold" grpId="0" nodeType="clickEffect">
                                  <p:stCondLst>
                                    <p:cond delay="0"/>
                                  </p:stCondLst>
                                  <p:childTnLst>
                                    <p:set>
                                      <p:cBhvr>
                                        <p:cTn id="34" dur="1" fill="hold">
                                          <p:stCondLst>
                                            <p:cond delay="0"/>
                                          </p:stCondLst>
                                        </p:cTn>
                                        <p:tgtEl>
                                          <p:spTgt spid="245791"/>
                                        </p:tgtEl>
                                        <p:attrNameLst>
                                          <p:attrName>style.visibility</p:attrName>
                                        </p:attrNameLst>
                                      </p:cBhvr>
                                      <p:to>
                                        <p:strVal val="visible"/>
                                      </p:to>
                                    </p:set>
                                    <p:animEffect transition="in" filter="circle(out)">
                                      <p:cBhvr>
                                        <p:cTn id="35" dur="500"/>
                                        <p:tgtEl>
                                          <p:spTgt spid="2457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ntr" presetSubtype="32" fill="hold" grpId="0" nodeType="clickEffect">
                                  <p:stCondLst>
                                    <p:cond delay="0"/>
                                  </p:stCondLst>
                                  <p:childTnLst>
                                    <p:set>
                                      <p:cBhvr>
                                        <p:cTn id="39" dur="1" fill="hold">
                                          <p:stCondLst>
                                            <p:cond delay="0"/>
                                          </p:stCondLst>
                                        </p:cTn>
                                        <p:tgtEl>
                                          <p:spTgt spid="245792"/>
                                        </p:tgtEl>
                                        <p:attrNameLst>
                                          <p:attrName>style.visibility</p:attrName>
                                        </p:attrNameLst>
                                      </p:cBhvr>
                                      <p:to>
                                        <p:strVal val="visible"/>
                                      </p:to>
                                    </p:set>
                                    <p:animEffect transition="in" filter="circle(out)">
                                      <p:cBhvr>
                                        <p:cTn id="40" dur="500"/>
                                        <p:tgtEl>
                                          <p:spTgt spid="245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9" grpId="0" animBg="1"/>
      <p:bldP spid="245790" grpId="0" animBg="1"/>
      <p:bldP spid="245791" grpId="0" animBg="1"/>
      <p:bldP spid="245792" grpId="0" animBg="1"/>
      <p:bldP spid="245763" grpId="0" build="p"/>
      <p:bldP spid="24576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 Privacy</a:t>
            </a:r>
            <a:endParaRPr lang="en-US" dirty="0"/>
          </a:p>
        </p:txBody>
      </p:sp>
      <p:sp>
        <p:nvSpPr>
          <p:cNvPr id="3" name="Content Placeholder 2"/>
          <p:cNvSpPr>
            <a:spLocks noGrp="1"/>
          </p:cNvSpPr>
          <p:nvPr>
            <p:ph idx="1"/>
          </p:nvPr>
        </p:nvSpPr>
        <p:spPr>
          <a:xfrm>
            <a:off x="533400" y="1085850"/>
            <a:ext cx="7422976" cy="5391150"/>
          </a:xfrm>
        </p:spPr>
        <p:txBody>
          <a:bodyPr/>
          <a:lstStyle/>
          <a:p>
            <a:r>
              <a:rPr lang="en-US" dirty="0"/>
              <a:t>Privacy Breaches: </a:t>
            </a:r>
            <a:br>
              <a:rPr lang="en-US" dirty="0"/>
            </a:br>
            <a:r>
              <a:rPr lang="en-US" sz="2000" b="0" dirty="0"/>
              <a:t>O</a:t>
            </a:r>
            <a:r>
              <a:rPr lang="en-US" sz="2000" b="0" dirty="0" smtClean="0"/>
              <a:t>ccurs </a:t>
            </a:r>
            <a:r>
              <a:rPr lang="en-US" sz="2000" b="0" dirty="0"/>
              <a:t>when a piece of sensitive information about an individual is disclosed to an </a:t>
            </a:r>
            <a:r>
              <a:rPr lang="en-US" sz="2000" b="0" dirty="0" smtClean="0"/>
              <a:t>adversary</a:t>
            </a:r>
          </a:p>
          <a:p>
            <a:pPr lvl="1"/>
            <a:r>
              <a:rPr lang="en-US" b="1" dirty="0" smtClean="0"/>
              <a:t>Identity Disclosure:</a:t>
            </a:r>
          </a:p>
          <a:p>
            <a:pPr lvl="2"/>
            <a:r>
              <a:rPr lang="en-US" sz="1800" dirty="0" smtClean="0"/>
              <a:t>When </a:t>
            </a:r>
            <a:r>
              <a:rPr lang="en-US" sz="1800" dirty="0"/>
              <a:t>an adversary is able to determine the mapping from a </a:t>
            </a:r>
            <a:r>
              <a:rPr lang="en-US" sz="1800" dirty="0" smtClean="0"/>
              <a:t>profile in </a:t>
            </a:r>
            <a:r>
              <a:rPr lang="en-US" sz="1800" dirty="0"/>
              <a:t>the social network to </a:t>
            </a:r>
            <a:r>
              <a:rPr lang="en-US" sz="1800" dirty="0" smtClean="0"/>
              <a:t>the specific real</a:t>
            </a:r>
            <a:r>
              <a:rPr lang="en-US" sz="1800" dirty="0"/>
              <a:t>-world </a:t>
            </a:r>
            <a:r>
              <a:rPr lang="en-US" sz="1800" dirty="0" smtClean="0"/>
              <a:t>person</a:t>
            </a:r>
            <a:endParaRPr lang="en-US" sz="1600" b="0" dirty="0" smtClean="0"/>
          </a:p>
          <a:p>
            <a:pPr lvl="1"/>
            <a:r>
              <a:rPr lang="en-US" b="1" dirty="0"/>
              <a:t>Attribute </a:t>
            </a:r>
            <a:r>
              <a:rPr lang="en-US" b="1" dirty="0" smtClean="0"/>
              <a:t>disclosure:</a:t>
            </a:r>
          </a:p>
          <a:p>
            <a:pPr lvl="2"/>
            <a:r>
              <a:rPr lang="en-US" dirty="0"/>
              <a:t>W</a:t>
            </a:r>
            <a:r>
              <a:rPr lang="en-US" dirty="0" smtClean="0"/>
              <a:t>hen </a:t>
            </a:r>
            <a:r>
              <a:rPr lang="en-US" dirty="0"/>
              <a:t>an adversary is able to determine the </a:t>
            </a:r>
            <a:r>
              <a:rPr lang="en-US" dirty="0" smtClean="0"/>
              <a:t>value of </a:t>
            </a:r>
            <a:r>
              <a:rPr lang="en-US" dirty="0"/>
              <a:t>a sensitive user attribute, one that the user intended to stay </a:t>
            </a:r>
            <a:r>
              <a:rPr lang="en-US" dirty="0" smtClean="0"/>
              <a:t>private</a:t>
            </a:r>
          </a:p>
          <a:p>
            <a:pPr lvl="1"/>
            <a:r>
              <a:rPr lang="en-US" b="1" dirty="0" smtClean="0"/>
              <a:t>Social Link </a:t>
            </a:r>
            <a:r>
              <a:rPr lang="en-US" b="1" dirty="0"/>
              <a:t>disclosure</a:t>
            </a:r>
            <a:r>
              <a:rPr lang="en-US" b="1" dirty="0" smtClean="0"/>
              <a:t>:</a:t>
            </a:r>
          </a:p>
          <a:p>
            <a:pPr lvl="2"/>
            <a:r>
              <a:rPr lang="en-US" dirty="0"/>
              <a:t>W</a:t>
            </a:r>
            <a:r>
              <a:rPr lang="en-US" dirty="0" smtClean="0"/>
              <a:t>hen </a:t>
            </a:r>
            <a:r>
              <a:rPr lang="en-US" dirty="0"/>
              <a:t>an adversary is able to </a:t>
            </a:r>
            <a:r>
              <a:rPr lang="en-US" dirty="0" smtClean="0"/>
              <a:t>find out </a:t>
            </a:r>
            <a:r>
              <a:rPr lang="en-US" dirty="0"/>
              <a:t>about </a:t>
            </a:r>
            <a:r>
              <a:rPr lang="en-US" dirty="0" smtClean="0"/>
              <a:t>the existence </a:t>
            </a:r>
            <a:r>
              <a:rPr lang="en-US" dirty="0"/>
              <a:t>of a sensitive relationship between two users, a relationship that </a:t>
            </a:r>
            <a:r>
              <a:rPr lang="en-US" dirty="0" smtClean="0"/>
              <a:t>these users </a:t>
            </a:r>
            <a:r>
              <a:rPr lang="en-US" dirty="0"/>
              <a:t>would like to remain hidden from the </a:t>
            </a:r>
            <a:r>
              <a:rPr lang="en-US" dirty="0" smtClean="0"/>
              <a:t>public</a:t>
            </a:r>
            <a:endParaRPr lang="en-US" dirty="0"/>
          </a:p>
        </p:txBody>
      </p:sp>
    </p:spTree>
    <p:extLst>
      <p:ext uri="{BB962C8B-B14F-4D97-AF65-F5344CB8AC3E}">
        <p14:creationId xmlns:p14="http://schemas.microsoft.com/office/powerpoint/2010/main" val="9552645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278960" cy="851570"/>
          </a:xfrm>
        </p:spPr>
        <p:txBody>
          <a:bodyPr/>
          <a:lstStyle/>
          <a:p>
            <a:r>
              <a:rPr lang="en-US" sz="2800" dirty="0" smtClean="0"/>
              <a:t>Sharing Location is a benefit for Burglars</a:t>
            </a:r>
            <a:endParaRPr lang="en-US" sz="2800" dirty="0"/>
          </a:p>
        </p:txBody>
      </p:sp>
      <p:pic>
        <p:nvPicPr>
          <p:cNvPr id="4" name="Content Placeholder 3" descr="Screen shot 2013-05-23 at 8.16.5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6537" t="10200" r="28268" b="57197"/>
          <a:stretch/>
        </p:blipFill>
        <p:spPr>
          <a:xfrm>
            <a:off x="640080" y="1412776"/>
            <a:ext cx="7985760" cy="3600400"/>
          </a:xfrm>
        </p:spPr>
      </p:pic>
      <p:sp>
        <p:nvSpPr>
          <p:cNvPr id="5" name="TextBox 4"/>
          <p:cNvSpPr txBox="1"/>
          <p:nvPr/>
        </p:nvSpPr>
        <p:spPr>
          <a:xfrm>
            <a:off x="323528" y="5446965"/>
            <a:ext cx="8568952" cy="646331"/>
          </a:xfrm>
          <a:prstGeom prst="rect">
            <a:avLst/>
          </a:prstGeom>
          <a:solidFill>
            <a:srgbClr val="800000"/>
          </a:solidFill>
          <a:ln>
            <a:noFill/>
          </a:ln>
          <a:scene3d>
            <a:camera prst="orthographicFront"/>
            <a:lightRig rig="threePt" dir="t"/>
          </a:scene3d>
          <a:sp3d>
            <a:bevelT/>
          </a:sp3d>
        </p:spPr>
        <p:txBody>
          <a:bodyPr wrap="square" rtlCol="0">
            <a:spAutoFit/>
          </a:bodyPr>
          <a:lstStyle/>
          <a:p>
            <a:pPr algn="ctr"/>
            <a:r>
              <a:rPr lang="en-US" dirty="0">
                <a:solidFill>
                  <a:schemeClr val="bg1"/>
                </a:solidFill>
              </a:rPr>
              <a:t>Collected locational data from social media applications in real time and then posted the addresses of users who were away from home.</a:t>
            </a:r>
          </a:p>
        </p:txBody>
      </p:sp>
    </p:spTree>
    <p:extLst>
      <p:ext uri="{BB962C8B-B14F-4D97-AF65-F5344CB8AC3E}">
        <p14:creationId xmlns:p14="http://schemas.microsoft.com/office/powerpoint/2010/main" val="26522566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
            <a:ext cx="7278960" cy="851570"/>
          </a:xfrm>
        </p:spPr>
        <p:txBody>
          <a:bodyPr/>
          <a:lstStyle/>
          <a:p>
            <a:r>
              <a:rPr lang="en-US" sz="2800" dirty="0" smtClean="0"/>
              <a:t>Location Privacy in Social Networks: Location Vs. Absence Privacy</a:t>
            </a:r>
            <a:endParaRPr lang="en-US" sz="2800" dirty="0"/>
          </a:p>
        </p:txBody>
      </p:sp>
      <p:grpSp>
        <p:nvGrpSpPr>
          <p:cNvPr id="8" name="Group 7"/>
          <p:cNvGrpSpPr/>
          <p:nvPr/>
        </p:nvGrpSpPr>
        <p:grpSpPr>
          <a:xfrm>
            <a:off x="755576" y="2987660"/>
            <a:ext cx="792088" cy="1161420"/>
            <a:chOff x="827584" y="2924944"/>
            <a:chExt cx="792088" cy="1161420"/>
          </a:xfrm>
        </p:grpSpPr>
        <p:pic>
          <p:nvPicPr>
            <p:cNvPr id="5" name="Picture 4" descr="C:\Documents and Settings\ted\Local Settings\Temporary Internet Files\Content.IE5\6JWF45OJ\MC900433942[2].png"/>
            <p:cNvPicPr>
              <a:picLocks noChangeAspect="1" noChangeArrowheads="1"/>
            </p:cNvPicPr>
            <p:nvPr/>
          </p:nvPicPr>
          <p:blipFill>
            <a:blip r:embed="rId2" cstate="print"/>
            <a:srcRect/>
            <a:stretch>
              <a:fillRect/>
            </a:stretch>
          </p:blipFill>
          <p:spPr bwMode="auto">
            <a:xfrm>
              <a:off x="827584" y="2924944"/>
              <a:ext cx="792088" cy="792088"/>
            </a:xfrm>
            <a:prstGeom prst="rect">
              <a:avLst/>
            </a:prstGeom>
            <a:noFill/>
            <a:ln w="9525">
              <a:noFill/>
              <a:miter lim="800000"/>
              <a:headEnd/>
              <a:tailEnd/>
            </a:ln>
          </p:spPr>
        </p:pic>
        <p:sp>
          <p:nvSpPr>
            <p:cNvPr id="7" name="TextBox 6"/>
            <p:cNvSpPr txBox="1"/>
            <p:nvPr/>
          </p:nvSpPr>
          <p:spPr>
            <a:xfrm>
              <a:off x="899592" y="3717032"/>
              <a:ext cx="684803" cy="369332"/>
            </a:xfrm>
            <a:prstGeom prst="rect">
              <a:avLst/>
            </a:prstGeom>
            <a:noFill/>
          </p:spPr>
          <p:txBody>
            <a:bodyPr wrap="none" rtlCol="0">
              <a:spAutoFit/>
            </a:bodyPr>
            <a:lstStyle/>
            <a:p>
              <a:r>
                <a:rPr lang="en-US" dirty="0" smtClean="0"/>
                <a:t>Alice</a:t>
              </a:r>
              <a:endParaRPr lang="en-US" dirty="0"/>
            </a:p>
          </p:txBody>
        </p:sp>
      </p:grpSp>
      <p:grpSp>
        <p:nvGrpSpPr>
          <p:cNvPr id="10" name="Group 9"/>
          <p:cNvGrpSpPr/>
          <p:nvPr/>
        </p:nvGrpSpPr>
        <p:grpSpPr>
          <a:xfrm>
            <a:off x="4020344" y="2780928"/>
            <a:ext cx="695672" cy="1089412"/>
            <a:chOff x="827584" y="4941168"/>
            <a:chExt cx="695672" cy="1089412"/>
          </a:xfrm>
        </p:grpSpPr>
        <p:pic>
          <p:nvPicPr>
            <p:cNvPr id="6" name="Picture 9" descr="C:\Documents and Settings\ted\Local Settings\Temporary Internet Files\Content.IE5\89SNI78R\MC900433944[2].png"/>
            <p:cNvPicPr>
              <a:picLocks noChangeAspect="1" noChangeArrowheads="1"/>
            </p:cNvPicPr>
            <p:nvPr/>
          </p:nvPicPr>
          <p:blipFill>
            <a:blip r:embed="rId3" cstate="print"/>
            <a:srcRect/>
            <a:stretch>
              <a:fillRect/>
            </a:stretch>
          </p:blipFill>
          <p:spPr bwMode="auto">
            <a:xfrm>
              <a:off x="827584" y="4941168"/>
              <a:ext cx="695672" cy="695672"/>
            </a:xfrm>
            <a:prstGeom prst="rect">
              <a:avLst/>
            </a:prstGeom>
            <a:noFill/>
            <a:ln w="9525">
              <a:noFill/>
              <a:miter lim="800000"/>
              <a:headEnd/>
              <a:tailEnd/>
            </a:ln>
          </p:spPr>
        </p:pic>
        <p:sp>
          <p:nvSpPr>
            <p:cNvPr id="9" name="TextBox 8"/>
            <p:cNvSpPr txBox="1"/>
            <p:nvPr/>
          </p:nvSpPr>
          <p:spPr>
            <a:xfrm>
              <a:off x="899592" y="5661248"/>
              <a:ext cx="569462" cy="369332"/>
            </a:xfrm>
            <a:prstGeom prst="rect">
              <a:avLst/>
            </a:prstGeom>
            <a:noFill/>
          </p:spPr>
          <p:txBody>
            <a:bodyPr wrap="none" rtlCol="0">
              <a:spAutoFit/>
            </a:bodyPr>
            <a:lstStyle/>
            <a:p>
              <a:r>
                <a:rPr lang="en-US" dirty="0" smtClean="0"/>
                <a:t>Bob</a:t>
              </a:r>
              <a:endParaRPr lang="en-US" dirty="0"/>
            </a:p>
          </p:txBody>
        </p:sp>
      </p:grpSp>
      <p:sp>
        <p:nvSpPr>
          <p:cNvPr id="11" name="Oval Callout 10"/>
          <p:cNvSpPr/>
          <p:nvPr/>
        </p:nvSpPr>
        <p:spPr bwMode="auto">
          <a:xfrm flipH="1">
            <a:off x="6263680" y="1772816"/>
            <a:ext cx="2808312" cy="1008112"/>
          </a:xfrm>
          <a:prstGeom prst="wedgeEllipseCallout">
            <a:avLst>
              <a:gd name="adj1" fmla="val -7046"/>
              <a:gd name="adj2" fmla="val 68056"/>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굴림" pitchFamily="34" charset="-127"/>
              </a:rPr>
              <a:t>Just Met Bob</a:t>
            </a:r>
            <a:r>
              <a:rPr kumimoji="0" lang="en-US" sz="1400" b="0" i="0" u="none" strike="noStrike" cap="none" normalizeH="0" dirty="0" smtClean="0">
                <a:ln>
                  <a:noFill/>
                </a:ln>
                <a:solidFill>
                  <a:schemeClr val="tx1"/>
                </a:solidFill>
                <a:effectLst/>
                <a:latin typeface="Times New Roman" pitchFamily="18" charset="0"/>
                <a:ea typeface="굴림" pitchFamily="34" charset="-127"/>
              </a:rPr>
              <a:t> </a:t>
            </a:r>
            <a:br>
              <a:rPr kumimoji="0" lang="en-US" sz="1400" b="0" i="0" u="none" strike="noStrike" cap="none" normalizeH="0" dirty="0" smtClean="0">
                <a:ln>
                  <a:noFill/>
                </a:ln>
                <a:solidFill>
                  <a:schemeClr val="tx1"/>
                </a:solidFill>
                <a:effectLst/>
                <a:latin typeface="Times New Roman" pitchFamily="18" charset="0"/>
                <a:ea typeface="굴림" pitchFamily="34" charset="-127"/>
              </a:rPr>
            </a:br>
            <a:r>
              <a:rPr kumimoji="0" lang="en-US" sz="1400" b="0" i="0" u="none" strike="noStrike" cap="none" normalizeH="0" dirty="0" smtClean="0">
                <a:ln>
                  <a:noFill/>
                </a:ln>
                <a:solidFill>
                  <a:srgbClr val="FF0000"/>
                </a:solidFill>
                <a:effectLst/>
                <a:latin typeface="Times New Roman" pitchFamily="18" charset="0"/>
                <a:ea typeface="굴림" pitchFamily="34" charset="-127"/>
              </a:rPr>
              <a:t>at 7:10 pm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dirty="0" smtClean="0">
                <a:ln>
                  <a:noFill/>
                </a:ln>
                <a:solidFill>
                  <a:srgbClr val="FF0000"/>
                </a:solidFill>
                <a:effectLst/>
                <a:latin typeface="Times New Roman" pitchFamily="18" charset="0"/>
                <a:ea typeface="굴림" pitchFamily="34" charset="-127"/>
              </a:rPr>
              <a:t>At </a:t>
            </a:r>
            <a:r>
              <a:rPr kumimoji="0" lang="en-US" sz="1400" b="0" i="0" u="none" strike="noStrike" cap="none" normalizeH="0" dirty="0" err="1" smtClean="0">
                <a:ln>
                  <a:noFill/>
                </a:ln>
                <a:solidFill>
                  <a:srgbClr val="FF0000"/>
                </a:solidFill>
                <a:effectLst/>
                <a:latin typeface="Times New Roman" pitchFamily="18" charset="0"/>
                <a:ea typeface="굴림" pitchFamily="34" charset="-127"/>
              </a:rPr>
              <a:t>Ristorante</a:t>
            </a:r>
            <a:r>
              <a:rPr kumimoji="0" lang="en-US" sz="1400" b="0" i="0" u="none" strike="noStrike" cap="none" normalizeH="0" dirty="0" smtClean="0">
                <a:ln>
                  <a:noFill/>
                </a:ln>
                <a:solidFill>
                  <a:srgbClr val="FF0000"/>
                </a:solidFill>
                <a:effectLst/>
                <a:latin typeface="Times New Roman" pitchFamily="18" charset="0"/>
                <a:ea typeface="굴림" pitchFamily="34" charset="-127"/>
              </a:rPr>
              <a:t> Al </a:t>
            </a:r>
            <a:r>
              <a:rPr kumimoji="0" lang="en-US" sz="1400" b="0" i="0" u="none" strike="noStrike" cap="none" normalizeH="0" dirty="0" err="1" smtClean="0">
                <a:ln>
                  <a:noFill/>
                </a:ln>
                <a:solidFill>
                  <a:srgbClr val="FF0000"/>
                </a:solidFill>
                <a:effectLst/>
                <a:latin typeface="Times New Roman" pitchFamily="18" charset="0"/>
                <a:ea typeface="굴림" pitchFamily="34" charset="-127"/>
              </a:rPr>
              <a:t>Mercante</a:t>
            </a:r>
            <a:r>
              <a:rPr lang="en-US" sz="1400" dirty="0">
                <a:solidFill>
                  <a:srgbClr val="FF0000"/>
                </a:solidFill>
                <a:latin typeface="Times New Roman" pitchFamily="18" charset="0"/>
                <a:ea typeface="굴림" pitchFamily="34" charset="-127"/>
              </a:rPr>
              <a:t> </a:t>
            </a:r>
            <a:r>
              <a:rPr lang="en-US" sz="1400" dirty="0" smtClean="0">
                <a:solidFill>
                  <a:srgbClr val="FF0000"/>
                </a:solidFill>
                <a:latin typeface="Times New Roman" pitchFamily="18" charset="0"/>
                <a:ea typeface="굴림" pitchFamily="34" charset="-127"/>
              </a:rPr>
              <a:t/>
            </a:r>
            <a:br>
              <a:rPr lang="en-US" sz="1400" dirty="0" smtClean="0">
                <a:solidFill>
                  <a:srgbClr val="FF0000"/>
                </a:solidFill>
                <a:latin typeface="Times New Roman" pitchFamily="18" charset="0"/>
                <a:ea typeface="굴림" pitchFamily="34" charset="-127"/>
              </a:rPr>
            </a:br>
            <a:r>
              <a:rPr lang="en-US" sz="1400" dirty="0" smtClean="0">
                <a:solidFill>
                  <a:srgbClr val="FF0000"/>
                </a:solidFill>
                <a:latin typeface="Times New Roman" pitchFamily="18" charset="0"/>
                <a:ea typeface="굴림" pitchFamily="34" charset="-127"/>
              </a:rPr>
              <a:t>in</a:t>
            </a:r>
            <a:r>
              <a:rPr kumimoji="0" lang="en-US" sz="1400" b="0" i="0" u="none" strike="noStrike" cap="none" normalizeH="0" dirty="0" smtClean="0">
                <a:ln>
                  <a:noFill/>
                </a:ln>
                <a:solidFill>
                  <a:srgbClr val="FF0000"/>
                </a:solidFill>
                <a:effectLst/>
                <a:latin typeface="Times New Roman" pitchFamily="18" charset="0"/>
                <a:ea typeface="굴림" pitchFamily="34" charset="-127"/>
              </a:rPr>
              <a:t> Milan</a:t>
            </a:r>
            <a:endParaRPr kumimoji="0" lang="en-US" sz="1400" b="1" i="0" u="none" strike="noStrike" cap="none" normalizeH="0" baseline="0" dirty="0" smtClean="0">
              <a:ln>
                <a:noFill/>
              </a:ln>
              <a:solidFill>
                <a:srgbClr val="FF0000"/>
              </a:solidFill>
              <a:effectLst/>
              <a:latin typeface="Times New Roman" pitchFamily="18" charset="0"/>
              <a:ea typeface="굴림" pitchFamily="34" charset="-127"/>
            </a:endParaRPr>
          </a:p>
        </p:txBody>
      </p:sp>
      <p:pic>
        <p:nvPicPr>
          <p:cNvPr id="13" name="Picture 12" descr="Screen shot 2013-05-22 at 2.49.54 PM.png"/>
          <p:cNvPicPr>
            <a:picLocks noChangeAspect="1"/>
          </p:cNvPicPr>
          <p:nvPr/>
        </p:nvPicPr>
        <p:blipFill rotWithShape="1">
          <a:blip r:embed="rId4" cstate="print">
            <a:extLst>
              <a:ext uri="{28A0092B-C50C-407E-A947-70E740481C1C}">
                <a14:useLocalDpi xmlns:a14="http://schemas.microsoft.com/office/drawing/2010/main" val="0"/>
              </a:ext>
            </a:extLst>
          </a:blip>
          <a:srcRect l="40256" t="31608" r="21809" b="27189"/>
          <a:stretch/>
        </p:blipFill>
        <p:spPr>
          <a:xfrm>
            <a:off x="4462120" y="1168400"/>
            <a:ext cx="2163158" cy="146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Oval Callout 20"/>
          <p:cNvSpPr/>
          <p:nvPr/>
        </p:nvSpPr>
        <p:spPr bwMode="auto">
          <a:xfrm>
            <a:off x="107504" y="1628800"/>
            <a:ext cx="2520280" cy="1080120"/>
          </a:xfrm>
          <a:prstGeom prst="wedgeEllipseCallout">
            <a:avLst>
              <a:gd name="adj1" fmla="val -11795"/>
              <a:gd name="adj2" fmla="val 77803"/>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굴림" pitchFamily="34" charset="-127"/>
              </a:rPr>
              <a:t>Having Dinner with</a:t>
            </a:r>
            <a:br>
              <a:rPr kumimoji="0" lang="en-US" sz="1400" b="0" i="0" u="none" strike="noStrike" cap="none" normalizeH="0" baseline="0" dirty="0" smtClean="0">
                <a:ln>
                  <a:noFill/>
                </a:ln>
                <a:solidFill>
                  <a:schemeClr val="tx1"/>
                </a:solidFill>
                <a:effectLst/>
                <a:latin typeface="Times New Roman" pitchFamily="18" charset="0"/>
                <a:ea typeface="굴림" pitchFamily="34" charset="-127"/>
              </a:rPr>
            </a:br>
            <a:r>
              <a:rPr kumimoji="0" lang="en-US" sz="1400" b="0" i="0" u="none" strike="noStrike" cap="none" normalizeH="0" baseline="0" dirty="0" smtClean="0">
                <a:ln>
                  <a:noFill/>
                </a:ln>
                <a:solidFill>
                  <a:schemeClr val="tx1"/>
                </a:solidFill>
                <a:effectLst/>
                <a:latin typeface="Times New Roman" pitchFamily="18" charset="0"/>
                <a:ea typeface="굴림" pitchFamily="34" charset="-127"/>
              </a:rPr>
              <a:t> Bob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0000"/>
                </a:solidFill>
                <a:effectLst/>
                <a:latin typeface="Times New Roman" pitchFamily="18" charset="0"/>
                <a:ea typeface="굴림" pitchFamily="34" charset="-127"/>
              </a:rPr>
              <a:t>at 7:00 pm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0000"/>
                </a:solidFill>
                <a:effectLst/>
                <a:latin typeface="Times New Roman" pitchFamily="18" charset="0"/>
                <a:ea typeface="굴림" pitchFamily="34" charset="-127"/>
              </a:rPr>
              <a:t>in</a:t>
            </a:r>
            <a:r>
              <a:rPr kumimoji="0" lang="en-US" sz="1400" b="0" i="0" u="none" strike="noStrike" cap="none" normalizeH="0" dirty="0" smtClean="0">
                <a:ln>
                  <a:noFill/>
                </a:ln>
                <a:solidFill>
                  <a:schemeClr val="tx1"/>
                </a:solidFill>
                <a:effectLst/>
                <a:latin typeface="Times New Roman" pitchFamily="18" charset="0"/>
                <a:ea typeface="굴림" pitchFamily="34" charset="-127"/>
              </a:rPr>
              <a:t> </a:t>
            </a:r>
            <a:r>
              <a:rPr kumimoji="0" lang="en-US" sz="1400" b="0" i="0" u="none" strike="noStrike" cap="none" normalizeH="0" dirty="0" smtClean="0">
                <a:ln>
                  <a:noFill/>
                </a:ln>
                <a:solidFill>
                  <a:srgbClr val="FF0000"/>
                </a:solidFill>
                <a:effectLst/>
                <a:latin typeface="Times New Roman" pitchFamily="18" charset="0"/>
                <a:ea typeface="굴림" pitchFamily="34" charset="-127"/>
              </a:rPr>
              <a:t>Milan</a:t>
            </a:r>
            <a:endParaRPr kumimoji="0" lang="en-US" sz="1400" b="1" i="0" u="none" strike="noStrike" cap="none" normalizeH="0" baseline="0" dirty="0" smtClean="0">
              <a:ln>
                <a:noFill/>
              </a:ln>
              <a:solidFill>
                <a:srgbClr val="FF0000"/>
              </a:solidFill>
              <a:effectLst/>
              <a:latin typeface="Times New Roman" pitchFamily="18" charset="0"/>
              <a:ea typeface="굴림" pitchFamily="34" charset="-127"/>
            </a:endParaRPr>
          </a:p>
        </p:txBody>
      </p:sp>
      <p:grpSp>
        <p:nvGrpSpPr>
          <p:cNvPr id="23" name="Group 22"/>
          <p:cNvGrpSpPr/>
          <p:nvPr/>
        </p:nvGrpSpPr>
        <p:grpSpPr>
          <a:xfrm>
            <a:off x="7452320" y="2915652"/>
            <a:ext cx="864339" cy="1233428"/>
            <a:chOff x="2771800" y="4653136"/>
            <a:chExt cx="864339" cy="1233428"/>
          </a:xfrm>
        </p:grpSpPr>
        <p:pic>
          <p:nvPicPr>
            <p:cNvPr id="12" name="Picture 8" descr="C:\Documents and Settings\ted\Local Settings\Temporary Internet Files\Content.IE5\S5IP8XYZ\MC900433941[2].png"/>
            <p:cNvPicPr>
              <a:picLocks noChangeAspect="1" noChangeArrowheads="1"/>
            </p:cNvPicPr>
            <p:nvPr/>
          </p:nvPicPr>
          <p:blipFill>
            <a:blip r:embed="rId5" cstate="print"/>
            <a:srcRect/>
            <a:stretch>
              <a:fillRect/>
            </a:stretch>
          </p:blipFill>
          <p:spPr bwMode="auto">
            <a:xfrm>
              <a:off x="2771800" y="4653136"/>
              <a:ext cx="851892" cy="851892"/>
            </a:xfrm>
            <a:prstGeom prst="rect">
              <a:avLst/>
            </a:prstGeom>
            <a:noFill/>
            <a:ln w="9525">
              <a:noFill/>
              <a:miter lim="800000"/>
              <a:headEnd/>
              <a:tailEnd/>
            </a:ln>
          </p:spPr>
        </p:pic>
        <p:sp>
          <p:nvSpPr>
            <p:cNvPr id="22" name="TextBox 21"/>
            <p:cNvSpPr txBox="1"/>
            <p:nvPr/>
          </p:nvSpPr>
          <p:spPr>
            <a:xfrm>
              <a:off x="2771800" y="5517232"/>
              <a:ext cx="864339" cy="369332"/>
            </a:xfrm>
            <a:prstGeom prst="rect">
              <a:avLst/>
            </a:prstGeom>
            <a:noFill/>
          </p:spPr>
          <p:txBody>
            <a:bodyPr wrap="none" rtlCol="0">
              <a:spAutoFit/>
            </a:bodyPr>
            <a:lstStyle/>
            <a:p>
              <a:r>
                <a:rPr lang="en-US" dirty="0" smtClean="0"/>
                <a:t>Charlie</a:t>
              </a:r>
              <a:endParaRPr lang="en-US" dirty="0"/>
            </a:p>
          </p:txBody>
        </p:sp>
      </p:grpSp>
      <p:cxnSp>
        <p:nvCxnSpPr>
          <p:cNvPr id="16" name="Straight Connector 15"/>
          <p:cNvCxnSpPr>
            <a:stCxn id="6" idx="1"/>
            <a:endCxn id="5" idx="3"/>
          </p:cNvCxnSpPr>
          <p:nvPr/>
        </p:nvCxnSpPr>
        <p:spPr bwMode="auto">
          <a:xfrm flipH="1">
            <a:off x="1547664" y="3128764"/>
            <a:ext cx="2472680" cy="254940"/>
          </a:xfrm>
          <a:prstGeom prst="line">
            <a:avLst/>
          </a:prstGeom>
          <a:solidFill>
            <a:schemeClr val="accent1"/>
          </a:solidFill>
          <a:ln w="38100" cap="flat" cmpd="sng" algn="ctr">
            <a:solidFill>
              <a:srgbClr val="000000"/>
            </a:solidFill>
            <a:prstDash val="solid"/>
            <a:round/>
            <a:headEnd type="none" w="med" len="med"/>
            <a:tailEnd type="none" w="med" len="med"/>
          </a:ln>
          <a:effectLst/>
        </p:spPr>
      </p:cxnSp>
      <p:cxnSp>
        <p:nvCxnSpPr>
          <p:cNvPr id="20" name="Straight Connector 19"/>
          <p:cNvCxnSpPr>
            <a:stCxn id="12" idx="1"/>
            <a:endCxn id="6" idx="3"/>
          </p:cNvCxnSpPr>
          <p:nvPr/>
        </p:nvCxnSpPr>
        <p:spPr bwMode="auto">
          <a:xfrm flipH="1" flipV="1">
            <a:off x="4716016" y="3128764"/>
            <a:ext cx="2736304" cy="212834"/>
          </a:xfrm>
          <a:prstGeom prst="line">
            <a:avLst/>
          </a:prstGeom>
          <a:solidFill>
            <a:schemeClr val="accent1"/>
          </a:solidFill>
          <a:ln w="38100" cap="flat" cmpd="sng" algn="ctr">
            <a:solidFill>
              <a:srgbClr val="000000"/>
            </a:solidFill>
            <a:prstDash val="solid"/>
            <a:round/>
            <a:headEnd type="none" w="med" len="med"/>
            <a:tailEnd type="none" w="med" len="med"/>
          </a:ln>
          <a:effectLst/>
        </p:spPr>
      </p:cxnSp>
      <p:grpSp>
        <p:nvGrpSpPr>
          <p:cNvPr id="25" name="Group 24"/>
          <p:cNvGrpSpPr/>
          <p:nvPr/>
        </p:nvGrpSpPr>
        <p:grpSpPr>
          <a:xfrm>
            <a:off x="2987824" y="3645024"/>
            <a:ext cx="720080" cy="1089412"/>
            <a:chOff x="4067944" y="3645024"/>
            <a:chExt cx="720080" cy="1089412"/>
          </a:xfrm>
        </p:grpSpPr>
        <p:pic>
          <p:nvPicPr>
            <p:cNvPr id="24" name="Picture 6" descr="C:\Documents and Settings\ted\Local Settings\Temporary Internet Files\Content.IE5\0L2741MZ\MC900433943[2].png"/>
            <p:cNvPicPr>
              <a:picLocks noChangeAspect="1" noChangeArrowheads="1"/>
            </p:cNvPicPr>
            <p:nvPr/>
          </p:nvPicPr>
          <p:blipFill>
            <a:blip r:embed="rId6" cstate="print"/>
            <a:srcRect/>
            <a:stretch>
              <a:fillRect/>
            </a:stretch>
          </p:blipFill>
          <p:spPr bwMode="auto">
            <a:xfrm>
              <a:off x="4067944" y="3645024"/>
              <a:ext cx="720080" cy="720080"/>
            </a:xfrm>
            <a:prstGeom prst="rect">
              <a:avLst/>
            </a:prstGeom>
            <a:noFill/>
            <a:ln w="9525">
              <a:noFill/>
              <a:miter lim="800000"/>
              <a:headEnd/>
              <a:tailEnd/>
            </a:ln>
          </p:spPr>
        </p:pic>
        <p:sp>
          <p:nvSpPr>
            <p:cNvPr id="19" name="TextBox 18"/>
            <p:cNvSpPr txBox="1"/>
            <p:nvPr/>
          </p:nvSpPr>
          <p:spPr>
            <a:xfrm>
              <a:off x="4067944" y="4365104"/>
              <a:ext cx="697502" cy="369332"/>
            </a:xfrm>
            <a:prstGeom prst="rect">
              <a:avLst/>
            </a:prstGeom>
            <a:noFill/>
          </p:spPr>
          <p:txBody>
            <a:bodyPr wrap="none" rtlCol="0">
              <a:spAutoFit/>
            </a:bodyPr>
            <a:lstStyle/>
            <a:p>
              <a:r>
                <a:rPr lang="en-US" dirty="0" smtClean="0"/>
                <a:t>Carol</a:t>
              </a:r>
              <a:endParaRPr lang="en-US" dirty="0"/>
            </a:p>
          </p:txBody>
        </p:sp>
      </p:grpSp>
      <p:cxnSp>
        <p:nvCxnSpPr>
          <p:cNvPr id="26" name="Straight Connector 25"/>
          <p:cNvCxnSpPr>
            <a:stCxn id="6" idx="1"/>
            <a:endCxn id="24" idx="0"/>
          </p:cNvCxnSpPr>
          <p:nvPr/>
        </p:nvCxnSpPr>
        <p:spPr bwMode="auto">
          <a:xfrm flipH="1">
            <a:off x="3347864" y="3128764"/>
            <a:ext cx="672480" cy="516260"/>
          </a:xfrm>
          <a:prstGeom prst="line">
            <a:avLst/>
          </a:prstGeom>
          <a:solidFill>
            <a:schemeClr val="accent1"/>
          </a:solidFill>
          <a:ln w="38100" cap="flat" cmpd="sng" algn="ctr">
            <a:solidFill>
              <a:srgbClr val="000000"/>
            </a:solidFill>
            <a:prstDash val="solid"/>
            <a:round/>
            <a:headEnd type="none" w="med" len="med"/>
            <a:tailEnd type="none" w="med" len="med"/>
          </a:ln>
          <a:effectLst/>
        </p:spPr>
      </p:cxnSp>
      <p:sp>
        <p:nvSpPr>
          <p:cNvPr id="29" name="TextBox 28"/>
          <p:cNvSpPr txBox="1"/>
          <p:nvPr/>
        </p:nvSpPr>
        <p:spPr>
          <a:xfrm>
            <a:off x="323528" y="4797152"/>
            <a:ext cx="4104456" cy="1323439"/>
          </a:xfrm>
          <a:prstGeom prst="rect">
            <a:avLst/>
          </a:prstGeom>
          <a:solidFill>
            <a:srgbClr val="FFFFFF"/>
          </a:solidFill>
          <a:ln>
            <a:solidFill>
              <a:srgbClr val="FF0000"/>
            </a:solidFill>
          </a:ln>
        </p:spPr>
        <p:txBody>
          <a:bodyPr wrap="square" rtlCol="0">
            <a:spAutoFit/>
          </a:bodyPr>
          <a:lstStyle/>
          <a:p>
            <a:r>
              <a:rPr lang="en-US" sz="1600" i="1" dirty="0" smtClean="0"/>
              <a:t>Even though Carol is neither a friend of Alice nor Charlie, She can infer that Alice and Charlie were at the same place </a:t>
            </a:r>
            <a:r>
              <a:rPr lang="en-US" sz="1600" i="1" dirty="0" smtClean="0">
                <a:solidFill>
                  <a:srgbClr val="FF0000"/>
                </a:solidFill>
              </a:rPr>
              <a:t>(</a:t>
            </a:r>
            <a:r>
              <a:rPr lang="en-US" sz="1600" i="1" dirty="0" err="1" smtClean="0">
                <a:solidFill>
                  <a:srgbClr val="FF0000"/>
                </a:solidFill>
              </a:rPr>
              <a:t>Ristorante</a:t>
            </a:r>
            <a:r>
              <a:rPr lang="en-US" sz="1600" i="1" dirty="0" smtClean="0">
                <a:solidFill>
                  <a:srgbClr val="FF0000"/>
                </a:solidFill>
              </a:rPr>
              <a:t> Al </a:t>
            </a:r>
            <a:r>
              <a:rPr lang="en-US" sz="1600" i="1" dirty="0" err="1" smtClean="0">
                <a:solidFill>
                  <a:srgbClr val="FF0000"/>
                </a:solidFill>
              </a:rPr>
              <a:t>Mercante</a:t>
            </a:r>
            <a:r>
              <a:rPr lang="en-US" sz="1600" i="1" dirty="0" smtClean="0">
                <a:solidFill>
                  <a:srgbClr val="FF0000"/>
                </a:solidFill>
              </a:rPr>
              <a:t>) at 7:10 pm </a:t>
            </a:r>
            <a:r>
              <a:rPr lang="en-US" sz="1600" i="1" u="sng" dirty="0" smtClean="0">
                <a:solidFill>
                  <a:srgbClr val="FF0000"/>
                </a:solidFill>
              </a:rPr>
              <a:t>Even though Alice used a coarser region</a:t>
            </a:r>
            <a:endParaRPr lang="en-US" sz="1600" i="1" u="sng" dirty="0">
              <a:solidFill>
                <a:srgbClr val="FF0000"/>
              </a:solidFill>
            </a:endParaRPr>
          </a:p>
        </p:txBody>
      </p:sp>
      <p:pic>
        <p:nvPicPr>
          <p:cNvPr id="30" name="Content Placeholder 3"/>
          <p:cNvPicPr>
            <a:picLocks noGrp="1" noChangeAspect="1"/>
          </p:cNvPicPr>
          <p:nvPr>
            <p:ph idx="1"/>
          </p:nvPr>
        </p:nvPicPr>
        <p:blipFill rotWithShape="1">
          <a:blip r:embed="rId7"/>
          <a:srcRect t="16873" r="5870" b="16873"/>
          <a:stretch/>
        </p:blipFill>
        <p:spPr>
          <a:xfrm>
            <a:off x="2240740" y="1151059"/>
            <a:ext cx="2115236" cy="1485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2" name="Straight Connector 31"/>
          <p:cNvCxnSpPr>
            <a:stCxn id="6" idx="3"/>
            <a:endCxn id="42" idx="1"/>
          </p:cNvCxnSpPr>
          <p:nvPr/>
        </p:nvCxnSpPr>
        <p:spPr bwMode="auto">
          <a:xfrm>
            <a:off x="4716016" y="3128764"/>
            <a:ext cx="576064" cy="846922"/>
          </a:xfrm>
          <a:prstGeom prst="line">
            <a:avLst/>
          </a:prstGeom>
          <a:solidFill>
            <a:schemeClr val="accent1"/>
          </a:solidFill>
          <a:ln w="38100" cap="flat" cmpd="sng" algn="ctr">
            <a:solidFill>
              <a:srgbClr val="000000"/>
            </a:solidFill>
            <a:prstDash val="solid"/>
            <a:round/>
            <a:headEnd type="none" w="med" len="med"/>
            <a:tailEnd type="none" w="med" len="med"/>
          </a:ln>
          <a:effectLst/>
        </p:spPr>
      </p:cxnSp>
      <p:sp>
        <p:nvSpPr>
          <p:cNvPr id="36" name="TextBox 35"/>
          <p:cNvSpPr txBox="1"/>
          <p:nvPr/>
        </p:nvSpPr>
        <p:spPr>
          <a:xfrm>
            <a:off x="4860032" y="4869160"/>
            <a:ext cx="3816424" cy="923330"/>
          </a:xfrm>
          <a:prstGeom prst="rect">
            <a:avLst/>
          </a:prstGeom>
          <a:solidFill>
            <a:srgbClr val="FFFFFF"/>
          </a:solidFill>
          <a:ln>
            <a:solidFill>
              <a:srgbClr val="FF0000"/>
            </a:solidFill>
          </a:ln>
        </p:spPr>
        <p:txBody>
          <a:bodyPr wrap="square" rtlCol="0">
            <a:spAutoFit/>
          </a:bodyPr>
          <a:lstStyle/>
          <a:p>
            <a:r>
              <a:rPr lang="en-US" i="1" dirty="0" smtClean="0">
                <a:solidFill>
                  <a:srgbClr val="FF0000"/>
                </a:solidFill>
              </a:rPr>
              <a:t>The Adversary can infer that Alice is not home at 7:10 pm, and takes it a sign to </a:t>
            </a:r>
            <a:r>
              <a:rPr lang="en-US" i="1" dirty="0" err="1" smtClean="0">
                <a:solidFill>
                  <a:srgbClr val="FF0000"/>
                </a:solidFill>
              </a:rPr>
              <a:t>robb</a:t>
            </a:r>
            <a:r>
              <a:rPr lang="en-US" i="1" dirty="0" smtClean="0">
                <a:solidFill>
                  <a:srgbClr val="FF0000"/>
                </a:solidFill>
              </a:rPr>
              <a:t> her house</a:t>
            </a:r>
            <a:endParaRPr lang="en-US" i="1" u="sng" dirty="0">
              <a:solidFill>
                <a:srgbClr val="FF0000"/>
              </a:solidFill>
            </a:endParaRPr>
          </a:p>
        </p:txBody>
      </p:sp>
      <p:sp>
        <p:nvSpPr>
          <p:cNvPr id="37" name="TextBox 36"/>
          <p:cNvSpPr txBox="1"/>
          <p:nvPr/>
        </p:nvSpPr>
        <p:spPr>
          <a:xfrm>
            <a:off x="971600" y="4399280"/>
            <a:ext cx="2016224" cy="369332"/>
          </a:xfrm>
          <a:prstGeom prst="rect">
            <a:avLst/>
          </a:prstGeom>
          <a:noFill/>
        </p:spPr>
        <p:txBody>
          <a:bodyPr wrap="square" rtlCol="0">
            <a:spAutoFit/>
          </a:bodyPr>
          <a:lstStyle/>
          <a:p>
            <a:r>
              <a:rPr lang="en-US" b="1" dirty="0" smtClean="0"/>
              <a:t>Location Privacy</a:t>
            </a:r>
            <a:endParaRPr lang="en-US" b="1" dirty="0"/>
          </a:p>
        </p:txBody>
      </p:sp>
      <p:sp>
        <p:nvSpPr>
          <p:cNvPr id="38" name="TextBox 37"/>
          <p:cNvSpPr txBox="1"/>
          <p:nvPr/>
        </p:nvSpPr>
        <p:spPr>
          <a:xfrm>
            <a:off x="6216668" y="4427820"/>
            <a:ext cx="2736304" cy="369332"/>
          </a:xfrm>
          <a:prstGeom prst="rect">
            <a:avLst/>
          </a:prstGeom>
          <a:noFill/>
        </p:spPr>
        <p:txBody>
          <a:bodyPr wrap="square" rtlCol="0">
            <a:spAutoFit/>
          </a:bodyPr>
          <a:lstStyle/>
          <a:p>
            <a:r>
              <a:rPr lang="en-US" b="1" dirty="0" smtClean="0"/>
              <a:t>Absence Privacy</a:t>
            </a:r>
            <a:endParaRPr lang="en-US" b="1" dirty="0"/>
          </a:p>
        </p:txBody>
      </p:sp>
      <p:pic>
        <p:nvPicPr>
          <p:cNvPr id="42" name="Picture 41"/>
          <p:cNvPicPr>
            <a:picLocks noChangeAspect="1"/>
          </p:cNvPicPr>
          <p:nvPr/>
        </p:nvPicPr>
        <p:blipFill>
          <a:blip r:embed="rId8"/>
          <a:stretch>
            <a:fillRect/>
          </a:stretch>
        </p:blipFill>
        <p:spPr>
          <a:xfrm>
            <a:off x="5292080" y="3502676"/>
            <a:ext cx="924588" cy="946019"/>
          </a:xfrm>
          <a:prstGeom prst="rect">
            <a:avLst/>
          </a:prstGeom>
        </p:spPr>
      </p:pic>
      <p:sp>
        <p:nvSpPr>
          <p:cNvPr id="33" name="Rectangle 32"/>
          <p:cNvSpPr/>
          <p:nvPr/>
        </p:nvSpPr>
        <p:spPr bwMode="auto">
          <a:xfrm>
            <a:off x="0" y="6165304"/>
            <a:ext cx="9144000" cy="389657"/>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굴림" pitchFamily="34" charset="-127"/>
            </a:endParaRPr>
          </a:p>
        </p:txBody>
      </p:sp>
      <p:sp>
        <p:nvSpPr>
          <p:cNvPr id="34" name="Rectangle 33"/>
          <p:cNvSpPr/>
          <p:nvPr/>
        </p:nvSpPr>
        <p:spPr>
          <a:xfrm>
            <a:off x="-36512" y="6207695"/>
            <a:ext cx="9144000" cy="261610"/>
          </a:xfrm>
          <a:prstGeom prst="rect">
            <a:avLst/>
          </a:prstGeom>
        </p:spPr>
        <p:txBody>
          <a:bodyPr wrap="square">
            <a:spAutoFit/>
          </a:bodyPr>
          <a:lstStyle/>
          <a:p>
            <a:r>
              <a:rPr lang="en-US" sz="1100" dirty="0">
                <a:latin typeface="Arial" pitchFamily="34" charset="0"/>
                <a:cs typeface="Arial" pitchFamily="34" charset="0"/>
              </a:rPr>
              <a:t>D. </a:t>
            </a:r>
            <a:r>
              <a:rPr lang="en-US" sz="1100" dirty="0" err="1">
                <a:latin typeface="Arial" pitchFamily="34" charset="0"/>
                <a:cs typeface="Arial" pitchFamily="34" charset="0"/>
              </a:rPr>
              <a:t>Freni</a:t>
            </a:r>
            <a:r>
              <a:rPr lang="en-US" sz="1100" dirty="0">
                <a:latin typeface="Arial" pitchFamily="34" charset="0"/>
                <a:cs typeface="Arial" pitchFamily="34" charset="0"/>
              </a:rPr>
              <a:t>, C. R. Vicente, S. </a:t>
            </a:r>
            <a:r>
              <a:rPr lang="en-US" sz="1100" dirty="0" err="1">
                <a:latin typeface="Arial" pitchFamily="34" charset="0"/>
                <a:cs typeface="Arial" pitchFamily="34" charset="0"/>
              </a:rPr>
              <a:t>Mascetti</a:t>
            </a:r>
            <a:r>
              <a:rPr lang="en-US" sz="1100" dirty="0">
                <a:latin typeface="Arial" pitchFamily="34" charset="0"/>
                <a:cs typeface="Arial" pitchFamily="34" charset="0"/>
              </a:rPr>
              <a:t>, C. </a:t>
            </a:r>
            <a:r>
              <a:rPr lang="en-US" sz="1100" dirty="0" err="1">
                <a:latin typeface="Arial" pitchFamily="34" charset="0"/>
                <a:cs typeface="Arial" pitchFamily="34" charset="0"/>
              </a:rPr>
              <a:t>Bettini</a:t>
            </a:r>
            <a:r>
              <a:rPr lang="en-US" sz="1100" dirty="0">
                <a:latin typeface="Arial" pitchFamily="34" charset="0"/>
                <a:cs typeface="Arial" pitchFamily="34" charset="0"/>
              </a:rPr>
              <a:t>, and C. </a:t>
            </a:r>
            <a:r>
              <a:rPr lang="en-US" sz="1100" dirty="0" smtClean="0">
                <a:latin typeface="Arial" pitchFamily="34" charset="0"/>
                <a:cs typeface="Arial" pitchFamily="34" charset="0"/>
              </a:rPr>
              <a:t>Jensen</a:t>
            </a:r>
            <a:r>
              <a:rPr lang="en-US" sz="1100" dirty="0">
                <a:latin typeface="Arial" pitchFamily="34" charset="0"/>
                <a:cs typeface="Arial" pitchFamily="34" charset="0"/>
              </a:rPr>
              <a:t>, “Preserving location and absence privacy in geo-social networks,” in </a:t>
            </a:r>
            <a:r>
              <a:rPr lang="en-US" sz="1100" b="1" dirty="0">
                <a:latin typeface="Arial" pitchFamily="34" charset="0"/>
                <a:cs typeface="Arial" pitchFamily="34" charset="0"/>
              </a:rPr>
              <a:t>CIKM</a:t>
            </a:r>
            <a:r>
              <a:rPr lang="en-US" sz="1100" dirty="0">
                <a:latin typeface="Arial" pitchFamily="34" charset="0"/>
                <a:cs typeface="Arial" pitchFamily="34" charset="0"/>
              </a:rPr>
              <a:t>, 2010</a:t>
            </a:r>
          </a:p>
        </p:txBody>
      </p:sp>
    </p:spTree>
    <p:extLst>
      <p:ext uri="{BB962C8B-B14F-4D97-AF65-F5344CB8AC3E}">
        <p14:creationId xmlns:p14="http://schemas.microsoft.com/office/powerpoint/2010/main" val="1256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9" grpId="0" animBg="1"/>
      <p:bldP spid="36" grpId="0" animBg="1"/>
      <p:bldP spid="37" grpId="0"/>
      <p:bldP spid="3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858"/>
            <a:ext cx="7010400" cy="923578"/>
          </a:xfrm>
        </p:spPr>
        <p:txBody>
          <a:bodyPr/>
          <a:lstStyle/>
          <a:p>
            <a:r>
              <a:rPr lang="en-US" sz="2800" dirty="0"/>
              <a:t>Location Privacy in Social Networks: </a:t>
            </a:r>
            <a:r>
              <a:rPr lang="en-US" sz="2800" dirty="0" smtClean="0"/>
              <a:t>Networking Perspective</a:t>
            </a:r>
            <a:endParaRPr lang="en-US" sz="2800" dirty="0"/>
          </a:p>
        </p:txBody>
      </p:sp>
      <p:sp>
        <p:nvSpPr>
          <p:cNvPr id="3" name="Content Placeholder 2"/>
          <p:cNvSpPr>
            <a:spLocks noGrp="1"/>
          </p:cNvSpPr>
          <p:nvPr>
            <p:ph idx="1"/>
          </p:nvPr>
        </p:nvSpPr>
        <p:spPr>
          <a:xfrm>
            <a:off x="395535" y="1196752"/>
            <a:ext cx="4841971" cy="5184576"/>
          </a:xfrm>
        </p:spPr>
        <p:txBody>
          <a:bodyPr/>
          <a:lstStyle/>
          <a:p>
            <a:r>
              <a:rPr lang="en-US" dirty="0" smtClean="0"/>
              <a:t>Social Network Server</a:t>
            </a:r>
          </a:p>
          <a:p>
            <a:pPr lvl="1"/>
            <a:r>
              <a:rPr lang="en-US" dirty="0" smtClean="0"/>
              <a:t>Manages users’ identity related information (e.g., profile)</a:t>
            </a:r>
          </a:p>
          <a:p>
            <a:r>
              <a:rPr lang="en-US" dirty="0" smtClean="0"/>
              <a:t>Location Server</a:t>
            </a:r>
          </a:p>
          <a:p>
            <a:pPr lvl="1"/>
            <a:r>
              <a:rPr lang="en-US" dirty="0" smtClean="0"/>
              <a:t>Untrusted third party</a:t>
            </a:r>
          </a:p>
          <a:p>
            <a:pPr lvl="1"/>
            <a:r>
              <a:rPr lang="en-US" dirty="0" smtClean="0"/>
              <a:t>Stores blurred Locations updates of users</a:t>
            </a:r>
          </a:p>
          <a:p>
            <a:r>
              <a:rPr lang="en-US" dirty="0" smtClean="0"/>
              <a:t>Cellular Towers</a:t>
            </a:r>
          </a:p>
          <a:p>
            <a:pPr lvl="1"/>
            <a:r>
              <a:rPr lang="en-US" dirty="0" smtClean="0"/>
              <a:t>User communicate to servers via cellular Towers (3G)</a:t>
            </a:r>
          </a:p>
          <a:p>
            <a:r>
              <a:rPr lang="en-US" dirty="0" smtClean="0"/>
              <a:t>Users</a:t>
            </a:r>
          </a:p>
          <a:p>
            <a:pPr lvl="1"/>
            <a:r>
              <a:rPr lang="en-US" dirty="0" smtClean="0"/>
              <a:t>Share Location updates</a:t>
            </a:r>
          </a:p>
          <a:p>
            <a:pPr lvl="1"/>
            <a:r>
              <a:rPr lang="en-US" dirty="0" smtClean="0"/>
              <a:t>Watch friends Locations Updates</a:t>
            </a:r>
            <a:endParaRPr lang="en-US" dirty="0"/>
          </a:p>
        </p:txBody>
      </p:sp>
      <p:grpSp>
        <p:nvGrpSpPr>
          <p:cNvPr id="33" name="Group 32"/>
          <p:cNvGrpSpPr/>
          <p:nvPr/>
        </p:nvGrpSpPr>
        <p:grpSpPr>
          <a:xfrm>
            <a:off x="4621019" y="1340768"/>
            <a:ext cx="1967205" cy="1646244"/>
            <a:chOff x="4637339" y="1219200"/>
            <a:chExt cx="2031471" cy="1526388"/>
          </a:xfrm>
        </p:grpSpPr>
        <p:grpSp>
          <p:nvGrpSpPr>
            <p:cNvPr id="34" name="Group 33"/>
            <p:cNvGrpSpPr/>
            <p:nvPr/>
          </p:nvGrpSpPr>
          <p:grpSpPr>
            <a:xfrm>
              <a:off x="5181600" y="1219200"/>
              <a:ext cx="954545" cy="1526388"/>
              <a:chOff x="7278413" y="2938284"/>
              <a:chExt cx="1221869" cy="1935791"/>
            </a:xfrm>
          </p:grpSpPr>
          <p:pic>
            <p:nvPicPr>
              <p:cNvPr id="39" name="Picture 7"/>
              <p:cNvPicPr>
                <a:picLocks noChangeAspect="1" noChangeArrowheads="1"/>
              </p:cNvPicPr>
              <p:nvPr/>
            </p:nvPicPr>
            <p:blipFill>
              <a:blip r:embed="rId2" cstate="print"/>
              <a:srcRect/>
              <a:stretch>
                <a:fillRect/>
              </a:stretch>
            </p:blipFill>
            <p:spPr bwMode="auto">
              <a:xfrm>
                <a:off x="7322209" y="2938284"/>
                <a:ext cx="1178073" cy="1523642"/>
              </a:xfrm>
              <a:prstGeom prst="rect">
                <a:avLst/>
              </a:prstGeom>
              <a:noFill/>
              <a:ln w="9525">
                <a:noFill/>
                <a:miter lim="800000"/>
                <a:headEnd/>
                <a:tailEnd/>
              </a:ln>
              <a:effectLst/>
            </p:spPr>
          </p:pic>
          <p:sp>
            <p:nvSpPr>
              <p:cNvPr id="40" name="TextBox 39"/>
              <p:cNvSpPr txBox="1"/>
              <p:nvPr/>
            </p:nvSpPr>
            <p:spPr>
              <a:xfrm>
                <a:off x="7278413" y="4288584"/>
                <a:ext cx="236466" cy="585491"/>
              </a:xfrm>
              <a:prstGeom prst="rect">
                <a:avLst/>
              </a:prstGeom>
              <a:noFill/>
            </p:spPr>
            <p:txBody>
              <a:bodyPr wrap="none" rtlCol="0">
                <a:spAutoFit/>
              </a:bodyPr>
              <a:lstStyle/>
              <a:p>
                <a:endParaRPr lang="en-US" sz="2400" dirty="0"/>
              </a:p>
            </p:txBody>
          </p:sp>
        </p:grpSp>
        <p:sp>
          <p:nvSpPr>
            <p:cNvPr id="35" name="TextBox 34"/>
            <p:cNvSpPr txBox="1"/>
            <p:nvPr/>
          </p:nvSpPr>
          <p:spPr>
            <a:xfrm>
              <a:off x="4637339" y="2420977"/>
              <a:ext cx="2031471" cy="285369"/>
            </a:xfrm>
            <a:prstGeom prst="rect">
              <a:avLst/>
            </a:prstGeom>
            <a:noFill/>
          </p:spPr>
          <p:txBody>
            <a:bodyPr wrap="none" rtlCol="0">
              <a:spAutoFit/>
            </a:bodyPr>
            <a:lstStyle/>
            <a:p>
              <a:r>
                <a:rPr lang="en-US" sz="1400" dirty="0" smtClean="0">
                  <a:latin typeface="Arial" pitchFamily="34" charset="0"/>
                  <a:cs typeface="Arial" pitchFamily="34" charset="0"/>
                </a:rPr>
                <a:t>Social Network Server</a:t>
              </a:r>
              <a:endParaRPr lang="en-US" sz="1400" dirty="0">
                <a:latin typeface="Arial" pitchFamily="34" charset="0"/>
                <a:cs typeface="Arial" pitchFamily="34" charset="0"/>
              </a:endParaRPr>
            </a:p>
          </p:txBody>
        </p:sp>
      </p:grpSp>
      <p:grpSp>
        <p:nvGrpSpPr>
          <p:cNvPr id="11" name="Group 10"/>
          <p:cNvGrpSpPr/>
          <p:nvPr/>
        </p:nvGrpSpPr>
        <p:grpSpPr>
          <a:xfrm>
            <a:off x="4858070" y="3940501"/>
            <a:ext cx="1442122" cy="1648739"/>
            <a:chOff x="4882132" y="1219200"/>
            <a:chExt cx="1489234" cy="1528701"/>
          </a:xfrm>
        </p:grpSpPr>
        <p:grpSp>
          <p:nvGrpSpPr>
            <p:cNvPr id="12" name="Group 11"/>
            <p:cNvGrpSpPr/>
            <p:nvPr/>
          </p:nvGrpSpPr>
          <p:grpSpPr>
            <a:xfrm>
              <a:off x="5181600" y="1219200"/>
              <a:ext cx="954545" cy="1526388"/>
              <a:chOff x="7278413" y="2938284"/>
              <a:chExt cx="1221869" cy="1935791"/>
            </a:xfrm>
          </p:grpSpPr>
          <p:pic>
            <p:nvPicPr>
              <p:cNvPr id="14" name="Picture 7"/>
              <p:cNvPicPr>
                <a:picLocks noChangeAspect="1" noChangeArrowheads="1"/>
              </p:cNvPicPr>
              <p:nvPr/>
            </p:nvPicPr>
            <p:blipFill>
              <a:blip r:embed="rId2" cstate="print"/>
              <a:srcRect/>
              <a:stretch>
                <a:fillRect/>
              </a:stretch>
            </p:blipFill>
            <p:spPr bwMode="auto">
              <a:xfrm>
                <a:off x="7322209" y="2938284"/>
                <a:ext cx="1178073" cy="1523642"/>
              </a:xfrm>
              <a:prstGeom prst="rect">
                <a:avLst/>
              </a:prstGeom>
              <a:noFill/>
              <a:ln w="9525">
                <a:noFill/>
                <a:miter lim="800000"/>
                <a:headEnd/>
                <a:tailEnd/>
              </a:ln>
              <a:effectLst/>
            </p:spPr>
          </p:pic>
          <p:sp>
            <p:nvSpPr>
              <p:cNvPr id="15" name="TextBox 14"/>
              <p:cNvSpPr txBox="1"/>
              <p:nvPr/>
            </p:nvSpPr>
            <p:spPr>
              <a:xfrm>
                <a:off x="7278413" y="4288584"/>
                <a:ext cx="236466" cy="585491"/>
              </a:xfrm>
              <a:prstGeom prst="rect">
                <a:avLst/>
              </a:prstGeom>
              <a:noFill/>
            </p:spPr>
            <p:txBody>
              <a:bodyPr wrap="none" rtlCol="0">
                <a:spAutoFit/>
              </a:bodyPr>
              <a:lstStyle/>
              <a:p>
                <a:endParaRPr lang="en-US" sz="2400" dirty="0"/>
              </a:p>
            </p:txBody>
          </p:sp>
        </p:grpSp>
        <p:sp>
          <p:nvSpPr>
            <p:cNvPr id="13" name="TextBox 12"/>
            <p:cNvSpPr txBox="1"/>
            <p:nvPr/>
          </p:nvSpPr>
          <p:spPr>
            <a:xfrm>
              <a:off x="4882132" y="2462532"/>
              <a:ext cx="1489234" cy="285369"/>
            </a:xfrm>
            <a:prstGeom prst="rect">
              <a:avLst/>
            </a:prstGeom>
            <a:noFill/>
          </p:spPr>
          <p:txBody>
            <a:bodyPr wrap="none" rtlCol="0">
              <a:spAutoFit/>
            </a:bodyPr>
            <a:lstStyle/>
            <a:p>
              <a:r>
                <a:rPr lang="en-US" sz="1400" dirty="0" smtClean="0">
                  <a:latin typeface="Arial" pitchFamily="34" charset="0"/>
                  <a:cs typeface="Arial" pitchFamily="34" charset="0"/>
                </a:rPr>
                <a:t>Location Server</a:t>
              </a:r>
              <a:endParaRPr lang="en-US" sz="1400" dirty="0">
                <a:latin typeface="Arial" pitchFamily="34" charset="0"/>
                <a:cs typeface="Arial" pitchFamily="34" charset="0"/>
              </a:endParaRPr>
            </a:p>
          </p:txBody>
        </p:sp>
      </p:grpSp>
      <p:grpSp>
        <p:nvGrpSpPr>
          <p:cNvPr id="20" name="Group 19"/>
          <p:cNvGrpSpPr/>
          <p:nvPr/>
        </p:nvGrpSpPr>
        <p:grpSpPr>
          <a:xfrm>
            <a:off x="8172400" y="1475492"/>
            <a:ext cx="720080" cy="1089412"/>
            <a:chOff x="4067944" y="3645024"/>
            <a:chExt cx="720080" cy="1089412"/>
          </a:xfrm>
        </p:grpSpPr>
        <p:pic>
          <p:nvPicPr>
            <p:cNvPr id="21" name="Picture 6" descr="C:\Documents and Settings\ted\Local Settings\Temporary Internet Files\Content.IE5\0L2741MZ\MC900433943[2].png"/>
            <p:cNvPicPr>
              <a:picLocks noChangeAspect="1" noChangeArrowheads="1"/>
            </p:cNvPicPr>
            <p:nvPr/>
          </p:nvPicPr>
          <p:blipFill>
            <a:blip r:embed="rId3" cstate="print"/>
            <a:srcRect/>
            <a:stretch>
              <a:fillRect/>
            </a:stretch>
          </p:blipFill>
          <p:spPr bwMode="auto">
            <a:xfrm>
              <a:off x="4067944" y="3645024"/>
              <a:ext cx="720080" cy="720080"/>
            </a:xfrm>
            <a:prstGeom prst="rect">
              <a:avLst/>
            </a:prstGeom>
            <a:noFill/>
            <a:ln w="9525">
              <a:noFill/>
              <a:miter lim="800000"/>
              <a:headEnd/>
              <a:tailEnd/>
            </a:ln>
          </p:spPr>
        </p:pic>
        <p:sp>
          <p:nvSpPr>
            <p:cNvPr id="22" name="TextBox 21"/>
            <p:cNvSpPr txBox="1"/>
            <p:nvPr/>
          </p:nvSpPr>
          <p:spPr>
            <a:xfrm>
              <a:off x="4103221" y="4365104"/>
              <a:ext cx="684803" cy="369332"/>
            </a:xfrm>
            <a:prstGeom prst="rect">
              <a:avLst/>
            </a:prstGeom>
            <a:noFill/>
          </p:spPr>
          <p:txBody>
            <a:bodyPr wrap="none" rtlCol="0">
              <a:spAutoFit/>
            </a:bodyPr>
            <a:lstStyle/>
            <a:p>
              <a:r>
                <a:rPr lang="en-US" dirty="0" smtClean="0"/>
                <a:t>Alice</a:t>
              </a:r>
              <a:endParaRPr lang="en-US" dirty="0"/>
            </a:p>
          </p:txBody>
        </p:sp>
      </p:grpSp>
      <p:grpSp>
        <p:nvGrpSpPr>
          <p:cNvPr id="23" name="Group 22"/>
          <p:cNvGrpSpPr/>
          <p:nvPr/>
        </p:nvGrpSpPr>
        <p:grpSpPr>
          <a:xfrm>
            <a:off x="8184604" y="4149080"/>
            <a:ext cx="851892" cy="1233428"/>
            <a:chOff x="2771800" y="4653136"/>
            <a:chExt cx="851892" cy="1233428"/>
          </a:xfrm>
        </p:grpSpPr>
        <p:pic>
          <p:nvPicPr>
            <p:cNvPr id="24" name="Picture 8" descr="C:\Documents and Settings\ted\Local Settings\Temporary Internet Files\Content.IE5\S5IP8XYZ\MC900433941[2].png"/>
            <p:cNvPicPr>
              <a:picLocks noChangeAspect="1" noChangeArrowheads="1"/>
            </p:cNvPicPr>
            <p:nvPr/>
          </p:nvPicPr>
          <p:blipFill>
            <a:blip r:embed="rId4" cstate="print"/>
            <a:srcRect/>
            <a:stretch>
              <a:fillRect/>
            </a:stretch>
          </p:blipFill>
          <p:spPr bwMode="auto">
            <a:xfrm>
              <a:off x="2771800" y="4653136"/>
              <a:ext cx="851892" cy="851892"/>
            </a:xfrm>
            <a:prstGeom prst="rect">
              <a:avLst/>
            </a:prstGeom>
            <a:noFill/>
            <a:ln w="9525">
              <a:noFill/>
              <a:miter lim="800000"/>
              <a:headEnd/>
              <a:tailEnd/>
            </a:ln>
          </p:spPr>
        </p:pic>
        <p:sp>
          <p:nvSpPr>
            <p:cNvPr id="25" name="TextBox 24"/>
            <p:cNvSpPr txBox="1"/>
            <p:nvPr/>
          </p:nvSpPr>
          <p:spPr>
            <a:xfrm>
              <a:off x="2994426" y="5517232"/>
              <a:ext cx="569462" cy="369332"/>
            </a:xfrm>
            <a:prstGeom prst="rect">
              <a:avLst/>
            </a:prstGeom>
            <a:noFill/>
          </p:spPr>
          <p:txBody>
            <a:bodyPr wrap="none" rtlCol="0">
              <a:spAutoFit/>
            </a:bodyPr>
            <a:lstStyle/>
            <a:p>
              <a:r>
                <a:rPr lang="en-US" dirty="0" smtClean="0"/>
                <a:t>Bob</a:t>
              </a:r>
              <a:endParaRPr lang="en-US" dirty="0"/>
            </a:p>
          </p:txBody>
        </p:sp>
      </p:grpSp>
      <p:sp>
        <p:nvSpPr>
          <p:cNvPr id="6" name="Up-Down Arrow 5"/>
          <p:cNvSpPr/>
          <p:nvPr/>
        </p:nvSpPr>
        <p:spPr bwMode="auto">
          <a:xfrm rot="1800000">
            <a:off x="8166351" y="2491712"/>
            <a:ext cx="237354" cy="903497"/>
          </a:xfrm>
          <a:prstGeom prst="upDownArrow">
            <a:avLst/>
          </a:prstGeom>
          <a:solidFill>
            <a:schemeClr val="tx1"/>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7" name="Left Arrow 6"/>
          <p:cNvSpPr/>
          <p:nvPr/>
        </p:nvSpPr>
        <p:spPr bwMode="auto">
          <a:xfrm rot="18900000">
            <a:off x="6030053" y="3978060"/>
            <a:ext cx="843754" cy="254587"/>
          </a:xfrm>
          <a:prstGeom prst="leftArrow">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8" name="Up-Down Arrow 7"/>
          <p:cNvSpPr/>
          <p:nvPr/>
        </p:nvSpPr>
        <p:spPr bwMode="auto">
          <a:xfrm rot="18900000">
            <a:off x="8211695" y="3380448"/>
            <a:ext cx="245768" cy="924874"/>
          </a:xfrm>
          <a:prstGeom prst="upDownArrow">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9" name="Up-Down Arrow 8"/>
          <p:cNvSpPr/>
          <p:nvPr/>
        </p:nvSpPr>
        <p:spPr bwMode="auto">
          <a:xfrm>
            <a:off x="5508104" y="3068960"/>
            <a:ext cx="216024" cy="722797"/>
          </a:xfrm>
          <a:prstGeom prst="upDownArrow">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10" name="Up-Down Arrow 9"/>
          <p:cNvSpPr/>
          <p:nvPr/>
        </p:nvSpPr>
        <p:spPr bwMode="auto">
          <a:xfrm rot="18900000">
            <a:off x="6348582" y="1782684"/>
            <a:ext cx="254586" cy="979699"/>
          </a:xfrm>
          <a:prstGeom prst="upDownArrow">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grpSp>
        <p:nvGrpSpPr>
          <p:cNvPr id="26" name="Group 25"/>
          <p:cNvGrpSpPr/>
          <p:nvPr/>
        </p:nvGrpSpPr>
        <p:grpSpPr>
          <a:xfrm>
            <a:off x="6660232" y="2708920"/>
            <a:ext cx="1296144" cy="1963380"/>
            <a:chOff x="6660232" y="2708920"/>
            <a:chExt cx="1296144" cy="1963380"/>
          </a:xfrm>
        </p:grpSpPr>
        <p:pic>
          <p:nvPicPr>
            <p:cNvPr id="5" name="Picture 4"/>
            <p:cNvPicPr>
              <a:picLocks noChangeAspect="1"/>
            </p:cNvPicPr>
            <p:nvPr/>
          </p:nvPicPr>
          <p:blipFill>
            <a:blip r:embed="rId5"/>
            <a:stretch>
              <a:fillRect/>
            </a:stretch>
          </p:blipFill>
          <p:spPr>
            <a:xfrm>
              <a:off x="6660232" y="2708920"/>
              <a:ext cx="1296144" cy="1519792"/>
            </a:xfrm>
            <a:prstGeom prst="rect">
              <a:avLst/>
            </a:prstGeom>
          </p:spPr>
        </p:pic>
        <p:sp>
          <p:nvSpPr>
            <p:cNvPr id="16" name="TextBox 15"/>
            <p:cNvSpPr txBox="1"/>
            <p:nvPr/>
          </p:nvSpPr>
          <p:spPr>
            <a:xfrm>
              <a:off x="6730752" y="4149080"/>
              <a:ext cx="1225624" cy="523220"/>
            </a:xfrm>
            <a:prstGeom prst="rect">
              <a:avLst/>
            </a:prstGeom>
            <a:noFill/>
          </p:spPr>
          <p:txBody>
            <a:bodyPr wrap="square" rtlCol="0">
              <a:spAutoFit/>
            </a:bodyPr>
            <a:lstStyle/>
            <a:p>
              <a:pPr algn="ctr"/>
              <a:r>
                <a:rPr lang="en-US" sz="1400" dirty="0" smtClean="0">
                  <a:latin typeface="Arial"/>
                  <a:cs typeface="Arial"/>
                </a:rPr>
                <a:t>Cellular Network</a:t>
              </a:r>
              <a:endParaRPr lang="en-US" sz="1400" dirty="0">
                <a:latin typeface="Arial"/>
                <a:cs typeface="Arial"/>
              </a:endParaRPr>
            </a:p>
          </p:txBody>
        </p:sp>
      </p:grpSp>
      <p:sp>
        <p:nvSpPr>
          <p:cNvPr id="29" name="Rectangle 28"/>
          <p:cNvSpPr/>
          <p:nvPr/>
        </p:nvSpPr>
        <p:spPr bwMode="auto">
          <a:xfrm>
            <a:off x="0" y="6291009"/>
            <a:ext cx="9144000" cy="306343"/>
          </a:xfrm>
          <a:prstGeom prst="rect">
            <a:avLst/>
          </a:prstGeom>
          <a:solidFill>
            <a:srgbClr val="FFCC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굴림" pitchFamily="34" charset="-127"/>
            </a:endParaRPr>
          </a:p>
        </p:txBody>
      </p:sp>
      <p:sp>
        <p:nvSpPr>
          <p:cNvPr id="30" name="Rectangle 29"/>
          <p:cNvSpPr/>
          <p:nvPr/>
        </p:nvSpPr>
        <p:spPr>
          <a:xfrm>
            <a:off x="0" y="6320353"/>
            <a:ext cx="9144000" cy="276999"/>
          </a:xfrm>
          <a:prstGeom prst="rect">
            <a:avLst/>
          </a:prstGeom>
        </p:spPr>
        <p:txBody>
          <a:bodyPr wrap="square">
            <a:spAutoFit/>
          </a:bodyPr>
          <a:lstStyle/>
          <a:p>
            <a:r>
              <a:rPr lang="en-US" sz="1200" dirty="0">
                <a:latin typeface="Arial" pitchFamily="34" charset="0"/>
                <a:cs typeface="Arial" pitchFamily="34" charset="0"/>
              </a:rPr>
              <a:t>W. Wei, F. </a:t>
            </a:r>
            <a:r>
              <a:rPr lang="en-US" sz="1200" dirty="0" err="1">
                <a:latin typeface="Arial" pitchFamily="34" charset="0"/>
                <a:cs typeface="Arial" pitchFamily="34" charset="0"/>
              </a:rPr>
              <a:t>Xu</a:t>
            </a:r>
            <a:r>
              <a:rPr lang="en-US" sz="1200" dirty="0">
                <a:latin typeface="Arial" pitchFamily="34" charset="0"/>
                <a:cs typeface="Arial" pitchFamily="34" charset="0"/>
              </a:rPr>
              <a:t>, and Q. Li, “</a:t>
            </a:r>
            <a:r>
              <a:rPr lang="en-US" sz="1200" dirty="0" err="1">
                <a:latin typeface="Arial" pitchFamily="34" charset="0"/>
                <a:cs typeface="Arial" pitchFamily="34" charset="0"/>
              </a:rPr>
              <a:t>MobiShare</a:t>
            </a:r>
            <a:r>
              <a:rPr lang="en-US" sz="1200" dirty="0">
                <a:latin typeface="Arial" pitchFamily="34" charset="0"/>
                <a:cs typeface="Arial" pitchFamily="34" charset="0"/>
              </a:rPr>
              <a:t>: Flexible privacy-preserving location sharing in mobile online social networks,”  </a:t>
            </a:r>
            <a:r>
              <a:rPr lang="en-US" sz="1200" b="1" dirty="0" smtClean="0">
                <a:latin typeface="Arial" pitchFamily="34" charset="0"/>
                <a:cs typeface="Arial" pitchFamily="34" charset="0"/>
              </a:rPr>
              <a:t>INFOCOM</a:t>
            </a:r>
            <a:r>
              <a:rPr lang="en-US" sz="1200" dirty="0" smtClean="0">
                <a:latin typeface="Arial" pitchFamily="34" charset="0"/>
                <a:cs typeface="Arial" pitchFamily="34" charset="0"/>
              </a:rPr>
              <a:t> </a:t>
            </a:r>
            <a:r>
              <a:rPr lang="en-US" sz="1200" dirty="0">
                <a:latin typeface="Arial" pitchFamily="34" charset="0"/>
                <a:cs typeface="Arial" pitchFamily="34" charset="0"/>
              </a:rPr>
              <a:t>2012</a:t>
            </a:r>
          </a:p>
        </p:txBody>
      </p:sp>
    </p:spTree>
    <p:extLst>
      <p:ext uri="{BB962C8B-B14F-4D97-AF65-F5344CB8AC3E}">
        <p14:creationId xmlns:p14="http://schemas.microsoft.com/office/powerpoint/2010/main" val="12100146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Seminar Outline</a:t>
            </a:r>
            <a:endParaRPr lang="en-US" sz="3600" b="1" dirty="0"/>
          </a:p>
        </p:txBody>
      </p:sp>
      <p:sp>
        <p:nvSpPr>
          <p:cNvPr id="3" name="Content Placeholder 2"/>
          <p:cNvSpPr>
            <a:spLocks noGrp="1"/>
          </p:cNvSpPr>
          <p:nvPr>
            <p:ph idx="1"/>
          </p:nvPr>
        </p:nvSpPr>
        <p:spPr>
          <a:xfrm>
            <a:off x="533400" y="1124744"/>
            <a:ext cx="8153400" cy="5472608"/>
          </a:xfrm>
        </p:spPr>
        <p:txBody>
          <a:bodyPr/>
          <a:lstStyle/>
          <a:p>
            <a:r>
              <a:rPr lang="en-US" dirty="0" smtClean="0">
                <a:solidFill>
                  <a:schemeClr val="bg1">
                    <a:lumMod val="75000"/>
                  </a:schemeClr>
                </a:solidFill>
              </a:rPr>
              <a:t>Motivation</a:t>
            </a:r>
          </a:p>
          <a:p>
            <a:endParaRPr lang="en-US" sz="1800" dirty="0" smtClean="0">
              <a:solidFill>
                <a:schemeClr val="bg1">
                  <a:lumMod val="75000"/>
                </a:schemeClr>
              </a:solidFill>
            </a:endParaRPr>
          </a:p>
          <a:p>
            <a:pPr lvl="0"/>
            <a:r>
              <a:rPr lang="en-US" dirty="0">
                <a:solidFill>
                  <a:prstClr val="white">
                    <a:lumMod val="75000"/>
                  </a:prstClr>
                </a:solidFill>
              </a:rPr>
              <a:t>PART </a:t>
            </a:r>
            <a:r>
              <a:rPr lang="en-US" dirty="0" smtClean="0">
                <a:solidFill>
                  <a:prstClr val="white">
                    <a:lumMod val="75000"/>
                  </a:prstClr>
                </a:solidFill>
              </a:rPr>
              <a:t>I: </a:t>
            </a:r>
            <a:r>
              <a:rPr lang="en-US" dirty="0">
                <a:solidFill>
                  <a:prstClr val="white">
                    <a:lumMod val="75000"/>
                  </a:prstClr>
                </a:solidFill>
              </a:rPr>
              <a:t>Systems</a:t>
            </a:r>
          </a:p>
          <a:p>
            <a:endParaRPr lang="en-US" sz="1800" dirty="0">
              <a:solidFill>
                <a:schemeClr val="bg1">
                  <a:lumMod val="75000"/>
                </a:schemeClr>
              </a:solidFill>
            </a:endParaRPr>
          </a:p>
          <a:p>
            <a:r>
              <a:rPr lang="en-US" dirty="0" smtClean="0">
                <a:solidFill>
                  <a:schemeClr val="bg1">
                    <a:lumMod val="75000"/>
                  </a:schemeClr>
                </a:solidFill>
              </a:rPr>
              <a:t>PART II: Search / Queries</a:t>
            </a:r>
          </a:p>
          <a:p>
            <a:endParaRPr lang="en-US" sz="1800" dirty="0" smtClean="0">
              <a:solidFill>
                <a:schemeClr val="bg1">
                  <a:lumMod val="75000"/>
                </a:schemeClr>
              </a:solidFill>
            </a:endParaRPr>
          </a:p>
          <a:p>
            <a:r>
              <a:rPr lang="en-US" dirty="0" smtClean="0">
                <a:solidFill>
                  <a:schemeClr val="bg1">
                    <a:lumMod val="75000"/>
                  </a:schemeClr>
                </a:solidFill>
              </a:rPr>
              <a:t>PART III: Recommendation Services</a:t>
            </a:r>
          </a:p>
          <a:p>
            <a:pPr lvl="1"/>
            <a:endParaRPr lang="en-US" sz="1800" dirty="0">
              <a:solidFill>
                <a:schemeClr val="bg1">
                  <a:lumMod val="75000"/>
                </a:schemeClr>
              </a:solidFill>
            </a:endParaRPr>
          </a:p>
          <a:p>
            <a:r>
              <a:rPr lang="en-US" dirty="0" smtClean="0">
                <a:solidFill>
                  <a:schemeClr val="bg1">
                    <a:lumMod val="75000"/>
                  </a:schemeClr>
                </a:solidFill>
              </a:rPr>
              <a:t>PART IV: Crowdsourcing</a:t>
            </a:r>
          </a:p>
          <a:p>
            <a:endParaRPr lang="en-US" sz="1800" dirty="0" smtClean="0">
              <a:solidFill>
                <a:schemeClr val="bg1">
                  <a:lumMod val="75000"/>
                </a:schemeClr>
              </a:solidFill>
            </a:endParaRPr>
          </a:p>
          <a:p>
            <a:r>
              <a:rPr lang="en-US" dirty="0" smtClean="0">
                <a:solidFill>
                  <a:schemeClr val="bg1">
                    <a:lumMod val="75000"/>
                  </a:schemeClr>
                </a:solidFill>
              </a:rPr>
              <a:t>PART V</a:t>
            </a:r>
            <a:r>
              <a:rPr lang="en-US" dirty="0">
                <a:solidFill>
                  <a:schemeClr val="bg1">
                    <a:lumMod val="75000"/>
                  </a:schemeClr>
                </a:solidFill>
              </a:rPr>
              <a:t>: Risks and Threats</a:t>
            </a:r>
            <a:endParaRPr lang="en-US" dirty="0" smtClean="0">
              <a:solidFill>
                <a:schemeClr val="bg1">
                  <a:lumMod val="75000"/>
                </a:schemeClr>
              </a:solidFill>
            </a:endParaRPr>
          </a:p>
          <a:p>
            <a:pPr marL="0" indent="0">
              <a:buNone/>
            </a:pPr>
            <a:endParaRPr lang="en-US" sz="1800" dirty="0" smtClean="0"/>
          </a:p>
          <a:p>
            <a:r>
              <a:rPr lang="en-US" dirty="0" smtClean="0"/>
              <a:t>Wrap-Up</a:t>
            </a:r>
            <a:endParaRPr lang="en-US" dirty="0"/>
          </a:p>
        </p:txBody>
      </p:sp>
      <p:pic>
        <p:nvPicPr>
          <p:cNvPr id="4" name="Picture 3"/>
          <p:cNvPicPr>
            <a:picLocks noChangeAspect="1"/>
          </p:cNvPicPr>
          <p:nvPr/>
        </p:nvPicPr>
        <p:blipFill>
          <a:blip r:embed="rId2"/>
          <a:stretch>
            <a:fillRect/>
          </a:stretch>
        </p:blipFill>
        <p:spPr>
          <a:xfrm>
            <a:off x="2771800" y="1117352"/>
            <a:ext cx="432048" cy="439440"/>
          </a:xfrm>
          <a:prstGeom prst="rect">
            <a:avLst/>
          </a:prstGeom>
        </p:spPr>
      </p:pic>
      <p:pic>
        <p:nvPicPr>
          <p:cNvPr id="5" name="Picture 4"/>
          <p:cNvPicPr>
            <a:picLocks noChangeAspect="1"/>
          </p:cNvPicPr>
          <p:nvPr/>
        </p:nvPicPr>
        <p:blipFill>
          <a:blip r:embed="rId2"/>
          <a:stretch>
            <a:fillRect/>
          </a:stretch>
        </p:blipFill>
        <p:spPr>
          <a:xfrm>
            <a:off x="3779912" y="1844824"/>
            <a:ext cx="432048" cy="439440"/>
          </a:xfrm>
          <a:prstGeom prst="rect">
            <a:avLst/>
          </a:prstGeom>
        </p:spPr>
      </p:pic>
      <p:pic>
        <p:nvPicPr>
          <p:cNvPr id="6" name="Picture 5"/>
          <p:cNvPicPr>
            <a:picLocks noChangeAspect="1"/>
          </p:cNvPicPr>
          <p:nvPr/>
        </p:nvPicPr>
        <p:blipFill>
          <a:blip r:embed="rId2"/>
          <a:stretch>
            <a:fillRect/>
          </a:stretch>
        </p:blipFill>
        <p:spPr>
          <a:xfrm>
            <a:off x="4932040" y="2636912"/>
            <a:ext cx="432048" cy="439440"/>
          </a:xfrm>
          <a:prstGeom prst="rect">
            <a:avLst/>
          </a:prstGeom>
        </p:spPr>
      </p:pic>
      <p:pic>
        <p:nvPicPr>
          <p:cNvPr id="7" name="Picture 6"/>
          <p:cNvPicPr>
            <a:picLocks noChangeAspect="1"/>
          </p:cNvPicPr>
          <p:nvPr/>
        </p:nvPicPr>
        <p:blipFill>
          <a:blip r:embed="rId2"/>
          <a:stretch>
            <a:fillRect/>
          </a:stretch>
        </p:blipFill>
        <p:spPr>
          <a:xfrm>
            <a:off x="6516216" y="3421608"/>
            <a:ext cx="432048" cy="439440"/>
          </a:xfrm>
          <a:prstGeom prst="rect">
            <a:avLst/>
          </a:prstGeom>
        </p:spPr>
      </p:pic>
      <p:pic>
        <p:nvPicPr>
          <p:cNvPr id="8" name="Picture 7"/>
          <p:cNvPicPr>
            <a:picLocks noChangeAspect="1"/>
          </p:cNvPicPr>
          <p:nvPr/>
        </p:nvPicPr>
        <p:blipFill>
          <a:blip r:embed="rId2"/>
          <a:stretch>
            <a:fillRect/>
          </a:stretch>
        </p:blipFill>
        <p:spPr>
          <a:xfrm>
            <a:off x="4860032" y="4213696"/>
            <a:ext cx="432048" cy="439440"/>
          </a:xfrm>
          <a:prstGeom prst="rect">
            <a:avLst/>
          </a:prstGeom>
        </p:spPr>
      </p:pic>
      <p:pic>
        <p:nvPicPr>
          <p:cNvPr id="9" name="Picture 8"/>
          <p:cNvPicPr>
            <a:picLocks noChangeAspect="1"/>
          </p:cNvPicPr>
          <p:nvPr/>
        </p:nvPicPr>
        <p:blipFill>
          <a:blip r:embed="rId2"/>
          <a:stretch>
            <a:fillRect/>
          </a:stretch>
        </p:blipFill>
        <p:spPr>
          <a:xfrm>
            <a:off x="5220072" y="4941168"/>
            <a:ext cx="432048" cy="439440"/>
          </a:xfrm>
          <a:prstGeom prst="rect">
            <a:avLst/>
          </a:prstGeom>
        </p:spPr>
      </p:pic>
    </p:spTree>
    <p:extLst>
      <p:ext uri="{BB962C8B-B14F-4D97-AF65-F5344CB8AC3E}">
        <p14:creationId xmlns:p14="http://schemas.microsoft.com/office/powerpoint/2010/main" val="33546537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9552" y="-53233"/>
            <a:ext cx="8064896" cy="1033961"/>
            <a:chOff x="72780" y="2925414"/>
            <a:chExt cx="12240682" cy="1530085"/>
          </a:xfrm>
        </p:grpSpPr>
        <p:sp>
          <p:nvSpPr>
            <p:cNvPr id="10" name="Title 1"/>
            <p:cNvSpPr txBox="1">
              <a:spLocks/>
            </p:cNvSpPr>
            <p:nvPr/>
          </p:nvSpPr>
          <p:spPr bwMode="auto">
            <a:xfrm>
              <a:off x="2477197" y="3070226"/>
              <a:ext cx="9836265" cy="12961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3600" dirty="0" smtClean="0">
                  <a:latin typeface="Calibri"/>
                  <a:cs typeface="Calibri"/>
                </a:rPr>
                <a:t>PART I: Systems</a:t>
              </a:r>
              <a:endParaRPr lang="en-US" sz="3600" dirty="0">
                <a:latin typeface="Calibri"/>
                <a:cs typeface="Calibri"/>
              </a:endParaRPr>
            </a:p>
          </p:txBody>
        </p:sp>
        <p:pic>
          <p:nvPicPr>
            <p:cNvPr id="11" name="Picture 10"/>
            <p:cNvPicPr>
              <a:picLocks noChangeAspect="1"/>
            </p:cNvPicPr>
            <p:nvPr/>
          </p:nvPicPr>
          <p:blipFill>
            <a:blip r:embed="rId2"/>
            <a:stretch>
              <a:fillRect/>
            </a:stretch>
          </p:blipFill>
          <p:spPr>
            <a:xfrm>
              <a:off x="72780" y="2925414"/>
              <a:ext cx="1530085" cy="1530085"/>
            </a:xfrm>
            <a:prstGeom prst="rect">
              <a:avLst/>
            </a:prstGeom>
          </p:spPr>
        </p:pic>
      </p:grpSp>
      <p:pic>
        <p:nvPicPr>
          <p:cNvPr id="12" name="Picture 11"/>
          <p:cNvPicPr>
            <a:picLocks noChangeAspect="1"/>
          </p:cNvPicPr>
          <p:nvPr/>
        </p:nvPicPr>
        <p:blipFill>
          <a:blip r:embed="rId3"/>
          <a:stretch>
            <a:fillRect/>
          </a:stretch>
        </p:blipFill>
        <p:spPr>
          <a:xfrm>
            <a:off x="368424" y="1041413"/>
            <a:ext cx="4059560" cy="2675619"/>
          </a:xfrm>
          <a:prstGeom prst="rect">
            <a:avLst/>
          </a:prstGeom>
          <a:ln>
            <a:solidFill>
              <a:srgbClr val="FF0000"/>
            </a:solidFill>
          </a:ln>
        </p:spPr>
      </p:pic>
      <p:pic>
        <p:nvPicPr>
          <p:cNvPr id="13" name="Picture 12"/>
          <p:cNvPicPr>
            <a:picLocks noChangeAspect="1"/>
          </p:cNvPicPr>
          <p:nvPr/>
        </p:nvPicPr>
        <p:blipFill>
          <a:blip r:embed="rId4"/>
          <a:stretch>
            <a:fillRect/>
          </a:stretch>
        </p:blipFill>
        <p:spPr>
          <a:xfrm>
            <a:off x="341380" y="3789040"/>
            <a:ext cx="4086604" cy="2736304"/>
          </a:xfrm>
          <a:prstGeom prst="rect">
            <a:avLst/>
          </a:prstGeom>
          <a:ln>
            <a:solidFill>
              <a:srgbClr val="FF0000"/>
            </a:solidFill>
          </a:ln>
          <a:effectLst>
            <a:outerShdw blurRad="292100" dist="139700" dir="2700000" algn="tl" rotWithShape="0">
              <a:srgbClr val="333333">
                <a:alpha val="65000"/>
              </a:srgbClr>
            </a:outerShdw>
          </a:effectLst>
        </p:spPr>
      </p:pic>
      <p:pic>
        <p:nvPicPr>
          <p:cNvPr id="14" name="Picture 13" descr="Screen shot 2013-05-28 at 11.22.20 PM.png"/>
          <p:cNvPicPr>
            <a:picLocks noChangeAspect="1"/>
          </p:cNvPicPr>
          <p:nvPr/>
        </p:nvPicPr>
        <p:blipFill rotWithShape="1">
          <a:blip r:embed="rId5" cstate="print">
            <a:extLst>
              <a:ext uri="{28A0092B-C50C-407E-A947-70E740481C1C}">
                <a14:useLocalDpi xmlns:a14="http://schemas.microsoft.com/office/drawing/2010/main" val="0"/>
              </a:ext>
            </a:extLst>
          </a:blip>
          <a:srcRect t="7905" r="42111" b="7828"/>
          <a:stretch/>
        </p:blipFill>
        <p:spPr>
          <a:xfrm>
            <a:off x="4860032" y="3140968"/>
            <a:ext cx="3719958" cy="3384376"/>
          </a:xfrm>
          <a:prstGeom prst="rect">
            <a:avLst/>
          </a:prstGeom>
          <a:ln>
            <a:solidFill>
              <a:srgbClr val="FF0000"/>
            </a:solidFill>
          </a:ln>
          <a:effectLst>
            <a:outerShdw blurRad="292100" dist="139700" dir="2700000" algn="tl" rotWithShape="0">
              <a:srgbClr val="333333">
                <a:alpha val="65000"/>
              </a:srgbClr>
            </a:outerShdw>
          </a:effectLst>
        </p:spPr>
      </p:pic>
      <p:pic>
        <p:nvPicPr>
          <p:cNvPr id="8" name="Picture 7" descr="Screen shot 2013-05-28 at 3.43.48 PM.png"/>
          <p:cNvPicPr>
            <a:picLocks noChangeAspect="1"/>
          </p:cNvPicPr>
          <p:nvPr/>
        </p:nvPicPr>
        <p:blipFill rotWithShape="1">
          <a:blip r:embed="rId6" cstate="print">
            <a:extLst>
              <a:ext uri="{28A0092B-C50C-407E-A947-70E740481C1C}">
                <a14:useLocalDpi xmlns:a14="http://schemas.microsoft.com/office/drawing/2010/main" val="0"/>
              </a:ext>
            </a:extLst>
          </a:blip>
          <a:srcRect t="10410" b="9234"/>
          <a:stretch/>
        </p:blipFill>
        <p:spPr>
          <a:xfrm>
            <a:off x="4788024" y="1044095"/>
            <a:ext cx="3888432" cy="1952857"/>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4498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6064" y="44625"/>
            <a:ext cx="6921345" cy="858713"/>
            <a:chOff x="359790" y="3229885"/>
            <a:chExt cx="10447110" cy="1296144"/>
          </a:xfrm>
        </p:grpSpPr>
        <p:sp>
          <p:nvSpPr>
            <p:cNvPr id="5" name="Title 1"/>
            <p:cNvSpPr txBox="1">
              <a:spLocks/>
            </p:cNvSpPr>
            <p:nvPr/>
          </p:nvSpPr>
          <p:spPr bwMode="auto">
            <a:xfrm>
              <a:off x="2478463" y="3229885"/>
              <a:ext cx="8328437"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4000" dirty="0" smtClean="0">
                  <a:latin typeface="Calibri"/>
                  <a:cs typeface="Calibri"/>
                </a:rPr>
                <a:t>PART II: Search / Queries</a:t>
              </a:r>
              <a:endParaRPr lang="en-US" sz="4000" dirty="0">
                <a:latin typeface="Calibri"/>
                <a:cs typeface="Calibri"/>
              </a:endParaRPr>
            </a:p>
          </p:txBody>
        </p:sp>
        <p:pic>
          <p:nvPicPr>
            <p:cNvPr id="6" name="Picture 5"/>
            <p:cNvPicPr>
              <a:picLocks noChangeAspect="1"/>
            </p:cNvPicPr>
            <p:nvPr/>
          </p:nvPicPr>
          <p:blipFill>
            <a:blip r:embed="rId2"/>
            <a:stretch>
              <a:fillRect/>
            </a:stretch>
          </p:blipFill>
          <p:spPr>
            <a:xfrm>
              <a:off x="359790" y="3229885"/>
              <a:ext cx="1575227" cy="1260181"/>
            </a:xfrm>
            <a:prstGeom prst="rect">
              <a:avLst/>
            </a:prstGeom>
          </p:spPr>
        </p:pic>
      </p:grpSp>
      <p:pic>
        <p:nvPicPr>
          <p:cNvPr id="7" name="Picture 6" descr="Screen shot 2013-05-21 at 12.35.56 PM.png"/>
          <p:cNvPicPr>
            <a:picLocks noChangeAspect="1"/>
          </p:cNvPicPr>
          <p:nvPr/>
        </p:nvPicPr>
        <p:blipFill rotWithShape="1">
          <a:blip r:embed="rId3" cstate="print">
            <a:extLst>
              <a:ext uri="{28A0092B-C50C-407E-A947-70E740481C1C}">
                <a14:useLocalDpi xmlns:a14="http://schemas.microsoft.com/office/drawing/2010/main" val="0"/>
              </a:ext>
            </a:extLst>
          </a:blip>
          <a:srcRect l="26049" t="9919" r="27384" b="25035"/>
          <a:stretch/>
        </p:blipFill>
        <p:spPr>
          <a:xfrm>
            <a:off x="143000" y="1196752"/>
            <a:ext cx="2736304" cy="2388837"/>
          </a:xfrm>
          <a:prstGeom prst="rect">
            <a:avLst/>
          </a:prstGeom>
          <a:ln>
            <a:noFill/>
          </a:ln>
          <a:effectLst>
            <a:outerShdw blurRad="292100" dist="139700" dir="2700000" algn="tl" rotWithShape="0">
              <a:srgbClr val="333333">
                <a:alpha val="65000"/>
              </a:srgbClr>
            </a:outerShdw>
          </a:effectLst>
        </p:spPr>
      </p:pic>
      <p:pic>
        <p:nvPicPr>
          <p:cNvPr id="61" name="Picture 60" descr="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1220286"/>
            <a:ext cx="6372200" cy="1848674"/>
          </a:xfrm>
          <a:prstGeom prst="rect">
            <a:avLst/>
          </a:prstGeom>
        </p:spPr>
      </p:pic>
      <p:sp>
        <p:nvSpPr>
          <p:cNvPr id="62" name="TextBox 61"/>
          <p:cNvSpPr txBox="1"/>
          <p:nvPr/>
        </p:nvSpPr>
        <p:spPr>
          <a:xfrm>
            <a:off x="5903640" y="3068960"/>
            <a:ext cx="2113203"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i="1" dirty="0" err="1" smtClean="0">
                <a:ln w="11430"/>
                <a:solidFill>
                  <a:srgbClr val="000000"/>
                </a:solidFill>
                <a:effectLst>
                  <a:outerShdw blurRad="50800" dist="39000" dir="5460000" algn="tl">
                    <a:srgbClr val="000000">
                      <a:alpha val="38000"/>
                    </a:srgbClr>
                  </a:outerShdw>
                </a:effectLst>
                <a:latin typeface="Arial"/>
                <a:cs typeface="Arial"/>
              </a:rPr>
              <a:t>TwitterStand</a:t>
            </a:r>
            <a:endParaRPr lang="en-US" sz="2400" b="1" i="1" dirty="0">
              <a:ln w="11430"/>
              <a:solidFill>
                <a:srgbClr val="000000"/>
              </a:solidFill>
              <a:effectLst>
                <a:outerShdw blurRad="50800" dist="39000" dir="5460000" algn="tl">
                  <a:srgbClr val="000000">
                    <a:alpha val="38000"/>
                  </a:srgbClr>
                </a:outerShdw>
              </a:effectLst>
              <a:latin typeface="Arial"/>
              <a:cs typeface="Arial"/>
            </a:endParaRPr>
          </a:p>
        </p:txBody>
      </p:sp>
      <p:sp>
        <p:nvSpPr>
          <p:cNvPr id="63" name="TextBox 62"/>
          <p:cNvSpPr txBox="1"/>
          <p:nvPr/>
        </p:nvSpPr>
        <p:spPr>
          <a:xfrm>
            <a:off x="3959424" y="3068960"/>
            <a:ext cx="1737199"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i="1" dirty="0" err="1" smtClean="0">
                <a:ln w="11430"/>
                <a:solidFill>
                  <a:srgbClr val="000000"/>
                </a:solidFill>
                <a:effectLst>
                  <a:outerShdw blurRad="50800" dist="39000" dir="5460000" algn="tl">
                    <a:srgbClr val="000000">
                      <a:alpha val="38000"/>
                    </a:srgbClr>
                  </a:outerShdw>
                </a:effectLst>
                <a:latin typeface="Arial"/>
                <a:cs typeface="Arial"/>
              </a:rPr>
              <a:t>TweetMap</a:t>
            </a:r>
            <a:endParaRPr lang="en-US" sz="2400" b="1" i="1" dirty="0">
              <a:ln w="11430"/>
              <a:solidFill>
                <a:srgbClr val="000000"/>
              </a:solidFill>
              <a:effectLst>
                <a:outerShdw blurRad="50800" dist="39000" dir="5460000" algn="tl">
                  <a:srgbClr val="000000">
                    <a:alpha val="38000"/>
                  </a:srgbClr>
                </a:outerShdw>
              </a:effectLst>
              <a:latin typeface="Arial"/>
              <a:cs typeface="Arial"/>
            </a:endParaRPr>
          </a:p>
        </p:txBody>
      </p:sp>
      <p:sp>
        <p:nvSpPr>
          <p:cNvPr id="64" name="Rectangle 63"/>
          <p:cNvSpPr/>
          <p:nvPr/>
        </p:nvSpPr>
        <p:spPr bwMode="auto">
          <a:xfrm>
            <a:off x="35496" y="1124744"/>
            <a:ext cx="9036496" cy="2664296"/>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65" name="Rectangle 64"/>
          <p:cNvSpPr/>
          <p:nvPr/>
        </p:nvSpPr>
        <p:spPr bwMode="auto">
          <a:xfrm>
            <a:off x="35496" y="3933056"/>
            <a:ext cx="9036496" cy="2520280"/>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pic>
        <p:nvPicPr>
          <p:cNvPr id="66" name="Picture 65"/>
          <p:cNvPicPr>
            <a:picLocks noChangeAspect="1"/>
          </p:cNvPicPr>
          <p:nvPr/>
        </p:nvPicPr>
        <p:blipFill rotWithShape="1">
          <a:blip r:embed="rId5"/>
          <a:srcRect l="2221" r="7807"/>
          <a:stretch/>
        </p:blipFill>
        <p:spPr>
          <a:xfrm>
            <a:off x="107504" y="4077072"/>
            <a:ext cx="2808312" cy="2160240"/>
          </a:xfrm>
          <a:prstGeom prst="rect">
            <a:avLst/>
          </a:prstGeom>
          <a:ln>
            <a:noFill/>
          </a:ln>
          <a:effectLst>
            <a:outerShdw blurRad="292100" dist="139700" dir="2700000" algn="tl" rotWithShape="0">
              <a:srgbClr val="333333">
                <a:alpha val="65000"/>
              </a:srgbClr>
            </a:outerShdw>
          </a:effectLst>
        </p:spPr>
      </p:pic>
      <p:pic>
        <p:nvPicPr>
          <p:cNvPr id="76" name="Picture 75" descr="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329" y="3969560"/>
            <a:ext cx="2598951" cy="2483776"/>
          </a:xfrm>
          <a:prstGeom prst="rect">
            <a:avLst/>
          </a:prstGeom>
        </p:spPr>
      </p:pic>
      <p:pic>
        <p:nvPicPr>
          <p:cNvPr id="77" name="Picture 76"/>
          <p:cNvPicPr>
            <a:picLocks noChangeAspect="1"/>
          </p:cNvPicPr>
          <p:nvPr/>
        </p:nvPicPr>
        <p:blipFill>
          <a:blip r:embed="rId7"/>
          <a:stretch>
            <a:fillRect/>
          </a:stretch>
        </p:blipFill>
        <p:spPr>
          <a:xfrm>
            <a:off x="3059832" y="4005064"/>
            <a:ext cx="1440801" cy="1112118"/>
          </a:xfrm>
          <a:prstGeom prst="rect">
            <a:avLst/>
          </a:prstGeom>
          <a:ln>
            <a:noFill/>
          </a:ln>
          <a:effectLst>
            <a:outerShdw blurRad="292100" dist="139700" dir="2700000" algn="tl" rotWithShape="0">
              <a:srgbClr val="333333">
                <a:alpha val="65000"/>
              </a:srgbClr>
            </a:outerShdw>
          </a:effectLst>
        </p:spPr>
      </p:pic>
      <p:pic>
        <p:nvPicPr>
          <p:cNvPr id="78" name="Picture 77"/>
          <p:cNvPicPr>
            <a:picLocks noChangeAspect="1"/>
          </p:cNvPicPr>
          <p:nvPr/>
        </p:nvPicPr>
        <p:blipFill>
          <a:blip r:embed="rId8"/>
          <a:stretch>
            <a:fillRect/>
          </a:stretch>
        </p:blipFill>
        <p:spPr>
          <a:xfrm>
            <a:off x="3059832" y="5229200"/>
            <a:ext cx="1440801" cy="1109417"/>
          </a:xfrm>
          <a:prstGeom prst="rect">
            <a:avLst/>
          </a:prstGeom>
          <a:ln>
            <a:noFill/>
          </a:ln>
          <a:effectLst>
            <a:outerShdw blurRad="292100" dist="139700" dir="2700000" algn="tl" rotWithShape="0">
              <a:srgbClr val="333333">
                <a:alpha val="65000"/>
              </a:srgbClr>
            </a:outerShdw>
          </a:effectLst>
        </p:spPr>
      </p:pic>
      <p:pic>
        <p:nvPicPr>
          <p:cNvPr id="79" name="Picture 78" descr="s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0938" y="4293096"/>
            <a:ext cx="2277566" cy="1807272"/>
          </a:xfrm>
          <a:prstGeom prst="rect">
            <a:avLst/>
          </a:prstGeom>
        </p:spPr>
      </p:pic>
    </p:spTree>
    <p:extLst>
      <p:ext uri="{BB962C8B-B14F-4D97-AF65-F5344CB8AC3E}">
        <p14:creationId xmlns:p14="http://schemas.microsoft.com/office/powerpoint/2010/main" val="606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95536" y="47244"/>
            <a:ext cx="7992888" cy="861476"/>
            <a:chOff x="131588" y="3212978"/>
            <a:chExt cx="14441127" cy="1556468"/>
          </a:xfrm>
        </p:grpSpPr>
        <p:sp>
          <p:nvSpPr>
            <p:cNvPr id="8" name="Title 1"/>
            <p:cNvSpPr txBox="1">
              <a:spLocks/>
            </p:cNvSpPr>
            <p:nvPr/>
          </p:nvSpPr>
          <p:spPr bwMode="auto">
            <a:xfrm>
              <a:off x="2213192" y="3429000"/>
              <a:ext cx="12359523" cy="129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dirty="0" smtClean="0">
                  <a:latin typeface="Calibri"/>
                  <a:cs typeface="Calibri"/>
                </a:rPr>
                <a:t>PART III: Recommendation Services</a:t>
              </a:r>
              <a:endParaRPr lang="en-US" dirty="0">
                <a:latin typeface="Calibri"/>
                <a:cs typeface="Calibri"/>
              </a:endParaRPr>
            </a:p>
          </p:txBody>
        </p:sp>
        <p:pic>
          <p:nvPicPr>
            <p:cNvPr id="9" name="Picture 8"/>
            <p:cNvPicPr>
              <a:picLocks noChangeAspect="1"/>
            </p:cNvPicPr>
            <p:nvPr/>
          </p:nvPicPr>
          <p:blipFill>
            <a:blip r:embed="rId3"/>
            <a:stretch>
              <a:fillRect/>
            </a:stretch>
          </p:blipFill>
          <p:spPr>
            <a:xfrm>
              <a:off x="131588" y="3212978"/>
              <a:ext cx="1691303" cy="1556468"/>
            </a:xfrm>
            <a:prstGeom prst="rect">
              <a:avLst/>
            </a:prstGeom>
          </p:spPr>
        </p:pic>
      </p:grpSp>
      <p:pic>
        <p:nvPicPr>
          <p:cNvPr id="10" name="Picture 9"/>
          <p:cNvPicPr>
            <a:picLocks/>
          </p:cNvPicPr>
          <p:nvPr/>
        </p:nvPicPr>
        <p:blipFill>
          <a:blip r:embed="rId4" cstate="print"/>
          <a:srcRect/>
          <a:stretch>
            <a:fillRect/>
          </a:stretch>
        </p:blipFill>
        <p:spPr bwMode="auto">
          <a:xfrm>
            <a:off x="3203848" y="2852936"/>
            <a:ext cx="2448272" cy="1758521"/>
          </a:xfrm>
          <a:prstGeom prst="rect">
            <a:avLst/>
          </a:prstGeom>
          <a:noFill/>
          <a:ln w="3175">
            <a:solidFill>
              <a:srgbClr val="0070C0"/>
            </a:solidFill>
            <a:miter lim="800000"/>
            <a:headEnd/>
            <a:tailEnd/>
          </a:ln>
        </p:spPr>
      </p:pic>
      <p:pic>
        <p:nvPicPr>
          <p:cNvPr id="2" name="Picture 1" descr="s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2827088"/>
            <a:ext cx="2448272" cy="1754040"/>
          </a:xfrm>
          <a:prstGeom prst="rect">
            <a:avLst/>
          </a:prstGeom>
          <a:ln>
            <a:solidFill>
              <a:srgbClr val="FF0000"/>
            </a:solidFill>
          </a:ln>
        </p:spPr>
      </p:pic>
      <p:pic>
        <p:nvPicPr>
          <p:cNvPr id="12" name="Picture 11" descr="ss.png"/>
          <p:cNvPicPr>
            <a:picLocks noChangeAspect="1"/>
          </p:cNvPicPr>
          <p:nvPr/>
        </p:nvPicPr>
        <p:blipFill rotWithShape="1">
          <a:blip r:embed="rId6" cstate="print">
            <a:extLst>
              <a:ext uri="{28A0092B-C50C-407E-A947-70E740481C1C}">
                <a14:useLocalDpi xmlns:a14="http://schemas.microsoft.com/office/drawing/2010/main" val="0"/>
              </a:ext>
            </a:extLst>
          </a:blip>
          <a:srcRect r="3352" b="4527"/>
          <a:stretch/>
        </p:blipFill>
        <p:spPr>
          <a:xfrm>
            <a:off x="5940152" y="2822607"/>
            <a:ext cx="2758767" cy="1728192"/>
          </a:xfrm>
          <a:prstGeom prst="rect">
            <a:avLst/>
          </a:prstGeom>
          <a:ln>
            <a:solidFill>
              <a:srgbClr val="FF0000"/>
            </a:solidFill>
          </a:ln>
        </p:spPr>
      </p:pic>
      <p:pic>
        <p:nvPicPr>
          <p:cNvPr id="14" name="Picture 13" descr="s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4725144"/>
            <a:ext cx="2683100" cy="1773792"/>
          </a:xfrm>
          <a:prstGeom prst="rect">
            <a:avLst/>
          </a:prstGeom>
        </p:spPr>
      </p:pic>
      <p:pic>
        <p:nvPicPr>
          <p:cNvPr id="15" name="Picture 14" descr="s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9833" y="4724583"/>
            <a:ext cx="3024336" cy="1800200"/>
          </a:xfrm>
          <a:prstGeom prst="rect">
            <a:avLst/>
          </a:prstGeom>
          <a:ln>
            <a:solidFill>
              <a:srgbClr val="FF0000"/>
            </a:solidFill>
          </a:ln>
        </p:spPr>
      </p:pic>
      <p:pic>
        <p:nvPicPr>
          <p:cNvPr id="16" name="Picture 15" descr="s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176" y="4709342"/>
            <a:ext cx="2560994" cy="188801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536" y="1036970"/>
            <a:ext cx="2448272" cy="1626510"/>
          </a:xfrm>
          <a:prstGeom prst="rect">
            <a:avLst/>
          </a:prstGeom>
        </p:spPr>
      </p:pic>
      <p:grpSp>
        <p:nvGrpSpPr>
          <p:cNvPr id="18" name="Group 17"/>
          <p:cNvGrpSpPr/>
          <p:nvPr/>
        </p:nvGrpSpPr>
        <p:grpSpPr>
          <a:xfrm>
            <a:off x="3059832" y="1100809"/>
            <a:ext cx="2808312" cy="1608111"/>
            <a:chOff x="126878" y="1556792"/>
            <a:chExt cx="8864832" cy="4901470"/>
          </a:xfrm>
        </p:grpSpPr>
        <p:pic>
          <p:nvPicPr>
            <p:cNvPr id="19"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34962" y="1556793"/>
              <a:ext cx="5051638" cy="4853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12">
              <a:extLst>
                <a:ext uri="{28A0092B-C50C-407E-A947-70E740481C1C}">
                  <a14:useLocalDpi xmlns:a14="http://schemas.microsoft.com/office/drawing/2010/main"/>
                </a:ext>
              </a:extLst>
            </a:blip>
            <a:srcRect l="3312" t="2594" r="5463" b="4608"/>
            <a:stretch/>
          </p:blipFill>
          <p:spPr bwMode="auto">
            <a:xfrm>
              <a:off x="152400" y="4508212"/>
              <a:ext cx="1524000" cy="195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878" y="2387118"/>
              <a:ext cx="1549525" cy="1913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r="4292"/>
            <a:stretch/>
          </p:blipFill>
          <p:spPr bwMode="auto">
            <a:xfrm>
              <a:off x="7391403" y="2302726"/>
              <a:ext cx="1600307" cy="1947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391403" y="4457648"/>
              <a:ext cx="1560579" cy="1955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descr="http://ts1.mm.bing.net/images/thumbnail.aspx?q=837515422144&amp;id=94a951ba8e2b18d7ed075078d2a23578&amp;url=http%3a%2f%2fvialogue.files.wordpress.com%2f2010%2f09%2fnetflix-logo.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81000" y="1576763"/>
              <a:ext cx="114300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http://ts1.mm.bing.net/images/thumbnail.aspx?q=837515422144&amp;id=94a951ba8e2b18d7ed075078d2a23578&amp;url=http%3a%2f%2fvialogue.files.wordpress.com%2f2010%2f09%2fnetflix-logo.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576321" y="1556792"/>
              <a:ext cx="1143000" cy="6400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6" name="Chart 13"/>
          <p:cNvGraphicFramePr>
            <a:graphicFrameLocks/>
          </p:cNvGraphicFramePr>
          <p:nvPr>
            <p:extLst>
              <p:ext uri="{D42A27DB-BD31-4B8C-83A1-F6EECF244321}">
                <p14:modId xmlns:p14="http://schemas.microsoft.com/office/powerpoint/2010/main" val="2600834283"/>
              </p:ext>
            </p:extLst>
          </p:nvPr>
        </p:nvGraphicFramePr>
        <p:xfrm>
          <a:off x="6084168" y="1052736"/>
          <a:ext cx="2664296" cy="1584176"/>
        </p:xfrm>
        <a:graphic>
          <a:graphicData uri="http://schemas.openxmlformats.org/presentationml/2006/ole">
            <mc:AlternateContent xmlns:mc="http://schemas.openxmlformats.org/markup-compatibility/2006">
              <mc:Choice xmlns:v="urn:schemas-microsoft-com:vml" Requires="v">
                <p:oleObj spid="_x0000_s27813" name="Worksheet" r:id="rId17" imgW="9321800" imgH="5765800" progId="Excel.Sheet.8">
                  <p:embed/>
                </p:oleObj>
              </mc:Choice>
              <mc:Fallback>
                <p:oleObj name="Worksheet" r:id="rId17" imgW="9321800" imgH="5765800" progId="Excel.Sheet.8">
                  <p:embed/>
                  <p:pic>
                    <p:nvPicPr>
                      <p:cNvPr id="0" name=""/>
                      <p:cNvPicPr>
                        <a:picLocks noChangeArrowheads="1"/>
                      </p:cNvPicPr>
                      <p:nvPr/>
                    </p:nvPicPr>
                    <p:blipFill>
                      <a:blip r:embed="rId18"/>
                      <a:srcRect/>
                      <a:stretch>
                        <a:fillRect/>
                      </a:stretch>
                    </p:blipFill>
                    <p:spPr bwMode="auto">
                      <a:xfrm>
                        <a:off x="6084168" y="1052736"/>
                        <a:ext cx="2664296" cy="158417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0834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7150"/>
            <a:ext cx="7272808" cy="923925"/>
          </a:xfrm>
        </p:spPr>
        <p:txBody>
          <a:bodyPr/>
          <a:lstStyle/>
          <a:p>
            <a:pPr>
              <a:defRPr/>
            </a:pPr>
            <a:r>
              <a:rPr lang="en-US" dirty="0" smtClean="0"/>
              <a:t>Mobile and Social: Apps</a:t>
            </a:r>
            <a:endParaRPr lang="en-US" dirty="0"/>
          </a:p>
        </p:txBody>
      </p:sp>
      <p:pic>
        <p:nvPicPr>
          <p:cNvPr id="9" name="Picture 5" descr="D:\research\presentation\mapView.jpg"/>
          <p:cNvPicPr>
            <a:picLocks noChangeAspect="1" noChangeArrowheads="1"/>
          </p:cNvPicPr>
          <p:nvPr/>
        </p:nvPicPr>
        <p:blipFill>
          <a:blip r:embed="rId2" cstate="print"/>
          <a:srcRect/>
          <a:stretch>
            <a:fillRect/>
          </a:stretch>
        </p:blipFill>
        <p:spPr bwMode="auto">
          <a:xfrm>
            <a:off x="394386" y="1628800"/>
            <a:ext cx="1783009" cy="2990264"/>
          </a:xfrm>
          <a:prstGeom prst="rect">
            <a:avLst/>
          </a:prstGeom>
          <a:noFill/>
          <a:ln w="9525">
            <a:noFill/>
            <a:miter lim="800000"/>
            <a:headEnd/>
            <a:tailEnd/>
          </a:ln>
        </p:spPr>
      </p:pic>
      <p:sp>
        <p:nvSpPr>
          <p:cNvPr id="11" name="Rectangle 10"/>
          <p:cNvSpPr>
            <a:spLocks noChangeArrowheads="1"/>
          </p:cNvSpPr>
          <p:nvPr/>
        </p:nvSpPr>
        <p:spPr bwMode="auto">
          <a:xfrm>
            <a:off x="4137680" y="1228750"/>
            <a:ext cx="2971800" cy="400050"/>
          </a:xfrm>
          <a:prstGeom prst="rect">
            <a:avLst/>
          </a:prstGeom>
          <a:noFill/>
          <a:ln w="9525">
            <a:noFill/>
            <a:miter lim="800000"/>
            <a:headEnd/>
            <a:tailEnd/>
          </a:ln>
        </p:spPr>
        <p:txBody>
          <a:bodyPr>
            <a:spAutoFit/>
          </a:bodyPr>
          <a:lstStyle/>
          <a:p>
            <a:pPr algn="ctr"/>
            <a:r>
              <a:rPr lang="en-US" sz="2000" b="1" dirty="0" smtClean="0">
                <a:solidFill>
                  <a:srgbClr val="FFC000"/>
                </a:solidFill>
                <a:ea typeface="Gulim" pitchFamily="34" charset="-127"/>
                <a:cs typeface="Arial" pitchFamily="34" charset="0"/>
              </a:rPr>
              <a:t>Facebook Places</a:t>
            </a:r>
            <a:endParaRPr lang="en-US" sz="2000" b="1" dirty="0">
              <a:solidFill>
                <a:srgbClr val="FFC000"/>
              </a:solidFill>
              <a:ea typeface="Gulim" pitchFamily="34" charset="-127"/>
              <a:cs typeface="Arial" pitchFamily="34" charset="0"/>
            </a:endParaRPr>
          </a:p>
        </p:txBody>
      </p:sp>
      <p:sp>
        <p:nvSpPr>
          <p:cNvPr id="12" name="Rectangle 11"/>
          <p:cNvSpPr>
            <a:spLocks noChangeArrowheads="1"/>
          </p:cNvSpPr>
          <p:nvPr/>
        </p:nvSpPr>
        <p:spPr bwMode="auto">
          <a:xfrm>
            <a:off x="-205680" y="1196752"/>
            <a:ext cx="2971800" cy="400050"/>
          </a:xfrm>
          <a:prstGeom prst="rect">
            <a:avLst/>
          </a:prstGeom>
          <a:noFill/>
          <a:ln w="9525">
            <a:noFill/>
            <a:miter lim="800000"/>
            <a:headEnd/>
            <a:tailEnd/>
          </a:ln>
        </p:spPr>
        <p:txBody>
          <a:bodyPr>
            <a:spAutoFit/>
          </a:bodyPr>
          <a:lstStyle/>
          <a:p>
            <a:pPr algn="ctr"/>
            <a:r>
              <a:rPr lang="en-US" sz="2000" b="1" dirty="0">
                <a:solidFill>
                  <a:srgbClr val="FFC000"/>
                </a:solidFill>
                <a:ea typeface="Gulim" pitchFamily="34" charset="-127"/>
                <a:cs typeface="Arial" pitchFamily="34" charset="0"/>
              </a:rPr>
              <a:t>Google Latitude</a:t>
            </a:r>
          </a:p>
        </p:txBody>
      </p:sp>
      <p:sp>
        <p:nvSpPr>
          <p:cNvPr id="13" name="Rectangle 12"/>
          <p:cNvSpPr>
            <a:spLocks noChangeArrowheads="1"/>
          </p:cNvSpPr>
          <p:nvPr/>
        </p:nvSpPr>
        <p:spPr bwMode="auto">
          <a:xfrm>
            <a:off x="6461760" y="1210816"/>
            <a:ext cx="2971800" cy="400050"/>
          </a:xfrm>
          <a:prstGeom prst="rect">
            <a:avLst/>
          </a:prstGeom>
          <a:noFill/>
          <a:ln w="9525">
            <a:noFill/>
            <a:miter lim="800000"/>
            <a:headEnd/>
            <a:tailEnd/>
          </a:ln>
        </p:spPr>
        <p:txBody>
          <a:bodyPr>
            <a:spAutoFit/>
          </a:bodyPr>
          <a:lstStyle/>
          <a:p>
            <a:pPr algn="ctr"/>
            <a:r>
              <a:rPr lang="en-US" sz="2000" b="1" dirty="0" smtClean="0">
                <a:solidFill>
                  <a:srgbClr val="FFC000"/>
                </a:solidFill>
                <a:ea typeface="Gulim" pitchFamily="34" charset="-127"/>
                <a:cs typeface="Arial" pitchFamily="34" charset="0"/>
              </a:rPr>
              <a:t>Twitter Nearby</a:t>
            </a:r>
            <a:endParaRPr lang="en-US" sz="2000" b="1" dirty="0">
              <a:solidFill>
                <a:srgbClr val="FFC000"/>
              </a:solidFill>
              <a:ea typeface="Gulim" pitchFamily="34" charset="-127"/>
              <a:cs typeface="Arial" pitchFamily="34" charset="0"/>
            </a:endParaRPr>
          </a:p>
        </p:txBody>
      </p:sp>
      <p:pic>
        <p:nvPicPr>
          <p:cNvPr id="14" name="Picture 2" descr="http://www.google.com/url?source=imgres&amp;ct=img&amp;q=http://6.mshcdn.com/wp-content/uploads/2009/10/nearby-tweets.jpg&amp;sa=X&amp;ei=sD-ZTb3qOsmltwe8t4X-Cw&amp;ved=0CAQQ8wc&amp;usg=AFQjCNGD0PmsoG8hwz54hjyRjQh_jXhlwg"/>
          <p:cNvPicPr>
            <a:picLocks noChangeAspect="1" noChangeArrowheads="1"/>
          </p:cNvPicPr>
          <p:nvPr/>
        </p:nvPicPr>
        <p:blipFill>
          <a:blip r:embed="rId3" cstate="print"/>
          <a:srcRect/>
          <a:stretch>
            <a:fillRect/>
          </a:stretch>
        </p:blipFill>
        <p:spPr bwMode="auto">
          <a:xfrm>
            <a:off x="6969734" y="1613467"/>
            <a:ext cx="1791818" cy="3001837"/>
          </a:xfrm>
          <a:prstGeom prst="rect">
            <a:avLst/>
          </a:prstGeom>
          <a:noFill/>
        </p:spPr>
      </p:pic>
      <p:pic>
        <p:nvPicPr>
          <p:cNvPr id="15" name="Picture 4" descr="http://www.google.com/url?source=imgres&amp;ct=img&amp;q=http://www.mostlyblog.com/wp-content/uploads/2010/12/5262993279_6e678a4858.jpg&amp;sa=X&amp;ei=HUGZTYnWFdSXtweBj6WBDA&amp;ved=0CAQQ8wc&amp;usg=AFQjCNEBqqH7w38d5JOWvWV4dlSivKw83g"/>
          <p:cNvPicPr>
            <a:picLocks noChangeAspect="1" noChangeArrowheads="1"/>
          </p:cNvPicPr>
          <p:nvPr/>
        </p:nvPicPr>
        <p:blipFill>
          <a:blip r:embed="rId4" cstate="print"/>
          <a:srcRect/>
          <a:stretch>
            <a:fillRect/>
          </a:stretch>
        </p:blipFill>
        <p:spPr bwMode="auto">
          <a:xfrm>
            <a:off x="4785752" y="1613467"/>
            <a:ext cx="1791818" cy="3001837"/>
          </a:xfrm>
          <a:prstGeom prst="rect">
            <a:avLst/>
          </a:prstGeom>
          <a:noFill/>
        </p:spPr>
      </p:pic>
      <p:pic>
        <p:nvPicPr>
          <p:cNvPr id="7516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8467" y="1628800"/>
            <a:ext cx="1783008" cy="307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a:spLocks noChangeArrowheads="1"/>
          </p:cNvSpPr>
          <p:nvPr/>
        </p:nvSpPr>
        <p:spPr bwMode="auto">
          <a:xfrm>
            <a:off x="1936636" y="1228750"/>
            <a:ext cx="2971800" cy="400050"/>
          </a:xfrm>
          <a:prstGeom prst="rect">
            <a:avLst/>
          </a:prstGeom>
          <a:noFill/>
          <a:ln w="9525">
            <a:noFill/>
            <a:miter lim="800000"/>
            <a:headEnd/>
            <a:tailEnd/>
          </a:ln>
        </p:spPr>
        <p:txBody>
          <a:bodyPr>
            <a:spAutoFit/>
          </a:bodyPr>
          <a:lstStyle/>
          <a:p>
            <a:pPr algn="ctr"/>
            <a:r>
              <a:rPr lang="en-US" sz="2000" b="1" dirty="0" smtClean="0">
                <a:solidFill>
                  <a:srgbClr val="FFC000"/>
                </a:solidFill>
                <a:ea typeface="Gulim" pitchFamily="34" charset="-127"/>
                <a:cs typeface="Arial" pitchFamily="34" charset="0"/>
              </a:rPr>
              <a:t>Foursquare</a:t>
            </a:r>
            <a:endParaRPr lang="en-US" sz="2000" b="1" dirty="0">
              <a:solidFill>
                <a:srgbClr val="FFC000"/>
              </a:solidFill>
              <a:ea typeface="Gulim" pitchFamily="34" charset="-127"/>
              <a:cs typeface="Arial" pitchFamily="34" charset="0"/>
            </a:endParaRPr>
          </a:p>
        </p:txBody>
      </p:sp>
      <p:sp>
        <p:nvSpPr>
          <p:cNvPr id="18" name="Content Placeholder 2"/>
          <p:cNvSpPr txBox="1">
            <a:spLocks/>
          </p:cNvSpPr>
          <p:nvPr/>
        </p:nvSpPr>
        <p:spPr bwMode="auto">
          <a:xfrm>
            <a:off x="402620" y="5013176"/>
            <a:ext cx="8599139" cy="1428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800000"/>
              </a:buClr>
              <a:buFont typeface="Wingdings" pitchFamily="2" charset="2"/>
              <a:buChar char="n"/>
              <a:defRPr sz="2400" b="1">
                <a:solidFill>
                  <a:schemeClr val="tx1"/>
                </a:solidFill>
                <a:latin typeface="+mn-lt"/>
                <a:ea typeface="+mn-ea"/>
                <a:cs typeface="HyhwpEQ"/>
              </a:defRPr>
            </a:lvl1pPr>
            <a:lvl2pPr marL="838200" indent="-381000" algn="l" rtl="0" eaLnBrk="0" fontAlgn="base" hangingPunct="0">
              <a:spcBef>
                <a:spcPct val="20000"/>
              </a:spcBef>
              <a:spcAft>
                <a:spcPct val="0"/>
              </a:spcAft>
              <a:buClr>
                <a:srgbClr val="800000"/>
              </a:buClr>
              <a:buFont typeface="Wingdings" pitchFamily="2" charset="2"/>
              <a:buAutoNum type="circleNumDbPlain"/>
              <a:defRPr sz="2000">
                <a:solidFill>
                  <a:schemeClr val="tx1"/>
                </a:solidFill>
                <a:latin typeface="+mn-lt"/>
                <a:ea typeface="+mn-ea"/>
                <a:cs typeface="HyhwpEQ"/>
              </a:defRPr>
            </a:lvl2pPr>
            <a:lvl3pPr marL="12954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3pPr>
            <a:lvl4pPr marL="17526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4pPr>
            <a:lvl5pPr marL="2209800" indent="-381000" algn="l" rtl="0" eaLnBrk="0" fontAlgn="base" hangingPunct="0">
              <a:spcBef>
                <a:spcPct val="20000"/>
              </a:spcBef>
              <a:spcAft>
                <a:spcPct val="0"/>
              </a:spcAft>
              <a:buClr>
                <a:srgbClr val="800000"/>
              </a:buClr>
              <a:buFont typeface="Wingdings" pitchFamily="2" charset="2"/>
              <a:buChar char="o"/>
              <a:defRPr sz="2000">
                <a:solidFill>
                  <a:schemeClr val="tx1"/>
                </a:solidFill>
                <a:latin typeface="+mn-lt"/>
                <a:ea typeface="+mn-ea"/>
                <a:cs typeface="HyhwpEQ"/>
              </a:defRPr>
            </a:lvl5pPr>
            <a:lvl6pPr marL="26670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6pPr>
            <a:lvl7pPr marL="31242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7pPr>
            <a:lvl8pPr marL="35814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8pPr>
            <a:lvl9pPr marL="4038600" indent="-381000" algn="l" rtl="0" fontAlgn="base">
              <a:spcBef>
                <a:spcPct val="20000"/>
              </a:spcBef>
              <a:spcAft>
                <a:spcPct val="0"/>
              </a:spcAft>
              <a:buClr>
                <a:srgbClr val="B90337"/>
              </a:buClr>
              <a:buFont typeface="Wingdings" pitchFamily="2" charset="2"/>
              <a:buChar char="o"/>
              <a:defRPr sz="2000">
                <a:solidFill>
                  <a:schemeClr val="tx1"/>
                </a:solidFill>
                <a:latin typeface="+mn-lt"/>
                <a:ea typeface="+mn-ea"/>
              </a:defRPr>
            </a:lvl9pPr>
          </a:lstStyle>
          <a:p>
            <a:r>
              <a:rPr lang="en-US" sz="2000" dirty="0" smtClean="0"/>
              <a:t>Built for mobile devices / Make use of GPS and Maps technology</a:t>
            </a:r>
          </a:p>
          <a:p>
            <a:r>
              <a:rPr lang="en-US" sz="2000" dirty="0" smtClean="0"/>
              <a:t>Show whereabouts of user friends (check-in functionality)</a:t>
            </a:r>
          </a:p>
          <a:p>
            <a:r>
              <a:rPr lang="en-US" sz="2000" dirty="0" smtClean="0"/>
              <a:t>Track user visits (check-ins) and serve good local deals accordingly.</a:t>
            </a:r>
          </a:p>
          <a:p>
            <a:endParaRPr lang="en-US" sz="2000" dirty="0" smtClean="0"/>
          </a:p>
          <a:p>
            <a:pPr marL="457200" lvl="1" indent="0">
              <a:buNone/>
            </a:pPr>
            <a:endParaRPr lang="en-US" dirty="0"/>
          </a:p>
        </p:txBody>
      </p:sp>
    </p:spTree>
    <p:extLst>
      <p:ext uri="{BB962C8B-B14F-4D97-AF65-F5344CB8AC3E}">
        <p14:creationId xmlns:p14="http://schemas.microsoft.com/office/powerpoint/2010/main" val="32315919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9552" y="44624"/>
            <a:ext cx="6557546" cy="872197"/>
            <a:chOff x="395537" y="3284984"/>
            <a:chExt cx="6557546" cy="872197"/>
          </a:xfrm>
        </p:grpSpPr>
        <p:sp>
          <p:nvSpPr>
            <p:cNvPr id="10" name="Title 1"/>
            <p:cNvSpPr txBox="1">
              <a:spLocks/>
            </p:cNvSpPr>
            <p:nvPr/>
          </p:nvSpPr>
          <p:spPr bwMode="auto">
            <a:xfrm>
              <a:off x="1835697" y="3307167"/>
              <a:ext cx="5117386" cy="8419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dirty="0" smtClean="0">
                  <a:latin typeface="Calibri"/>
                  <a:cs typeface="Calibri"/>
                </a:rPr>
                <a:t>PART IV: Crowdsourcing</a:t>
              </a:r>
              <a:endParaRPr lang="en-US" dirty="0">
                <a:latin typeface="Calibri"/>
                <a:cs typeface="Calibri"/>
              </a:endParaRPr>
            </a:p>
          </p:txBody>
        </p:sp>
        <p:pic>
          <p:nvPicPr>
            <p:cNvPr id="11" name="Picture 10"/>
            <p:cNvPicPr>
              <a:picLocks noChangeAspect="1"/>
            </p:cNvPicPr>
            <p:nvPr/>
          </p:nvPicPr>
          <p:blipFill>
            <a:blip r:embed="rId2"/>
            <a:stretch>
              <a:fillRect/>
            </a:stretch>
          </p:blipFill>
          <p:spPr>
            <a:xfrm>
              <a:off x="395537" y="3284984"/>
              <a:ext cx="1224136" cy="872197"/>
            </a:xfrm>
            <a:prstGeom prst="rect">
              <a:avLst/>
            </a:prstGeom>
          </p:spPr>
        </p:pic>
      </p:grpSp>
      <p:grpSp>
        <p:nvGrpSpPr>
          <p:cNvPr id="13" name="Group 12"/>
          <p:cNvGrpSpPr/>
          <p:nvPr/>
        </p:nvGrpSpPr>
        <p:grpSpPr>
          <a:xfrm>
            <a:off x="827584" y="1556792"/>
            <a:ext cx="3600400" cy="1656184"/>
            <a:chOff x="107504" y="827791"/>
            <a:chExt cx="4152776" cy="2207143"/>
          </a:xfrm>
        </p:grpSpPr>
        <p:pic>
          <p:nvPicPr>
            <p:cNvPr id="14" name="Picture 13"/>
            <p:cNvPicPr>
              <a:picLocks noChangeAspect="1"/>
            </p:cNvPicPr>
            <p:nvPr/>
          </p:nvPicPr>
          <p:blipFill rotWithShape="1">
            <a:blip r:embed="rId3"/>
            <a:srcRect l="567" t="11817" r="2856" b="3832"/>
            <a:stretch/>
          </p:blipFill>
          <p:spPr>
            <a:xfrm>
              <a:off x="107504" y="827791"/>
              <a:ext cx="4152776" cy="220714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685559" y="1499529"/>
              <a:ext cx="1118590" cy="646331"/>
            </a:xfrm>
            <a:prstGeom prst="rect">
              <a:avLst/>
            </a:prstGeom>
            <a:noFill/>
          </p:spPr>
          <p:txBody>
            <a:bodyPr wrap="none" rtlCol="0">
              <a:spAutoFit/>
            </a:bodyPr>
            <a:lstStyle/>
            <a:p>
              <a:r>
                <a:rPr lang="en-US" sz="3600" b="1" dirty="0" smtClean="0">
                  <a:latin typeface="Calibri"/>
                  <a:cs typeface="Calibri"/>
                </a:rPr>
                <a:t>OSM</a:t>
              </a:r>
              <a:endParaRPr lang="en-US" sz="3600" b="1" dirty="0">
                <a:latin typeface="Calibri"/>
                <a:cs typeface="Calibri"/>
              </a:endParaRPr>
            </a:p>
          </p:txBody>
        </p:sp>
      </p:grpSp>
      <p:sp>
        <p:nvSpPr>
          <p:cNvPr id="16" name="Rectangle 15"/>
          <p:cNvSpPr/>
          <p:nvPr/>
        </p:nvSpPr>
        <p:spPr bwMode="auto">
          <a:xfrm>
            <a:off x="611560" y="1412776"/>
            <a:ext cx="7920880" cy="2016224"/>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pic>
        <p:nvPicPr>
          <p:cNvPr id="17" name="Picture 16"/>
          <p:cNvPicPr>
            <a:picLocks noChangeAspect="1"/>
          </p:cNvPicPr>
          <p:nvPr/>
        </p:nvPicPr>
        <p:blipFill>
          <a:blip r:embed="rId4"/>
          <a:stretch>
            <a:fillRect/>
          </a:stretch>
        </p:blipFill>
        <p:spPr>
          <a:xfrm>
            <a:off x="4788024" y="1484784"/>
            <a:ext cx="3456384" cy="1800200"/>
          </a:xfrm>
          <a:prstGeom prst="rect">
            <a:avLst/>
          </a:prstGeom>
          <a:ln>
            <a:noFill/>
          </a:ln>
          <a:effectLst>
            <a:outerShdw blurRad="292100" dist="139700" dir="2700000" algn="tl" rotWithShape="0">
              <a:srgbClr val="333333">
                <a:alpha val="65000"/>
              </a:srgbClr>
            </a:outerShdw>
          </a:effectLst>
        </p:spPr>
      </p:pic>
      <p:pic>
        <p:nvPicPr>
          <p:cNvPr id="2" name="Picture 1" descr="s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418" y="3861048"/>
            <a:ext cx="4105701" cy="1865209"/>
          </a:xfrm>
          <a:prstGeom prst="rect">
            <a:avLst/>
          </a:prstGeom>
          <a:ln>
            <a:solidFill>
              <a:srgbClr val="FF0000"/>
            </a:solidFill>
          </a:ln>
        </p:spPr>
      </p:pic>
      <p:pic>
        <p:nvPicPr>
          <p:cNvPr id="4" name="Picture 3" descr="s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676" y="3861048"/>
            <a:ext cx="4340804" cy="1872208"/>
          </a:xfrm>
          <a:prstGeom prst="rect">
            <a:avLst/>
          </a:prstGeom>
          <a:ln>
            <a:solidFill>
              <a:srgbClr val="FF0000"/>
            </a:solidFill>
          </a:ln>
        </p:spPr>
      </p:pic>
      <p:sp>
        <p:nvSpPr>
          <p:cNvPr id="20" name="Rectangle 19"/>
          <p:cNvSpPr/>
          <p:nvPr/>
        </p:nvSpPr>
        <p:spPr bwMode="auto">
          <a:xfrm>
            <a:off x="251520" y="3717032"/>
            <a:ext cx="8712968" cy="2160240"/>
          </a:xfrm>
          <a:prstGeom prst="rect">
            <a:avLst/>
          </a:prstGeom>
          <a:noFill/>
          <a:ln w="38100" cap="flat" cmpd="sng" algn="ctr">
            <a:solidFill>
              <a:srgbClr val="A500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Tree>
    <p:extLst>
      <p:ext uri="{BB962C8B-B14F-4D97-AF65-F5344CB8AC3E}">
        <p14:creationId xmlns:p14="http://schemas.microsoft.com/office/powerpoint/2010/main" val="9585374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2224" y="44624"/>
            <a:ext cx="5933992" cy="912101"/>
            <a:chOff x="281838" y="4599062"/>
            <a:chExt cx="8432516" cy="1296144"/>
          </a:xfrm>
        </p:grpSpPr>
        <p:sp>
          <p:nvSpPr>
            <p:cNvPr id="8" name="Title 1"/>
            <p:cNvSpPr txBox="1">
              <a:spLocks/>
            </p:cNvSpPr>
            <p:nvPr/>
          </p:nvSpPr>
          <p:spPr bwMode="auto">
            <a:xfrm>
              <a:off x="2123727" y="4599062"/>
              <a:ext cx="6590627"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dirty="0" smtClean="0">
                  <a:latin typeface="Calibri"/>
                  <a:cs typeface="Calibri"/>
                </a:rPr>
                <a:t>Part V: Risks and Threats</a:t>
              </a:r>
              <a:endParaRPr lang="en-US" dirty="0">
                <a:latin typeface="Calibri"/>
                <a:cs typeface="Calibri"/>
              </a:endParaRPr>
            </a:p>
          </p:txBody>
        </p:sp>
        <p:pic>
          <p:nvPicPr>
            <p:cNvPr id="9" name="Picture 8"/>
            <p:cNvPicPr>
              <a:picLocks noChangeAspect="1"/>
            </p:cNvPicPr>
            <p:nvPr/>
          </p:nvPicPr>
          <p:blipFill>
            <a:blip r:embed="rId2"/>
            <a:stretch>
              <a:fillRect/>
            </a:stretch>
          </p:blipFill>
          <p:spPr>
            <a:xfrm>
              <a:off x="281838" y="4637975"/>
              <a:ext cx="1189012" cy="1189014"/>
            </a:xfrm>
            <a:prstGeom prst="rect">
              <a:avLst/>
            </a:prstGeom>
          </p:spPr>
        </p:pic>
      </p:grpSp>
      <p:pic>
        <p:nvPicPr>
          <p:cNvPr id="20" name="Content Placeholder 3" descr="Screen shot 2013-05-23 at 8.16.5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6537" t="10200" r="28268" b="57197"/>
          <a:stretch/>
        </p:blipFill>
        <p:spPr>
          <a:xfrm>
            <a:off x="395536" y="1245470"/>
            <a:ext cx="4363968" cy="1967506"/>
          </a:xfrm>
          <a:ln>
            <a:solidFill>
              <a:srgbClr val="FF0000"/>
            </a:solidFill>
          </a:ln>
        </p:spPr>
      </p:pic>
      <p:pic>
        <p:nvPicPr>
          <p:cNvPr id="2" name="Picture 1" descr="s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3" y="3789040"/>
            <a:ext cx="5328592" cy="2159559"/>
          </a:xfrm>
          <a:prstGeom prst="rect">
            <a:avLst/>
          </a:prstGeom>
          <a:ln>
            <a:solidFill>
              <a:srgbClr val="FF0000"/>
            </a:solidFill>
          </a:ln>
        </p:spPr>
      </p:pic>
      <p:pic>
        <p:nvPicPr>
          <p:cNvPr id="4" name="Picture 3" descr="s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413" y="3212976"/>
            <a:ext cx="3325075" cy="3201245"/>
          </a:xfrm>
          <a:prstGeom prst="rect">
            <a:avLst/>
          </a:prstGeom>
          <a:ln>
            <a:solidFill>
              <a:srgbClr val="FF0000"/>
            </a:solidFill>
          </a:ln>
        </p:spPr>
      </p:pic>
      <p:grpSp>
        <p:nvGrpSpPr>
          <p:cNvPr id="5" name="Group 4"/>
          <p:cNvGrpSpPr/>
          <p:nvPr/>
        </p:nvGrpSpPr>
        <p:grpSpPr>
          <a:xfrm>
            <a:off x="5076056" y="1124744"/>
            <a:ext cx="3744416" cy="1883301"/>
            <a:chOff x="5076056" y="1124744"/>
            <a:chExt cx="3744416" cy="1883301"/>
          </a:xfrm>
        </p:grpSpPr>
        <p:grpSp>
          <p:nvGrpSpPr>
            <p:cNvPr id="21" name="Group 20"/>
            <p:cNvGrpSpPr/>
            <p:nvPr/>
          </p:nvGrpSpPr>
          <p:grpSpPr>
            <a:xfrm>
              <a:off x="5220072" y="1124744"/>
              <a:ext cx="3456384" cy="1189372"/>
              <a:chOff x="1619672" y="2870359"/>
              <a:chExt cx="5184576" cy="1883057"/>
            </a:xfrm>
          </p:grpSpPr>
          <p:grpSp>
            <p:nvGrpSpPr>
              <p:cNvPr id="22" name="Group 21"/>
              <p:cNvGrpSpPr/>
              <p:nvPr/>
            </p:nvGrpSpPr>
            <p:grpSpPr>
              <a:xfrm>
                <a:off x="3629700" y="2974358"/>
                <a:ext cx="1518364" cy="1614255"/>
                <a:chOff x="4893749" y="1248862"/>
                <a:chExt cx="1567967" cy="1496728"/>
              </a:xfrm>
            </p:grpSpPr>
            <p:grpSp>
              <p:nvGrpSpPr>
                <p:cNvPr id="39" name="Group 38"/>
                <p:cNvGrpSpPr/>
                <p:nvPr/>
              </p:nvGrpSpPr>
              <p:grpSpPr>
                <a:xfrm>
                  <a:off x="5181597" y="1248862"/>
                  <a:ext cx="931197" cy="1496728"/>
                  <a:chOff x="7278413" y="2975901"/>
                  <a:chExt cx="1191983" cy="1898176"/>
                </a:xfrm>
              </p:grpSpPr>
              <p:pic>
                <p:nvPicPr>
                  <p:cNvPr id="41" name="Picture 7"/>
                  <p:cNvPicPr>
                    <a:picLocks noChangeAspect="1" noChangeArrowheads="1"/>
                  </p:cNvPicPr>
                  <p:nvPr/>
                </p:nvPicPr>
                <p:blipFill>
                  <a:blip r:embed="rId6" cstate="print"/>
                  <a:srcRect/>
                  <a:stretch>
                    <a:fillRect/>
                  </a:stretch>
                </p:blipFill>
                <p:spPr bwMode="auto">
                  <a:xfrm>
                    <a:off x="7427647" y="2975901"/>
                    <a:ext cx="1042749" cy="1348623"/>
                  </a:xfrm>
                  <a:prstGeom prst="rect">
                    <a:avLst/>
                  </a:prstGeom>
                  <a:noFill/>
                  <a:ln w="9525">
                    <a:noFill/>
                    <a:miter lim="800000"/>
                    <a:headEnd/>
                    <a:tailEnd/>
                  </a:ln>
                  <a:effectLst/>
                </p:spPr>
              </p:pic>
              <p:sp>
                <p:nvSpPr>
                  <p:cNvPr id="42" name="TextBox 41"/>
                  <p:cNvSpPr txBox="1"/>
                  <p:nvPr/>
                </p:nvSpPr>
                <p:spPr>
                  <a:xfrm>
                    <a:off x="7278413" y="4288585"/>
                    <a:ext cx="236466" cy="585492"/>
                  </a:xfrm>
                  <a:prstGeom prst="rect">
                    <a:avLst/>
                  </a:prstGeom>
                  <a:noFill/>
                </p:spPr>
                <p:txBody>
                  <a:bodyPr wrap="none" rtlCol="0">
                    <a:spAutoFit/>
                  </a:bodyPr>
                  <a:lstStyle/>
                  <a:p>
                    <a:endParaRPr lang="en-US" sz="2400" dirty="0"/>
                  </a:p>
                </p:txBody>
              </p:sp>
            </p:grpSp>
            <p:sp>
              <p:nvSpPr>
                <p:cNvPr id="40" name="TextBox 39"/>
                <p:cNvSpPr txBox="1"/>
                <p:nvPr/>
              </p:nvSpPr>
              <p:spPr>
                <a:xfrm>
                  <a:off x="4893749" y="2322715"/>
                  <a:ext cx="1567967" cy="285369"/>
                </a:xfrm>
                <a:prstGeom prst="rect">
                  <a:avLst/>
                </a:prstGeom>
                <a:noFill/>
              </p:spPr>
              <p:txBody>
                <a:bodyPr wrap="none" rtlCol="0">
                  <a:spAutoFit/>
                </a:bodyPr>
                <a:lstStyle/>
                <a:p>
                  <a:r>
                    <a:rPr lang="en-US" sz="1400" dirty="0" smtClean="0">
                      <a:latin typeface="Arial" pitchFamily="34" charset="0"/>
                      <a:cs typeface="Arial" pitchFamily="34" charset="0"/>
                    </a:rPr>
                    <a:t>Untrusted server</a:t>
                  </a:r>
                  <a:endParaRPr lang="en-US" sz="1400" dirty="0">
                    <a:latin typeface="Arial" pitchFamily="34" charset="0"/>
                    <a:cs typeface="Arial" pitchFamily="34" charset="0"/>
                  </a:endParaRPr>
                </a:p>
              </p:txBody>
            </p:sp>
          </p:grpSp>
          <p:grpSp>
            <p:nvGrpSpPr>
              <p:cNvPr id="23" name="Group 22"/>
              <p:cNvGrpSpPr/>
              <p:nvPr/>
            </p:nvGrpSpPr>
            <p:grpSpPr>
              <a:xfrm>
                <a:off x="6036166" y="2870359"/>
                <a:ext cx="715570" cy="792088"/>
                <a:chOff x="3803852" y="3645024"/>
                <a:chExt cx="984172" cy="1089412"/>
              </a:xfrm>
            </p:grpSpPr>
            <p:pic>
              <p:nvPicPr>
                <p:cNvPr id="37" name="Picture 6" descr="C:\Documents and Settings\ted\Local Settings\Temporary Internet Files\Content.IE5\0L2741MZ\MC900433943[2].png"/>
                <p:cNvPicPr>
                  <a:picLocks noChangeAspect="1" noChangeArrowheads="1"/>
                </p:cNvPicPr>
                <p:nvPr/>
              </p:nvPicPr>
              <p:blipFill>
                <a:blip r:embed="rId7" cstate="print"/>
                <a:srcRect/>
                <a:stretch>
                  <a:fillRect/>
                </a:stretch>
              </p:blipFill>
              <p:spPr bwMode="auto">
                <a:xfrm>
                  <a:off x="4067944" y="3645024"/>
                  <a:ext cx="720080" cy="720080"/>
                </a:xfrm>
                <a:prstGeom prst="rect">
                  <a:avLst/>
                </a:prstGeom>
                <a:noFill/>
                <a:ln w="9525">
                  <a:noFill/>
                  <a:miter lim="800000"/>
                  <a:headEnd/>
                  <a:tailEnd/>
                </a:ln>
              </p:spPr>
            </p:pic>
            <p:sp>
              <p:nvSpPr>
                <p:cNvPr id="38" name="TextBox 37"/>
                <p:cNvSpPr txBox="1"/>
                <p:nvPr/>
              </p:nvSpPr>
              <p:spPr>
                <a:xfrm>
                  <a:off x="3803852" y="4365105"/>
                  <a:ext cx="684803" cy="369331"/>
                </a:xfrm>
                <a:prstGeom prst="rect">
                  <a:avLst/>
                </a:prstGeom>
                <a:noFill/>
              </p:spPr>
              <p:txBody>
                <a:bodyPr wrap="none" rtlCol="0">
                  <a:spAutoFit/>
                </a:bodyPr>
                <a:lstStyle/>
                <a:p>
                  <a:r>
                    <a:rPr lang="en-US" dirty="0" smtClean="0"/>
                    <a:t>Alice</a:t>
                  </a:r>
                  <a:endParaRPr lang="en-US" dirty="0"/>
                </a:p>
              </p:txBody>
            </p:sp>
          </p:grpSp>
          <p:cxnSp>
            <p:nvCxnSpPr>
              <p:cNvPr id="24" name="Straight Arrow Connector 23"/>
              <p:cNvCxnSpPr/>
              <p:nvPr/>
            </p:nvCxnSpPr>
            <p:spPr bwMode="auto">
              <a:xfrm>
                <a:off x="2339752" y="3194395"/>
                <a:ext cx="1512168" cy="324036"/>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25" name="Straight Arrow Connector 24"/>
              <p:cNvCxnSpPr>
                <a:stCxn id="37" idx="1"/>
              </p:cNvCxnSpPr>
              <p:nvPr/>
            </p:nvCxnSpPr>
            <p:spPr bwMode="auto">
              <a:xfrm flipH="1">
                <a:off x="4860032" y="3132137"/>
                <a:ext cx="1368152" cy="314286"/>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grpSp>
            <p:nvGrpSpPr>
              <p:cNvPr id="26" name="Group 25"/>
              <p:cNvGrpSpPr/>
              <p:nvPr/>
            </p:nvGrpSpPr>
            <p:grpSpPr>
              <a:xfrm>
                <a:off x="5844143" y="3796263"/>
                <a:ext cx="960105" cy="797627"/>
                <a:chOff x="2128630" y="4525125"/>
                <a:chExt cx="1495062" cy="1242054"/>
              </a:xfrm>
            </p:grpSpPr>
            <p:pic>
              <p:nvPicPr>
                <p:cNvPr id="35" name="Picture 8" descr="C:\Documents and Settings\ted\Local Settings\Temporary Internet Files\Content.IE5\S5IP8XYZ\MC900433941[2].png"/>
                <p:cNvPicPr>
                  <a:picLocks noChangeAspect="1" noChangeArrowheads="1"/>
                </p:cNvPicPr>
                <p:nvPr/>
              </p:nvPicPr>
              <p:blipFill>
                <a:blip r:embed="rId8" cstate="print"/>
                <a:srcRect/>
                <a:stretch>
                  <a:fillRect/>
                </a:stretch>
              </p:blipFill>
              <p:spPr bwMode="auto">
                <a:xfrm>
                  <a:off x="2771801" y="4525125"/>
                  <a:ext cx="851891" cy="851892"/>
                </a:xfrm>
                <a:prstGeom prst="rect">
                  <a:avLst/>
                </a:prstGeom>
                <a:noFill/>
                <a:ln w="9525">
                  <a:noFill/>
                  <a:miter lim="800000"/>
                  <a:headEnd/>
                  <a:tailEnd/>
                </a:ln>
              </p:spPr>
            </p:pic>
            <p:sp>
              <p:nvSpPr>
                <p:cNvPr id="36" name="TextBox 35"/>
                <p:cNvSpPr txBox="1"/>
                <p:nvPr/>
              </p:nvSpPr>
              <p:spPr>
                <a:xfrm>
                  <a:off x="2128630" y="5397849"/>
                  <a:ext cx="864339" cy="369330"/>
                </a:xfrm>
                <a:prstGeom prst="rect">
                  <a:avLst/>
                </a:prstGeom>
                <a:noFill/>
              </p:spPr>
              <p:txBody>
                <a:bodyPr wrap="none" rtlCol="0">
                  <a:spAutoFit/>
                </a:bodyPr>
                <a:lstStyle/>
                <a:p>
                  <a:r>
                    <a:rPr lang="en-US" dirty="0" smtClean="0"/>
                    <a:t>Charlie</a:t>
                  </a:r>
                  <a:endParaRPr lang="en-US" dirty="0"/>
                </a:p>
              </p:txBody>
            </p:sp>
          </p:grpSp>
          <p:cxnSp>
            <p:nvCxnSpPr>
              <p:cNvPr id="27" name="Straight Arrow Connector 26"/>
              <p:cNvCxnSpPr>
                <a:stCxn id="35" idx="1"/>
              </p:cNvCxnSpPr>
              <p:nvPr/>
            </p:nvCxnSpPr>
            <p:spPr bwMode="auto">
              <a:xfrm flipH="1" flipV="1">
                <a:off x="4860032" y="3796265"/>
                <a:ext cx="1397144" cy="273536"/>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grpSp>
            <p:nvGrpSpPr>
              <p:cNvPr id="28" name="Group 27"/>
              <p:cNvGrpSpPr/>
              <p:nvPr/>
            </p:nvGrpSpPr>
            <p:grpSpPr>
              <a:xfrm>
                <a:off x="1619672" y="3797172"/>
                <a:ext cx="769511" cy="956244"/>
                <a:chOff x="702373" y="2924944"/>
                <a:chExt cx="1110674" cy="1380194"/>
              </a:xfrm>
            </p:grpSpPr>
            <p:pic>
              <p:nvPicPr>
                <p:cNvPr id="33" name="Picture 32" descr="C:\Documents and Settings\ted\Local Settings\Temporary Internet Files\Content.IE5\6JWF45OJ\MC900433942[2].png"/>
                <p:cNvPicPr>
                  <a:picLocks noChangeAspect="1" noChangeArrowheads="1"/>
                </p:cNvPicPr>
                <p:nvPr/>
              </p:nvPicPr>
              <p:blipFill>
                <a:blip r:embed="rId9" cstate="print"/>
                <a:srcRect/>
                <a:stretch>
                  <a:fillRect/>
                </a:stretch>
              </p:blipFill>
              <p:spPr bwMode="auto">
                <a:xfrm>
                  <a:off x="827584" y="2924944"/>
                  <a:ext cx="792088" cy="792088"/>
                </a:xfrm>
                <a:prstGeom prst="rect">
                  <a:avLst/>
                </a:prstGeom>
                <a:noFill/>
                <a:ln w="9525">
                  <a:noFill/>
                  <a:miter lim="800000"/>
                  <a:headEnd/>
                  <a:tailEnd/>
                </a:ln>
              </p:spPr>
            </p:pic>
            <p:sp>
              <p:nvSpPr>
                <p:cNvPr id="34" name="TextBox 33"/>
                <p:cNvSpPr txBox="1"/>
                <p:nvPr/>
              </p:nvSpPr>
              <p:spPr>
                <a:xfrm>
                  <a:off x="702373" y="3717031"/>
                  <a:ext cx="1110674" cy="588107"/>
                </a:xfrm>
                <a:prstGeom prst="rect">
                  <a:avLst/>
                </a:prstGeom>
                <a:noFill/>
              </p:spPr>
              <p:txBody>
                <a:bodyPr wrap="none" rtlCol="0">
                  <a:spAutoFit/>
                </a:bodyPr>
                <a:lstStyle/>
                <a:p>
                  <a:r>
                    <a:rPr lang="en-US" dirty="0" smtClean="0"/>
                    <a:t>Carol</a:t>
                  </a:r>
                  <a:endParaRPr lang="en-US" dirty="0"/>
                </a:p>
              </p:txBody>
            </p:sp>
          </p:grpSp>
          <p:grpSp>
            <p:nvGrpSpPr>
              <p:cNvPr id="29" name="Group 28"/>
              <p:cNvGrpSpPr/>
              <p:nvPr/>
            </p:nvGrpSpPr>
            <p:grpSpPr>
              <a:xfrm>
                <a:off x="1691680" y="2924558"/>
                <a:ext cx="576064" cy="797891"/>
                <a:chOff x="827584" y="5037172"/>
                <a:chExt cx="695672" cy="963556"/>
              </a:xfrm>
            </p:grpSpPr>
            <p:pic>
              <p:nvPicPr>
                <p:cNvPr id="31" name="Picture 9" descr="C:\Documents and Settings\ted\Local Settings\Temporary Internet Files\Content.IE5\89SNI78R\MC900433944[2].png"/>
                <p:cNvPicPr>
                  <a:picLocks noChangeAspect="1" noChangeArrowheads="1"/>
                </p:cNvPicPr>
                <p:nvPr/>
              </p:nvPicPr>
              <p:blipFill>
                <a:blip r:embed="rId10" cstate="print"/>
                <a:srcRect/>
                <a:stretch>
                  <a:fillRect/>
                </a:stretch>
              </p:blipFill>
              <p:spPr bwMode="auto">
                <a:xfrm>
                  <a:off x="827584" y="5037172"/>
                  <a:ext cx="695672" cy="695672"/>
                </a:xfrm>
                <a:prstGeom prst="rect">
                  <a:avLst/>
                </a:prstGeom>
                <a:noFill/>
                <a:ln w="9525">
                  <a:noFill/>
                  <a:miter lim="800000"/>
                  <a:headEnd/>
                  <a:tailEnd/>
                </a:ln>
              </p:spPr>
            </p:pic>
            <p:sp>
              <p:nvSpPr>
                <p:cNvPr id="32" name="TextBox 31"/>
                <p:cNvSpPr txBox="1"/>
                <p:nvPr/>
              </p:nvSpPr>
              <p:spPr>
                <a:xfrm>
                  <a:off x="899591" y="5631396"/>
                  <a:ext cx="569460" cy="369332"/>
                </a:xfrm>
                <a:prstGeom prst="rect">
                  <a:avLst/>
                </a:prstGeom>
                <a:noFill/>
              </p:spPr>
              <p:txBody>
                <a:bodyPr wrap="none" rtlCol="0">
                  <a:spAutoFit/>
                </a:bodyPr>
                <a:lstStyle/>
                <a:p>
                  <a:r>
                    <a:rPr lang="en-US" dirty="0" smtClean="0"/>
                    <a:t>Bob</a:t>
                  </a:r>
                  <a:endParaRPr lang="en-US" dirty="0"/>
                </a:p>
              </p:txBody>
            </p:sp>
          </p:grpSp>
          <p:cxnSp>
            <p:nvCxnSpPr>
              <p:cNvPr id="30" name="Straight Arrow Connector 29"/>
              <p:cNvCxnSpPr/>
              <p:nvPr/>
            </p:nvCxnSpPr>
            <p:spPr bwMode="auto">
              <a:xfrm flipV="1">
                <a:off x="2339752" y="3878471"/>
                <a:ext cx="1512168" cy="288032"/>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grpSp>
        <p:grpSp>
          <p:nvGrpSpPr>
            <p:cNvPr id="43" name="Group 42"/>
            <p:cNvGrpSpPr/>
            <p:nvPr/>
          </p:nvGrpSpPr>
          <p:grpSpPr>
            <a:xfrm>
              <a:off x="5076056" y="2492899"/>
              <a:ext cx="3744416" cy="515146"/>
              <a:chOff x="2036189" y="5300969"/>
              <a:chExt cx="4552035" cy="626256"/>
            </a:xfrm>
          </p:grpSpPr>
          <p:pic>
            <p:nvPicPr>
              <p:cNvPr id="44" name="Picture 9" descr="C:\Documents and Settings\ted\Local Settings\Temporary Internet Files\Content.IE5\89SNI78R\MC900433944[2].png"/>
              <p:cNvPicPr>
                <a:picLocks noChangeAspect="1" noChangeArrowheads="1"/>
              </p:cNvPicPr>
              <p:nvPr/>
            </p:nvPicPr>
            <p:blipFill>
              <a:blip r:embed="rId10" cstate="print"/>
              <a:srcRect/>
              <a:stretch>
                <a:fillRect/>
              </a:stretch>
            </p:blipFill>
            <p:spPr bwMode="auto">
              <a:xfrm>
                <a:off x="4283968" y="5300969"/>
                <a:ext cx="520058" cy="520058"/>
              </a:xfrm>
              <a:prstGeom prst="rect">
                <a:avLst/>
              </a:prstGeom>
              <a:noFill/>
              <a:ln w="9525">
                <a:noFill/>
                <a:miter lim="800000"/>
                <a:headEnd/>
                <a:tailEnd/>
              </a:ln>
            </p:spPr>
          </p:pic>
          <p:sp>
            <p:nvSpPr>
              <p:cNvPr id="45" name="TextBox 44"/>
              <p:cNvSpPr txBox="1"/>
              <p:nvPr/>
            </p:nvSpPr>
            <p:spPr>
              <a:xfrm>
                <a:off x="4224667" y="5651127"/>
                <a:ext cx="425707" cy="276098"/>
              </a:xfrm>
              <a:prstGeom prst="rect">
                <a:avLst/>
              </a:prstGeom>
              <a:noFill/>
            </p:spPr>
            <p:txBody>
              <a:bodyPr wrap="none" rtlCol="0">
                <a:spAutoFit/>
              </a:bodyPr>
              <a:lstStyle/>
              <a:p>
                <a:r>
                  <a:rPr lang="en-US" dirty="0" smtClean="0"/>
                  <a:t>Bob</a:t>
                </a:r>
                <a:endParaRPr lang="en-US" dirty="0"/>
              </a:p>
            </p:txBody>
          </p:sp>
          <p:pic>
            <p:nvPicPr>
              <p:cNvPr id="46" name="Picture 6" descr="C:\Documents and Settings\ted\Local Settings\Temporary Internet Files\Content.IE5\0L2741MZ\MC900433943[2].png"/>
              <p:cNvPicPr>
                <a:picLocks noChangeAspect="1" noChangeArrowheads="1"/>
              </p:cNvPicPr>
              <p:nvPr/>
            </p:nvPicPr>
            <p:blipFill>
              <a:blip r:embed="rId7" cstate="print"/>
              <a:srcRect/>
              <a:stretch>
                <a:fillRect/>
              </a:stretch>
            </p:blipFill>
            <p:spPr bwMode="auto">
              <a:xfrm>
                <a:off x="6115570" y="5300969"/>
                <a:ext cx="472654" cy="472653"/>
              </a:xfrm>
              <a:prstGeom prst="rect">
                <a:avLst/>
              </a:prstGeom>
              <a:noFill/>
              <a:ln w="9525">
                <a:noFill/>
                <a:miter lim="800000"/>
                <a:headEnd/>
                <a:tailEnd/>
              </a:ln>
            </p:spPr>
          </p:pic>
          <p:sp>
            <p:nvSpPr>
              <p:cNvPr id="47" name="TextBox 46"/>
              <p:cNvSpPr txBox="1"/>
              <p:nvPr/>
            </p:nvSpPr>
            <p:spPr>
              <a:xfrm>
                <a:off x="5963648" y="5651126"/>
                <a:ext cx="449498" cy="242426"/>
              </a:xfrm>
              <a:prstGeom prst="rect">
                <a:avLst/>
              </a:prstGeom>
              <a:noFill/>
            </p:spPr>
            <p:txBody>
              <a:bodyPr wrap="none" rtlCol="0">
                <a:spAutoFit/>
              </a:bodyPr>
              <a:lstStyle/>
              <a:p>
                <a:r>
                  <a:rPr lang="en-US" dirty="0" smtClean="0"/>
                  <a:t>Alice</a:t>
                </a:r>
                <a:endParaRPr lang="en-US" dirty="0"/>
              </a:p>
            </p:txBody>
          </p:sp>
          <p:pic>
            <p:nvPicPr>
              <p:cNvPr id="48" name="Picture 8" descr="C:\Documents and Settings\ted\Local Settings\Temporary Internet Files\Content.IE5\S5IP8XYZ\MC900433941[2].png"/>
              <p:cNvPicPr>
                <a:picLocks noChangeAspect="1" noChangeArrowheads="1"/>
              </p:cNvPicPr>
              <p:nvPr/>
            </p:nvPicPr>
            <p:blipFill>
              <a:blip r:embed="rId8" cstate="print"/>
              <a:srcRect/>
              <a:stretch>
                <a:fillRect/>
              </a:stretch>
            </p:blipFill>
            <p:spPr bwMode="auto">
              <a:xfrm>
                <a:off x="2277917" y="5300969"/>
                <a:ext cx="493884" cy="493884"/>
              </a:xfrm>
              <a:prstGeom prst="rect">
                <a:avLst/>
              </a:prstGeom>
              <a:noFill/>
              <a:ln w="9525">
                <a:noFill/>
                <a:miter lim="800000"/>
                <a:headEnd/>
                <a:tailEnd/>
              </a:ln>
            </p:spPr>
          </p:pic>
          <p:sp>
            <p:nvSpPr>
              <p:cNvPr id="49" name="TextBox 48"/>
              <p:cNvSpPr txBox="1"/>
              <p:nvPr/>
            </p:nvSpPr>
            <p:spPr>
              <a:xfrm>
                <a:off x="2036189" y="5651132"/>
                <a:ext cx="501100" cy="214120"/>
              </a:xfrm>
              <a:prstGeom prst="rect">
                <a:avLst/>
              </a:prstGeom>
              <a:noFill/>
            </p:spPr>
            <p:txBody>
              <a:bodyPr wrap="none" rtlCol="0">
                <a:spAutoFit/>
              </a:bodyPr>
              <a:lstStyle/>
              <a:p>
                <a:r>
                  <a:rPr lang="en-US" dirty="0" smtClean="0"/>
                  <a:t>Charlie</a:t>
                </a:r>
                <a:endParaRPr lang="en-US" dirty="0"/>
              </a:p>
            </p:txBody>
          </p:sp>
          <p:cxnSp>
            <p:nvCxnSpPr>
              <p:cNvPr id="50" name="Straight Arrow Connector 49"/>
              <p:cNvCxnSpPr/>
              <p:nvPr/>
            </p:nvCxnSpPr>
            <p:spPr bwMode="auto">
              <a:xfrm flipH="1">
                <a:off x="2843808" y="5444985"/>
                <a:ext cx="1368152" cy="62189"/>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51" name="Straight Arrow Connector 50"/>
              <p:cNvCxnSpPr/>
              <p:nvPr/>
            </p:nvCxnSpPr>
            <p:spPr bwMode="auto">
              <a:xfrm flipV="1">
                <a:off x="2915816" y="5661009"/>
                <a:ext cx="1296144" cy="72008"/>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52" name="Straight Arrow Connector 51"/>
              <p:cNvCxnSpPr/>
              <p:nvPr/>
            </p:nvCxnSpPr>
            <p:spPr bwMode="auto">
              <a:xfrm>
                <a:off x="4860032" y="5444985"/>
                <a:ext cx="1152128" cy="0"/>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cxnSp>
            <p:nvCxnSpPr>
              <p:cNvPr id="53" name="Straight Arrow Connector 52"/>
              <p:cNvCxnSpPr/>
              <p:nvPr/>
            </p:nvCxnSpPr>
            <p:spPr bwMode="auto">
              <a:xfrm flipH="1">
                <a:off x="4860032" y="5661009"/>
                <a:ext cx="1152128" cy="0"/>
              </a:xfrm>
              <a:prstGeom prst="straightConnector1">
                <a:avLst/>
              </a:prstGeom>
              <a:solidFill>
                <a:schemeClr val="accent1"/>
              </a:solidFill>
              <a:ln w="38100" cap="flat" cmpd="sng" algn="ctr">
                <a:solidFill>
                  <a:srgbClr val="A50021"/>
                </a:solidFill>
                <a:prstDash val="solid"/>
                <a:round/>
                <a:headEnd type="none" w="med" len="med"/>
                <a:tailEnd type="arrow"/>
              </a:ln>
              <a:effectLst/>
            </p:spPr>
          </p:cxnSp>
        </p:grpSp>
      </p:grpSp>
    </p:spTree>
    <p:extLst>
      <p:ext uri="{BB962C8B-B14F-4D97-AF65-F5344CB8AC3E}">
        <p14:creationId xmlns:p14="http://schemas.microsoft.com/office/powerpoint/2010/main" val="10468837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Wrap-Up</a:t>
            </a:r>
            <a:endParaRPr lang="en-US" dirty="0"/>
          </a:p>
        </p:txBody>
      </p:sp>
      <p:grpSp>
        <p:nvGrpSpPr>
          <p:cNvPr id="9" name="Group 8"/>
          <p:cNvGrpSpPr/>
          <p:nvPr/>
        </p:nvGrpSpPr>
        <p:grpSpPr>
          <a:xfrm>
            <a:off x="467543" y="5373214"/>
            <a:ext cx="5645960" cy="1008114"/>
            <a:chOff x="281838" y="4672087"/>
            <a:chExt cx="8023207" cy="1432584"/>
          </a:xfrm>
        </p:grpSpPr>
        <p:sp>
          <p:nvSpPr>
            <p:cNvPr id="4" name="Title 1"/>
            <p:cNvSpPr txBox="1">
              <a:spLocks/>
            </p:cNvSpPr>
            <p:nvPr/>
          </p:nvSpPr>
          <p:spPr bwMode="auto">
            <a:xfrm>
              <a:off x="2328382" y="4774413"/>
              <a:ext cx="5976663"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2800" dirty="0" smtClean="0">
                  <a:latin typeface="Calibri"/>
                  <a:cs typeface="Calibri"/>
                </a:rPr>
                <a:t>Part V: Risks and Threats</a:t>
              </a:r>
              <a:endParaRPr lang="en-US" sz="2800" dirty="0">
                <a:latin typeface="Calibri"/>
                <a:cs typeface="Calibri"/>
              </a:endParaRPr>
            </a:p>
          </p:txBody>
        </p:sp>
        <p:pic>
          <p:nvPicPr>
            <p:cNvPr id="5" name="Picture 4"/>
            <p:cNvPicPr>
              <a:picLocks noChangeAspect="1"/>
            </p:cNvPicPr>
            <p:nvPr/>
          </p:nvPicPr>
          <p:blipFill>
            <a:blip r:embed="rId2"/>
            <a:stretch>
              <a:fillRect/>
            </a:stretch>
          </p:blipFill>
          <p:spPr>
            <a:xfrm>
              <a:off x="281838" y="4672087"/>
              <a:ext cx="1432583" cy="1432584"/>
            </a:xfrm>
            <a:prstGeom prst="rect">
              <a:avLst/>
            </a:prstGeom>
          </p:spPr>
        </p:pic>
      </p:grpSp>
      <p:grpSp>
        <p:nvGrpSpPr>
          <p:cNvPr id="8" name="Group 7"/>
          <p:cNvGrpSpPr/>
          <p:nvPr/>
        </p:nvGrpSpPr>
        <p:grpSpPr>
          <a:xfrm>
            <a:off x="467544" y="980728"/>
            <a:ext cx="7992888" cy="1181670"/>
            <a:chOff x="-36512" y="2857107"/>
            <a:chExt cx="12131392" cy="1748669"/>
          </a:xfrm>
        </p:grpSpPr>
        <p:sp>
          <p:nvSpPr>
            <p:cNvPr id="6" name="Title 1"/>
            <p:cNvSpPr txBox="1">
              <a:spLocks/>
            </p:cNvSpPr>
            <p:nvPr/>
          </p:nvSpPr>
          <p:spPr bwMode="auto">
            <a:xfrm>
              <a:off x="2258616" y="3096514"/>
              <a:ext cx="9836264" cy="12961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2800" dirty="0" smtClean="0">
                  <a:latin typeface="Calibri"/>
                  <a:cs typeface="Calibri"/>
                </a:rPr>
                <a:t>Part I: Systems</a:t>
              </a:r>
              <a:endParaRPr lang="en-US" sz="2800" dirty="0">
                <a:latin typeface="Calibri"/>
                <a:cs typeface="Calibri"/>
              </a:endParaRPr>
            </a:p>
          </p:txBody>
        </p:sp>
        <p:pic>
          <p:nvPicPr>
            <p:cNvPr id="7" name="Picture 6"/>
            <p:cNvPicPr>
              <a:picLocks noChangeAspect="1"/>
            </p:cNvPicPr>
            <p:nvPr/>
          </p:nvPicPr>
          <p:blipFill>
            <a:blip r:embed="rId3"/>
            <a:stretch>
              <a:fillRect/>
            </a:stretch>
          </p:blipFill>
          <p:spPr>
            <a:xfrm>
              <a:off x="-36512" y="2857107"/>
              <a:ext cx="1748669" cy="1748669"/>
            </a:xfrm>
            <a:prstGeom prst="rect">
              <a:avLst/>
            </a:prstGeom>
          </p:spPr>
        </p:pic>
      </p:grpSp>
      <p:grpSp>
        <p:nvGrpSpPr>
          <p:cNvPr id="15" name="Group 14"/>
          <p:cNvGrpSpPr/>
          <p:nvPr/>
        </p:nvGrpSpPr>
        <p:grpSpPr>
          <a:xfrm>
            <a:off x="467543" y="3266119"/>
            <a:ext cx="8352928" cy="1026977"/>
            <a:chOff x="131588" y="3212976"/>
            <a:chExt cx="15091628" cy="1855486"/>
          </a:xfrm>
        </p:grpSpPr>
        <p:sp>
          <p:nvSpPr>
            <p:cNvPr id="13" name="Title 1"/>
            <p:cNvSpPr txBox="1">
              <a:spLocks/>
            </p:cNvSpPr>
            <p:nvPr/>
          </p:nvSpPr>
          <p:spPr bwMode="auto">
            <a:xfrm>
              <a:off x="2863693" y="3429000"/>
              <a:ext cx="12359523" cy="129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2800" dirty="0" smtClean="0">
                  <a:latin typeface="Calibri"/>
                  <a:cs typeface="Calibri"/>
                </a:rPr>
                <a:t>Part III: Recommendation Services</a:t>
              </a:r>
              <a:endParaRPr lang="en-US" sz="2800" dirty="0">
                <a:latin typeface="Calibri"/>
                <a:cs typeface="Calibri"/>
              </a:endParaRPr>
            </a:p>
          </p:txBody>
        </p:sp>
        <p:pic>
          <p:nvPicPr>
            <p:cNvPr id="14" name="Picture 13"/>
            <p:cNvPicPr>
              <a:picLocks noChangeAspect="1"/>
            </p:cNvPicPr>
            <p:nvPr/>
          </p:nvPicPr>
          <p:blipFill>
            <a:blip r:embed="rId4"/>
            <a:stretch>
              <a:fillRect/>
            </a:stretch>
          </p:blipFill>
          <p:spPr>
            <a:xfrm>
              <a:off x="131588" y="3212976"/>
              <a:ext cx="2016225" cy="1855486"/>
            </a:xfrm>
            <a:prstGeom prst="rect">
              <a:avLst/>
            </a:prstGeom>
          </p:spPr>
        </p:pic>
      </p:grpSp>
      <p:grpSp>
        <p:nvGrpSpPr>
          <p:cNvPr id="18" name="Group 17"/>
          <p:cNvGrpSpPr/>
          <p:nvPr/>
        </p:nvGrpSpPr>
        <p:grpSpPr>
          <a:xfrm>
            <a:off x="504055" y="2190868"/>
            <a:ext cx="6993353" cy="950100"/>
            <a:chOff x="359790" y="3229885"/>
            <a:chExt cx="10555799" cy="1434084"/>
          </a:xfrm>
        </p:grpSpPr>
        <p:sp>
          <p:nvSpPr>
            <p:cNvPr id="16" name="Title 1"/>
            <p:cNvSpPr txBox="1">
              <a:spLocks/>
            </p:cNvSpPr>
            <p:nvPr/>
          </p:nvSpPr>
          <p:spPr bwMode="auto">
            <a:xfrm>
              <a:off x="2587152" y="3359698"/>
              <a:ext cx="8328437" cy="1296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2800" dirty="0" smtClean="0">
                  <a:latin typeface="Calibri"/>
                  <a:cs typeface="Calibri"/>
                </a:rPr>
                <a:t>Part II: Search / Queries</a:t>
              </a:r>
              <a:endParaRPr lang="en-US" sz="2800" dirty="0">
                <a:latin typeface="Calibri"/>
                <a:cs typeface="Calibri"/>
              </a:endParaRPr>
            </a:p>
          </p:txBody>
        </p:sp>
        <p:pic>
          <p:nvPicPr>
            <p:cNvPr id="17" name="Picture 16"/>
            <p:cNvPicPr>
              <a:picLocks noChangeAspect="1"/>
            </p:cNvPicPr>
            <p:nvPr/>
          </p:nvPicPr>
          <p:blipFill>
            <a:blip r:embed="rId5"/>
            <a:stretch>
              <a:fillRect/>
            </a:stretch>
          </p:blipFill>
          <p:spPr>
            <a:xfrm>
              <a:off x="359790" y="3229885"/>
              <a:ext cx="1792605" cy="1434084"/>
            </a:xfrm>
            <a:prstGeom prst="rect">
              <a:avLst/>
            </a:prstGeom>
          </p:spPr>
        </p:pic>
      </p:grpSp>
      <p:grpSp>
        <p:nvGrpSpPr>
          <p:cNvPr id="3" name="Group 2"/>
          <p:cNvGrpSpPr/>
          <p:nvPr/>
        </p:nvGrpSpPr>
        <p:grpSpPr>
          <a:xfrm>
            <a:off x="323528" y="4365104"/>
            <a:ext cx="6773569" cy="974808"/>
            <a:chOff x="395537" y="3284984"/>
            <a:chExt cx="6773569" cy="974808"/>
          </a:xfrm>
        </p:grpSpPr>
        <p:sp>
          <p:nvSpPr>
            <p:cNvPr id="10" name="Title 1"/>
            <p:cNvSpPr txBox="1">
              <a:spLocks/>
            </p:cNvSpPr>
            <p:nvPr/>
          </p:nvSpPr>
          <p:spPr bwMode="auto">
            <a:xfrm>
              <a:off x="2051720" y="3307167"/>
              <a:ext cx="5117386" cy="8419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800000"/>
                  </a:solidFill>
                  <a:effectLst>
                    <a:outerShdw blurRad="38100" dist="38100" dir="2700000" algn="tl">
                      <a:srgbClr val="C0C0C0"/>
                    </a:outerShdw>
                  </a:effectLst>
                  <a:latin typeface="Arial" pitchFamily="34" charset="0"/>
                  <a:ea typeface="+mj-ea"/>
                  <a:cs typeface="HY견고딕"/>
                </a:defRPr>
              </a:lvl1pPr>
              <a:lvl2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2pPr>
              <a:lvl3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3pPr>
              <a:lvl4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4pPr>
              <a:lvl5pPr algn="l" rtl="0" eaLnBrk="1" fontAlgn="base" hangingPunct="1">
                <a:spcBef>
                  <a:spcPct val="0"/>
                </a:spcBef>
                <a:spcAft>
                  <a:spcPct val="0"/>
                </a:spcAft>
                <a:defRPr sz="3200" b="1">
                  <a:solidFill>
                    <a:srgbClr val="B90337"/>
                  </a:solidFill>
                  <a:effectLst>
                    <a:outerShdw blurRad="38100" dist="38100" dir="2700000" algn="tl">
                      <a:srgbClr val="C0C0C0"/>
                    </a:outerShdw>
                  </a:effectLst>
                  <a:latin typeface="Arial" charset="0"/>
                  <a:ea typeface="HY견고딕" pitchFamily="18" charset="-127"/>
                  <a:cs typeface="HY견고딕"/>
                </a:defRPr>
              </a:lvl5pPr>
              <a:lvl6pPr marL="4572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6pPr>
              <a:lvl7pPr marL="9144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7pPr>
              <a:lvl8pPr marL="13716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8pPr>
              <a:lvl9pPr marL="1828800" algn="l" rtl="0" eaLnBrk="1" fontAlgn="base" hangingPunct="1">
                <a:spcBef>
                  <a:spcPct val="0"/>
                </a:spcBef>
                <a:spcAft>
                  <a:spcPct val="0"/>
                </a:spcAft>
                <a:defRPr sz="3200" i="1">
                  <a:solidFill>
                    <a:srgbClr val="B90337"/>
                  </a:solidFill>
                  <a:effectLst>
                    <a:outerShdw blurRad="38100" dist="38100" dir="2700000" algn="tl">
                      <a:srgbClr val="C0C0C0"/>
                    </a:outerShdw>
                  </a:effectLst>
                  <a:latin typeface="HY견고딕" pitchFamily="18" charset="-127"/>
                  <a:ea typeface="HY견고딕" pitchFamily="18" charset="-127"/>
                </a:defRPr>
              </a:lvl9pPr>
            </a:lstStyle>
            <a:p>
              <a:r>
                <a:rPr lang="en-US" sz="2800" dirty="0" smtClean="0">
                  <a:latin typeface="Calibri"/>
                  <a:cs typeface="Calibri"/>
                </a:rPr>
                <a:t>Part IV: Crowdsourcing</a:t>
              </a:r>
              <a:endParaRPr lang="en-US" sz="2800" dirty="0">
                <a:latin typeface="Calibri"/>
                <a:cs typeface="Calibri"/>
              </a:endParaRPr>
            </a:p>
          </p:txBody>
        </p:sp>
        <p:pic>
          <p:nvPicPr>
            <p:cNvPr id="19" name="Picture 18"/>
            <p:cNvPicPr>
              <a:picLocks noChangeAspect="1"/>
            </p:cNvPicPr>
            <p:nvPr/>
          </p:nvPicPr>
          <p:blipFill>
            <a:blip r:embed="rId6"/>
            <a:stretch>
              <a:fillRect/>
            </a:stretch>
          </p:blipFill>
          <p:spPr>
            <a:xfrm>
              <a:off x="395537" y="3284984"/>
              <a:ext cx="1368152" cy="974808"/>
            </a:xfrm>
            <a:prstGeom prst="rect">
              <a:avLst/>
            </a:prstGeom>
          </p:spPr>
        </p:pic>
      </p:grpSp>
    </p:spTree>
    <p:extLst>
      <p:ext uri="{BB962C8B-B14F-4D97-AF65-F5344CB8AC3E}">
        <p14:creationId xmlns:p14="http://schemas.microsoft.com/office/powerpoint/2010/main" val="1640436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0" y="0"/>
            <a:ext cx="8420100" cy="923925"/>
          </a:xfrm>
        </p:spPr>
        <p:txBody>
          <a:bodyPr/>
          <a:lstStyle/>
          <a:p>
            <a:pPr algn="ctr" eaLnBrk="1" hangingPunct="1">
              <a:defRPr/>
            </a:pPr>
            <a:r>
              <a:rPr lang="en-US" altLang="zh-TW" sz="4000" b="1" dirty="0" smtClean="0">
                <a:solidFill>
                  <a:srgbClr val="800000"/>
                </a:solidFill>
                <a:cs typeface="+mj-cs"/>
              </a:rPr>
              <a:t>Conclusion</a:t>
            </a:r>
            <a:endParaRPr lang="en-US" altLang="zh-TW" sz="4800" b="1" dirty="0">
              <a:solidFill>
                <a:srgbClr val="800000"/>
              </a:solidFill>
              <a:cs typeface="+mj-cs"/>
            </a:endParaRPr>
          </a:p>
        </p:txBody>
      </p:sp>
      <p:grpSp>
        <p:nvGrpSpPr>
          <p:cNvPr id="12" name="Group 11"/>
          <p:cNvGrpSpPr/>
          <p:nvPr/>
        </p:nvGrpSpPr>
        <p:grpSpPr>
          <a:xfrm>
            <a:off x="152400" y="1941195"/>
            <a:ext cx="8648372" cy="3743325"/>
            <a:chOff x="190828" y="1752600"/>
            <a:chExt cx="8648372" cy="3743325"/>
          </a:xfrm>
        </p:grpSpPr>
        <p:pic>
          <p:nvPicPr>
            <p:cNvPr id="1027" name="Picture 3"/>
            <p:cNvPicPr>
              <a:picLocks noChangeAspect="1" noChangeArrowheads="1"/>
            </p:cNvPicPr>
            <p:nvPr/>
          </p:nvPicPr>
          <p:blipFill>
            <a:blip r:embed="rId3" cstate="print"/>
            <a:srcRect/>
            <a:stretch>
              <a:fillRect/>
            </a:stretch>
          </p:blipFill>
          <p:spPr bwMode="auto">
            <a:xfrm>
              <a:off x="190828" y="1752600"/>
              <a:ext cx="8648372" cy="3743325"/>
            </a:xfrm>
            <a:prstGeom prst="rect">
              <a:avLst/>
            </a:prstGeom>
            <a:noFill/>
            <a:ln w="9525">
              <a:noFill/>
              <a:miter lim="800000"/>
              <a:headEnd/>
              <a:tailEnd/>
            </a:ln>
          </p:spPr>
        </p:pic>
        <p:sp>
          <p:nvSpPr>
            <p:cNvPr id="8" name="Rectangle 19"/>
            <p:cNvSpPr>
              <a:spLocks noChangeArrowheads="1"/>
            </p:cNvSpPr>
            <p:nvPr/>
          </p:nvSpPr>
          <p:spPr bwMode="auto">
            <a:xfrm rot="18522912">
              <a:off x="4855742" y="3393834"/>
              <a:ext cx="1981200" cy="830997"/>
            </a:xfrm>
            <a:prstGeom prst="rect">
              <a:avLst/>
            </a:prstGeom>
            <a:noFill/>
            <a:ln w="9525">
              <a:noFill/>
              <a:miter lim="800000"/>
              <a:headEnd/>
              <a:tailEnd/>
            </a:ln>
          </p:spPr>
          <p:txBody>
            <a:bodyPr wrap="square">
              <a:spAutoFit/>
            </a:bodyPr>
            <a:lstStyle/>
            <a:p>
              <a:pPr algn="ctr"/>
              <a:r>
                <a:rPr lang="en-US" sz="2400" b="1" dirty="0" smtClean="0">
                  <a:solidFill>
                    <a:srgbClr val="FFCC00"/>
                  </a:solidFill>
                  <a:ea typeface="Gulim" pitchFamily="34" charset="-127"/>
                  <a:cs typeface="Arial" pitchFamily="34" charset="0"/>
                </a:rPr>
                <a:t>Mobility</a:t>
              </a:r>
              <a:endParaRPr lang="en-US" sz="2400" b="1" dirty="0">
                <a:solidFill>
                  <a:srgbClr val="FFCC00"/>
                </a:solidFill>
                <a:ea typeface="Gulim" pitchFamily="34" charset="-127"/>
                <a:cs typeface="Arial" pitchFamily="34" charset="0"/>
              </a:endParaRPr>
            </a:p>
            <a:p>
              <a:pPr algn="ctr"/>
              <a:endParaRPr lang="en-US" sz="2400" b="1" dirty="0">
                <a:solidFill>
                  <a:schemeClr val="bg1"/>
                </a:solidFill>
                <a:ea typeface="Gulim" pitchFamily="34" charset="-127"/>
                <a:cs typeface="Arial" pitchFamily="34" charset="0"/>
              </a:endParaRPr>
            </a:p>
          </p:txBody>
        </p:sp>
        <p:sp>
          <p:nvSpPr>
            <p:cNvPr id="9" name="Rectangle 19"/>
            <p:cNvSpPr>
              <a:spLocks noChangeArrowheads="1"/>
            </p:cNvSpPr>
            <p:nvPr/>
          </p:nvSpPr>
          <p:spPr bwMode="auto">
            <a:xfrm rot="18522912">
              <a:off x="3644854" y="3012833"/>
              <a:ext cx="1981200" cy="1200329"/>
            </a:xfrm>
            <a:prstGeom prst="rect">
              <a:avLst/>
            </a:prstGeom>
            <a:noFill/>
            <a:ln w="9525">
              <a:noFill/>
              <a:miter lim="800000"/>
              <a:headEnd/>
              <a:tailEnd/>
            </a:ln>
          </p:spPr>
          <p:txBody>
            <a:bodyPr wrap="square">
              <a:spAutoFit/>
            </a:bodyPr>
            <a:lstStyle/>
            <a:p>
              <a:pPr algn="ctr"/>
              <a:r>
                <a:rPr lang="en-US" sz="2400" b="1" dirty="0" smtClean="0">
                  <a:solidFill>
                    <a:srgbClr val="FFCC00"/>
                  </a:solidFill>
                  <a:ea typeface="Gulim" pitchFamily="34" charset="-127"/>
                  <a:cs typeface="Arial" pitchFamily="34" charset="0"/>
                </a:rPr>
                <a:t>Social Networks</a:t>
              </a:r>
              <a:endParaRPr lang="en-US" sz="2400" b="1" dirty="0">
                <a:solidFill>
                  <a:srgbClr val="FFCC00"/>
                </a:solidFill>
                <a:ea typeface="Gulim" pitchFamily="34" charset="-127"/>
                <a:cs typeface="Arial" pitchFamily="34" charset="0"/>
              </a:endParaRPr>
            </a:p>
            <a:p>
              <a:pPr algn="ctr"/>
              <a:endParaRPr lang="en-US" sz="2400" b="1" dirty="0">
                <a:solidFill>
                  <a:schemeClr val="bg1"/>
                </a:solidFill>
                <a:ea typeface="Gulim" pitchFamily="34" charset="-127"/>
                <a:cs typeface="Arial" pitchFamily="34" charset="0"/>
              </a:endParaRPr>
            </a:p>
          </p:txBody>
        </p:sp>
      </p:grpSp>
      <p:sp>
        <p:nvSpPr>
          <p:cNvPr id="10" name="Rectangle 29"/>
          <p:cNvSpPr>
            <a:spLocks noChangeArrowheads="1"/>
          </p:cNvSpPr>
          <p:nvPr/>
        </p:nvSpPr>
        <p:spPr bwMode="auto">
          <a:xfrm>
            <a:off x="1143000" y="5663625"/>
            <a:ext cx="7315200" cy="584775"/>
          </a:xfrm>
          <a:prstGeom prst="rect">
            <a:avLst/>
          </a:prstGeom>
          <a:noFill/>
          <a:ln w="9525">
            <a:noFill/>
            <a:miter lim="800000"/>
            <a:headEnd/>
            <a:tailEnd/>
          </a:ln>
        </p:spPr>
        <p:txBody>
          <a:bodyPr wrap="square">
            <a:spAutoFit/>
          </a:bodyPr>
          <a:lstStyle/>
          <a:p>
            <a:pPr algn="ctr"/>
            <a:r>
              <a:rPr lang="en-US" sz="3200" b="1" dirty="0" smtClean="0">
                <a:solidFill>
                  <a:srgbClr val="800000"/>
                </a:solidFill>
                <a:ea typeface="Gulim" pitchFamily="34" charset="-127"/>
                <a:cs typeface="Arial" pitchFamily="34" charset="0"/>
              </a:rPr>
              <a:t>… And, they lived happily ever after</a:t>
            </a:r>
            <a:endParaRPr lang="en-US" sz="3200" b="1" dirty="0">
              <a:solidFill>
                <a:srgbClr val="800000"/>
              </a:solidFill>
              <a:ea typeface="Gulim" pitchFamily="34" charset="-127"/>
              <a:cs typeface="Arial" pitchFamily="34" charset="0"/>
            </a:endParaRPr>
          </a:p>
        </p:txBody>
      </p:sp>
      <p:sp>
        <p:nvSpPr>
          <p:cNvPr id="14" name="Rectangle 29"/>
          <p:cNvSpPr>
            <a:spLocks noChangeArrowheads="1"/>
          </p:cNvSpPr>
          <p:nvPr/>
        </p:nvSpPr>
        <p:spPr bwMode="auto">
          <a:xfrm>
            <a:off x="7086600" y="2743200"/>
            <a:ext cx="1828800" cy="461665"/>
          </a:xfrm>
          <a:prstGeom prst="rect">
            <a:avLst/>
          </a:prstGeom>
          <a:noFill/>
          <a:ln w="9525">
            <a:noFill/>
            <a:miter lim="800000"/>
            <a:headEnd/>
            <a:tailEnd/>
          </a:ln>
        </p:spPr>
        <p:txBody>
          <a:bodyPr wrap="square">
            <a:spAutoFit/>
          </a:bodyPr>
          <a:lstStyle/>
          <a:p>
            <a:pPr algn="ctr"/>
            <a:r>
              <a:rPr lang="en-US" sz="2400" b="1" dirty="0" smtClean="0">
                <a:solidFill>
                  <a:srgbClr val="002060"/>
                </a:solidFill>
                <a:latin typeface="Algerian" pitchFamily="82" charset="0"/>
                <a:ea typeface="Gulim" pitchFamily="34" charset="-127"/>
                <a:cs typeface="Arial" pitchFamily="34" charset="0"/>
              </a:rPr>
              <a:t>Privacy</a:t>
            </a:r>
            <a:endParaRPr lang="en-US" sz="2400" b="1" dirty="0">
              <a:solidFill>
                <a:srgbClr val="002060"/>
              </a:solidFill>
              <a:latin typeface="Algerian" pitchFamily="82" charset="0"/>
              <a:ea typeface="Gulim" pitchFamily="34" charset="-127"/>
              <a:cs typeface="Arial" pitchFamily="34" charset="0"/>
            </a:endParaRPr>
          </a:p>
        </p:txBody>
      </p:sp>
      <p:pic>
        <p:nvPicPr>
          <p:cNvPr id="11" name="Picture 10"/>
          <p:cNvPicPr>
            <a:picLocks noChangeAspect="1"/>
          </p:cNvPicPr>
          <p:nvPr/>
        </p:nvPicPr>
        <p:blipFill>
          <a:blip r:embed="rId4"/>
          <a:stretch>
            <a:fillRect/>
          </a:stretch>
        </p:blipFill>
        <p:spPr>
          <a:xfrm>
            <a:off x="7124905" y="1268760"/>
            <a:ext cx="1407535" cy="1440160"/>
          </a:xfrm>
          <a:prstGeom prst="rect">
            <a:avLst/>
          </a:prstGeom>
        </p:spPr>
      </p:pic>
    </p:spTree>
    <p:extLst>
      <p:ext uri="{BB962C8B-B14F-4D97-AF65-F5344CB8AC3E}">
        <p14:creationId xmlns:p14="http://schemas.microsoft.com/office/powerpoint/2010/main" val="231700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764704"/>
            <a:ext cx="8763000" cy="1976275"/>
          </a:xfrm>
        </p:spPr>
        <p:txBody>
          <a:bodyPr>
            <a:noAutofit/>
          </a:bodyPr>
          <a:lstStyle/>
          <a:p>
            <a:r>
              <a:rPr lang="en-US" sz="6600" b="1" dirty="0" smtClean="0"/>
              <a:t>Thank You</a:t>
            </a:r>
            <a:endParaRPr lang="en-US" sz="6600" b="1" dirty="0"/>
          </a:p>
        </p:txBody>
      </p:sp>
      <p:pic>
        <p:nvPicPr>
          <p:cNvPr id="5" name="Picture 2" descr="C:\ResearchSep09\Presentations\IBM09\Questions.jpg"/>
          <p:cNvPicPr>
            <a:picLocks noChangeAspect="1" noChangeArrowheads="1"/>
          </p:cNvPicPr>
          <p:nvPr/>
        </p:nvPicPr>
        <p:blipFill>
          <a:blip r:embed="rId3" cstate="print"/>
          <a:srcRect/>
          <a:stretch>
            <a:fillRect/>
          </a:stretch>
        </p:blipFill>
        <p:spPr bwMode="auto">
          <a:xfrm>
            <a:off x="2998626" y="2276872"/>
            <a:ext cx="3157550" cy="4210067"/>
          </a:xfrm>
          <a:prstGeom prst="rect">
            <a:avLst/>
          </a:prstGeom>
          <a:noFill/>
        </p:spPr>
      </p:pic>
    </p:spTree>
    <p:extLst>
      <p:ext uri="{BB962C8B-B14F-4D97-AF65-F5344CB8AC3E}">
        <p14:creationId xmlns:p14="http://schemas.microsoft.com/office/powerpoint/2010/main" val="1299879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4712"/>
            <a:ext cx="7010400" cy="762000"/>
          </a:xfrm>
        </p:spPr>
        <p:txBody>
          <a:bodyPr/>
          <a:lstStyle/>
          <a:p>
            <a:r>
              <a:rPr lang="en-US" dirty="0" smtClean="0"/>
              <a:t>Mobile </a:t>
            </a:r>
            <a:r>
              <a:rPr lang="en-US" dirty="0"/>
              <a:t>and </a:t>
            </a:r>
            <a:r>
              <a:rPr lang="en-US" dirty="0" smtClean="0"/>
              <a:t>Social: Why ?</a:t>
            </a:r>
            <a:endParaRPr lang="en-US" dirty="0"/>
          </a:p>
        </p:txBody>
      </p:sp>
      <p:sp>
        <p:nvSpPr>
          <p:cNvPr id="4" name="Oval 3"/>
          <p:cNvSpPr/>
          <p:nvPr/>
        </p:nvSpPr>
        <p:spPr bwMode="auto">
          <a:xfrm>
            <a:off x="1331640" y="1196752"/>
            <a:ext cx="3571344" cy="1915160"/>
          </a:xfrm>
          <a:prstGeom prst="ellipse">
            <a:avLst/>
          </a:prstGeom>
          <a:solidFill>
            <a:srgbClr val="0000FF">
              <a:alpha val="49000"/>
            </a:srgbClr>
          </a:solidFill>
          <a:ln w="38100" cap="flat" cmpd="sng" algn="ctr">
            <a:solidFill>
              <a:srgbClr val="0000FF"/>
            </a:solidFill>
            <a:prstDash val="solid"/>
            <a:round/>
            <a:headEnd type="none" w="med" len="med"/>
            <a:tailEnd type="none" w="med" len="med"/>
          </a:ln>
          <a:effectLst/>
        </p:spPr>
        <p:txBody>
          <a:bodyPr/>
          <a:lstStyle/>
          <a:p>
            <a:endParaRPr lang="en-US" dirty="0"/>
          </a:p>
          <a:p>
            <a:endParaRPr lang="en-US" dirty="0" smtClean="0"/>
          </a:p>
          <a:p>
            <a:endParaRPr lang="en-US" dirty="0"/>
          </a:p>
        </p:txBody>
      </p:sp>
      <p:sp>
        <p:nvSpPr>
          <p:cNvPr id="5" name="Oval 4"/>
          <p:cNvSpPr/>
          <p:nvPr/>
        </p:nvSpPr>
        <p:spPr bwMode="auto">
          <a:xfrm>
            <a:off x="4211960" y="1196752"/>
            <a:ext cx="3600400" cy="1915160"/>
          </a:xfrm>
          <a:prstGeom prst="ellipse">
            <a:avLst/>
          </a:prstGeom>
          <a:solidFill>
            <a:srgbClr val="FF0000">
              <a:alpha val="49000"/>
            </a:srgbClr>
          </a:solidFill>
          <a:ln w="38100" cap="flat" cmpd="sng" algn="ctr">
            <a:solidFill>
              <a:srgbClr val="FF0000"/>
            </a:solidFill>
            <a:prstDash val="solid"/>
            <a:round/>
            <a:headEnd type="none" w="med" len="med"/>
            <a:tailEnd type="none" w="med" len="med"/>
          </a:ln>
          <a:effectLst/>
        </p:spPr>
        <p:txBody>
          <a:bodyPr/>
          <a:lstStyle/>
          <a:p>
            <a:endParaRPr lang="en-US"/>
          </a:p>
        </p:txBody>
      </p:sp>
      <p:sp>
        <p:nvSpPr>
          <p:cNvPr id="6" name="Oval 5"/>
          <p:cNvSpPr/>
          <p:nvPr/>
        </p:nvSpPr>
        <p:spPr bwMode="auto">
          <a:xfrm>
            <a:off x="2771800" y="2276872"/>
            <a:ext cx="3528392" cy="1944216"/>
          </a:xfrm>
          <a:prstGeom prst="ellipse">
            <a:avLst/>
          </a:prstGeom>
          <a:solidFill>
            <a:srgbClr val="008000">
              <a:alpha val="49000"/>
            </a:srgbClr>
          </a:solidFill>
          <a:ln w="38100" cap="flat" cmpd="sng" algn="ctr">
            <a:solidFill>
              <a:srgbClr val="008000"/>
            </a:solidFill>
            <a:prstDash val="solid"/>
            <a:round/>
            <a:headEnd type="none" w="med" len="med"/>
            <a:tailEnd type="none" w="med" len="med"/>
          </a:ln>
          <a:effectLst/>
        </p:spPr>
        <p:txBody>
          <a:bodyPr/>
          <a:lstStyle/>
          <a:p>
            <a:endParaRPr lang="en-US"/>
          </a:p>
        </p:txBody>
      </p:sp>
      <p:sp>
        <p:nvSpPr>
          <p:cNvPr id="7" name="TextBox 6"/>
          <p:cNvSpPr txBox="1"/>
          <p:nvPr/>
        </p:nvSpPr>
        <p:spPr>
          <a:xfrm>
            <a:off x="1475656" y="1700808"/>
            <a:ext cx="2664296"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smtClean="0">
                <a:latin typeface="Calibri"/>
                <a:cs typeface="Calibri"/>
              </a:rPr>
              <a:t>Social Network</a:t>
            </a:r>
            <a:endParaRPr lang="en-US" sz="2800" b="1" dirty="0">
              <a:latin typeface="Calibri"/>
              <a:cs typeface="Calibri"/>
            </a:endParaRPr>
          </a:p>
        </p:txBody>
      </p:sp>
      <p:sp>
        <p:nvSpPr>
          <p:cNvPr id="8" name="TextBox 7"/>
          <p:cNvSpPr txBox="1"/>
          <p:nvPr/>
        </p:nvSpPr>
        <p:spPr>
          <a:xfrm>
            <a:off x="4932040" y="1700808"/>
            <a:ext cx="2664297"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smtClean="0">
                <a:latin typeface="Calibri"/>
                <a:cs typeface="Calibri"/>
              </a:rPr>
              <a:t>Maps &amp; Spatial</a:t>
            </a:r>
            <a:endParaRPr lang="en-US" sz="2800" b="1" dirty="0">
              <a:latin typeface="Calibri"/>
              <a:cs typeface="Calibri"/>
            </a:endParaRPr>
          </a:p>
        </p:txBody>
      </p:sp>
      <p:sp>
        <p:nvSpPr>
          <p:cNvPr id="9" name="TextBox 8"/>
          <p:cNvSpPr txBox="1"/>
          <p:nvPr/>
        </p:nvSpPr>
        <p:spPr>
          <a:xfrm>
            <a:off x="3334129" y="3193812"/>
            <a:ext cx="2462007" cy="523220"/>
          </a:xfrm>
          <a:prstGeom prst="rect">
            <a:avLst/>
          </a:prstGeom>
          <a:noFill/>
        </p:spPr>
        <p:txBody>
          <a:bodyPr wrap="none" rtlCol="0">
            <a:spAutoFit/>
            <a:scene3d>
              <a:camera prst="orthographicFront"/>
              <a:lightRig rig="threePt" dir="t"/>
            </a:scene3d>
            <a:sp3d extrusionH="57150">
              <a:bevelT w="38100" h="38100"/>
            </a:sp3d>
          </a:bodyPr>
          <a:lstStyle/>
          <a:p>
            <a:r>
              <a:rPr lang="en-US" sz="2800" b="1" dirty="0" smtClean="0">
                <a:latin typeface="Calibri"/>
                <a:cs typeface="Calibri"/>
              </a:rPr>
              <a:t>Mobile Devices</a:t>
            </a:r>
            <a:endParaRPr lang="en-US" sz="2800" b="1" dirty="0">
              <a:latin typeface="Calibri"/>
              <a:cs typeface="Calibri"/>
            </a:endParaRPr>
          </a:p>
        </p:txBody>
      </p:sp>
      <p:grpSp>
        <p:nvGrpSpPr>
          <p:cNvPr id="13" name="Group 12"/>
          <p:cNvGrpSpPr/>
          <p:nvPr/>
        </p:nvGrpSpPr>
        <p:grpSpPr>
          <a:xfrm>
            <a:off x="6852253" y="2996952"/>
            <a:ext cx="2112235" cy="2160240"/>
            <a:chOff x="6799965" y="2348880"/>
            <a:chExt cx="2112235" cy="2160240"/>
          </a:xfrm>
        </p:grpSpPr>
        <p:pic>
          <p:nvPicPr>
            <p:cNvPr id="3" name="Picture 2"/>
            <p:cNvPicPr>
              <a:picLocks noChangeAspect="1"/>
            </p:cNvPicPr>
            <p:nvPr/>
          </p:nvPicPr>
          <p:blipFill>
            <a:blip r:embed="rId2"/>
            <a:stretch>
              <a:fillRect/>
            </a:stretch>
          </p:blipFill>
          <p:spPr>
            <a:xfrm>
              <a:off x="6799965" y="2924944"/>
              <a:ext cx="2112235" cy="1584176"/>
            </a:xfrm>
            <a:prstGeom prst="rect">
              <a:avLst/>
            </a:prstGeom>
          </p:spPr>
        </p:pic>
        <p:pic>
          <p:nvPicPr>
            <p:cNvPr id="10" name="Picture 9"/>
            <p:cNvPicPr>
              <a:picLocks noChangeAspect="1"/>
            </p:cNvPicPr>
            <p:nvPr/>
          </p:nvPicPr>
          <p:blipFill>
            <a:blip r:embed="rId3"/>
            <a:stretch>
              <a:fillRect/>
            </a:stretch>
          </p:blipFill>
          <p:spPr>
            <a:xfrm>
              <a:off x="6998348" y="2348880"/>
              <a:ext cx="1913852" cy="526783"/>
            </a:xfrm>
            <a:prstGeom prst="rect">
              <a:avLst/>
            </a:prstGeom>
          </p:spPr>
        </p:pic>
      </p:grpSp>
      <p:pic>
        <p:nvPicPr>
          <p:cNvPr id="49" name="Picture 48"/>
          <p:cNvPicPr>
            <a:picLocks noChangeAspect="1"/>
          </p:cNvPicPr>
          <p:nvPr/>
        </p:nvPicPr>
        <p:blipFill>
          <a:blip r:embed="rId4"/>
          <a:stretch>
            <a:fillRect/>
          </a:stretch>
        </p:blipFill>
        <p:spPr>
          <a:xfrm>
            <a:off x="22124" y="2708920"/>
            <a:ext cx="2523366" cy="2376264"/>
          </a:xfrm>
          <a:prstGeom prst="rect">
            <a:avLst/>
          </a:prstGeom>
        </p:spPr>
      </p:pic>
      <p:pic>
        <p:nvPicPr>
          <p:cNvPr id="12" name="Picture 11"/>
          <p:cNvPicPr>
            <a:picLocks noChangeAspect="1"/>
          </p:cNvPicPr>
          <p:nvPr/>
        </p:nvPicPr>
        <p:blipFill>
          <a:blip r:embed="rId5"/>
          <a:stretch>
            <a:fillRect/>
          </a:stretch>
        </p:blipFill>
        <p:spPr>
          <a:xfrm>
            <a:off x="3563888" y="4365104"/>
            <a:ext cx="2088232" cy="2113151"/>
          </a:xfrm>
          <a:prstGeom prst="rect">
            <a:avLst/>
          </a:prstGeom>
        </p:spPr>
      </p:pic>
    </p:spTree>
    <p:extLst>
      <p:ext uri="{BB962C8B-B14F-4D97-AF65-F5344CB8AC3E}">
        <p14:creationId xmlns:p14="http://schemas.microsoft.com/office/powerpoint/2010/main" val="1380074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7150"/>
            <a:ext cx="7704856" cy="762000"/>
          </a:xfrm>
        </p:spPr>
        <p:txBody>
          <a:bodyPr/>
          <a:lstStyle/>
          <a:p>
            <a:r>
              <a:rPr lang="en-US" sz="2800" dirty="0" smtClean="0"/>
              <a:t>LBS 2.0: Location-based </a:t>
            </a:r>
            <a:r>
              <a:rPr lang="en-US" sz="2800" dirty="0"/>
              <a:t>S</a:t>
            </a:r>
            <a:r>
              <a:rPr lang="en-US" sz="2800" dirty="0" smtClean="0"/>
              <a:t>ervices go Social</a:t>
            </a:r>
            <a:endParaRPr lang="en-US" sz="2800" dirty="0"/>
          </a:p>
        </p:txBody>
      </p:sp>
      <p:sp>
        <p:nvSpPr>
          <p:cNvPr id="3" name="Content Placeholder 2"/>
          <p:cNvSpPr>
            <a:spLocks noGrp="1"/>
          </p:cNvSpPr>
          <p:nvPr>
            <p:ph idx="1"/>
          </p:nvPr>
        </p:nvSpPr>
        <p:spPr>
          <a:xfrm>
            <a:off x="533400" y="1085850"/>
            <a:ext cx="5982816" cy="5391150"/>
          </a:xfrm>
        </p:spPr>
        <p:txBody>
          <a:bodyPr/>
          <a:lstStyle/>
          <a:p>
            <a:r>
              <a:rPr lang="en-US" dirty="0"/>
              <a:t>Instead of issuing a trip planning query, </a:t>
            </a:r>
            <a:r>
              <a:rPr lang="en-US" dirty="0" smtClean="0"/>
              <a:t>post a message on </a:t>
            </a:r>
            <a:r>
              <a:rPr lang="en-US" dirty="0" smtClean="0">
                <a:solidFill>
                  <a:srgbClr val="FF0000"/>
                </a:solidFill>
              </a:rPr>
              <a:t>Facebook</a:t>
            </a:r>
            <a:r>
              <a:rPr lang="en-US" dirty="0" smtClean="0"/>
              <a:t> to ask your friends </a:t>
            </a:r>
            <a:r>
              <a:rPr lang="en-US" dirty="0"/>
              <a:t>on what to do in </a:t>
            </a:r>
            <a:r>
              <a:rPr lang="en-US" dirty="0"/>
              <a:t> Riva del Garda or </a:t>
            </a:r>
            <a:r>
              <a:rPr lang="en-US" dirty="0" smtClean="0"/>
              <a:t>check </a:t>
            </a:r>
            <a:r>
              <a:rPr lang="en-US" dirty="0" err="1" smtClean="0">
                <a:solidFill>
                  <a:srgbClr val="FF0000"/>
                </a:solidFill>
              </a:rPr>
              <a:t>tripadvisor</a:t>
            </a:r>
            <a:endParaRPr lang="en-US" dirty="0">
              <a:solidFill>
                <a:srgbClr val="FF0000"/>
              </a:solidFill>
            </a:endParaRPr>
          </a:p>
          <a:p>
            <a:endParaRPr lang="en-US" dirty="0" smtClean="0"/>
          </a:p>
          <a:p>
            <a:r>
              <a:rPr lang="en-US" dirty="0" smtClean="0"/>
              <a:t>Instead of asking about nearest restaurant, ask a </a:t>
            </a:r>
            <a:r>
              <a:rPr lang="en-US" dirty="0" smtClean="0">
                <a:solidFill>
                  <a:srgbClr val="FF0000"/>
                </a:solidFill>
              </a:rPr>
              <a:t>recommender</a:t>
            </a:r>
            <a:r>
              <a:rPr lang="en-US" dirty="0" smtClean="0"/>
              <a:t> system to suggest a restaurant that you would like based on your profile</a:t>
            </a:r>
          </a:p>
          <a:p>
            <a:endParaRPr lang="en-US" dirty="0" smtClean="0"/>
          </a:p>
          <a:p>
            <a:r>
              <a:rPr lang="en-US" dirty="0" smtClean="0"/>
              <a:t>Use the wisdom of the </a:t>
            </a:r>
            <a:r>
              <a:rPr lang="en-US" dirty="0" smtClean="0">
                <a:solidFill>
                  <a:srgbClr val="FF0000"/>
                </a:solidFill>
              </a:rPr>
              <a:t>crowd</a:t>
            </a:r>
            <a:r>
              <a:rPr lang="en-US" dirty="0" smtClean="0"/>
              <a:t> to get to know the best route to a certain place</a:t>
            </a:r>
            <a:endParaRPr lang="en-US" dirty="0"/>
          </a:p>
        </p:txBody>
      </p:sp>
      <p:pic>
        <p:nvPicPr>
          <p:cNvPr id="4" name="Picture 3"/>
          <p:cNvPicPr>
            <a:picLocks noChangeAspect="1"/>
          </p:cNvPicPr>
          <p:nvPr/>
        </p:nvPicPr>
        <p:blipFill>
          <a:blip r:embed="rId2"/>
          <a:stretch>
            <a:fillRect/>
          </a:stretch>
        </p:blipFill>
        <p:spPr>
          <a:xfrm>
            <a:off x="6660232" y="4869160"/>
            <a:ext cx="2175550" cy="1550079"/>
          </a:xfrm>
          <a:prstGeom prst="rect">
            <a:avLst/>
          </a:prstGeom>
        </p:spPr>
      </p:pic>
      <p:pic>
        <p:nvPicPr>
          <p:cNvPr id="5" name="Picture 4"/>
          <p:cNvPicPr>
            <a:picLocks noChangeAspect="1"/>
          </p:cNvPicPr>
          <p:nvPr/>
        </p:nvPicPr>
        <p:blipFill>
          <a:blip r:embed="rId3"/>
          <a:stretch>
            <a:fillRect/>
          </a:stretch>
        </p:blipFill>
        <p:spPr>
          <a:xfrm>
            <a:off x="6948264" y="2924944"/>
            <a:ext cx="1668660" cy="1535631"/>
          </a:xfrm>
          <a:prstGeom prst="rect">
            <a:avLst/>
          </a:prstGeom>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052" y="1196752"/>
            <a:ext cx="2447441"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08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um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foM">
      <a:majorFont>
        <a:latin typeface="HY견고딕"/>
        <a:ea typeface="HY견고딕"/>
        <a:cs typeface=""/>
      </a:majorFont>
      <a:minorFont>
        <a:latin typeface="Times New Roman"/>
        <a:ea typeface="HyhwpEQ"/>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A5002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ko-KR" altLang="en-US" sz="2400" b="0" i="0" u="none" strike="noStrike" cap="none" normalizeH="0" baseline="0" smtClean="0">
            <a:ln>
              <a:noFill/>
            </a:ln>
            <a:solidFill>
              <a:schemeClr val="tx1"/>
            </a:solidFill>
            <a:effectLst/>
            <a:latin typeface="Times New Roman" pitchFamily="18" charset="0"/>
            <a:ea typeface="굴림" pitchFamily="34" charset="-127"/>
          </a:defRPr>
        </a:defPPr>
      </a:lstStyle>
    </a:spDef>
    <a:lnDef>
      <a:spPr bwMode="auto">
        <a:xfrm>
          <a:off x="0" y="0"/>
          <a:ext cx="1" cy="1"/>
        </a:xfrm>
        <a:custGeom>
          <a:avLst/>
          <a:gdLst/>
          <a:ahLst/>
          <a:cxnLst/>
          <a:rect l="0" t="0" r="0" b="0"/>
          <a:pathLst/>
        </a:custGeom>
        <a:solidFill>
          <a:schemeClr val="accent1"/>
        </a:solidFill>
        <a:ln w="38100" cap="flat" cmpd="sng" algn="ctr">
          <a:solidFill>
            <a:srgbClr val="A5002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ko-KR" altLang="en-US" sz="2400" b="0" i="0" u="none" strike="noStrike" cap="none" normalizeH="0" baseline="0" smtClean="0">
            <a:ln>
              <a:noFill/>
            </a:ln>
            <a:solidFill>
              <a:schemeClr val="tx1"/>
            </a:solidFill>
            <a:effectLst/>
            <a:latin typeface="Times New Roman" pitchFamily="18" charset="0"/>
            <a:ea typeface="굴림" pitchFamily="34" charset="-127"/>
          </a:defRPr>
        </a:defPPr>
      </a:lstStyle>
    </a:lnDef>
  </a:objectDefaults>
  <a:extraClrSchemeLst>
    <a:extraClrScheme>
      <a:clrScheme name="UfoM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foM 2">
        <a:dk1>
          <a:srgbClr val="000000"/>
        </a:dk1>
        <a:lt1>
          <a:srgbClr val="FFFFFF"/>
        </a:lt1>
        <a:dk2>
          <a:srgbClr val="005250"/>
        </a:dk2>
        <a:lt2>
          <a:srgbClr val="808080"/>
        </a:lt2>
        <a:accent1>
          <a:srgbClr val="008080"/>
        </a:accent1>
        <a:accent2>
          <a:srgbClr val="1CB094"/>
        </a:accent2>
        <a:accent3>
          <a:srgbClr val="FFFFFF"/>
        </a:accent3>
        <a:accent4>
          <a:srgbClr val="000000"/>
        </a:accent4>
        <a:accent5>
          <a:srgbClr val="AAC0C0"/>
        </a:accent5>
        <a:accent6>
          <a:srgbClr val="189F86"/>
        </a:accent6>
        <a:hlink>
          <a:srgbClr val="99D1C2"/>
        </a:hlink>
        <a:folHlink>
          <a:srgbClr val="666699"/>
        </a:folHlink>
      </a:clrScheme>
      <a:clrMap bg1="lt1" tx1="dk1" bg2="lt2" tx2="dk2" accent1="accent1" accent2="accent2" accent3="accent3" accent4="accent4" accent5="accent5" accent6="accent6" hlink="hlink" folHlink="folHlink"/>
    </a:extraClrScheme>
    <a:extraClrScheme>
      <a:clrScheme name="UfoM 3">
        <a:dk1>
          <a:srgbClr val="000000"/>
        </a:dk1>
        <a:lt1>
          <a:srgbClr val="F2F3C7"/>
        </a:lt1>
        <a:dk2>
          <a:srgbClr val="333300"/>
        </a:dk2>
        <a:lt2>
          <a:srgbClr val="808080"/>
        </a:lt2>
        <a:accent1>
          <a:srgbClr val="747660"/>
        </a:accent1>
        <a:accent2>
          <a:srgbClr val="A99B69"/>
        </a:accent2>
        <a:accent3>
          <a:srgbClr val="F7F8E0"/>
        </a:accent3>
        <a:accent4>
          <a:srgbClr val="000000"/>
        </a:accent4>
        <a:accent5>
          <a:srgbClr val="BCBDB6"/>
        </a:accent5>
        <a:accent6>
          <a:srgbClr val="998C5E"/>
        </a:accent6>
        <a:hlink>
          <a:srgbClr val="959167"/>
        </a:hlink>
        <a:folHlink>
          <a:srgbClr val="B2B2B2"/>
        </a:folHlink>
      </a:clrScheme>
      <a:clrMap bg1="lt1" tx1="dk1" bg2="lt2" tx2="dk2" accent1="accent1" accent2="accent2" accent3="accent3" accent4="accent4" accent5="accent5" accent6="accent6" hlink="hlink" folHlink="folHlink"/>
    </a:extraClrScheme>
    <a:extraClrScheme>
      <a:clrScheme name="UfoM 4">
        <a:dk1>
          <a:srgbClr val="000000"/>
        </a:dk1>
        <a:lt1>
          <a:srgbClr val="FFFFFF"/>
        </a:lt1>
        <a:dk2>
          <a:srgbClr val="000066"/>
        </a:dk2>
        <a:lt2>
          <a:srgbClr val="808080"/>
        </a:lt2>
        <a:accent1>
          <a:srgbClr val="194293"/>
        </a:accent1>
        <a:accent2>
          <a:srgbClr val="9999CC"/>
        </a:accent2>
        <a:accent3>
          <a:srgbClr val="FFFFFF"/>
        </a:accent3>
        <a:accent4>
          <a:srgbClr val="000000"/>
        </a:accent4>
        <a:accent5>
          <a:srgbClr val="ABB0C8"/>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
      <a:clrScheme name="UfoM 5">
        <a:dk1>
          <a:srgbClr val="000000"/>
        </a:dk1>
        <a:lt1>
          <a:srgbClr val="FFFFFF"/>
        </a:lt1>
        <a:dk2>
          <a:srgbClr val="4C0026"/>
        </a:dk2>
        <a:lt2>
          <a:srgbClr val="808080"/>
        </a:lt2>
        <a:accent1>
          <a:srgbClr val="7C1C45"/>
        </a:accent1>
        <a:accent2>
          <a:srgbClr val="C15D75"/>
        </a:accent2>
        <a:accent3>
          <a:srgbClr val="FFFFFF"/>
        </a:accent3>
        <a:accent4>
          <a:srgbClr val="000000"/>
        </a:accent4>
        <a:accent5>
          <a:srgbClr val="BFABB0"/>
        </a:accent5>
        <a:accent6>
          <a:srgbClr val="AF5369"/>
        </a:accent6>
        <a:hlink>
          <a:srgbClr val="C29D8C"/>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umn</Template>
  <TotalTime>24160</TotalTime>
  <Words>3735</Words>
  <Application>Microsoft Office PowerPoint</Application>
  <PresentationFormat>On-screen Show (4:3)</PresentationFormat>
  <Paragraphs>885</Paragraphs>
  <Slides>74</Slides>
  <Notes>15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77" baseType="lpstr">
      <vt:lpstr>umn</vt:lpstr>
      <vt:lpstr>Worksheet</vt:lpstr>
      <vt:lpstr>Visio</vt:lpstr>
      <vt:lpstr>Mobility &amp; Social Networking: A Data Management Perspective</vt:lpstr>
      <vt:lpstr>Seminar Outline</vt:lpstr>
      <vt:lpstr>Mobile Devices are Ubiquitous</vt:lpstr>
      <vt:lpstr>Location-based Services</vt:lpstr>
      <vt:lpstr>Social Networking Applications</vt:lpstr>
      <vt:lpstr>Mobile and Social: Market</vt:lpstr>
      <vt:lpstr>Mobile and Social: Apps</vt:lpstr>
      <vt:lpstr>Mobile and Social: Why ?</vt:lpstr>
      <vt:lpstr>LBS 2.0: Location-based Services go Social</vt:lpstr>
      <vt:lpstr>Social Applications go Location-Aware</vt:lpstr>
      <vt:lpstr>When Social Network meets Mobility</vt:lpstr>
      <vt:lpstr>PART I: Systems</vt:lpstr>
      <vt:lpstr>Seminar Outline</vt:lpstr>
      <vt:lpstr>AsterixDB</vt:lpstr>
      <vt:lpstr>Foursquare</vt:lpstr>
      <vt:lpstr>GeoLife </vt:lpstr>
      <vt:lpstr>MobiSocial Project</vt:lpstr>
      <vt:lpstr>Sindbad</vt:lpstr>
      <vt:lpstr>TweetMap</vt:lpstr>
      <vt:lpstr>PART II: Search / Queries</vt:lpstr>
      <vt:lpstr>Seminar Outline</vt:lpstr>
      <vt:lpstr>Searching Microblogs</vt:lpstr>
      <vt:lpstr>Non-spatial Search over Microblogs</vt:lpstr>
      <vt:lpstr>Offline Spatial Search over Microblogs</vt:lpstr>
      <vt:lpstr>PowerPoint Presentation</vt:lpstr>
      <vt:lpstr>Online Spatial Search over Microblog: TweetQL</vt:lpstr>
      <vt:lpstr>Online Spatial Search over Microblog: AsterixDB</vt:lpstr>
      <vt:lpstr>Spatial Aggregation over Microblog: AsterixDB</vt:lpstr>
      <vt:lpstr>Seminar Outline</vt:lpstr>
      <vt:lpstr>News Feed Queries</vt:lpstr>
      <vt:lpstr>Non-Spatial News Feed Search: Feeding Frenzy</vt:lpstr>
      <vt:lpstr>Geo-Tagged Social Messages</vt:lpstr>
      <vt:lpstr>Location-Aware News Feed Queries: GeoFeed</vt:lpstr>
      <vt:lpstr>News Feed for Mobile Users: MobiFeed</vt:lpstr>
      <vt:lpstr>PART III: Recommendation Services</vt:lpstr>
      <vt:lpstr>Seminar Outline</vt:lpstr>
      <vt:lpstr>Recommender System</vt:lpstr>
      <vt:lpstr>Recommender Systems Functionality</vt:lpstr>
      <vt:lpstr>Location Matters:  Netflix Rental Patterns</vt:lpstr>
      <vt:lpstr>Location Matters:  Foursquare Check-in Patterns</vt:lpstr>
      <vt:lpstr>Location Matters:  Co-located Friends</vt:lpstr>
      <vt:lpstr>Seminar Outline</vt:lpstr>
      <vt:lpstr>Location-Aware Recommendation: Location/Activity</vt:lpstr>
      <vt:lpstr>Location-Aware Recommendation:  Geo-Influence</vt:lpstr>
      <vt:lpstr>Location-Aware Recommendation: Preference-Aware</vt:lpstr>
      <vt:lpstr>Location-Aware Recommendation: Collaborative Filtering</vt:lpstr>
      <vt:lpstr>Location-Aware Recommendation: Continuous Recommendation</vt:lpstr>
      <vt:lpstr>PART IV: Crowdsourcing</vt:lpstr>
      <vt:lpstr>Seminar Outline</vt:lpstr>
      <vt:lpstr>Crowdsourcing Overview</vt:lpstr>
      <vt:lpstr>Crowdsourcing for Data Collection</vt:lpstr>
      <vt:lpstr>Spatial Crowdsourcing for Data Collection: Participatory Sensing</vt:lpstr>
      <vt:lpstr>Spatial Crowdsourcing for Data Collection: Volunteered Geographic Information</vt:lpstr>
      <vt:lpstr>Spatial Crowdsourcing for Data Collection: GeoTagging</vt:lpstr>
      <vt:lpstr>Seminar Outline</vt:lpstr>
      <vt:lpstr>Which one is the Stone Arch Bridge in Minneapolis ?</vt:lpstr>
      <vt:lpstr>Spatial Crowdsourcing for Queries:  GeoCrowd</vt:lpstr>
      <vt:lpstr>Spatial Crowdsourcing for Queries: Shortest-Path Computation</vt:lpstr>
      <vt:lpstr>Part V: Risks and Threats</vt:lpstr>
      <vt:lpstr>Seminar Outline</vt:lpstr>
      <vt:lpstr>Location Privacy</vt:lpstr>
      <vt:lpstr>Social Network Privacy</vt:lpstr>
      <vt:lpstr>Sharing Location is a benefit for Burglars</vt:lpstr>
      <vt:lpstr>Location Privacy in Social Networks: Location Vs. Absence Privacy</vt:lpstr>
      <vt:lpstr>Location Privacy in Social Networks: Networking Perspective</vt:lpstr>
      <vt:lpstr>Seminar Outline</vt:lpstr>
      <vt:lpstr>PowerPoint Presentation</vt:lpstr>
      <vt:lpstr>PowerPoint Presentation</vt:lpstr>
      <vt:lpstr>PowerPoint Presentation</vt:lpstr>
      <vt:lpstr>PowerPoint Presentation</vt:lpstr>
      <vt:lpstr>PowerPoint Presentation</vt:lpstr>
      <vt:lpstr>Wrap-Up</vt:lpstr>
      <vt:lpstr>Conclusion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Location-Aware News Feed</dc:title>
  <dc:creator>baojie</dc:creator>
  <cp:lastModifiedBy>Mokbel</cp:lastModifiedBy>
  <cp:revision>1310</cp:revision>
  <dcterms:created xsi:type="dcterms:W3CDTF">2011-04-04T02:01:21Z</dcterms:created>
  <dcterms:modified xsi:type="dcterms:W3CDTF">2013-08-29T11:55:12Z</dcterms:modified>
</cp:coreProperties>
</file>